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74" r:id="rId7"/>
    <p:sldId id="275" r:id="rId8"/>
    <p:sldId id="262" r:id="rId9"/>
    <p:sldId id="276" r:id="rId10"/>
    <p:sldId id="263" r:id="rId11"/>
    <p:sldId id="278" r:id="rId12"/>
    <p:sldId id="279" r:id="rId13"/>
    <p:sldId id="264" r:id="rId14"/>
    <p:sldId id="277" r:id="rId15"/>
    <p:sldId id="280" r:id="rId16"/>
    <p:sldId id="281" r:id="rId17"/>
    <p:sldId id="282" r:id="rId18"/>
    <p:sldId id="283" r:id="rId19"/>
    <p:sldId id="284" r:id="rId20"/>
    <p:sldId id="265" r:id="rId21"/>
    <p:sldId id="266" r:id="rId22"/>
    <p:sldId id="269" r:id="rId23"/>
    <p:sldId id="267" r:id="rId24"/>
    <p:sldId id="268"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da"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p:txBody>
          <a:bodyPr/>
          <a:p>
            <a:r>
              <a:rPr lang="en-US" sz="4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WAREHOUSE MANAGEMENT SYSTEM</a:t>
            </a:r>
            <a:endParaRPr lang="en-US" sz="4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noChangeArrowheads="1"/>
          </p:cNvSpPr>
          <p:nvPr>
            <p:ph type="subTitle" idx="1"/>
          </p:nvPr>
        </p:nvSpPr>
        <p:spPr>
          <a:xfrm>
            <a:off x="626745" y="4780915"/>
            <a:ext cx="10949305" cy="1764030"/>
          </a:xfrm>
        </p:spPr>
        <p:txBody>
          <a:bodyPr/>
          <a:p>
            <a:r>
              <a:rPr lang="en-US" sz="2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JORDAN GEORGE ABRAHAM</a:t>
            </a:r>
            <a:endParaRPr lang="en-US" sz="2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RA1931241010107</a:t>
            </a:r>
            <a:endParaRPr lang="en-US" sz="2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III BCA- C</a:t>
            </a:r>
            <a:endParaRPr lang="en-US" sz="2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US">
                <a:latin typeface="Times New Roman" panose="02020603050405020304" charset="0"/>
                <a:cs typeface="Times New Roman" panose="02020603050405020304" charset="0"/>
              </a:rPr>
              <a:t>Product Details 0 Level DFDs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Its Diagram shows that when we generate qr code for any product the data is stored in the database and this data is use for analysis of record of product.</a:t>
            </a:r>
            <a:endParaRPr lang="en-US">
              <a:latin typeface="Times New Roman" panose="02020603050405020304" charset="0"/>
              <a:cs typeface="Times New Roman" panose="02020603050405020304" charset="0"/>
            </a:endParaRPr>
          </a:p>
        </p:txBody>
      </p:sp>
      <p:pic>
        <p:nvPicPr>
          <p:cNvPr id="19" name="Picture 19" descr="DFDDiagram1"/>
          <p:cNvPicPr>
            <a:picLocks noChangeAspect="1"/>
          </p:cNvPicPr>
          <p:nvPr>
            <p:ph sz="half" idx="2"/>
          </p:nvPr>
        </p:nvPicPr>
        <p:blipFill>
          <a:blip r:embed="rId1"/>
          <a:srcRect r="62997" b="24987"/>
          <a:stretch>
            <a:fillRect/>
          </a:stretch>
        </p:blipFill>
        <p:spPr>
          <a:xfrm>
            <a:off x="7000875" y="773430"/>
            <a:ext cx="3964940" cy="5718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US">
                <a:latin typeface="Times New Roman" panose="02020603050405020304" charset="0"/>
                <a:cs typeface="Times New Roman" panose="02020603050405020304" charset="0"/>
              </a:rPr>
              <a:t>Product Details 1 Level DFDs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When any Product qr code is scanned from the scanner option you will get data about this product. In this data we can update information. This information updates in the database also.</a:t>
            </a:r>
            <a:endParaRPr lang="en-US">
              <a:latin typeface="Times New Roman" panose="02020603050405020304" charset="0"/>
              <a:cs typeface="Times New Roman" panose="02020603050405020304" charset="0"/>
            </a:endParaRPr>
          </a:p>
        </p:txBody>
      </p:sp>
      <p:pic>
        <p:nvPicPr>
          <p:cNvPr id="20" name="Picture 20" descr="DFDDiagram1"/>
          <p:cNvPicPr>
            <a:picLocks noChangeAspect="1"/>
          </p:cNvPicPr>
          <p:nvPr>
            <p:ph sz="half" idx="2"/>
          </p:nvPr>
        </p:nvPicPr>
        <p:blipFill>
          <a:blip r:embed="rId1"/>
          <a:srcRect l="58104"/>
          <a:stretch>
            <a:fillRect/>
          </a:stretch>
        </p:blipFill>
        <p:spPr>
          <a:xfrm>
            <a:off x="6812915" y="180340"/>
            <a:ext cx="4152900" cy="62604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991870"/>
            <a:ext cx="10487025" cy="4788535"/>
          </a:xfrm>
        </p:spPr>
        <p:txBody>
          <a:bodyPr/>
          <a:p>
            <a:pPr marL="0" indent="0" algn="l">
              <a:buNone/>
            </a:pPr>
            <a:r>
              <a:rPr lang="en-US" sz="2800">
                <a:latin typeface="Times New Roman" panose="02020603050405020304" charset="0"/>
                <a:cs typeface="Times New Roman" panose="02020603050405020304" charset="0"/>
              </a:rPr>
              <a:t>UML Diagrams</a:t>
            </a:r>
            <a:endParaRPr lang="en-US" sz="2800">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A UML diagram is the graphical presentation of a set of elements, most often rendered as a connected graph of vertices and arcs. You draw diagram to visualize a system from different perspective, so a diagram is a projection into a system. For all but most trivial systems, a diagram represents an elided view of the elements that make up a system. The same element may appear in all diagrams, only a few diagrams, or in no diagrams at all.</a:t>
            </a:r>
            <a:endParaRPr lang="en-US" sz="2800">
              <a:latin typeface="Times New Roman" panose="02020603050405020304" charset="0"/>
              <a:cs typeface="Times New Roman" panose="02020603050405020304" charset="0"/>
            </a:endParaRPr>
          </a:p>
          <a:p>
            <a:pPr marL="0" indent="0" algn="l">
              <a:buNone/>
            </a:pPr>
            <a:endParaRPr lang="en-US" sz="2800">
              <a:latin typeface="Times New Roman" panose="02020603050405020304" charset="0"/>
              <a:cs typeface="Times New Roman" panose="02020603050405020304" charset="0"/>
            </a:endParaRPr>
          </a:p>
          <a:p>
            <a:pPr marL="0" indent="0" algn="l">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Class Diagram </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sz="2800"/>
              <a:t>The Class diagram is a graphical notation used to construct and visualize object oriented systems. A class diagram in the Unified Modeling Language (UML) is a type of static structure diagram that describes the structure of a system</a:t>
            </a:r>
            <a:endParaRPr lang="en-US" sz="2800"/>
          </a:p>
        </p:txBody>
      </p:sp>
      <p:pic>
        <p:nvPicPr>
          <p:cNvPr id="5" name="Picture 4" descr="ClassDiagram1"/>
          <p:cNvPicPr>
            <a:picLocks noChangeAspect="1"/>
          </p:cNvPicPr>
          <p:nvPr>
            <p:ph sz="half" idx="2"/>
          </p:nvPr>
        </p:nvPicPr>
        <p:blipFill>
          <a:blip r:embed="rId1"/>
          <a:stretch>
            <a:fillRect/>
          </a:stretch>
        </p:blipFill>
        <p:spPr>
          <a:xfrm>
            <a:off x="6129655" y="773430"/>
            <a:ext cx="5848350" cy="5039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atin typeface="Times New Roman" panose="02020603050405020304" charset="0"/>
                <a:cs typeface="Times New Roman" panose="02020603050405020304" charset="0"/>
              </a:rPr>
              <a:t>Use Case Diagram</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sz="2400"/>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a:t>
            </a:r>
            <a:endParaRPr lang="en-US" sz="2400"/>
          </a:p>
        </p:txBody>
      </p:sp>
      <p:pic>
        <p:nvPicPr>
          <p:cNvPr id="21" name="Picture 21" descr="UseCaseDiagram1"/>
          <p:cNvPicPr>
            <a:picLocks noChangeAspect="1"/>
          </p:cNvPicPr>
          <p:nvPr>
            <p:ph sz="half" idx="2"/>
          </p:nvPr>
        </p:nvPicPr>
        <p:blipFill>
          <a:blip r:embed="rId1"/>
          <a:stretch>
            <a:fillRect/>
          </a:stretch>
        </p:blipFill>
        <p:spPr>
          <a:xfrm>
            <a:off x="6197600" y="773430"/>
            <a:ext cx="5384800" cy="5557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Activity Diagram of Login/ Signup Page</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a:t>We use Activity Diagrams to illustrate the flow of control in a system and refer to the steps involved in the execution of a use case. We model sequential and concurrent activities using activity diagrams.</a:t>
            </a:r>
            <a:endParaRPr lang="en-US"/>
          </a:p>
        </p:txBody>
      </p:sp>
      <p:pic>
        <p:nvPicPr>
          <p:cNvPr id="22" name="Picture 22" descr="ActivityDiagram1"/>
          <p:cNvPicPr>
            <a:picLocks noChangeAspect="1"/>
          </p:cNvPicPr>
          <p:nvPr>
            <p:ph sz="half" idx="2"/>
          </p:nvPr>
        </p:nvPicPr>
        <p:blipFill>
          <a:blip r:embed="rId1"/>
          <a:stretch>
            <a:fillRect/>
          </a:stretch>
        </p:blipFill>
        <p:spPr>
          <a:xfrm>
            <a:off x="6197600" y="850265"/>
            <a:ext cx="5384800" cy="5400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Activity Diagram of product Details</a:t>
            </a:r>
            <a:endParaRPr lang="en-US">
              <a:latin typeface="Times New Roman" panose="02020603050405020304" charset="0"/>
              <a:cs typeface="Times New Roman" panose="02020603050405020304" charset="0"/>
            </a:endParaRPr>
          </a:p>
        </p:txBody>
      </p:sp>
      <p:pic>
        <p:nvPicPr>
          <p:cNvPr id="23" name="Picture 23" descr="ActivityDiagram1"/>
          <p:cNvPicPr>
            <a:picLocks noChangeAspect="1"/>
          </p:cNvPicPr>
          <p:nvPr>
            <p:ph sz="half" idx="1"/>
          </p:nvPr>
        </p:nvPicPr>
        <p:blipFill>
          <a:blip r:embed="rId1"/>
          <a:stretch>
            <a:fillRect/>
          </a:stretch>
        </p:blipFill>
        <p:spPr>
          <a:xfrm>
            <a:off x="3136900" y="1154430"/>
            <a:ext cx="591756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atin typeface="Times New Roman" panose="02020603050405020304" charset="0"/>
                <a:cs typeface="Times New Roman" panose="02020603050405020304" charset="0"/>
              </a:rPr>
              <a:t>Sequence diagram</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Sequence diagrams are a popular dynamic modeling solution in UML because they specifically focus on lifelines, or the processes and objects that live simultaneously, and the messages exchanged between them to perform a function before the lifeline ends.</a:t>
            </a:r>
            <a:endParaRPr lang="en-US">
              <a:latin typeface="Times New Roman" panose="02020603050405020304" charset="0"/>
              <a:cs typeface="Times New Roman" panose="02020603050405020304" charset="0"/>
            </a:endParaRPr>
          </a:p>
        </p:txBody>
      </p:sp>
      <p:pic>
        <p:nvPicPr>
          <p:cNvPr id="26" name="Picture 26" descr="SequenceDiagram1"/>
          <p:cNvPicPr>
            <a:picLocks noChangeAspect="1"/>
          </p:cNvPicPr>
          <p:nvPr>
            <p:ph sz="half" idx="2"/>
          </p:nvPr>
        </p:nvPicPr>
        <p:blipFill>
          <a:blip r:embed="rId1"/>
          <a:stretch>
            <a:fillRect/>
          </a:stretch>
        </p:blipFill>
        <p:spPr>
          <a:xfrm>
            <a:off x="6351905" y="773430"/>
            <a:ext cx="4951095" cy="5572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 Component Diagram</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UML Component diagrams are used in modeling the physical aspects of object-oriented systems that are used for visualizing, specifying, and documenting component-based systems.</a:t>
            </a:r>
            <a:endParaRPr lang="en-US">
              <a:latin typeface="Times New Roman" panose="02020603050405020304" charset="0"/>
              <a:cs typeface="Times New Roman" panose="02020603050405020304" charset="0"/>
            </a:endParaRPr>
          </a:p>
        </p:txBody>
      </p:sp>
      <p:pic>
        <p:nvPicPr>
          <p:cNvPr id="24" name="Picture 24" descr="ComponentDiagram1"/>
          <p:cNvPicPr>
            <a:picLocks noChangeAspect="1"/>
          </p:cNvPicPr>
          <p:nvPr>
            <p:ph sz="half" idx="2"/>
          </p:nvPr>
        </p:nvPicPr>
        <p:blipFill>
          <a:blip r:embed="rId1"/>
          <a:stretch>
            <a:fillRect/>
          </a:stretch>
        </p:blipFill>
        <p:spPr>
          <a:xfrm>
            <a:off x="6654165" y="622935"/>
            <a:ext cx="4612640" cy="51428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4000" b="1">
                <a:latin typeface="Times New Roman" panose="02020603050405020304" charset="0"/>
                <a:cs typeface="Times New Roman" panose="02020603050405020304" charset="0"/>
              </a:rPr>
              <a:t>IMPLEMENTATION</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5598795" cy="4953000"/>
          </a:xfrm>
        </p:spPr>
        <p:txBody>
          <a:bodyPr/>
          <a:p>
            <a:pPr marL="0" indent="0">
              <a:buNone/>
            </a:pPr>
            <a:r>
              <a:rPr lang="en-US" sz="2800">
                <a:latin typeface="Times New Roman" panose="02020603050405020304" charset="0"/>
                <a:cs typeface="Times New Roman" panose="02020603050405020304" charset="0"/>
              </a:rPr>
              <a:t>Coding</a:t>
            </a:r>
            <a:endParaRPr lang="en-US" sz="28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Python is a high-level, interpreted, general-purpose programming language. Its design philosophy emphasizes code readability with the use of significant indentation. Its language constructs and object-oriented approach aim to help programmers write clear, logical code for small- and large-scale projects.</a:t>
            </a:r>
            <a:endParaRPr lang="en-US" sz="2400">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rcRect l="8192" r="4267"/>
          <a:stretch>
            <a:fillRect/>
          </a:stretch>
        </p:blipFill>
        <p:spPr>
          <a:xfrm>
            <a:off x="6410960" y="665480"/>
            <a:ext cx="5384800" cy="50063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1805"/>
            <a:ext cx="10972800" cy="894080"/>
          </a:xfrm>
        </p:spPr>
        <p:txBody>
          <a:bodyPr/>
          <a:p>
            <a:r>
              <a:rPr lang="en-US" sz="4000" b="1">
                <a:latin typeface="Times New Roman" panose="02020603050405020304" charset="0"/>
                <a:cs typeface="Times New Roman" panose="02020603050405020304" charset="0"/>
              </a:rPr>
              <a:t>ABSTRACT</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90245" y="1496060"/>
            <a:ext cx="10972800" cy="4953000"/>
          </a:xfrm>
        </p:spPr>
        <p:txBody>
          <a:bodyPr/>
          <a:p>
            <a:pPr marL="0" indent="0" algn="l">
              <a:buNone/>
            </a:pPr>
            <a:endParaRPr lang="en-US" sz="2000">
              <a:latin typeface="Times New Roman" panose="02020603050405020304" charset="0"/>
              <a:cs typeface="Times New Roman" panose="02020603050405020304" charset="0"/>
            </a:endParaRPr>
          </a:p>
          <a:p>
            <a:pPr marL="0" indent="0" algn="l">
              <a:buNone/>
            </a:pPr>
            <a:r>
              <a:rPr lang="en-US" sz="2800">
                <a:latin typeface="Times New Roman" panose="02020603050405020304" charset="0"/>
                <a:cs typeface="Times New Roman" panose="02020603050405020304" charset="0"/>
              </a:rPr>
              <a:t>This project examines Warehouse Management System (WMS) practices and their effects on operations. This study analyses the relationship between adoption of WMS to its impacts on business performance and competitive advantage of a regional distribution centre.</a:t>
            </a:r>
            <a:endParaRPr lang="en-US" sz="2800">
              <a:latin typeface="Times New Roman" panose="02020603050405020304" charset="0"/>
              <a:cs typeface="Times New Roman" panose="02020603050405020304" charset="0"/>
            </a:endParaRPr>
          </a:p>
          <a:p>
            <a:pPr marL="0" indent="0" algn="l">
              <a:buNone/>
            </a:pPr>
            <a:r>
              <a:rPr lang="en-US" sz="2800">
                <a:latin typeface="Times New Roman" panose="02020603050405020304" charset="0"/>
                <a:cs typeface="Times New Roman" panose="02020603050405020304" charset="0"/>
              </a:rPr>
              <a:t>The Warehouse Management System is a real-time warehouse database capable of handling large inventories of an organization. This can be used to track the inventory of a single store, or to manage the distribution of stock between several stores of a larger franchise.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panose="02020603050405020304" charset="0"/>
                <a:cs typeface="Times New Roman" panose="02020603050405020304" charset="0"/>
              </a:rPr>
              <a:t>TESTING</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lgn="l">
              <a:buNone/>
            </a:pPr>
            <a:r>
              <a:rPr lang="en-US" sz="2400">
                <a:latin typeface="Times New Roman" panose="02020603050405020304" charset="0"/>
                <a:cs typeface="Times New Roman" panose="02020603050405020304" charset="0"/>
              </a:rPr>
              <a:t>We test the I/O errors we check whether data entered is displayed sucessfully.</a:t>
            </a:r>
            <a:endParaRPr lang="en-US" sz="2400">
              <a:latin typeface="Times New Roman" panose="02020603050405020304" charset="0"/>
              <a:cs typeface="Times New Roman" panose="02020603050405020304" charset="0"/>
            </a:endParaRPr>
          </a:p>
          <a:p>
            <a:pPr marL="0" indent="0" algn="l">
              <a:buNone/>
            </a:pPr>
            <a:r>
              <a:rPr lang="en-US" sz="2400">
                <a:latin typeface="Times New Roman" panose="02020603050405020304" charset="0"/>
                <a:cs typeface="Times New Roman" panose="02020603050405020304" charset="0"/>
              </a:rPr>
              <a:t>We check whether the camera is able to scan the qrcode, whether the system is able to generate qrcode and update the product details.</a:t>
            </a:r>
            <a:endParaRPr lang="en-US" sz="2400">
              <a:latin typeface="Times New Roman" panose="02020603050405020304" charset="0"/>
              <a:cs typeface="Times New Roman" panose="02020603050405020304" charset="0"/>
            </a:endParaRPr>
          </a:p>
          <a:p>
            <a:pPr marL="0" indent="0" algn="l">
              <a:buNone/>
            </a:pPr>
            <a:r>
              <a:rPr lang="en-US" sz="2400">
                <a:latin typeface="Times New Roman" panose="02020603050405020304" charset="0"/>
                <a:cs typeface="Times New Roman" panose="02020603050405020304" charset="0"/>
              </a:rPr>
              <a:t> In the given sheet we can see the testing of employee login details.</a:t>
            </a:r>
            <a:endParaRPr lang="en-US" sz="2400">
              <a:latin typeface="Times New Roman" panose="02020603050405020304" charset="0"/>
              <a:cs typeface="Times New Roman" panose="02020603050405020304" charset="0"/>
            </a:endParaRPr>
          </a:p>
          <a:p>
            <a:pPr marL="0" indent="0" algn="l">
              <a:buNone/>
            </a:pPr>
            <a:r>
              <a:rPr lang="en-US" sz="2400">
                <a:latin typeface="Times New Roman" panose="02020603050405020304" charset="0"/>
                <a:cs typeface="Times New Roman" panose="02020603050405020304" charset="0"/>
              </a:rPr>
              <a:t>We test all the possible methods to find if any error occurs.</a:t>
            </a:r>
            <a:endParaRPr lang="en-US" sz="2400">
              <a:latin typeface="Times New Roman" panose="02020603050405020304" charset="0"/>
              <a:cs typeface="Times New Roman" panose="02020603050405020304" charset="0"/>
            </a:endParaRPr>
          </a:p>
        </p:txBody>
      </p:sp>
      <p:graphicFrame>
        <p:nvGraphicFramePr>
          <p:cNvPr id="7" name="Content Placeholder 6"/>
          <p:cNvGraphicFramePr/>
          <p:nvPr>
            <p:ph sz="half" idx="2"/>
          </p:nvPr>
        </p:nvGraphicFramePr>
        <p:xfrm>
          <a:off x="5759450" y="1174750"/>
          <a:ext cx="5823585" cy="2498725"/>
        </p:xfrm>
        <a:graphic>
          <a:graphicData uri="http://schemas.openxmlformats.org/drawingml/2006/table">
            <a:tbl>
              <a:tblPr firstRow="1" bandRow="1">
                <a:tableStyleId>{5C22544A-7EE6-4342-B048-85BDC9FD1C3A}</a:tableStyleId>
              </a:tblPr>
              <a:tblGrid>
                <a:gridCol w="2174240"/>
                <a:gridCol w="1708150"/>
                <a:gridCol w="1941195"/>
              </a:tblGrid>
              <a:tr h="716280">
                <a:tc>
                  <a:txBody>
                    <a:bodyPr/>
                    <a:p>
                      <a:pPr>
                        <a:buNone/>
                      </a:pPr>
                      <a:r>
                        <a:rPr lang="en-US">
                          <a:latin typeface="Times New Roman" panose="02020603050405020304" charset="0"/>
                          <a:cs typeface="Times New Roman" panose="02020603050405020304" charset="0"/>
                        </a:rPr>
                        <a:t>Employee email</a:t>
                      </a:r>
                      <a:endParaRPr lang="en-US">
                        <a:latin typeface="Times New Roman" panose="02020603050405020304" charset="0"/>
                        <a:cs typeface="Times New Roman" panose="02020603050405020304" charset="0"/>
                      </a:endParaRPr>
                    </a:p>
                  </a:txBody>
                  <a:tcPr/>
                </a:tc>
                <a:tc>
                  <a:txBody>
                    <a:bodyPr/>
                    <a:p>
                      <a:pPr>
                        <a:buNone/>
                      </a:pPr>
                      <a:r>
                        <a:rPr lang="en-US">
                          <a:latin typeface="Times New Roman" panose="02020603050405020304" charset="0"/>
                          <a:cs typeface="Times New Roman" panose="02020603050405020304" charset="0"/>
                        </a:rPr>
                        <a:t>Employee password</a:t>
                      </a:r>
                      <a:endParaRPr lang="en-US">
                        <a:latin typeface="Times New Roman" panose="02020603050405020304" charset="0"/>
                        <a:cs typeface="Times New Roman" panose="02020603050405020304" charset="0"/>
                      </a:endParaRPr>
                    </a:p>
                  </a:txBody>
                  <a:tcPr/>
                </a:tc>
                <a:tc>
                  <a:txBody>
                    <a:bodyPr/>
                    <a:p>
                      <a:pPr>
                        <a:buNone/>
                      </a:pPr>
                      <a:r>
                        <a:rPr lang="en-US">
                          <a:latin typeface="Times New Roman" panose="02020603050405020304" charset="0"/>
                          <a:cs typeface="Times New Roman" panose="02020603050405020304" charset="0"/>
                        </a:rPr>
                        <a:t>Result</a:t>
                      </a:r>
                      <a:endParaRPr lang="en-US">
                        <a:latin typeface="Times New Roman" panose="02020603050405020304" charset="0"/>
                        <a:cs typeface="Times New Roman" panose="02020603050405020304" charset="0"/>
                      </a:endParaRPr>
                    </a:p>
                  </a:txBody>
                  <a:tcPr/>
                </a:tc>
              </a:tr>
              <a:tr h="715645">
                <a:tc>
                  <a:txBody>
                    <a:bodyPr/>
                    <a:p>
                      <a:pPr>
                        <a:buNone/>
                      </a:pPr>
                      <a:r>
                        <a:rPr lang="en-US">
                          <a:latin typeface="Times New Roman" panose="02020603050405020304" charset="0"/>
                          <a:cs typeface="Times New Roman" panose="02020603050405020304" charset="0"/>
                        </a:rPr>
                        <a:t>jordan@gmail.com</a:t>
                      </a:r>
                      <a:endParaRPr lang="en-US">
                        <a:latin typeface="Times New Roman" panose="02020603050405020304" charset="0"/>
                        <a:cs typeface="Times New Roman" panose="02020603050405020304" charset="0"/>
                      </a:endParaRPr>
                    </a:p>
                  </a:txBody>
                  <a:tcPr/>
                </a:tc>
                <a:tc>
                  <a:txBody>
                    <a:bodyPr/>
                    <a:p>
                      <a:pPr>
                        <a:buNone/>
                      </a:pPr>
                      <a:r>
                        <a:rPr lang="en-US"/>
                        <a:t>12345</a:t>
                      </a:r>
                      <a:endParaRPr lang="en-US"/>
                    </a:p>
                  </a:txBody>
                  <a:tcPr/>
                </a:tc>
                <a:tc>
                  <a:txBody>
                    <a:bodyPr/>
                    <a:p>
                      <a:pPr>
                        <a:buNone/>
                      </a:pPr>
                      <a:r>
                        <a:rPr lang="en-US">
                          <a:latin typeface="Times New Roman" panose="02020603050405020304" charset="0"/>
                          <a:cs typeface="Times New Roman" panose="02020603050405020304" charset="0"/>
                        </a:rPr>
                        <a:t>Pass</a:t>
                      </a:r>
                      <a:endParaRPr lang="en-US">
                        <a:latin typeface="Times New Roman" panose="02020603050405020304" charset="0"/>
                        <a:cs typeface="Times New Roman" panose="02020603050405020304" charset="0"/>
                      </a:endParaRPr>
                    </a:p>
                  </a:txBody>
                  <a:tcPr/>
                </a:tc>
              </a:tr>
              <a:tr h="640080">
                <a:tc>
                  <a:txBody>
                    <a:bodyPr/>
                    <a:p>
                      <a:pPr>
                        <a:buNone/>
                      </a:pPr>
                      <a:r>
                        <a:rPr lang="en-US">
                          <a:latin typeface="Times New Roman" panose="02020603050405020304" charset="0"/>
                          <a:cs typeface="Times New Roman" panose="02020603050405020304" charset="0"/>
                        </a:rPr>
                        <a:t>darshan@gmail.com</a:t>
                      </a:r>
                      <a:endParaRPr lang="en-US">
                        <a:latin typeface="Times New Roman" panose="02020603050405020304" charset="0"/>
                        <a:cs typeface="Times New Roman" panose="02020603050405020304" charset="0"/>
                      </a:endParaRPr>
                    </a:p>
                  </a:txBody>
                  <a:tcPr/>
                </a:tc>
                <a:tc>
                  <a:txBody>
                    <a:bodyPr/>
                    <a:p>
                      <a:pPr>
                        <a:buNone/>
                      </a:pPr>
                      <a:r>
                        <a:rPr lang="en-US"/>
                        <a:t>09876</a:t>
                      </a:r>
                      <a:endParaRPr lang="en-US"/>
                    </a:p>
                  </a:txBody>
                  <a:tcPr/>
                </a:tc>
                <a:tc>
                  <a:txBody>
                    <a:bodyPr/>
                    <a:p>
                      <a:pPr>
                        <a:buNone/>
                      </a:pPr>
                      <a:r>
                        <a:rPr lang="en-US">
                          <a:latin typeface="Times New Roman" panose="02020603050405020304" charset="0"/>
                          <a:cs typeface="Times New Roman" panose="02020603050405020304" charset="0"/>
                        </a:rPr>
                        <a:t>Pass</a:t>
                      </a:r>
                      <a:endParaRPr lang="en-US">
                        <a:latin typeface="Times New Roman" panose="02020603050405020304" charset="0"/>
                        <a:cs typeface="Times New Roman" panose="02020603050405020304" charset="0"/>
                      </a:endParaRPr>
                    </a:p>
                  </a:txBody>
                  <a:tcPr/>
                </a:tc>
              </a:tr>
              <a:tr h="426720">
                <a:tc>
                  <a:txBody>
                    <a:bodyPr/>
                    <a:p>
                      <a:pPr>
                        <a:buNone/>
                      </a:pPr>
                      <a:r>
                        <a:rPr lang="en-US">
                          <a:latin typeface="Times New Roman" panose="02020603050405020304" charset="0"/>
                          <a:cs typeface="Times New Roman" panose="02020603050405020304" charset="0"/>
                        </a:rPr>
                        <a:t>Bhavesh@gmail.com</a:t>
                      </a:r>
                      <a:endParaRPr lang="en-US">
                        <a:latin typeface="Times New Roman" panose="02020603050405020304" charset="0"/>
                        <a:cs typeface="Times New Roman" panose="02020603050405020304" charset="0"/>
                      </a:endParaRPr>
                    </a:p>
                  </a:txBody>
                  <a:tcPr/>
                </a:tc>
                <a:tc>
                  <a:txBody>
                    <a:bodyPr/>
                    <a:p>
                      <a:pPr>
                        <a:buNone/>
                      </a:pPr>
                      <a:r>
                        <a:rPr lang="en-US"/>
                        <a:t>24680</a:t>
                      </a:r>
                      <a:endParaRPr lang="en-US"/>
                    </a:p>
                  </a:txBody>
                  <a:tcPr/>
                </a:tc>
                <a:tc>
                  <a:txBody>
                    <a:bodyPr/>
                    <a:p>
                      <a:pPr>
                        <a:buNone/>
                      </a:pPr>
                      <a:r>
                        <a:rPr lang="en-US">
                          <a:latin typeface="Times New Roman" panose="02020603050405020304" charset="0"/>
                          <a:cs typeface="Times New Roman" panose="02020603050405020304" charset="0"/>
                        </a:rPr>
                        <a:t>Pass</a:t>
                      </a:r>
                      <a:endParaRPr lang="en-US">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panose="02020603050405020304" charset="0"/>
                <a:cs typeface="Times New Roman" panose="02020603050405020304" charset="0"/>
              </a:rPr>
              <a:t>OUTPUT SCREENS</a:t>
            </a:r>
            <a:endParaRPr lang="en-US" sz="4000" b="1">
              <a:latin typeface="Times New Roman" panose="02020603050405020304" charset="0"/>
              <a:cs typeface="Times New Roman" panose="02020603050405020304" charset="0"/>
            </a:endParaRPr>
          </a:p>
        </p:txBody>
      </p:sp>
      <p:pic>
        <p:nvPicPr>
          <p:cNvPr id="28" name="Picture 28" descr="Screenshot (2)"/>
          <p:cNvPicPr>
            <a:picLocks noChangeAspect="1"/>
          </p:cNvPicPr>
          <p:nvPr>
            <p:ph sz="half" idx="1"/>
          </p:nvPr>
        </p:nvPicPr>
        <p:blipFill>
          <a:blip r:embed="rId1"/>
          <a:stretch>
            <a:fillRect/>
          </a:stretch>
        </p:blipFill>
        <p:spPr>
          <a:xfrm>
            <a:off x="457200" y="1318260"/>
            <a:ext cx="5503545" cy="3205480"/>
          </a:xfrm>
          <a:prstGeom prst="rect">
            <a:avLst/>
          </a:prstGeom>
        </p:spPr>
      </p:pic>
      <p:pic>
        <p:nvPicPr>
          <p:cNvPr id="30" name="Picture 30" descr="Screenshot (4)"/>
          <p:cNvPicPr>
            <a:picLocks noChangeAspect="1"/>
          </p:cNvPicPr>
          <p:nvPr>
            <p:ph sz="half" idx="2"/>
          </p:nvPr>
        </p:nvPicPr>
        <p:blipFill>
          <a:blip r:embed="rId2"/>
          <a:stretch>
            <a:fillRect/>
          </a:stretch>
        </p:blipFill>
        <p:spPr>
          <a:xfrm>
            <a:off x="6390005" y="251460"/>
            <a:ext cx="5396865" cy="3150870"/>
          </a:xfrm>
          <a:prstGeom prst="rect">
            <a:avLst/>
          </a:prstGeom>
        </p:spPr>
      </p:pic>
      <p:pic>
        <p:nvPicPr>
          <p:cNvPr id="8" name="Picture 4"/>
          <p:cNvPicPr>
            <a:picLocks noChangeAspect="1"/>
          </p:cNvPicPr>
          <p:nvPr/>
        </p:nvPicPr>
        <p:blipFill>
          <a:blip r:embed="rId3"/>
          <a:stretch>
            <a:fillRect/>
          </a:stretch>
        </p:blipFill>
        <p:spPr>
          <a:xfrm>
            <a:off x="7220585" y="3570605"/>
            <a:ext cx="4566285" cy="3200400"/>
          </a:xfrm>
          <a:prstGeom prst="rect">
            <a:avLst/>
          </a:prstGeom>
          <a:noFill/>
          <a:ln>
            <a:noFill/>
          </a:ln>
        </p:spPr>
      </p:pic>
      <p:pic>
        <p:nvPicPr>
          <p:cNvPr id="9" name="Picture 5"/>
          <p:cNvPicPr>
            <a:picLocks noChangeAspect="1"/>
          </p:cNvPicPr>
          <p:nvPr/>
        </p:nvPicPr>
        <p:blipFill>
          <a:blip r:embed="rId4"/>
          <a:stretch>
            <a:fillRect/>
          </a:stretch>
        </p:blipFill>
        <p:spPr>
          <a:xfrm>
            <a:off x="457200" y="5069205"/>
            <a:ext cx="4711700" cy="1173480"/>
          </a:xfrm>
          <a:prstGeom prst="rect">
            <a:avLst/>
          </a:prstGeom>
          <a:noFill/>
          <a:ln>
            <a:noFill/>
          </a:ln>
        </p:spPr>
      </p:pic>
      <p:pic>
        <p:nvPicPr>
          <p:cNvPr id="13" name="Picture 9"/>
          <p:cNvPicPr>
            <a:picLocks noChangeAspect="1"/>
          </p:cNvPicPr>
          <p:nvPr/>
        </p:nvPicPr>
        <p:blipFill>
          <a:blip r:embed="rId5"/>
          <a:srcRect t="803"/>
          <a:stretch>
            <a:fillRect/>
          </a:stretch>
        </p:blipFill>
        <p:spPr>
          <a:xfrm>
            <a:off x="5441950" y="5069205"/>
            <a:ext cx="1303020" cy="13004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panose="02020603050405020304" charset="0"/>
                <a:cs typeface="Times New Roman" panose="02020603050405020304" charset="0"/>
              </a:rPr>
              <a:t>CONCLUSION</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972800" cy="4953000"/>
          </a:xfrm>
        </p:spPr>
        <p:txBody>
          <a:bodyPr/>
          <a:p>
            <a:pPr marL="0" indent="0" algn="l">
              <a:buNone/>
            </a:pPr>
            <a:r>
              <a:rPr lang="en-US">
                <a:latin typeface="Times New Roman" panose="02020603050405020304" charset="0"/>
                <a:cs typeface="Times New Roman" panose="02020603050405020304" charset="0"/>
              </a:rPr>
              <a:t>In warehousing management, existing transaction data is required for accuracy and speed in processing, using a system. Warehouse management system is an essential replacement for a manual management system. The main purpose of automating the warehouse system is to control the movement and storage of the products, together with the benefit of enhanced security and quicker handling. </a:t>
            </a:r>
            <a:endParaRPr lang="en-US">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panose="02020603050405020304" charset="0"/>
                <a:cs typeface="Times New Roman" panose="02020603050405020304" charset="0"/>
              </a:rPr>
              <a:t>FUTURE ENHANCEMENTS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972800" cy="4953000"/>
          </a:xfrm>
        </p:spPr>
        <p:txBody>
          <a:bodyPr/>
          <a:p>
            <a:pPr marL="0" indent="0" algn="l">
              <a:buNone/>
            </a:pPr>
            <a:r>
              <a:rPr lang="en-US" sz="2800">
                <a:latin typeface="Times New Roman" panose="02020603050405020304" charset="0"/>
                <a:cs typeface="Times New Roman" panose="02020603050405020304" charset="0"/>
              </a:rPr>
              <a:t>1.Its new future work is in single window change with frame</a:t>
            </a:r>
            <a:endParaRPr lang="en-US" sz="2800">
              <a:latin typeface="Times New Roman" panose="02020603050405020304" charset="0"/>
              <a:cs typeface="Times New Roman" panose="02020603050405020304" charset="0"/>
            </a:endParaRPr>
          </a:p>
          <a:p>
            <a:pPr marL="0" indent="0" algn="l">
              <a:buNone/>
            </a:pPr>
            <a:r>
              <a:rPr lang="en-US" sz="2800">
                <a:latin typeface="Times New Roman" panose="02020603050405020304" charset="0"/>
                <a:cs typeface="Times New Roman" panose="02020603050405020304" charset="0"/>
              </a:rPr>
              <a:t>2.Add transport system data also.</a:t>
            </a:r>
            <a:endParaRPr lang="en-US" sz="2800">
              <a:latin typeface="Times New Roman" panose="02020603050405020304" charset="0"/>
              <a:cs typeface="Times New Roman" panose="02020603050405020304" charset="0"/>
            </a:endParaRPr>
          </a:p>
          <a:p>
            <a:pPr marL="0" indent="0" algn="l">
              <a:buNone/>
            </a:pPr>
            <a:r>
              <a:rPr lang="en-US" sz="2800">
                <a:latin typeface="Times New Roman" panose="02020603050405020304" charset="0"/>
                <a:cs typeface="Times New Roman" panose="02020603050405020304" charset="0"/>
              </a:rPr>
              <a:t>3.More attractive icon use instead of  name.</a:t>
            </a:r>
            <a:endParaRPr lang="en-US" sz="2800">
              <a:latin typeface="Times New Roman" panose="02020603050405020304" charset="0"/>
              <a:cs typeface="Times New Roman" panose="02020603050405020304" charset="0"/>
            </a:endParaRPr>
          </a:p>
          <a:p>
            <a:pPr marL="0" indent="0" algn="l">
              <a:buNone/>
            </a:pPr>
            <a:r>
              <a:rPr lang="en-US" sz="2800">
                <a:latin typeface="Times New Roman" panose="02020603050405020304" charset="0"/>
                <a:cs typeface="Times New Roman" panose="02020603050405020304" charset="0"/>
              </a:rPr>
              <a:t>4.Searching bar and table also to be more fast and to be able to delete old searches.</a:t>
            </a:r>
            <a:endParaRPr lang="en-US" sz="2800">
              <a:latin typeface="Times New Roman" panose="02020603050405020304" charset="0"/>
              <a:cs typeface="Times New Roman" panose="02020603050405020304" charset="0"/>
            </a:endParaRPr>
          </a:p>
          <a:p>
            <a:pPr marL="0" indent="0" algn="l">
              <a:buNone/>
            </a:pPr>
            <a:r>
              <a:rPr lang="en-US" sz="2800">
                <a:latin typeface="Times New Roman" panose="02020603050405020304" charset="0"/>
                <a:cs typeface="Times New Roman" panose="02020603050405020304" charset="0"/>
              </a:rPr>
              <a:t>5.In employee details, to give option for deleting and updation.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04770"/>
            <a:ext cx="10972800" cy="1332865"/>
          </a:xfrm>
        </p:spPr>
        <p:txBody>
          <a:bodyPr/>
          <a:p>
            <a:pPr algn="ctr"/>
            <a:r>
              <a:rPr lang="en-US" sz="5400" b="1">
                <a:latin typeface="Times New Roman" panose="02020603050405020304" charset="0"/>
                <a:cs typeface="Times New Roman" panose="02020603050405020304" charset="0"/>
              </a:rPr>
              <a:t>THANK YOU</a:t>
            </a:r>
            <a:endParaRPr lang="en-US" sz="54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1805"/>
            <a:ext cx="10972800" cy="713740"/>
          </a:xfrm>
        </p:spPr>
        <p:txBody>
          <a:bodyPr/>
          <a:p>
            <a:r>
              <a:rPr lang="en-US" sz="4000" b="1">
                <a:latin typeface="Times New Roman" panose="02020603050405020304" charset="0"/>
                <a:cs typeface="Times New Roman" panose="02020603050405020304" charset="0"/>
              </a:rPr>
              <a:t>INTRODUCTION</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536065"/>
            <a:ext cx="10972800" cy="5321935"/>
          </a:xfrm>
        </p:spPr>
        <p:txBody>
          <a:bodyPr/>
          <a:p>
            <a:pPr marL="0" indent="0" algn="l">
              <a:buNone/>
            </a:pPr>
            <a:r>
              <a:rPr lang="en-US" sz="2800">
                <a:latin typeface="Times New Roman" panose="02020603050405020304" charset="0"/>
                <a:cs typeface="Times New Roman" panose="02020603050405020304" charset="0"/>
              </a:rPr>
              <a:t>Globalization and competitive pressures have heightened the impetus for strategic use of MIS. More specifically, Warehouse Management System (WMS) designed to introduce improvement into every aspect of a company’s warehouse operations offers an organized approach to manage efficiency. QR code data collection solutions for warehouse management system provides powerful and flexible automatic identification system that connects the shop floor to the enterprise software. By integrating advanced radio frequency and QR coding technologies with core warehousing functionality, WMS provides comprehensive fulfillment centre and warehouse management, including receiving, stocking, picking and related warehouse tasks.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0680"/>
            <a:ext cx="10972800" cy="742950"/>
          </a:xfrm>
        </p:spPr>
        <p:txBody>
          <a:bodyPr/>
          <a:p>
            <a:r>
              <a:rPr lang="en-US" sz="4000" b="1">
                <a:latin typeface="Times New Roman" panose="02020603050405020304" charset="0"/>
                <a:cs typeface="Times New Roman" panose="02020603050405020304" charset="0"/>
              </a:rPr>
              <a:t>ANALYSIS AND REQUIREMENTS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96060"/>
            <a:ext cx="10972800" cy="5143500"/>
          </a:xfrm>
        </p:spPr>
        <p:txBody>
          <a:bodyPr/>
          <a:p>
            <a:pPr marL="0" indent="0" algn="l">
              <a:buNone/>
            </a:pPr>
            <a:r>
              <a:rPr lang="en-US" sz="2800">
                <a:latin typeface="Times New Roman" panose="02020603050405020304" charset="0"/>
                <a:cs typeface="Times New Roman" panose="02020603050405020304" charset="0"/>
              </a:rPr>
              <a:t>Hardware Requirements</a:t>
            </a:r>
            <a:endParaRPr lang="en-US" sz="2800">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64 bit versions of Windows 8 or above, macOS 10.14 or above, Linux that supports Gnome, KDE or Unity DE</a:t>
            </a:r>
            <a:endParaRPr lang="en-US" sz="2800">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4gb of free RAM, any modern CPU, more than 5gb of disk space display resolution: 1024 x 768</a:t>
            </a:r>
            <a:endParaRPr lang="en-US" sz="2800">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Camera or Qr Code Scanner: A camera is an optical instrument that captures a visual image. At a basic level, cameras consist of sealed boxes (the camera body), with a small hole (the aperture) that allows light through to capture an image on a light-sensitive surface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l">
              <a:buNone/>
            </a:pPr>
            <a:r>
              <a:rPr lang="en-US">
                <a:latin typeface="Times New Roman" panose="02020603050405020304" charset="0"/>
                <a:cs typeface="Times New Roman" panose="02020603050405020304" charset="0"/>
                <a:sym typeface="+mn-ea"/>
              </a:rPr>
              <a:t>Software Requirements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sym typeface="+mn-ea"/>
              </a:rPr>
              <a:t>Pycharm: It is an integrated development environment (IDE) used in computer programming, specifically for the Python programming language. It is developed by the Czech company JetBrains (formerly known as IntelliJ). It provides code analysis, a graphical debugger, an integrated unit tester, integration with version control systems (VCSes), and supports web development with Django.PyCharm is cross-platform, with Windows, macOS and Linux versions. </a:t>
            </a:r>
            <a:endParaRPr lang="en-US">
              <a:latin typeface="Times New Roman" panose="02020603050405020304" charset="0"/>
              <a:cs typeface="Times New Roman" panose="02020603050405020304" charset="0"/>
            </a:endParaRPr>
          </a:p>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74980"/>
            <a:ext cx="10972800" cy="5855335"/>
          </a:xfrm>
        </p:spPr>
        <p:txBody>
          <a:bodyPr/>
          <a:p>
            <a:pPr marL="0" indent="0">
              <a:buNone/>
            </a:pPr>
            <a:r>
              <a:rPr lang="en-US" sz="3600">
                <a:latin typeface="Times New Roman" panose="02020603050405020304" charset="0"/>
                <a:cs typeface="Times New Roman" panose="02020603050405020304" charset="0"/>
                <a:sym typeface="+mn-ea"/>
              </a:rPr>
              <a:t>FEATURES OF PYCHARM</a:t>
            </a:r>
            <a:endParaRPr lang="en-US" sz="3600">
              <a:latin typeface="Times New Roman" panose="02020603050405020304" charset="0"/>
              <a:cs typeface="Times New Roman" panose="02020603050405020304" charset="0"/>
            </a:endParaRPr>
          </a:p>
          <a:p>
            <a:r>
              <a:rPr lang="en-US" sz="2800"/>
              <a:t></a:t>
            </a:r>
            <a:r>
              <a:rPr lang="en-US"/>
              <a:t>Coding assistance and analysis, with code completion, syntax and error highlighting, linter integration, and quick fixes.</a:t>
            </a:r>
            <a:endParaRPr lang="en-US"/>
          </a:p>
          <a:p>
            <a:r>
              <a:rPr lang="en-US"/>
              <a:t>Integrated Python debugger</a:t>
            </a:r>
            <a:endParaRPr lang="en-US"/>
          </a:p>
          <a:p>
            <a:r>
              <a:rPr lang="en-US"/>
              <a:t>Project and code navigation: specialized project views, file structure views and quick jumping between files, classes, methods and usages.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4000" b="1">
                <a:latin typeface="Times New Roman" panose="02020603050405020304" charset="0"/>
                <a:cs typeface="Times New Roman" panose="02020603050405020304" charset="0"/>
              </a:rPr>
              <a:t>SYSTEM ANALYSIS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5544820"/>
          </a:xfrm>
        </p:spPr>
        <p:txBody>
          <a:bodyPr/>
          <a:p>
            <a:pPr marL="0" indent="0">
              <a:buNone/>
            </a:pPr>
            <a:r>
              <a:rPr lang="en-US" sz="2800">
                <a:latin typeface="Times New Roman" panose="02020603050405020304" charset="0"/>
                <a:cs typeface="Times New Roman" panose="02020603050405020304" charset="0"/>
              </a:rPr>
              <a:t>Existing System</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Current warehouse management all work done using paper work. All files record kept on paper file. In warehouse management its very complicated to keep record and get data fast.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Dealing with big data is very tough. Maintaining all record in specific manner is not possible.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Dealing with billing system have so much problem, Because no idea about how much product stock in wear house. To calculate it manually is so much difficult.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All data analysis work is done manually so required time is more.</a:t>
            </a:r>
            <a:endParaRPr lang="en-US" sz="28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lgn="l">
              <a:buNone/>
            </a:pPr>
            <a:endParaRPr lang="en-US" sz="2800">
              <a:latin typeface="Times New Roman" panose="02020603050405020304" charset="0"/>
              <a:cs typeface="Times New Roman" panose="02020603050405020304" charset="0"/>
            </a:endParaRPr>
          </a:p>
          <a:p>
            <a:pPr marL="0" indent="0" algn="l">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87705"/>
            <a:ext cx="10972800" cy="5440045"/>
          </a:xfrm>
        </p:spPr>
        <p:txBody>
          <a:bodyPr/>
          <a:p>
            <a:pPr marL="0" indent="0" algn="l">
              <a:buNone/>
            </a:pPr>
            <a:r>
              <a:rPr lang="en-US" sz="2800">
                <a:latin typeface="Times New Roman" panose="02020603050405020304" charset="0"/>
                <a:cs typeface="Times New Roman" panose="02020603050405020304" charset="0"/>
                <a:sym typeface="+mn-ea"/>
              </a:rPr>
              <a:t>Proposed System</a:t>
            </a:r>
            <a:endParaRPr lang="en-US" sz="2800">
              <a:latin typeface="Times New Roman" panose="02020603050405020304" charset="0"/>
              <a:cs typeface="Times New Roman" panose="02020603050405020304" charset="0"/>
              <a:sym typeface="+mn-ea"/>
            </a:endParaRPr>
          </a:p>
          <a:p>
            <a:pPr algn="l"/>
            <a:r>
              <a:rPr lang="en-US" sz="2400">
                <a:latin typeface="Times New Roman" panose="02020603050405020304" charset="0"/>
                <a:cs typeface="Times New Roman" panose="02020603050405020304" charset="0"/>
                <a:sym typeface="+mn-ea"/>
              </a:rPr>
              <a:t>In our proposed system we proposed four module, the system has no manual work. Its has also QR code scanner so data recording becomes easy.</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sym typeface="+mn-ea"/>
              </a:rPr>
              <a:t>Qr code Scanner: This function is used to scan the qr code for update and entry of the data.</a:t>
            </a:r>
            <a:endParaRPr lang="en-US" sz="2400">
              <a:latin typeface="Times New Roman" panose="02020603050405020304" charset="0"/>
              <a:cs typeface="Times New Roman" panose="02020603050405020304" charset="0"/>
              <a:sym typeface="+mn-ea"/>
            </a:endParaRPr>
          </a:p>
          <a:p>
            <a:pPr algn="l"/>
            <a:r>
              <a:rPr lang="en-US" sz="2400">
                <a:latin typeface="Times New Roman" panose="02020603050405020304" charset="0"/>
                <a:cs typeface="Times New Roman" panose="02020603050405020304" charset="0"/>
                <a:sym typeface="+mn-ea"/>
              </a:rPr>
              <a:t>Generate QR code</a:t>
            </a:r>
            <a:r>
              <a:rPr lang="en-US" sz="2400">
                <a:latin typeface="Times New Roman" panose="02020603050405020304" charset="0"/>
                <a:cs typeface="Times New Roman" panose="02020603050405020304" charset="0"/>
                <a:sym typeface="+mn-ea"/>
              </a:rPr>
              <a:t>: Any Product that enters in the  warehouse, we stick the QR code, this qr code has information related to product.</a:t>
            </a:r>
            <a:endParaRPr lang="en-US" sz="2400">
              <a:latin typeface="Times New Roman" panose="02020603050405020304" charset="0"/>
              <a:cs typeface="Times New Roman" panose="02020603050405020304" charset="0"/>
              <a:sym typeface="+mn-ea"/>
            </a:endParaRPr>
          </a:p>
          <a:p>
            <a:pPr algn="l"/>
            <a:r>
              <a:rPr lang="en-US" sz="2400">
                <a:latin typeface="Times New Roman" panose="02020603050405020304" charset="0"/>
                <a:cs typeface="Times New Roman" panose="02020603050405020304" charset="0"/>
                <a:sym typeface="+mn-ea"/>
              </a:rPr>
              <a:t>Product details</a:t>
            </a:r>
            <a:r>
              <a:rPr lang="en-US" sz="2400">
                <a:latin typeface="Times New Roman" panose="02020603050405020304" charset="0"/>
                <a:cs typeface="Times New Roman" panose="02020603050405020304" charset="0"/>
                <a:sym typeface="+mn-ea"/>
              </a:rPr>
              <a:t>: Product details have information related to all product data. We can easily search data.</a:t>
            </a:r>
            <a:endParaRPr lang="en-US" sz="2400">
              <a:latin typeface="Times New Roman" panose="02020603050405020304" charset="0"/>
              <a:cs typeface="Times New Roman" panose="02020603050405020304" charset="0"/>
              <a:sym typeface="+mn-ea"/>
            </a:endParaRPr>
          </a:p>
          <a:p>
            <a:pPr algn="l"/>
            <a:r>
              <a:rPr lang="en-US" sz="2400">
                <a:latin typeface="Times New Roman" panose="02020603050405020304" charset="0"/>
                <a:cs typeface="Times New Roman" panose="02020603050405020304" charset="0"/>
                <a:sym typeface="+mn-ea"/>
              </a:rPr>
              <a:t>Employee details : Employee details have store information related to employee when any employee register on this system they show data in Employee details.</a:t>
            </a:r>
            <a:endParaRPr lang="en-US" sz="2400">
              <a:latin typeface="Times New Roman" panose="02020603050405020304" charset="0"/>
              <a:cs typeface="Times New Roman" panose="02020603050405020304" charset="0"/>
              <a:sym typeface="+mn-ea"/>
            </a:endParaRPr>
          </a:p>
          <a:p>
            <a:pPr algn="l"/>
            <a:endParaRPr lang="en-US" sz="2800">
              <a:latin typeface="Times New Roman" panose="02020603050405020304" charset="0"/>
              <a:cs typeface="Times New Roman" panose="02020603050405020304" charset="0"/>
              <a:sym typeface="+mn-ea"/>
            </a:endParaRPr>
          </a:p>
          <a:p>
            <a:pPr algn="l"/>
            <a:endParaRPr lang="en-US" sz="2800">
              <a:latin typeface="Times New Roman" panose="02020603050405020304" charset="0"/>
              <a:cs typeface="Times New Roman" panose="02020603050405020304" charset="0"/>
            </a:endParaRPr>
          </a:p>
          <a:p>
            <a:pPr marL="0" indent="0" algn="l">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Times New Roman" panose="02020603050405020304" charset="0"/>
                <a:cs typeface="Times New Roman" panose="02020603050405020304" charset="0"/>
              </a:rPr>
              <a:t>DESIGN</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002665"/>
            <a:ext cx="5384800" cy="5511165"/>
          </a:xfrm>
        </p:spPr>
        <p:txBody>
          <a:bodyPr/>
          <a:p>
            <a:pPr marL="0" indent="0" algn="l">
              <a:buNone/>
            </a:pPr>
            <a:r>
              <a:rPr lang="en-US" sz="2800">
                <a:latin typeface="Times New Roman" panose="02020603050405020304" charset="0"/>
                <a:cs typeface="Times New Roman" panose="02020603050405020304" charset="0"/>
              </a:rPr>
              <a:t>Data Flow Diagram</a:t>
            </a:r>
            <a:endParaRPr lang="en-US" sz="2800">
              <a:latin typeface="Times New Roman" panose="02020603050405020304" charset="0"/>
              <a:cs typeface="Times New Roman" panose="02020603050405020304" charset="0"/>
            </a:endParaRPr>
          </a:p>
          <a:p>
            <a:pPr marL="0" indent="0" algn="l">
              <a:buNone/>
            </a:pPr>
            <a:r>
              <a:rPr lang="en-US" sz="2800">
                <a:latin typeface="Times New Roman" panose="02020603050405020304" charset="0"/>
                <a:cs typeface="Times New Roman" panose="02020603050405020304" charset="0"/>
              </a:rPr>
              <a:t>Home Page DFD Diagram</a:t>
            </a:r>
            <a:endParaRPr lang="en-US" sz="28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A data flow diagram (DFD) maps out the flow of information for any process or system. It uses defined symbols like rectangles, circles and arrows, plus short text labels, to show data inputs, outputs, storage points and the routes between each destination</a:t>
            </a:r>
            <a:r>
              <a:rPr lang="en-US" sz="2400"/>
              <a:t>.</a:t>
            </a:r>
            <a:endParaRPr lang="en-US" sz="2400"/>
          </a:p>
          <a:p>
            <a:pPr algn="l"/>
            <a:r>
              <a:rPr lang="en-US" sz="2400">
                <a:latin typeface="Times New Roman" panose="02020603050405020304" charset="0"/>
                <a:cs typeface="Times New Roman" panose="02020603050405020304" charset="0"/>
              </a:rPr>
              <a:t>Data flowcharts can range from simple, even hand-drawn process overviews, to in-depth, multi-level DFDs that dig progressively deeper into how the data is handled.</a:t>
            </a:r>
            <a:endParaRPr lang="en-US" sz="2400">
              <a:latin typeface="Times New Roman" panose="02020603050405020304" charset="0"/>
              <a:cs typeface="Times New Roman" panose="02020603050405020304" charset="0"/>
            </a:endParaRPr>
          </a:p>
        </p:txBody>
      </p:sp>
      <p:pic>
        <p:nvPicPr>
          <p:cNvPr id="4" name="Picture 3" descr="DFDDiagram1"/>
          <p:cNvPicPr>
            <a:picLocks noChangeAspect="1"/>
          </p:cNvPicPr>
          <p:nvPr>
            <p:ph sz="half" idx="2"/>
          </p:nvPr>
        </p:nvPicPr>
        <p:blipFill>
          <a:blip r:embed="rId1"/>
          <a:stretch>
            <a:fillRect/>
          </a:stretch>
        </p:blipFill>
        <p:spPr>
          <a:xfrm>
            <a:off x="6714490" y="866775"/>
            <a:ext cx="4339590" cy="493077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7937</Words>
  <Application>WPS Presentation</Application>
  <PresentationFormat>Widescreen</PresentationFormat>
  <Paragraphs>144</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Times New Roman</vt:lpstr>
      <vt:lpstr>Microsoft YaHei</vt:lpstr>
      <vt:lpstr>Arial Unicode MS</vt:lpstr>
      <vt:lpstr>Calibri</vt:lpstr>
      <vt:lpstr>Blue Waves</vt:lpstr>
      <vt:lpstr>WAREHOUSE MANAGEMENT SYSTEM</vt:lpstr>
      <vt:lpstr>ABSTRACT</vt:lpstr>
      <vt:lpstr>INTRODUCTION</vt:lpstr>
      <vt:lpstr>ANALYSIS AND REQUIREMENTS</vt:lpstr>
      <vt:lpstr>PowerPoint 演示文稿</vt:lpstr>
      <vt:lpstr>PowerPoint 演示文稿</vt:lpstr>
      <vt:lpstr>SYSTEM ANALYSIS</vt:lpstr>
      <vt:lpstr>PowerPoint 演示文稿</vt:lpstr>
      <vt:lpstr>DESIGN</vt:lpstr>
      <vt:lpstr>PowerPoint 演示文稿</vt:lpstr>
      <vt:lpstr>PowerPoint 演示文稿</vt:lpstr>
      <vt:lpstr>PowerPoint 演示文稿</vt:lpstr>
      <vt:lpstr>Class Diagram </vt:lpstr>
      <vt:lpstr> Use Case Diagram</vt:lpstr>
      <vt:lpstr>Activity Diagram of Login/ Signup Page</vt:lpstr>
      <vt:lpstr>Activity Diagram of product Details</vt:lpstr>
      <vt:lpstr> Sequence diagram</vt:lpstr>
      <vt:lpstr> Component Diagram</vt:lpstr>
      <vt:lpstr>IMPLEMENTATION</vt:lpstr>
      <vt:lpstr>TESTING</vt:lpstr>
      <vt:lpstr>OUTPUT SCREENS</vt:lpstr>
      <vt:lpstr>CONCLUSION</vt:lpstr>
      <vt:lpstr>FUTURE ENHANCEMENTS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dc:title>
  <dc:creator/>
  <cp:lastModifiedBy>jorda</cp:lastModifiedBy>
  <cp:revision>8</cp:revision>
  <dcterms:created xsi:type="dcterms:W3CDTF">2022-05-03T12:08:00Z</dcterms:created>
  <dcterms:modified xsi:type="dcterms:W3CDTF">2022-05-06T02:51:48Z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721E0C5DD4774A84BCAD547DF78B864F</vt:lpwstr>
  </property>
  <property fmtid="{D5CDD505-2E9C-101B-9397-08002B2CF9AE}" pid="3" name="KSOProductBuildVer">
    <vt:lpwstr>1033-11.2.0.11074</vt:lpwstr>
  </property>
</Properties>
</file>