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Nuni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Nuni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italic.fntdata"/><Relationship Id="rId47" Type="http://schemas.openxmlformats.org/officeDocument/2006/relationships/font" Target="fonts/Nunito-bold.fntdata"/><Relationship Id="rId49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b5e4640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b5e4640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3b5e4640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3b5e4640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b5e4640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3b5e4640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3b5e4640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3b5e4640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b5e4640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b5e4640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3b5e464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3b5e464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began with importing libraries such as pandas and Numpy and we also imported the csv file and started with a pandas dataframe.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4ce519d4c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4ce519d4c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generated a quick summary of the imported csv file to validate column names and spot any missing values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e519d4c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4ce519d4c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got a total number of rows and columns and check dtypes of each column.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4ce519d4c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4ce519d4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 quick analysis on what we have, w</a:t>
            </a:r>
            <a:r>
              <a:rPr lang="en"/>
              <a:t>e replaced missing values with Numpy null values and found the percentage of null values per column.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dropped any column that’s missing data by 25% or more, which resulted in 20 less columns than what we started with.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4ce519d4c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4ce519d4c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we went back to the dtypes and noticed some of the columns are read as ‘object’ instead of ‘int’ or ‘float’.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probably because any missing data was initially represented as a string, such as ‘(D)’ or ‘na’.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b5e46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b5e46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4ce519d4c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4ce519d4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replaced all null values with 0 and updated all non-numeric columns to numeric, except the first column, which is city names.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4ce519d4c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4ce519d4c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fixed a few column names and converted dtypes of some categorical columns, such as year or ‘super_bowl_winner’ and market size columns that have a value of either 0 or 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4ce519d4c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4ce519d4c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started our model construction process with linear regression.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importing spark libraries we exported our preprocessed pandas dataframe and converted it to a spark dataframe.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4ce519d4c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4ce519d4c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checked the schema of the spark dataframe to make sure everything is correct so far.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4ce519d4c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4ce519d4c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4ce519d4c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4ce519d4c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first looked at the scatter matrix, which wasn’t really helpful due to the sheer volume of the columns we have.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4ce519d4c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4ce519d4c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portion of enlarged image of the scatter matrix.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4ce519d4c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4ce519d4c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there we decided to explore correlation of variables against GDP only.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ce519d4c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4ce519d4c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these studies we selected which columns to keep and split the data into train and test set by 70% and 30%, respectively.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4ce519d4c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4ce519d4c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trained a linear regression model. This particular model had adjusted R-squared of 0.84.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&lt;This means a</a:t>
            </a:r>
            <a:r>
              <a:rPr lang="en"/>
              <a:t>pproximately 84% of the variability in GDP can be explained using the model.&gt;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b5e464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b5e464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4ce519d4c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4ce519d4c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studied the coefficients of the features to see polarity and magnitude of each variable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4ce519d4c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4ce519d4c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tested the model and got R-squared of 0.80. This is slightly lower than what we got from the training model, which is expected.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4ce519d4c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4ce519d4c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quick prediction results using this model.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4ce519d4c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4ce519d4c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moved on to the decision tree regression. We measured the feature importance to determine which feature seemed to be the most important one.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4ce519d4c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4ce519d4c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we trained gradient-boosted tree regression model and measured RMSE.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4ce519d4c_3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4ce519d4c_3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compiled the codes I just ran through and wrote a function to compare all three models quickly with selected variables in terms of R-squared and Root Mean Square Error.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4ce519d4c_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4ce519d4c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it looks like in use.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3b5e4640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3b5e4640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4ce519d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4ce519d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3b5e4640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3b5e4640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ce519d4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ce519d4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4ce519d4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4ce519d4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ce519d4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ce519d4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ce519d4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ce519d4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4ce519d4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4ce519d4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4ce519d4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4ce519d4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ce519d4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4ce519d4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07450" y="1222650"/>
            <a:ext cx="6929100" cy="18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Pro Sports teams on a City’s Economy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34650" y="3093450"/>
            <a:ext cx="60747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Jae Hyun Lee, Jordan Bales, Ben Rogers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309563"/>
            <a:ext cx="8134350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/>
          <p:nvPr/>
        </p:nvSpPr>
        <p:spPr>
          <a:xfrm>
            <a:off x="4900025" y="659425"/>
            <a:ext cx="831900" cy="3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309563"/>
            <a:ext cx="81343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309563"/>
            <a:ext cx="835342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8" y="309563"/>
            <a:ext cx="820102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00" y="294487"/>
            <a:ext cx="8375001" cy="455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Transformation and Preprocessing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1352550"/>
            <a:ext cx="50482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Transformation and Preprocessing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572" y="990603"/>
            <a:ext cx="6688852" cy="38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Transformation and Preprocessing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88" y="990600"/>
            <a:ext cx="7579218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Transformation and Preprocessing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34950"/>
            <a:ext cx="77724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Transformation and Preprocessing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050" y="990600"/>
            <a:ext cx="8521904" cy="38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Does a city having a sports team affect its GDP?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Does market size matter to economic impact?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Does a city purchasing or relocating a sports team affect its GDP?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Transformation and Preprocessing</a:t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0" r="0" t="1312"/>
          <a:stretch/>
        </p:blipFill>
        <p:spPr>
          <a:xfrm>
            <a:off x="1146725" y="1040025"/>
            <a:ext cx="6850549" cy="370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Transformation and Preprocessing</a:t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88" y="1075500"/>
            <a:ext cx="7704225" cy="36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38" y="990600"/>
            <a:ext cx="7634927" cy="384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13" y="1103725"/>
            <a:ext cx="7886574" cy="33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63" y="990600"/>
            <a:ext cx="7504479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75" y="1047200"/>
            <a:ext cx="4495275" cy="145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200" y="990600"/>
            <a:ext cx="393829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938" y="990600"/>
            <a:ext cx="5098119" cy="38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13" y="990600"/>
            <a:ext cx="7258770" cy="38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38" y="1238125"/>
            <a:ext cx="8482524" cy="32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50" y="1294725"/>
            <a:ext cx="8402501" cy="31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from Bureau of Economic Analysis, Forbes, Sports Reference, ESPN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Mixture of scrapped, CSV, and manually imputed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13" y="959075"/>
            <a:ext cx="8576580" cy="384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321" name="Google Shape;3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313" y="951975"/>
            <a:ext cx="6305386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327" name="Google Shape;3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00" y="990600"/>
            <a:ext cx="757959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675" y="916600"/>
            <a:ext cx="6466662" cy="384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339" name="Google Shape;339;p46"/>
          <p:cNvPicPr preferRelativeResize="0"/>
          <p:nvPr/>
        </p:nvPicPr>
        <p:blipFill rotWithShape="1">
          <a:blip r:embed="rId3">
            <a:alphaModFix/>
          </a:blip>
          <a:srcRect b="0" l="0" r="19762" t="0"/>
          <a:stretch/>
        </p:blipFill>
        <p:spPr>
          <a:xfrm>
            <a:off x="1025813" y="1143000"/>
            <a:ext cx="7092375" cy="31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345" name="Google Shape;3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00" y="1301800"/>
            <a:ext cx="4007675" cy="26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300" y="1301800"/>
            <a:ext cx="4559101" cy="24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819150" y="364500"/>
            <a:ext cx="750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Constructed</a:t>
            </a:r>
            <a:endParaRPr/>
          </a:p>
        </p:txBody>
      </p:sp>
      <p:pic>
        <p:nvPicPr>
          <p:cNvPr id="352" name="Google Shape;3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00" y="990600"/>
            <a:ext cx="6137573" cy="372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>
            <p:ph type="title"/>
          </p:nvPr>
        </p:nvSpPr>
        <p:spPr>
          <a:xfrm>
            <a:off x="770450" y="241625"/>
            <a:ext cx="7505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358" name="Google Shape;358;p49"/>
          <p:cNvSpPr txBox="1"/>
          <p:nvPr>
            <p:ph idx="1" type="body"/>
          </p:nvPr>
        </p:nvSpPr>
        <p:spPr>
          <a:xfrm>
            <a:off x="819150" y="847625"/>
            <a:ext cx="75057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Once our first model, Sports Teams </a:t>
            </a:r>
            <a:r>
              <a:rPr lang="en" sz="1700"/>
              <a:t>effect</a:t>
            </a:r>
            <a:r>
              <a:rPr lang="en" sz="1700"/>
              <a:t> </a:t>
            </a:r>
            <a:r>
              <a:rPr lang="en" sz="1700"/>
              <a:t>on GDP</a:t>
            </a:r>
            <a:r>
              <a:rPr lang="en" sz="1700"/>
              <a:t>, was developed the other two fell into place rather easy</a:t>
            </a:r>
            <a:endParaRPr sz="1700"/>
          </a:p>
          <a:p>
            <a:pPr indent="-336550" lvl="1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Initially gave an amazing adjusted R-squared of 0.970195 as expected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After removing this nuclear variable we achieved a much more realistic, but sufficient results with an adjusted R-squared of 0.837875.</a:t>
            </a:r>
            <a:endParaRPr sz="1700">
              <a:highlight>
                <a:srgbClr val="FFFF00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Noted the positive coef of “large_market” and “no_team”</a:t>
            </a:r>
            <a:endParaRPr sz="1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819150" y="212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364" name="Google Shape;364;p50"/>
          <p:cNvSpPr txBox="1"/>
          <p:nvPr>
            <p:ph idx="1" type="body"/>
          </p:nvPr>
        </p:nvSpPr>
        <p:spPr>
          <a:xfrm>
            <a:off x="887325" y="1167000"/>
            <a:ext cx="75057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second model focused on the impact market size played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returned only one positive </a:t>
            </a:r>
            <a:r>
              <a:rPr lang="en" sz="1500"/>
              <a:t>coefficient</a:t>
            </a:r>
            <a:r>
              <a:rPr lang="en" sz="1500"/>
              <a:t> being “Large_Market” at 3.64e+08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“Small_Market” at -1.72e+08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“Medium_Market” at -1.87e+07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“No_Team” at -1.92e+08 </a:t>
            </a:r>
            <a:endParaRPr sz="1500">
              <a:highlight>
                <a:srgbClr val="FFFF00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last model looked at the ownership changed or </a:t>
            </a:r>
            <a:r>
              <a:rPr lang="en" sz="1500"/>
              <a:t>initialization</a:t>
            </a:r>
            <a:r>
              <a:rPr lang="en" sz="1500"/>
              <a:t> of a team.</a:t>
            </a:r>
            <a:endParaRPr sz="1500">
              <a:highlight>
                <a:srgbClr val="FFFF00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Focusing on the binary variables “team_relocated” and “team_ownership”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Adjusted R-squared of 0.806118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root mean squared error of 1.04525e+08.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title"/>
          </p:nvPr>
        </p:nvSpPr>
        <p:spPr>
          <a:xfrm>
            <a:off x="780175" y="251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and Future Research</a:t>
            </a:r>
            <a:endParaRPr/>
          </a:p>
        </p:txBody>
      </p:sp>
      <p:sp>
        <p:nvSpPr>
          <p:cNvPr id="370" name="Google Shape;370;p51"/>
          <p:cNvSpPr txBox="1"/>
          <p:nvPr>
            <p:ph idx="1" type="body"/>
          </p:nvPr>
        </p:nvSpPr>
        <p:spPr>
          <a:xfrm>
            <a:off x="819150" y="896225"/>
            <a:ext cx="75057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Ultimately</a:t>
            </a:r>
            <a:r>
              <a:rPr lang="en" sz="1500"/>
              <a:t> we concluded a city having a sports team can impact GDP, but only when market size is large such as New York City or Los Angeles.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were also able to conclude that a team relocating or joining a league during its first year actually had a negative impact on GDP.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change in ownership also had a slight negative impact on GDP however it was much less than the initialization of a team or relocation.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from 24 cities from 2001 to 2018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6 Large Market, 6 Medium Market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6 Small Market, 6 No Teams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96 total variables 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>
            <p:ph type="title"/>
          </p:nvPr>
        </p:nvSpPr>
        <p:spPr>
          <a:xfrm>
            <a:off x="819150" y="231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Research</a:t>
            </a:r>
            <a:endParaRPr/>
          </a:p>
        </p:txBody>
      </p:sp>
      <p:sp>
        <p:nvSpPr>
          <p:cNvPr id="376" name="Google Shape;376;p52"/>
          <p:cNvSpPr txBox="1"/>
          <p:nvPr>
            <p:ph idx="1" type="body"/>
          </p:nvPr>
        </p:nvSpPr>
        <p:spPr>
          <a:xfrm>
            <a:off x="819150" y="1186475"/>
            <a:ext cx="7505700" cy="3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 it make economic sense for a city to recruit a professional sports team or an additional sports team  to their market; is the return on investment there?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 it have an impact on things that aren’t as easy to measure such as happiness of the residents and social opportunities?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Researching the localized effect of sports teams on restaurants and bars.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impact does college sports have on their localities?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309563"/>
            <a:ext cx="81343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309563"/>
            <a:ext cx="80581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309563"/>
            <a:ext cx="81343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309563"/>
            <a:ext cx="80581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309563"/>
            <a:ext cx="813435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