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Project 1: Portfolio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174343" y="5708154"/>
            <a:ext cx="6269347" cy="1021498"/>
          </a:xfrm>
        </p:spPr>
        <p:txBody>
          <a:bodyPr>
            <a:normAutofit fontScale="55000" lnSpcReduction="20000"/>
          </a:bodyPr>
          <a:lstStyle/>
          <a:p>
            <a:r>
              <a:rPr lang="en-US" dirty="0">
                <a:solidFill>
                  <a:schemeClr val="tx1">
                    <a:lumMod val="85000"/>
                    <a:lumOff val="15000"/>
                  </a:schemeClr>
                </a:solidFill>
              </a:rPr>
              <a:t>Jordan Candido</a:t>
            </a:r>
          </a:p>
          <a:p>
            <a:r>
              <a:rPr lang="en-US" dirty="0">
                <a:solidFill>
                  <a:schemeClr val="tx1">
                    <a:lumMod val="85000"/>
                    <a:lumOff val="15000"/>
                  </a:schemeClr>
                </a:solidFill>
              </a:rPr>
              <a:t>Martin Mangahas</a:t>
            </a:r>
          </a:p>
          <a:p>
            <a:r>
              <a:rPr lang="en-US" sz="2400" dirty="0">
                <a:solidFill>
                  <a:schemeClr val="tx1">
                    <a:lumMod val="85000"/>
                    <a:lumOff val="15000"/>
                  </a:schemeClr>
                </a:solidFill>
              </a:rPr>
              <a:t>Lucas </a:t>
            </a:r>
            <a:r>
              <a:rPr lang="en-US" sz="2400" dirty="0" err="1">
                <a:solidFill>
                  <a:schemeClr val="tx1">
                    <a:lumMod val="85000"/>
                    <a:lumOff val="15000"/>
                  </a:schemeClr>
                </a:solidFill>
              </a:rPr>
              <a:t>Nardy</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A6C4D40-151B-49A9-9F8B-B79781D6DC53}"/>
              </a:ext>
            </a:extLst>
          </p:cNvPr>
          <p:cNvSpPr txBox="1"/>
          <p:nvPr/>
        </p:nvSpPr>
        <p:spPr>
          <a:xfrm>
            <a:off x="5289753" y="4619940"/>
            <a:ext cx="5774107" cy="369332"/>
          </a:xfrm>
          <a:prstGeom prst="rect">
            <a:avLst/>
          </a:prstGeom>
          <a:noFill/>
        </p:spPr>
        <p:txBody>
          <a:bodyPr wrap="square" rtlCol="0">
            <a:spAutoFit/>
          </a:bodyPr>
          <a:lstStyle/>
          <a:p>
            <a:r>
              <a:rPr lang="en-US" dirty="0"/>
              <a:t>University of Toronto: FinTech Bootcamp</a:t>
            </a:r>
            <a:endParaRPr lang="en-CA" dirty="0"/>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66800" y="263526"/>
            <a:ext cx="10058400" cy="1450757"/>
          </a:xfrm>
        </p:spPr>
        <p:txBody>
          <a:bodyPr anchor="b">
            <a:normAutofit/>
          </a:bodyPr>
          <a:lstStyle/>
          <a:p>
            <a:pPr lvl="0" algn="just"/>
            <a:r>
              <a:rPr lang="en-US" sz="2000" i="1" dirty="0"/>
              <a:t>Spreadsheets are getting outdated and overrated with the addition of more efficient methods of analyzing data. Updating a spreadsheet even prior to performing analysis can take hours. However, in this bootcamp we have learned ways to more efficient retrieve and analyze data using Python and </a:t>
            </a:r>
            <a:r>
              <a:rPr lang="en-US" sz="2000" i="1" dirty="0" err="1"/>
              <a:t>Jupyter</a:t>
            </a:r>
            <a:r>
              <a:rPr lang="en-US" sz="2000" i="1" dirty="0"/>
              <a:t> Lab.</a:t>
            </a:r>
          </a:p>
        </p:txBody>
      </p:sp>
      <p:sp>
        <p:nvSpPr>
          <p:cNvPr id="3" name="Subtitle 2">
            <a:extLst>
              <a:ext uri="{FF2B5EF4-FFF2-40B4-BE49-F238E27FC236}">
                <a16:creationId xmlns:a16="http://schemas.microsoft.com/office/drawing/2014/main" id="{255E1F2F-E259-4EA8-9FFD-3A10AF541859}"/>
              </a:ext>
            </a:extLst>
          </p:cNvPr>
          <p:cNvSpPr>
            <a:spLocks noGrp="1"/>
          </p:cNvSpPr>
          <p:nvPr>
            <p:ph type="body" idx="1"/>
          </p:nvPr>
        </p:nvSpPr>
        <p:spPr>
          <a:xfrm>
            <a:off x="1097280" y="2057400"/>
            <a:ext cx="4639736" cy="736282"/>
          </a:xfrm>
        </p:spPr>
        <p:txBody>
          <a:bodyPr anchor="ctr">
            <a:normAutofit/>
          </a:bodyPr>
          <a:lstStyle/>
          <a:p>
            <a:r>
              <a:rPr lang="en-US" dirty="0"/>
              <a:t>Questions asked</a:t>
            </a:r>
          </a:p>
        </p:txBody>
      </p:sp>
      <p:sp>
        <p:nvSpPr>
          <p:cNvPr id="57" name="Content Placeholder 3">
            <a:extLst>
              <a:ext uri="{FF2B5EF4-FFF2-40B4-BE49-F238E27FC236}">
                <a16:creationId xmlns:a16="http://schemas.microsoft.com/office/drawing/2014/main" id="{EBB8D292-FEAC-4D0C-B7B2-A093B98EB030}"/>
              </a:ext>
            </a:extLst>
          </p:cNvPr>
          <p:cNvSpPr>
            <a:spLocks noGrp="1"/>
          </p:cNvSpPr>
          <p:nvPr>
            <p:ph sz="half" idx="2"/>
          </p:nvPr>
        </p:nvSpPr>
        <p:spPr>
          <a:xfrm>
            <a:off x="1097280" y="2958274"/>
            <a:ext cx="4639736" cy="2910821"/>
          </a:xfrm>
        </p:spPr>
        <p:txBody>
          <a:bodyPr>
            <a:normAutofit fontScale="85000" lnSpcReduction="10000"/>
          </a:bodyPr>
          <a:lstStyle/>
          <a:p>
            <a:r>
              <a:rPr lang="en-US" dirty="0"/>
              <a:t>1. How do we create a dashboard for a stock and crypto portfolio? </a:t>
            </a:r>
          </a:p>
          <a:p>
            <a:pPr algn="just"/>
            <a:r>
              <a:rPr lang="en-US" dirty="0"/>
              <a:t>2. How does the inputted portfolio compare to a traditional 60/40 Stocks and Bonds Strategy and other benchmark indexes? </a:t>
            </a:r>
          </a:p>
          <a:p>
            <a:pPr algn="just"/>
            <a:r>
              <a:rPr lang="en-US" dirty="0"/>
              <a:t>3. What are the forecasted returns?</a:t>
            </a:r>
          </a:p>
        </p:txBody>
      </p:sp>
      <p:sp>
        <p:nvSpPr>
          <p:cNvPr id="56" name="Text Placeholder 4">
            <a:extLst>
              <a:ext uri="{FF2B5EF4-FFF2-40B4-BE49-F238E27FC236}">
                <a16:creationId xmlns:a16="http://schemas.microsoft.com/office/drawing/2014/main" id="{7767609D-0233-4EB9-A9D4-3249B18189F5}"/>
              </a:ext>
            </a:extLst>
          </p:cNvPr>
          <p:cNvSpPr>
            <a:spLocks noGrp="1"/>
          </p:cNvSpPr>
          <p:nvPr>
            <p:ph type="body" sz="quarter" idx="3"/>
          </p:nvPr>
        </p:nvSpPr>
        <p:spPr>
          <a:xfrm>
            <a:off x="6515944" y="2057400"/>
            <a:ext cx="4639736" cy="736282"/>
          </a:xfrm>
        </p:spPr>
        <p:txBody>
          <a:bodyPr/>
          <a:lstStyle/>
          <a:p>
            <a:r>
              <a:rPr lang="en-US" dirty="0"/>
              <a:t>Why were they asked?</a:t>
            </a:r>
          </a:p>
        </p:txBody>
      </p:sp>
      <p:sp>
        <p:nvSpPr>
          <p:cNvPr id="58" name="Content Placeholder 5">
            <a:extLst>
              <a:ext uri="{FF2B5EF4-FFF2-40B4-BE49-F238E27FC236}">
                <a16:creationId xmlns:a16="http://schemas.microsoft.com/office/drawing/2014/main" id="{16002EA8-C755-455A-86A2-95A9D391F1E1}"/>
              </a:ext>
            </a:extLst>
          </p:cNvPr>
          <p:cNvSpPr>
            <a:spLocks noGrp="1"/>
          </p:cNvSpPr>
          <p:nvPr>
            <p:ph sz="quarter" idx="4"/>
          </p:nvPr>
        </p:nvSpPr>
        <p:spPr>
          <a:xfrm>
            <a:off x="6515944" y="2958273"/>
            <a:ext cx="4639736" cy="2910821"/>
          </a:xfrm>
        </p:spPr>
        <p:txBody>
          <a:bodyPr>
            <a:normAutofit fontScale="85000" lnSpcReduction="10000"/>
          </a:bodyPr>
          <a:lstStyle/>
          <a:p>
            <a:r>
              <a:rPr lang="en-US" dirty="0"/>
              <a:t>1. So far, we have learned how to create a dashboard and providing deliverable and servable information to clients and users.</a:t>
            </a:r>
          </a:p>
          <a:p>
            <a:pPr algn="just"/>
            <a:r>
              <a:rPr lang="en-US" dirty="0"/>
              <a:t>2. We wanted the use of simulations and forecasted returns to show the risk structure of the portfolio compared to the market benchmarks.</a:t>
            </a:r>
          </a:p>
          <a:p>
            <a:pPr algn="just"/>
            <a:r>
              <a:rPr lang="en-US" dirty="0"/>
              <a:t>3. We asked this question to provide the actual numeric forecasted returns in dollar amount based on 1-year and 5-year projections.</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34E1-71BA-4E2C-845F-9FCFBB8DE29D}"/>
              </a:ext>
            </a:extLst>
          </p:cNvPr>
          <p:cNvSpPr>
            <a:spLocks noGrp="1"/>
          </p:cNvSpPr>
          <p:nvPr>
            <p:ph type="title"/>
          </p:nvPr>
        </p:nvSpPr>
        <p:spPr/>
        <p:txBody>
          <a:bodyPr>
            <a:normAutofit/>
          </a:bodyPr>
          <a:lstStyle/>
          <a:p>
            <a:r>
              <a:rPr lang="en-US" sz="3000" dirty="0"/>
              <a:t>How do we create a dashboard for a stock and crypto portfolio?</a:t>
            </a:r>
            <a:endParaRPr lang="en-CA" sz="3000" dirty="0"/>
          </a:p>
        </p:txBody>
      </p:sp>
      <p:sp>
        <p:nvSpPr>
          <p:cNvPr id="3" name="Content Placeholder 2">
            <a:extLst>
              <a:ext uri="{FF2B5EF4-FFF2-40B4-BE49-F238E27FC236}">
                <a16:creationId xmlns:a16="http://schemas.microsoft.com/office/drawing/2014/main" id="{3A278DC0-315A-4243-9333-D844B2E1A6E8}"/>
              </a:ext>
            </a:extLst>
          </p:cNvPr>
          <p:cNvSpPr>
            <a:spLocks noGrp="1"/>
          </p:cNvSpPr>
          <p:nvPr>
            <p:ph idx="1"/>
          </p:nvPr>
        </p:nvSpPr>
        <p:spPr/>
        <p:txBody>
          <a:bodyPr/>
          <a:lstStyle/>
          <a:p>
            <a:r>
              <a:rPr lang="en-US" dirty="0"/>
              <a:t>#add panel image</a:t>
            </a:r>
            <a:endParaRPr lang="en-CA" dirty="0"/>
          </a:p>
        </p:txBody>
      </p:sp>
      <p:sp>
        <p:nvSpPr>
          <p:cNvPr id="4" name="Text Placeholder 3">
            <a:extLst>
              <a:ext uri="{FF2B5EF4-FFF2-40B4-BE49-F238E27FC236}">
                <a16:creationId xmlns:a16="http://schemas.microsoft.com/office/drawing/2014/main" id="{3195466A-C1E9-4CC9-A618-8034D0FBD41D}"/>
              </a:ext>
            </a:extLst>
          </p:cNvPr>
          <p:cNvSpPr>
            <a:spLocks noGrp="1"/>
          </p:cNvSpPr>
          <p:nvPr>
            <p:ph type="body" sz="half" idx="2"/>
          </p:nvPr>
        </p:nvSpPr>
        <p:spPr/>
        <p:txBody>
          <a:bodyPr>
            <a:normAutofit fontScale="85000" lnSpcReduction="10000"/>
          </a:bodyPr>
          <a:lstStyle/>
          <a:p>
            <a:pPr algn="just"/>
            <a:r>
              <a:rPr lang="en-US" dirty="0"/>
              <a:t>We used the Panel library to create a dashboard for our investment portfolio with tabs showing the deliverable and servable information for the client/user. The tabs include a Welcome description including this read.me file, the inputted portfolio, percentage allocations, expected returns and benchmark simulations and expected returns. The information is presented in the form of graphical plots and calculation statements based on data calculated in the simulations.</a:t>
            </a:r>
            <a:endParaRPr lang="en-CA" dirty="0"/>
          </a:p>
        </p:txBody>
      </p:sp>
    </p:spTree>
    <p:extLst>
      <p:ext uri="{BB962C8B-B14F-4D97-AF65-F5344CB8AC3E}">
        <p14:creationId xmlns:p14="http://schemas.microsoft.com/office/powerpoint/2010/main" val="252006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ED48-3ECA-4888-9296-E020838FCE2B}"/>
              </a:ext>
            </a:extLst>
          </p:cNvPr>
          <p:cNvSpPr>
            <a:spLocks noGrp="1"/>
          </p:cNvSpPr>
          <p:nvPr>
            <p:ph type="title"/>
          </p:nvPr>
        </p:nvSpPr>
        <p:spPr/>
        <p:txBody>
          <a:bodyPr>
            <a:normAutofit/>
          </a:bodyPr>
          <a:lstStyle/>
          <a:p>
            <a:r>
              <a:rPr lang="en-US" sz="2400" dirty="0"/>
              <a:t>How does the inputted portfolio compare to a traditional 60/40 Stocks and Bonds Strategy and other benchmark indexes? </a:t>
            </a:r>
            <a:endParaRPr lang="en-CA" sz="2400" dirty="0"/>
          </a:p>
        </p:txBody>
      </p:sp>
      <p:sp>
        <p:nvSpPr>
          <p:cNvPr id="3" name="Content Placeholder 2">
            <a:extLst>
              <a:ext uri="{FF2B5EF4-FFF2-40B4-BE49-F238E27FC236}">
                <a16:creationId xmlns:a16="http://schemas.microsoft.com/office/drawing/2014/main" id="{BA6128F9-AFB9-41BB-B320-3B78681B8FE5}"/>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E7FFEEE1-236A-44FD-889A-050508A30603}"/>
              </a:ext>
            </a:extLst>
          </p:cNvPr>
          <p:cNvSpPr>
            <a:spLocks noGrp="1"/>
          </p:cNvSpPr>
          <p:nvPr>
            <p:ph type="body" sz="half" idx="2"/>
          </p:nvPr>
        </p:nvSpPr>
        <p:spPr/>
        <p:txBody>
          <a:bodyPr>
            <a:noAutofit/>
          </a:bodyPr>
          <a:lstStyle/>
          <a:p>
            <a:pPr algn="just"/>
            <a:r>
              <a:rPr lang="en-US" sz="1300" dirty="0"/>
              <a:t>We used Monte Carlo Simulations to forecast potential expected returns. The benchmark indexes include the S&amp;P 500 and the Nasdaq. Simulations were conducted for the stock portfolio, crypto portfolio, a 60/40 Stocks and Bonds portfolio and the benchmark indexes for a 1-year and 5-year timeframe. The forecasted returns shown in each simulation plot provide data on the average expected returns within 95% </a:t>
            </a:r>
            <a:r>
              <a:rPr lang="en-US" sz="1300" dirty="0" err="1"/>
              <a:t>confidenc</a:t>
            </a:r>
            <a:r>
              <a:rPr lang="en-US" sz="1300" dirty="0"/>
              <a:t> </a:t>
            </a:r>
            <a:r>
              <a:rPr lang="en-US" sz="1300" dirty="0" err="1"/>
              <a:t>eof</a:t>
            </a:r>
            <a:r>
              <a:rPr lang="en-US" sz="1300" dirty="0"/>
              <a:t> simulated outcomes. The calculations for average returns, minimums and maximums paint a picture that shows the difference in the risk structure of the portfolio compared to the benchmarks.</a:t>
            </a:r>
            <a:endParaRPr lang="en-CA" sz="1300" dirty="0"/>
          </a:p>
        </p:txBody>
      </p:sp>
    </p:spTree>
    <p:extLst>
      <p:ext uri="{BB962C8B-B14F-4D97-AF65-F5344CB8AC3E}">
        <p14:creationId xmlns:p14="http://schemas.microsoft.com/office/powerpoint/2010/main" val="16707479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{AF71C3D8-A799-4FA8-8A63-EA57ACEA925F}tf56160789_win32</Template>
  <TotalTime>1061</TotalTime>
  <Words>407</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Bookman Old Style</vt:lpstr>
      <vt:lpstr>Calibri</vt:lpstr>
      <vt:lpstr>Franklin Gothic Book</vt:lpstr>
      <vt:lpstr>1_RetrospectVTI</vt:lpstr>
      <vt:lpstr>Project 1: Portfolio Analysis</vt:lpstr>
      <vt:lpstr>Spreadsheets are getting outdated and overrated with the addition of more efficient methods of analyzing data. Updating a spreadsheet even prior to performing analysis can take hours. However, in this bootcamp we have learned ways to more efficient retrieve and analyze data using Python and Jupyter Lab.</vt:lpstr>
      <vt:lpstr>How do we create a dashboard for a stock and crypto portfolio?</vt:lpstr>
      <vt:lpstr>How does the inputted portfolio compare to a traditional 60/40 Stocks and Bonds Strategy and other benchmark indexes?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Portfolio Analysis</dc:title>
  <dc:creator>Martin Mangahas</dc:creator>
  <cp:lastModifiedBy>Martin Mangahas</cp:lastModifiedBy>
  <cp:revision>10</cp:revision>
  <dcterms:created xsi:type="dcterms:W3CDTF">2021-07-06T22:25:44Z</dcterms:created>
  <dcterms:modified xsi:type="dcterms:W3CDTF">2021-07-07T16:07:02Z</dcterms:modified>
</cp:coreProperties>
</file>