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61029D-D3B3-4084-B0E4-F2148C3657A5}" v="1" dt="2021-07-07T19:18:10.0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tin Mangahas" userId="bfbf10fadb381186" providerId="LiveId" clId="{1261029D-D3B3-4084-B0E4-F2148C3657A5}"/>
    <pc:docChg chg="undo redo custSel addSld delSld modSld">
      <pc:chgData name="Martin Mangahas" userId="bfbf10fadb381186" providerId="LiveId" clId="{1261029D-D3B3-4084-B0E4-F2148C3657A5}" dt="2021-07-07T19:44:43.596" v="228" actId="20577"/>
      <pc:docMkLst>
        <pc:docMk/>
      </pc:docMkLst>
      <pc:sldChg chg="addSp modSp mod">
        <pc:chgData name="Martin Mangahas" userId="bfbf10fadb381186" providerId="LiveId" clId="{1261029D-D3B3-4084-B0E4-F2148C3657A5}" dt="2021-07-07T18:34:01.982" v="7" actId="20577"/>
        <pc:sldMkLst>
          <pc:docMk/>
          <pc:sldMk cId="2520069456" sldId="259"/>
        </pc:sldMkLst>
        <pc:spChg chg="mod">
          <ac:chgData name="Martin Mangahas" userId="bfbf10fadb381186" providerId="LiveId" clId="{1261029D-D3B3-4084-B0E4-F2148C3657A5}" dt="2021-07-07T18:34:01.982" v="7" actId="20577"/>
          <ac:spMkLst>
            <pc:docMk/>
            <pc:sldMk cId="2520069456" sldId="259"/>
            <ac:spMk id="3" creationId="{3A278DC0-315A-4243-9333-D844B2E1A6E8}"/>
          </ac:spMkLst>
        </pc:spChg>
        <pc:picChg chg="add mod">
          <ac:chgData name="Martin Mangahas" userId="bfbf10fadb381186" providerId="LiveId" clId="{1261029D-D3B3-4084-B0E4-F2148C3657A5}" dt="2021-07-07T18:33:58.623" v="6" actId="1076"/>
          <ac:picMkLst>
            <pc:docMk/>
            <pc:sldMk cId="2520069456" sldId="259"/>
            <ac:picMk id="6" creationId="{FD272850-C187-4103-A7AD-83363D238048}"/>
          </ac:picMkLst>
        </pc:picChg>
      </pc:sldChg>
      <pc:sldChg chg="addSp delSp modSp mod">
        <pc:chgData name="Martin Mangahas" userId="bfbf10fadb381186" providerId="LiveId" clId="{1261029D-D3B3-4084-B0E4-F2148C3657A5}" dt="2021-07-07T18:31:39.319" v="4" actId="14100"/>
        <pc:sldMkLst>
          <pc:docMk/>
          <pc:sldMk cId="167074791" sldId="260"/>
        </pc:sldMkLst>
        <pc:spChg chg="del">
          <ac:chgData name="Martin Mangahas" userId="bfbf10fadb381186" providerId="LiveId" clId="{1261029D-D3B3-4084-B0E4-F2148C3657A5}" dt="2021-07-07T18:31:15.625" v="0" actId="22"/>
          <ac:spMkLst>
            <pc:docMk/>
            <pc:sldMk cId="167074791" sldId="260"/>
            <ac:spMk id="3" creationId="{BA6128F9-AFB9-41BB-B320-3B78681B8FE5}"/>
          </ac:spMkLst>
        </pc:spChg>
        <pc:picChg chg="add mod ord">
          <ac:chgData name="Martin Mangahas" userId="bfbf10fadb381186" providerId="LiveId" clId="{1261029D-D3B3-4084-B0E4-F2148C3657A5}" dt="2021-07-07T18:31:39.319" v="4" actId="14100"/>
          <ac:picMkLst>
            <pc:docMk/>
            <pc:sldMk cId="167074791" sldId="260"/>
            <ac:picMk id="8" creationId="{1191CCD6-5C85-446B-893A-40768908E0AF}"/>
          </ac:picMkLst>
        </pc:picChg>
      </pc:sldChg>
      <pc:sldChg chg="addSp delSp modSp new mod">
        <pc:chgData name="Martin Mangahas" userId="bfbf10fadb381186" providerId="LiveId" clId="{1261029D-D3B3-4084-B0E4-F2148C3657A5}" dt="2021-07-07T18:39:38.364" v="19" actId="22"/>
        <pc:sldMkLst>
          <pc:docMk/>
          <pc:sldMk cId="3528944376" sldId="261"/>
        </pc:sldMkLst>
        <pc:spChg chg="mod">
          <ac:chgData name="Martin Mangahas" userId="bfbf10fadb381186" providerId="LiveId" clId="{1261029D-D3B3-4084-B0E4-F2148C3657A5}" dt="2021-07-07T18:37:36.836" v="12" actId="20577"/>
          <ac:spMkLst>
            <pc:docMk/>
            <pc:sldMk cId="3528944376" sldId="261"/>
            <ac:spMk id="2" creationId="{FE6783B6-4093-46AC-A2BB-391F24305DDE}"/>
          </ac:spMkLst>
        </pc:spChg>
        <pc:spChg chg="del">
          <ac:chgData name="Martin Mangahas" userId="bfbf10fadb381186" providerId="LiveId" clId="{1261029D-D3B3-4084-B0E4-F2148C3657A5}" dt="2021-07-07T18:39:38.364" v="19" actId="22"/>
          <ac:spMkLst>
            <pc:docMk/>
            <pc:sldMk cId="3528944376" sldId="261"/>
            <ac:spMk id="3" creationId="{C5988372-1493-43FC-843C-4FFF616E503D}"/>
          </ac:spMkLst>
        </pc:spChg>
        <pc:spChg chg="mod">
          <ac:chgData name="Martin Mangahas" userId="bfbf10fadb381186" providerId="LiveId" clId="{1261029D-D3B3-4084-B0E4-F2148C3657A5}" dt="2021-07-07T18:38:05.074" v="18" actId="13900"/>
          <ac:spMkLst>
            <pc:docMk/>
            <pc:sldMk cId="3528944376" sldId="261"/>
            <ac:spMk id="4" creationId="{65C7E14B-52E5-448A-961A-9D8AFADBDA91}"/>
          </ac:spMkLst>
        </pc:spChg>
        <pc:picChg chg="add mod ord">
          <ac:chgData name="Martin Mangahas" userId="bfbf10fadb381186" providerId="LiveId" clId="{1261029D-D3B3-4084-B0E4-F2148C3657A5}" dt="2021-07-07T18:39:38.364" v="19" actId="22"/>
          <ac:picMkLst>
            <pc:docMk/>
            <pc:sldMk cId="3528944376" sldId="261"/>
            <ac:picMk id="6" creationId="{CE273524-A4A4-4AFF-96AE-01FFD8D8DC6F}"/>
          </ac:picMkLst>
        </pc:picChg>
      </pc:sldChg>
      <pc:sldChg chg="addSp delSp modSp new mod modClrScheme chgLayout">
        <pc:chgData name="Martin Mangahas" userId="bfbf10fadb381186" providerId="LiveId" clId="{1261029D-D3B3-4084-B0E4-F2148C3657A5}" dt="2021-07-07T19:18:10.016" v="51"/>
        <pc:sldMkLst>
          <pc:docMk/>
          <pc:sldMk cId="718600076" sldId="262"/>
        </pc:sldMkLst>
        <pc:spChg chg="mod ord">
          <ac:chgData name="Martin Mangahas" userId="bfbf10fadb381186" providerId="LiveId" clId="{1261029D-D3B3-4084-B0E4-F2148C3657A5}" dt="2021-07-07T19:15:22.333" v="47" actId="700"/>
          <ac:spMkLst>
            <pc:docMk/>
            <pc:sldMk cId="718600076" sldId="262"/>
            <ac:spMk id="2" creationId="{2F38CB9C-480C-42DF-A8D7-1D7EA3B71E75}"/>
          </ac:spMkLst>
        </pc:spChg>
        <pc:spChg chg="mod ord">
          <ac:chgData name="Martin Mangahas" userId="bfbf10fadb381186" providerId="LiveId" clId="{1261029D-D3B3-4084-B0E4-F2148C3657A5}" dt="2021-07-07T19:15:37.136" v="49" actId="13900"/>
          <ac:spMkLst>
            <pc:docMk/>
            <pc:sldMk cId="718600076" sldId="262"/>
            <ac:spMk id="3" creationId="{58F7CD32-04E2-47FE-8B2F-2ACA6CF65D49}"/>
          </ac:spMkLst>
        </pc:spChg>
        <pc:spChg chg="add del mod ord">
          <ac:chgData name="Martin Mangahas" userId="bfbf10fadb381186" providerId="LiveId" clId="{1261029D-D3B3-4084-B0E4-F2148C3657A5}" dt="2021-07-07T19:15:26.299" v="48" actId="22"/>
          <ac:spMkLst>
            <pc:docMk/>
            <pc:sldMk cId="718600076" sldId="262"/>
            <ac:spMk id="6" creationId="{EE57B230-F78E-43DC-97CB-11A34D1B705A}"/>
          </ac:spMkLst>
        </pc:spChg>
        <pc:spChg chg="add del mod">
          <ac:chgData name="Martin Mangahas" userId="bfbf10fadb381186" providerId="LiveId" clId="{1261029D-D3B3-4084-B0E4-F2148C3657A5}" dt="2021-07-07T19:18:10.016" v="51"/>
          <ac:spMkLst>
            <pc:docMk/>
            <pc:sldMk cId="718600076" sldId="262"/>
            <ac:spMk id="10" creationId="{77CC3B99-9396-446E-9C37-0D9FA4BC6947}"/>
          </ac:spMkLst>
        </pc:spChg>
        <pc:picChg chg="add del mod">
          <ac:chgData name="Martin Mangahas" userId="bfbf10fadb381186" providerId="LiveId" clId="{1261029D-D3B3-4084-B0E4-F2148C3657A5}" dt="2021-07-07T19:14:57.980" v="46" actId="22"/>
          <ac:picMkLst>
            <pc:docMk/>
            <pc:sldMk cId="718600076" sldId="262"/>
            <ac:picMk id="5" creationId="{74FC1773-87EA-4649-886D-5378ABB06A96}"/>
          </ac:picMkLst>
        </pc:picChg>
        <pc:picChg chg="add del mod ord">
          <ac:chgData name="Martin Mangahas" userId="bfbf10fadb381186" providerId="LiveId" clId="{1261029D-D3B3-4084-B0E4-F2148C3657A5}" dt="2021-07-07T19:18:05.943" v="50" actId="478"/>
          <ac:picMkLst>
            <pc:docMk/>
            <pc:sldMk cId="718600076" sldId="262"/>
            <ac:picMk id="8" creationId="{3E5BD362-EF1D-4873-BCCE-62383A294CE7}"/>
          </ac:picMkLst>
        </pc:picChg>
        <pc:picChg chg="add mod">
          <ac:chgData name="Martin Mangahas" userId="bfbf10fadb381186" providerId="LiveId" clId="{1261029D-D3B3-4084-B0E4-F2148C3657A5}" dt="2021-07-07T19:18:10.016" v="51"/>
          <ac:picMkLst>
            <pc:docMk/>
            <pc:sldMk cId="718600076" sldId="262"/>
            <ac:picMk id="1026" creationId="{7B3A1ED1-BC37-4A40-ABEC-CC2B5830AE31}"/>
          </ac:picMkLst>
        </pc:picChg>
      </pc:sldChg>
      <pc:sldChg chg="addSp delSp modSp new mod">
        <pc:chgData name="Martin Mangahas" userId="bfbf10fadb381186" providerId="LiveId" clId="{1261029D-D3B3-4084-B0E4-F2148C3657A5}" dt="2021-07-07T19:24:49.426" v="69" actId="22"/>
        <pc:sldMkLst>
          <pc:docMk/>
          <pc:sldMk cId="1548942181" sldId="263"/>
        </pc:sldMkLst>
        <pc:spChg chg="mod">
          <ac:chgData name="Martin Mangahas" userId="bfbf10fadb381186" providerId="LiveId" clId="{1261029D-D3B3-4084-B0E4-F2148C3657A5}" dt="2021-07-07T19:23:07.398" v="67" actId="20577"/>
          <ac:spMkLst>
            <pc:docMk/>
            <pc:sldMk cId="1548942181" sldId="263"/>
            <ac:spMk id="2" creationId="{0D263F72-54A1-4FA2-8432-D5F6EFF6FB69}"/>
          </ac:spMkLst>
        </pc:spChg>
        <pc:spChg chg="del">
          <ac:chgData name="Martin Mangahas" userId="bfbf10fadb381186" providerId="LiveId" clId="{1261029D-D3B3-4084-B0E4-F2148C3657A5}" dt="2021-07-07T19:24:17.955" v="68" actId="22"/>
          <ac:spMkLst>
            <pc:docMk/>
            <pc:sldMk cId="1548942181" sldId="263"/>
            <ac:spMk id="3" creationId="{A6332830-8017-43C4-B4DC-D0D68603E2BC}"/>
          </ac:spMkLst>
        </pc:spChg>
        <pc:spChg chg="del">
          <ac:chgData name="Martin Mangahas" userId="bfbf10fadb381186" providerId="LiveId" clId="{1261029D-D3B3-4084-B0E4-F2148C3657A5}" dt="2021-07-07T19:24:49.426" v="69" actId="22"/>
          <ac:spMkLst>
            <pc:docMk/>
            <pc:sldMk cId="1548942181" sldId="263"/>
            <ac:spMk id="4" creationId="{5616582F-8509-4185-A142-8E560B54B95A}"/>
          </ac:spMkLst>
        </pc:spChg>
        <pc:picChg chg="add mod ord">
          <ac:chgData name="Martin Mangahas" userId="bfbf10fadb381186" providerId="LiveId" clId="{1261029D-D3B3-4084-B0E4-F2148C3657A5}" dt="2021-07-07T19:24:17.955" v="68" actId="22"/>
          <ac:picMkLst>
            <pc:docMk/>
            <pc:sldMk cId="1548942181" sldId="263"/>
            <ac:picMk id="6" creationId="{4A27108D-9C28-4BDF-8EA0-0610651B557C}"/>
          </ac:picMkLst>
        </pc:picChg>
        <pc:picChg chg="add mod ord">
          <ac:chgData name="Martin Mangahas" userId="bfbf10fadb381186" providerId="LiveId" clId="{1261029D-D3B3-4084-B0E4-F2148C3657A5}" dt="2021-07-07T19:24:49.426" v="69" actId="22"/>
          <ac:picMkLst>
            <pc:docMk/>
            <pc:sldMk cId="1548942181" sldId="263"/>
            <ac:picMk id="8" creationId="{477132D7-E596-41C3-862D-5F56FCE62648}"/>
          </ac:picMkLst>
        </pc:picChg>
      </pc:sldChg>
      <pc:sldChg chg="modSp new del mod">
        <pc:chgData name="Martin Mangahas" userId="bfbf10fadb381186" providerId="LiveId" clId="{1261029D-D3B3-4084-B0E4-F2148C3657A5}" dt="2021-07-07T19:21:47.248" v="59" actId="2696"/>
        <pc:sldMkLst>
          <pc:docMk/>
          <pc:sldMk cId="2233354271" sldId="263"/>
        </pc:sldMkLst>
        <pc:spChg chg="mod">
          <ac:chgData name="Martin Mangahas" userId="bfbf10fadb381186" providerId="LiveId" clId="{1261029D-D3B3-4084-B0E4-F2148C3657A5}" dt="2021-07-07T19:21:42.283" v="58"/>
          <ac:spMkLst>
            <pc:docMk/>
            <pc:sldMk cId="2233354271" sldId="263"/>
            <ac:spMk id="3" creationId="{EB496A13-B408-4545-9E43-FD659A9EEF91}"/>
          </ac:spMkLst>
        </pc:spChg>
      </pc:sldChg>
      <pc:sldChg chg="new del">
        <pc:chgData name="Martin Mangahas" userId="bfbf10fadb381186" providerId="LiveId" clId="{1261029D-D3B3-4084-B0E4-F2148C3657A5}" dt="2021-07-07T19:20:10.390" v="53" actId="2696"/>
        <pc:sldMkLst>
          <pc:docMk/>
          <pc:sldMk cId="3380662706" sldId="263"/>
        </pc:sldMkLst>
      </pc:sldChg>
      <pc:sldChg chg="new del">
        <pc:chgData name="Martin Mangahas" userId="bfbf10fadb381186" providerId="LiveId" clId="{1261029D-D3B3-4084-B0E4-F2148C3657A5}" dt="2021-07-07T19:20:45.185" v="55" actId="2696"/>
        <pc:sldMkLst>
          <pc:docMk/>
          <pc:sldMk cId="3399704769" sldId="263"/>
        </pc:sldMkLst>
      </pc:sldChg>
      <pc:sldChg chg="modSp new mod">
        <pc:chgData name="Martin Mangahas" userId="bfbf10fadb381186" providerId="LiveId" clId="{1261029D-D3B3-4084-B0E4-F2148C3657A5}" dt="2021-07-07T19:28:12.075" v="92" actId="27636"/>
        <pc:sldMkLst>
          <pc:docMk/>
          <pc:sldMk cId="1763295994" sldId="264"/>
        </pc:sldMkLst>
        <pc:spChg chg="mod">
          <ac:chgData name="Martin Mangahas" userId="bfbf10fadb381186" providerId="LiveId" clId="{1261029D-D3B3-4084-B0E4-F2148C3657A5}" dt="2021-07-07T19:26:51.572" v="84" actId="122"/>
          <ac:spMkLst>
            <pc:docMk/>
            <pc:sldMk cId="1763295994" sldId="264"/>
            <ac:spMk id="2" creationId="{382E2597-6E4D-48CB-BFF3-62451AC48700}"/>
          </ac:spMkLst>
        </pc:spChg>
        <pc:spChg chg="mod">
          <ac:chgData name="Martin Mangahas" userId="bfbf10fadb381186" providerId="LiveId" clId="{1261029D-D3B3-4084-B0E4-F2148C3657A5}" dt="2021-07-07T19:28:12.075" v="92" actId="27636"/>
          <ac:spMkLst>
            <pc:docMk/>
            <pc:sldMk cId="1763295994" sldId="264"/>
            <ac:spMk id="3" creationId="{4F5667A9-19DB-4473-BCB7-721DA4B7EF5F}"/>
          </ac:spMkLst>
        </pc:spChg>
      </pc:sldChg>
      <pc:sldChg chg="modSp new mod">
        <pc:chgData name="Martin Mangahas" userId="bfbf10fadb381186" providerId="LiveId" clId="{1261029D-D3B3-4084-B0E4-F2148C3657A5}" dt="2021-07-07T19:29:26.485" v="102" actId="255"/>
        <pc:sldMkLst>
          <pc:docMk/>
          <pc:sldMk cId="220294602" sldId="265"/>
        </pc:sldMkLst>
        <pc:spChg chg="mod">
          <ac:chgData name="Martin Mangahas" userId="bfbf10fadb381186" providerId="LiveId" clId="{1261029D-D3B3-4084-B0E4-F2148C3657A5}" dt="2021-07-07T19:28:37.282" v="95" actId="122"/>
          <ac:spMkLst>
            <pc:docMk/>
            <pc:sldMk cId="220294602" sldId="265"/>
            <ac:spMk id="2" creationId="{2246FB0D-5C84-4DF1-812B-5E270BAC2EE1}"/>
          </ac:spMkLst>
        </pc:spChg>
        <pc:spChg chg="mod">
          <ac:chgData name="Martin Mangahas" userId="bfbf10fadb381186" providerId="LiveId" clId="{1261029D-D3B3-4084-B0E4-F2148C3657A5}" dt="2021-07-07T19:29:26.485" v="102" actId="255"/>
          <ac:spMkLst>
            <pc:docMk/>
            <pc:sldMk cId="220294602" sldId="265"/>
            <ac:spMk id="3" creationId="{2ABAE097-E578-4D39-BB66-500989C15103}"/>
          </ac:spMkLst>
        </pc:spChg>
      </pc:sldChg>
      <pc:sldChg chg="modSp new mod">
        <pc:chgData name="Martin Mangahas" userId="bfbf10fadb381186" providerId="LiveId" clId="{1261029D-D3B3-4084-B0E4-F2148C3657A5}" dt="2021-07-07T19:36:21.270" v="121" actId="20577"/>
        <pc:sldMkLst>
          <pc:docMk/>
          <pc:sldMk cId="1463087271" sldId="266"/>
        </pc:sldMkLst>
        <pc:spChg chg="mod">
          <ac:chgData name="Martin Mangahas" userId="bfbf10fadb381186" providerId="LiveId" clId="{1261029D-D3B3-4084-B0E4-F2148C3657A5}" dt="2021-07-07T19:35:55.467" v="115" actId="122"/>
          <ac:spMkLst>
            <pc:docMk/>
            <pc:sldMk cId="1463087271" sldId="266"/>
            <ac:spMk id="2" creationId="{D8A24E8D-B9E7-436B-A82C-8D2C12197002}"/>
          </ac:spMkLst>
        </pc:spChg>
        <pc:spChg chg="mod">
          <ac:chgData name="Martin Mangahas" userId="bfbf10fadb381186" providerId="LiveId" clId="{1261029D-D3B3-4084-B0E4-F2148C3657A5}" dt="2021-07-07T19:36:21.270" v="121" actId="20577"/>
          <ac:spMkLst>
            <pc:docMk/>
            <pc:sldMk cId="1463087271" sldId="266"/>
            <ac:spMk id="3" creationId="{A6F3E784-30DE-4922-986F-C0C7A4DE6C38}"/>
          </ac:spMkLst>
        </pc:spChg>
      </pc:sldChg>
      <pc:sldChg chg="modSp new mod">
        <pc:chgData name="Martin Mangahas" userId="bfbf10fadb381186" providerId="LiveId" clId="{1261029D-D3B3-4084-B0E4-F2148C3657A5}" dt="2021-07-07T19:43:07.163" v="199" actId="208"/>
        <pc:sldMkLst>
          <pc:docMk/>
          <pc:sldMk cId="1403546347" sldId="267"/>
        </pc:sldMkLst>
        <pc:spChg chg="mod">
          <ac:chgData name="Martin Mangahas" userId="bfbf10fadb381186" providerId="LiveId" clId="{1261029D-D3B3-4084-B0E4-F2148C3657A5}" dt="2021-07-07T19:37:27.794" v="149" actId="20577"/>
          <ac:spMkLst>
            <pc:docMk/>
            <pc:sldMk cId="1403546347" sldId="267"/>
            <ac:spMk id="2" creationId="{85FCBD93-60E5-4059-B0B2-585E28F49730}"/>
          </ac:spMkLst>
        </pc:spChg>
        <pc:spChg chg="mod">
          <ac:chgData name="Martin Mangahas" userId="bfbf10fadb381186" providerId="LiveId" clId="{1261029D-D3B3-4084-B0E4-F2148C3657A5}" dt="2021-07-07T19:43:07.163" v="199" actId="208"/>
          <ac:spMkLst>
            <pc:docMk/>
            <pc:sldMk cId="1403546347" sldId="267"/>
            <ac:spMk id="3" creationId="{98BC32B5-D615-4B58-8017-028522E9C4C0}"/>
          </ac:spMkLst>
        </pc:spChg>
        <pc:spChg chg="mod">
          <ac:chgData name="Martin Mangahas" userId="bfbf10fadb381186" providerId="LiveId" clId="{1261029D-D3B3-4084-B0E4-F2148C3657A5}" dt="2021-07-07T19:38:10.430" v="157" actId="13900"/>
          <ac:spMkLst>
            <pc:docMk/>
            <pc:sldMk cId="1403546347" sldId="267"/>
            <ac:spMk id="4" creationId="{265C0FD9-3B12-4153-A3EC-5828B64FC720}"/>
          </ac:spMkLst>
        </pc:spChg>
      </pc:sldChg>
      <pc:sldChg chg="modSp new mod">
        <pc:chgData name="Martin Mangahas" userId="bfbf10fadb381186" providerId="LiveId" clId="{1261029D-D3B3-4084-B0E4-F2148C3657A5}" dt="2021-07-07T19:44:43.596" v="228" actId="20577"/>
        <pc:sldMkLst>
          <pc:docMk/>
          <pc:sldMk cId="2737377048" sldId="268"/>
        </pc:sldMkLst>
        <pc:spChg chg="mod">
          <ac:chgData name="Martin Mangahas" userId="bfbf10fadb381186" providerId="LiveId" clId="{1261029D-D3B3-4084-B0E4-F2148C3657A5}" dt="2021-07-07T19:44:43.596" v="228" actId="20577"/>
          <ac:spMkLst>
            <pc:docMk/>
            <pc:sldMk cId="2737377048" sldId="268"/>
            <ac:spMk id="2" creationId="{9A508D90-CB88-474D-96B6-ADEADBC0B98A}"/>
          </ac:spMkLst>
        </pc:spChg>
      </pc:sldChg>
      <pc:sldChg chg="modSp new del mod">
        <pc:chgData name="Martin Mangahas" userId="bfbf10fadb381186" providerId="LiveId" clId="{1261029D-D3B3-4084-B0E4-F2148C3657A5}" dt="2021-07-07T19:44:21.232" v="213" actId="2696"/>
        <pc:sldMkLst>
          <pc:docMk/>
          <pc:sldMk cId="2785495104" sldId="268"/>
        </pc:sldMkLst>
        <pc:spChg chg="mod">
          <ac:chgData name="Martin Mangahas" userId="bfbf10fadb381186" providerId="LiveId" clId="{1261029D-D3B3-4084-B0E4-F2148C3657A5}" dt="2021-07-07T19:44:11.960" v="212" actId="122"/>
          <ac:spMkLst>
            <pc:docMk/>
            <pc:sldMk cId="2785495104" sldId="268"/>
            <ac:spMk id="2" creationId="{F4B09966-AF7D-4EC0-BB2D-8F6EC3E69C6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7/7/2021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7/7/2021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7/7/2021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7/7/2021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7/7/2021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7/7/2021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7/7/2021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7/7/2021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7/7/2021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7/7/2021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7/7/2021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7/7/2021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t>Project 1: Portfolio Analysis</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174343" y="5708154"/>
            <a:ext cx="6269347" cy="1021498"/>
          </a:xfrm>
        </p:spPr>
        <p:txBody>
          <a:bodyPr>
            <a:normAutofit fontScale="55000" lnSpcReduction="20000"/>
          </a:bodyPr>
          <a:lstStyle/>
          <a:p>
            <a:r>
              <a:rPr lang="en-US" dirty="0">
                <a:solidFill>
                  <a:schemeClr val="tx1">
                    <a:lumMod val="85000"/>
                    <a:lumOff val="15000"/>
                  </a:schemeClr>
                </a:solidFill>
              </a:rPr>
              <a:t>Jordan Candido</a:t>
            </a:r>
          </a:p>
          <a:p>
            <a:r>
              <a:rPr lang="en-US" dirty="0">
                <a:solidFill>
                  <a:schemeClr val="tx1">
                    <a:lumMod val="85000"/>
                    <a:lumOff val="15000"/>
                  </a:schemeClr>
                </a:solidFill>
              </a:rPr>
              <a:t>Martin Mangahas</a:t>
            </a:r>
          </a:p>
          <a:p>
            <a:r>
              <a:rPr lang="en-US" sz="2400" dirty="0">
                <a:solidFill>
                  <a:schemeClr val="tx1">
                    <a:lumMod val="85000"/>
                    <a:lumOff val="15000"/>
                  </a:schemeClr>
                </a:solidFill>
              </a:rPr>
              <a:t>Lucas </a:t>
            </a:r>
            <a:r>
              <a:rPr lang="en-US" sz="2400" dirty="0" err="1">
                <a:solidFill>
                  <a:schemeClr val="tx1">
                    <a:lumMod val="85000"/>
                    <a:lumOff val="15000"/>
                  </a:schemeClr>
                </a:solidFill>
              </a:rPr>
              <a:t>Nardy</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3A6C4D40-151B-49A9-9F8B-B79781D6DC53}"/>
              </a:ext>
            </a:extLst>
          </p:cNvPr>
          <p:cNvSpPr txBox="1"/>
          <p:nvPr/>
        </p:nvSpPr>
        <p:spPr>
          <a:xfrm>
            <a:off x="5289753" y="4619940"/>
            <a:ext cx="5774107" cy="369332"/>
          </a:xfrm>
          <a:prstGeom prst="rect">
            <a:avLst/>
          </a:prstGeom>
          <a:noFill/>
        </p:spPr>
        <p:txBody>
          <a:bodyPr wrap="square" rtlCol="0">
            <a:spAutoFit/>
          </a:bodyPr>
          <a:lstStyle/>
          <a:p>
            <a:r>
              <a:rPr lang="en-US" dirty="0"/>
              <a:t>University of Toronto: FinTech Bootcamp</a:t>
            </a:r>
            <a:endParaRPr lang="en-CA" dirty="0"/>
          </a:p>
        </p:txBody>
      </p: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24E8D-B9E7-436B-A82C-8D2C12197002}"/>
              </a:ext>
            </a:extLst>
          </p:cNvPr>
          <p:cNvSpPr>
            <a:spLocks noGrp="1"/>
          </p:cNvSpPr>
          <p:nvPr>
            <p:ph type="title"/>
          </p:nvPr>
        </p:nvSpPr>
        <p:spPr/>
        <p:txBody>
          <a:bodyPr/>
          <a:lstStyle/>
          <a:p>
            <a:pPr algn="ctr"/>
            <a:r>
              <a:rPr lang="en-US" dirty="0"/>
              <a:t>Limitations</a:t>
            </a:r>
            <a:endParaRPr lang="en-CA" dirty="0"/>
          </a:p>
        </p:txBody>
      </p:sp>
      <p:sp>
        <p:nvSpPr>
          <p:cNvPr id="3" name="Content Placeholder 2">
            <a:extLst>
              <a:ext uri="{FF2B5EF4-FFF2-40B4-BE49-F238E27FC236}">
                <a16:creationId xmlns:a16="http://schemas.microsoft.com/office/drawing/2014/main" id="{A6F3E784-30DE-4922-986F-C0C7A4DE6C38}"/>
              </a:ext>
            </a:extLst>
          </p:cNvPr>
          <p:cNvSpPr>
            <a:spLocks noGrp="1"/>
          </p:cNvSpPr>
          <p:nvPr>
            <p:ph idx="1"/>
          </p:nvPr>
        </p:nvSpPr>
        <p:spPr/>
        <p:txBody>
          <a:bodyPr>
            <a:normAutofit/>
          </a:bodyPr>
          <a:lstStyle/>
          <a:p>
            <a:pPr algn="just"/>
            <a:r>
              <a:rPr lang="en-US" sz="2400" dirty="0"/>
              <a:t>The simulations do not factor in dividends and dividend growth and a separate calculations for expected returns would need to be done to consider the full expected return. For the simulations done on the shorter 1-year timeframe, the short-term risk that is shown by the simulations with negative returns or using the minimum value. These simulations show that the choice of growth stock in the inputted portfolio can offer larger than expected returns in both the long-term and the short term. Furthermore, with more volatile stocks and cryptos also come with the risk of lower than expected or negative returns in the short-term depending on market conditions.</a:t>
            </a:r>
            <a:endParaRPr lang="en-CA" sz="2400" dirty="0"/>
          </a:p>
        </p:txBody>
      </p:sp>
    </p:spTree>
    <p:extLst>
      <p:ext uri="{BB962C8B-B14F-4D97-AF65-F5344CB8AC3E}">
        <p14:creationId xmlns:p14="http://schemas.microsoft.com/office/powerpoint/2010/main" val="1463087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CBD93-60E5-4059-B0B2-585E28F49730}"/>
              </a:ext>
            </a:extLst>
          </p:cNvPr>
          <p:cNvSpPr>
            <a:spLocks noGrp="1"/>
          </p:cNvSpPr>
          <p:nvPr>
            <p:ph type="title"/>
          </p:nvPr>
        </p:nvSpPr>
        <p:spPr/>
        <p:txBody>
          <a:bodyPr/>
          <a:lstStyle/>
          <a:p>
            <a:r>
              <a:rPr lang="en-US" dirty="0"/>
              <a:t>Discussion and Conclusion</a:t>
            </a:r>
            <a:endParaRPr lang="en-CA" dirty="0"/>
          </a:p>
        </p:txBody>
      </p:sp>
      <p:sp>
        <p:nvSpPr>
          <p:cNvPr id="3" name="Content Placeholder 2">
            <a:extLst>
              <a:ext uri="{FF2B5EF4-FFF2-40B4-BE49-F238E27FC236}">
                <a16:creationId xmlns:a16="http://schemas.microsoft.com/office/drawing/2014/main" id="{98BC32B5-D615-4B58-8017-028522E9C4C0}"/>
              </a:ext>
            </a:extLst>
          </p:cNvPr>
          <p:cNvSpPr>
            <a:spLocks noGrp="1"/>
          </p:cNvSpPr>
          <p:nvPr>
            <p:ph idx="1"/>
          </p:nvPr>
        </p:nvSpPr>
        <p:spPr/>
        <p:txBody>
          <a:bodyPr>
            <a:normAutofit/>
          </a:bodyPr>
          <a:lstStyle/>
          <a:p>
            <a:pPr algn="just"/>
            <a:r>
              <a:rPr lang="en-US" sz="2400" dirty="0"/>
              <a:t>For those people willing to do more than plow their money into one or two market indexes or ETF's, building a diversified investment portfolio of stocks spread across the various market sectors and with a small allocation of &lt;10% can yield larger than expected returns. The creation of your own portfolio is at the very least the acceptance of the challenge of beating and out-performing the stock market and other hedge funds.</a:t>
            </a:r>
            <a:endParaRPr lang="en-CA" sz="2400" dirty="0"/>
          </a:p>
          <a:p>
            <a:pPr algn="just"/>
            <a:endParaRPr lang="en-CA" sz="2400" dirty="0">
              <a:ln>
                <a:solidFill>
                  <a:sysClr val="windowText" lastClr="000000"/>
                </a:solidFill>
              </a:ln>
            </a:endParaRPr>
          </a:p>
        </p:txBody>
      </p:sp>
      <p:sp>
        <p:nvSpPr>
          <p:cNvPr id="4" name="Text Placeholder 3">
            <a:extLst>
              <a:ext uri="{FF2B5EF4-FFF2-40B4-BE49-F238E27FC236}">
                <a16:creationId xmlns:a16="http://schemas.microsoft.com/office/drawing/2014/main" id="{265C0FD9-3B12-4153-A3EC-5828B64FC720}"/>
              </a:ext>
            </a:extLst>
          </p:cNvPr>
          <p:cNvSpPr>
            <a:spLocks noGrp="1"/>
          </p:cNvSpPr>
          <p:nvPr>
            <p:ph type="body" sz="half" idx="2"/>
          </p:nvPr>
        </p:nvSpPr>
        <p:spPr/>
        <p:txBody>
          <a:bodyPr>
            <a:normAutofit fontScale="92500"/>
          </a:bodyPr>
          <a:lstStyle/>
          <a:p>
            <a:pPr algn="just"/>
            <a:r>
              <a:rPr lang="en-US" dirty="0"/>
              <a:t>The resulting analysis proves that the 60/40 Stocks and Bonds strategy is the most conservative form of investing. For people with a larger investment window of greater than 5-years, investing in market indexes seems to be the more common strategy in modern days and yields a much larger expected return with minimal increase in risk.</a:t>
            </a:r>
            <a:endParaRPr lang="en-CA" dirty="0"/>
          </a:p>
        </p:txBody>
      </p:sp>
    </p:spTree>
    <p:extLst>
      <p:ext uri="{BB962C8B-B14F-4D97-AF65-F5344CB8AC3E}">
        <p14:creationId xmlns:p14="http://schemas.microsoft.com/office/powerpoint/2010/main" val="1403546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08D90-CB88-474D-96B6-ADEADBC0B98A}"/>
              </a:ext>
            </a:extLst>
          </p:cNvPr>
          <p:cNvSpPr>
            <a:spLocks noGrp="1"/>
          </p:cNvSpPr>
          <p:nvPr>
            <p:ph type="title"/>
          </p:nvPr>
        </p:nvSpPr>
        <p:spPr/>
        <p:txBody>
          <a:bodyPr/>
          <a:lstStyle/>
          <a:p>
            <a:pPr algn="ctr"/>
            <a:r>
              <a:rPr lang="en-US" dirty="0"/>
              <a:t>Post Mortem</a:t>
            </a:r>
            <a:endParaRPr lang="en-CA" dirty="0"/>
          </a:p>
        </p:txBody>
      </p:sp>
      <p:sp>
        <p:nvSpPr>
          <p:cNvPr id="3" name="Content Placeholder 2">
            <a:extLst>
              <a:ext uri="{FF2B5EF4-FFF2-40B4-BE49-F238E27FC236}">
                <a16:creationId xmlns:a16="http://schemas.microsoft.com/office/drawing/2014/main" id="{228BCFDA-0DF1-4EAC-859D-FE45A4F03645}"/>
              </a:ext>
            </a:extLst>
          </p:cNvPr>
          <p:cNvSpPr>
            <a:spLocks noGrp="1"/>
          </p:cNvSpPr>
          <p:nvPr>
            <p:ph idx="1"/>
          </p:nvPr>
        </p:nvSpPr>
        <p:spPr/>
        <p:txBody>
          <a:bodyPr/>
          <a:lstStyle/>
          <a:p>
            <a:endParaRPr lang="en-CA" dirty="0"/>
          </a:p>
        </p:txBody>
      </p:sp>
    </p:spTree>
    <p:extLst>
      <p:ext uri="{BB962C8B-B14F-4D97-AF65-F5344CB8AC3E}">
        <p14:creationId xmlns:p14="http://schemas.microsoft.com/office/powerpoint/2010/main" val="2737377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title"/>
          </p:nvPr>
        </p:nvSpPr>
        <p:spPr>
          <a:xfrm>
            <a:off x="1066800" y="263526"/>
            <a:ext cx="10058400" cy="1450757"/>
          </a:xfrm>
        </p:spPr>
        <p:txBody>
          <a:bodyPr anchor="b">
            <a:normAutofit/>
          </a:bodyPr>
          <a:lstStyle/>
          <a:p>
            <a:pPr lvl="0" algn="just"/>
            <a:r>
              <a:rPr lang="en-US" sz="2000" i="1" dirty="0"/>
              <a:t>Spreadsheets are getting outdated and overrated with the addition of more efficient methods of analyzing data. Updating a spreadsheet even prior to performing analysis can take hours. However, in this bootcamp we have learned ways to more efficient retrieve and analyze data using Python and </a:t>
            </a:r>
            <a:r>
              <a:rPr lang="en-US" sz="2000" i="1" dirty="0" err="1"/>
              <a:t>Jupyter</a:t>
            </a:r>
            <a:r>
              <a:rPr lang="en-US" sz="2000" i="1" dirty="0"/>
              <a:t> Lab.</a:t>
            </a:r>
          </a:p>
        </p:txBody>
      </p:sp>
      <p:sp>
        <p:nvSpPr>
          <p:cNvPr id="3" name="Subtitle 2">
            <a:extLst>
              <a:ext uri="{FF2B5EF4-FFF2-40B4-BE49-F238E27FC236}">
                <a16:creationId xmlns:a16="http://schemas.microsoft.com/office/drawing/2014/main" id="{255E1F2F-E259-4EA8-9FFD-3A10AF541859}"/>
              </a:ext>
            </a:extLst>
          </p:cNvPr>
          <p:cNvSpPr>
            <a:spLocks noGrp="1"/>
          </p:cNvSpPr>
          <p:nvPr>
            <p:ph type="body" idx="1"/>
          </p:nvPr>
        </p:nvSpPr>
        <p:spPr>
          <a:xfrm>
            <a:off x="1097280" y="2057400"/>
            <a:ext cx="4639736" cy="736282"/>
          </a:xfrm>
        </p:spPr>
        <p:txBody>
          <a:bodyPr anchor="ctr">
            <a:normAutofit/>
          </a:bodyPr>
          <a:lstStyle/>
          <a:p>
            <a:r>
              <a:rPr lang="en-US" dirty="0"/>
              <a:t>Questions asked</a:t>
            </a:r>
          </a:p>
        </p:txBody>
      </p:sp>
      <p:sp>
        <p:nvSpPr>
          <p:cNvPr id="57" name="Content Placeholder 3">
            <a:extLst>
              <a:ext uri="{FF2B5EF4-FFF2-40B4-BE49-F238E27FC236}">
                <a16:creationId xmlns:a16="http://schemas.microsoft.com/office/drawing/2014/main" id="{EBB8D292-FEAC-4D0C-B7B2-A093B98EB030}"/>
              </a:ext>
            </a:extLst>
          </p:cNvPr>
          <p:cNvSpPr>
            <a:spLocks noGrp="1"/>
          </p:cNvSpPr>
          <p:nvPr>
            <p:ph sz="half" idx="2"/>
          </p:nvPr>
        </p:nvSpPr>
        <p:spPr>
          <a:xfrm>
            <a:off x="1097280" y="2958274"/>
            <a:ext cx="4639736" cy="2910821"/>
          </a:xfrm>
        </p:spPr>
        <p:txBody>
          <a:bodyPr>
            <a:normAutofit fontScale="85000" lnSpcReduction="10000"/>
          </a:bodyPr>
          <a:lstStyle/>
          <a:p>
            <a:r>
              <a:rPr lang="en-US" dirty="0"/>
              <a:t>1. How do we create a dashboard for a stock and crypto portfolio? </a:t>
            </a:r>
          </a:p>
          <a:p>
            <a:pPr algn="just"/>
            <a:r>
              <a:rPr lang="en-US" dirty="0"/>
              <a:t>2. How does the inputted portfolio compare to a traditional 60/40 Stocks and Bonds Strategy and other benchmark indexes? </a:t>
            </a:r>
          </a:p>
          <a:p>
            <a:pPr algn="just"/>
            <a:r>
              <a:rPr lang="en-US" dirty="0"/>
              <a:t>3. What are the forecasted returns?</a:t>
            </a:r>
          </a:p>
        </p:txBody>
      </p:sp>
      <p:sp>
        <p:nvSpPr>
          <p:cNvPr id="56" name="Text Placeholder 4">
            <a:extLst>
              <a:ext uri="{FF2B5EF4-FFF2-40B4-BE49-F238E27FC236}">
                <a16:creationId xmlns:a16="http://schemas.microsoft.com/office/drawing/2014/main" id="{7767609D-0233-4EB9-A9D4-3249B18189F5}"/>
              </a:ext>
            </a:extLst>
          </p:cNvPr>
          <p:cNvSpPr>
            <a:spLocks noGrp="1"/>
          </p:cNvSpPr>
          <p:nvPr>
            <p:ph type="body" sz="quarter" idx="3"/>
          </p:nvPr>
        </p:nvSpPr>
        <p:spPr>
          <a:xfrm>
            <a:off x="6515944" y="2057400"/>
            <a:ext cx="4639736" cy="736282"/>
          </a:xfrm>
        </p:spPr>
        <p:txBody>
          <a:bodyPr/>
          <a:lstStyle/>
          <a:p>
            <a:r>
              <a:rPr lang="en-US" dirty="0"/>
              <a:t>Why were they asked?</a:t>
            </a:r>
          </a:p>
        </p:txBody>
      </p:sp>
      <p:sp>
        <p:nvSpPr>
          <p:cNvPr id="58" name="Content Placeholder 5">
            <a:extLst>
              <a:ext uri="{FF2B5EF4-FFF2-40B4-BE49-F238E27FC236}">
                <a16:creationId xmlns:a16="http://schemas.microsoft.com/office/drawing/2014/main" id="{16002EA8-C755-455A-86A2-95A9D391F1E1}"/>
              </a:ext>
            </a:extLst>
          </p:cNvPr>
          <p:cNvSpPr>
            <a:spLocks noGrp="1"/>
          </p:cNvSpPr>
          <p:nvPr>
            <p:ph sz="quarter" idx="4"/>
          </p:nvPr>
        </p:nvSpPr>
        <p:spPr>
          <a:xfrm>
            <a:off x="6515944" y="2958273"/>
            <a:ext cx="4639736" cy="2910821"/>
          </a:xfrm>
        </p:spPr>
        <p:txBody>
          <a:bodyPr>
            <a:normAutofit fontScale="85000" lnSpcReduction="10000"/>
          </a:bodyPr>
          <a:lstStyle/>
          <a:p>
            <a:r>
              <a:rPr lang="en-US" dirty="0"/>
              <a:t>1. So far, we have learned how to create a dashboard and providing deliverable and servable information to clients and users.</a:t>
            </a:r>
          </a:p>
          <a:p>
            <a:pPr algn="just"/>
            <a:r>
              <a:rPr lang="en-US" dirty="0"/>
              <a:t>2. We wanted the use of simulations and forecasted returns to show the risk structure of the portfolio compared to the market benchmarks.</a:t>
            </a:r>
          </a:p>
          <a:p>
            <a:pPr algn="just"/>
            <a:r>
              <a:rPr lang="en-US" dirty="0"/>
              <a:t>3. We asked this question to provide the actual numeric forecasted returns in dollar amount based on 1-year and 5-year projections.</a:t>
            </a: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D34E1-71BA-4E2C-845F-9FCFBB8DE29D}"/>
              </a:ext>
            </a:extLst>
          </p:cNvPr>
          <p:cNvSpPr>
            <a:spLocks noGrp="1"/>
          </p:cNvSpPr>
          <p:nvPr>
            <p:ph type="title"/>
          </p:nvPr>
        </p:nvSpPr>
        <p:spPr/>
        <p:txBody>
          <a:bodyPr>
            <a:normAutofit/>
          </a:bodyPr>
          <a:lstStyle/>
          <a:p>
            <a:r>
              <a:rPr lang="en-US" sz="3000" dirty="0"/>
              <a:t>How do we create a dashboard for a stock and crypto portfolio?</a:t>
            </a:r>
            <a:endParaRPr lang="en-CA" sz="3000" dirty="0"/>
          </a:p>
        </p:txBody>
      </p:sp>
      <p:sp>
        <p:nvSpPr>
          <p:cNvPr id="3" name="Content Placeholder 2">
            <a:extLst>
              <a:ext uri="{FF2B5EF4-FFF2-40B4-BE49-F238E27FC236}">
                <a16:creationId xmlns:a16="http://schemas.microsoft.com/office/drawing/2014/main" id="{3A278DC0-315A-4243-9333-D844B2E1A6E8}"/>
              </a:ext>
            </a:extLst>
          </p:cNvPr>
          <p:cNvSpPr>
            <a:spLocks noGrp="1"/>
          </p:cNvSpPr>
          <p:nvPr>
            <p:ph idx="1"/>
          </p:nvPr>
        </p:nvSpPr>
        <p:spPr/>
        <p:txBody>
          <a:bodyPr/>
          <a:lstStyle/>
          <a:p>
            <a:endParaRPr lang="en-CA" dirty="0"/>
          </a:p>
        </p:txBody>
      </p:sp>
      <p:sp>
        <p:nvSpPr>
          <p:cNvPr id="4" name="Text Placeholder 3">
            <a:extLst>
              <a:ext uri="{FF2B5EF4-FFF2-40B4-BE49-F238E27FC236}">
                <a16:creationId xmlns:a16="http://schemas.microsoft.com/office/drawing/2014/main" id="{3195466A-C1E9-4CC9-A618-8034D0FBD41D}"/>
              </a:ext>
            </a:extLst>
          </p:cNvPr>
          <p:cNvSpPr>
            <a:spLocks noGrp="1"/>
          </p:cNvSpPr>
          <p:nvPr>
            <p:ph type="body" sz="half" idx="2"/>
          </p:nvPr>
        </p:nvSpPr>
        <p:spPr/>
        <p:txBody>
          <a:bodyPr>
            <a:normAutofit fontScale="85000" lnSpcReduction="10000"/>
          </a:bodyPr>
          <a:lstStyle/>
          <a:p>
            <a:pPr algn="just"/>
            <a:r>
              <a:rPr lang="en-US" dirty="0"/>
              <a:t>We used the Panel library to create a dashboard for our investment portfolio with tabs showing the deliverable and servable information for the client/user. The tabs include a Welcome description including this read.me file, the inputted portfolio, percentage allocations, expected returns and benchmark simulations and expected returns. The information is presented in the form of graphical plots and calculation statements based on data calculated in the simulations.</a:t>
            </a:r>
            <a:endParaRPr lang="en-CA" dirty="0"/>
          </a:p>
        </p:txBody>
      </p:sp>
      <p:pic>
        <p:nvPicPr>
          <p:cNvPr id="6" name="Picture 5">
            <a:extLst>
              <a:ext uri="{FF2B5EF4-FFF2-40B4-BE49-F238E27FC236}">
                <a16:creationId xmlns:a16="http://schemas.microsoft.com/office/drawing/2014/main" id="{FD272850-C187-4103-A7AD-83363D238048}"/>
              </a:ext>
            </a:extLst>
          </p:cNvPr>
          <p:cNvPicPr>
            <a:picLocks noChangeAspect="1"/>
          </p:cNvPicPr>
          <p:nvPr/>
        </p:nvPicPr>
        <p:blipFill>
          <a:blip r:embed="rId2"/>
          <a:stretch>
            <a:fillRect/>
          </a:stretch>
        </p:blipFill>
        <p:spPr>
          <a:xfrm>
            <a:off x="5044818" y="1675109"/>
            <a:ext cx="6629975" cy="3330229"/>
          </a:xfrm>
          <a:prstGeom prst="rect">
            <a:avLst/>
          </a:prstGeom>
        </p:spPr>
      </p:pic>
    </p:spTree>
    <p:extLst>
      <p:ext uri="{BB962C8B-B14F-4D97-AF65-F5344CB8AC3E}">
        <p14:creationId xmlns:p14="http://schemas.microsoft.com/office/powerpoint/2010/main" val="2520069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DED48-3ECA-4888-9296-E020838FCE2B}"/>
              </a:ext>
            </a:extLst>
          </p:cNvPr>
          <p:cNvSpPr>
            <a:spLocks noGrp="1"/>
          </p:cNvSpPr>
          <p:nvPr>
            <p:ph type="title"/>
          </p:nvPr>
        </p:nvSpPr>
        <p:spPr/>
        <p:txBody>
          <a:bodyPr>
            <a:normAutofit/>
          </a:bodyPr>
          <a:lstStyle/>
          <a:p>
            <a:r>
              <a:rPr lang="en-US" sz="2400" dirty="0"/>
              <a:t>How does the inputted portfolio compare to a traditional 60/40 Stocks and Bonds Strategy and other benchmark indexes? </a:t>
            </a:r>
            <a:endParaRPr lang="en-CA" sz="2400" dirty="0"/>
          </a:p>
        </p:txBody>
      </p:sp>
      <p:pic>
        <p:nvPicPr>
          <p:cNvPr id="8" name="Content Placeholder 7">
            <a:extLst>
              <a:ext uri="{FF2B5EF4-FFF2-40B4-BE49-F238E27FC236}">
                <a16:creationId xmlns:a16="http://schemas.microsoft.com/office/drawing/2014/main" id="{1191CCD6-5C85-446B-893A-40768908E0AF}"/>
              </a:ext>
            </a:extLst>
          </p:cNvPr>
          <p:cNvPicPr>
            <a:picLocks noGrp="1" noChangeAspect="1"/>
          </p:cNvPicPr>
          <p:nvPr>
            <p:ph idx="1"/>
          </p:nvPr>
        </p:nvPicPr>
        <p:blipFill>
          <a:blip r:embed="rId2"/>
          <a:stretch>
            <a:fillRect/>
          </a:stretch>
        </p:blipFill>
        <p:spPr>
          <a:xfrm>
            <a:off x="5133975" y="786383"/>
            <a:ext cx="6315075" cy="5252467"/>
          </a:xfrm>
        </p:spPr>
      </p:pic>
      <p:sp>
        <p:nvSpPr>
          <p:cNvPr id="4" name="Text Placeholder 3">
            <a:extLst>
              <a:ext uri="{FF2B5EF4-FFF2-40B4-BE49-F238E27FC236}">
                <a16:creationId xmlns:a16="http://schemas.microsoft.com/office/drawing/2014/main" id="{E7FFEEE1-236A-44FD-889A-050508A30603}"/>
              </a:ext>
            </a:extLst>
          </p:cNvPr>
          <p:cNvSpPr>
            <a:spLocks noGrp="1"/>
          </p:cNvSpPr>
          <p:nvPr>
            <p:ph type="body" sz="half" idx="2"/>
          </p:nvPr>
        </p:nvSpPr>
        <p:spPr/>
        <p:txBody>
          <a:bodyPr>
            <a:noAutofit/>
          </a:bodyPr>
          <a:lstStyle/>
          <a:p>
            <a:pPr algn="just"/>
            <a:r>
              <a:rPr lang="en-US" sz="1300" dirty="0"/>
              <a:t>We used Monte Carlo Simulations to forecast potential expected returns. The benchmark indexes include the S&amp;P 500 and the Nasdaq. Simulations were conducted for the stock portfolio, crypto portfolio, a 60/40 Stocks and Bonds portfolio and the benchmark indexes for a 1-year and 5-year timeframe. The forecasted returns shown in each simulation plot provide data on the average expected returns within 95% </a:t>
            </a:r>
            <a:r>
              <a:rPr lang="en-US" sz="1300" dirty="0" err="1"/>
              <a:t>confidenc</a:t>
            </a:r>
            <a:r>
              <a:rPr lang="en-US" sz="1300" dirty="0"/>
              <a:t> </a:t>
            </a:r>
            <a:r>
              <a:rPr lang="en-US" sz="1300" dirty="0" err="1"/>
              <a:t>eof</a:t>
            </a:r>
            <a:r>
              <a:rPr lang="en-US" sz="1300" dirty="0"/>
              <a:t> simulated outcomes. The calculations for average returns, minimums and maximums paint a picture that shows the difference in the risk structure of the portfolio compared to the benchmarks.</a:t>
            </a:r>
            <a:endParaRPr lang="en-CA" sz="1300" dirty="0"/>
          </a:p>
        </p:txBody>
      </p:sp>
    </p:spTree>
    <p:extLst>
      <p:ext uri="{BB962C8B-B14F-4D97-AF65-F5344CB8AC3E}">
        <p14:creationId xmlns:p14="http://schemas.microsoft.com/office/powerpoint/2010/main" val="167074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783B6-4093-46AC-A2BB-391F24305DDE}"/>
              </a:ext>
            </a:extLst>
          </p:cNvPr>
          <p:cNvSpPr>
            <a:spLocks noGrp="1"/>
          </p:cNvSpPr>
          <p:nvPr>
            <p:ph type="title"/>
          </p:nvPr>
        </p:nvSpPr>
        <p:spPr/>
        <p:txBody>
          <a:bodyPr/>
          <a:lstStyle/>
          <a:p>
            <a:r>
              <a:rPr lang="en-US" dirty="0"/>
              <a:t>What is the forecasted return?</a:t>
            </a:r>
            <a:endParaRPr lang="en-CA" dirty="0"/>
          </a:p>
        </p:txBody>
      </p:sp>
      <p:pic>
        <p:nvPicPr>
          <p:cNvPr id="6" name="Content Placeholder 5">
            <a:extLst>
              <a:ext uri="{FF2B5EF4-FFF2-40B4-BE49-F238E27FC236}">
                <a16:creationId xmlns:a16="http://schemas.microsoft.com/office/drawing/2014/main" id="{CE273524-A4A4-4AFF-96AE-01FFD8D8DC6F}"/>
              </a:ext>
            </a:extLst>
          </p:cNvPr>
          <p:cNvPicPr>
            <a:picLocks noGrp="1" noChangeAspect="1"/>
          </p:cNvPicPr>
          <p:nvPr>
            <p:ph idx="1"/>
          </p:nvPr>
        </p:nvPicPr>
        <p:blipFill>
          <a:blip r:embed="rId2"/>
          <a:stretch>
            <a:fillRect/>
          </a:stretch>
        </p:blipFill>
        <p:spPr>
          <a:xfrm>
            <a:off x="5541657" y="812800"/>
            <a:ext cx="5763237" cy="5294313"/>
          </a:xfrm>
        </p:spPr>
      </p:pic>
      <p:sp>
        <p:nvSpPr>
          <p:cNvPr id="4" name="Text Placeholder 3">
            <a:extLst>
              <a:ext uri="{FF2B5EF4-FFF2-40B4-BE49-F238E27FC236}">
                <a16:creationId xmlns:a16="http://schemas.microsoft.com/office/drawing/2014/main" id="{65C7E14B-52E5-448A-961A-9D8AFADBDA91}"/>
              </a:ext>
            </a:extLst>
          </p:cNvPr>
          <p:cNvSpPr>
            <a:spLocks noGrp="1"/>
          </p:cNvSpPr>
          <p:nvPr>
            <p:ph type="body" sz="half" idx="2"/>
          </p:nvPr>
        </p:nvSpPr>
        <p:spPr/>
        <p:txBody>
          <a:bodyPr>
            <a:normAutofit fontScale="85000" lnSpcReduction="10000"/>
          </a:bodyPr>
          <a:lstStyle/>
          <a:p>
            <a:pPr algn="just"/>
            <a:r>
              <a:rPr lang="en-US" dirty="0"/>
              <a:t>The Yahoo Finance API provides a constant connection of market data to the notebook. Using the data from the API in CSV format we were able to create our own </a:t>
            </a:r>
            <a:r>
              <a:rPr lang="en-US" dirty="0" err="1"/>
              <a:t>dataframes</a:t>
            </a:r>
            <a:r>
              <a:rPr lang="en-US" dirty="0"/>
              <a:t> that construct the inputted portfolio for the client/user. This means that the notebook can be run on a constant frequency to provide data and forecasts over any desired timeframe. The recommended timeframe is either monthly, quarterly or bi-yearly for adjustments of position sizes and portfolio management.</a:t>
            </a:r>
            <a:endParaRPr lang="en-CA" dirty="0"/>
          </a:p>
        </p:txBody>
      </p:sp>
    </p:spTree>
    <p:extLst>
      <p:ext uri="{BB962C8B-B14F-4D97-AF65-F5344CB8AC3E}">
        <p14:creationId xmlns:p14="http://schemas.microsoft.com/office/powerpoint/2010/main" val="3528944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8CB9C-480C-42DF-A8D7-1D7EA3B71E75}"/>
              </a:ext>
            </a:extLst>
          </p:cNvPr>
          <p:cNvSpPr>
            <a:spLocks noGrp="1"/>
          </p:cNvSpPr>
          <p:nvPr>
            <p:ph type="title"/>
          </p:nvPr>
        </p:nvSpPr>
        <p:spPr/>
        <p:txBody>
          <a:bodyPr/>
          <a:lstStyle/>
          <a:p>
            <a:pPr algn="ctr"/>
            <a:r>
              <a:rPr lang="en-CA" dirty="0"/>
              <a:t>Data Cleanup &amp; Exploration</a:t>
            </a:r>
          </a:p>
        </p:txBody>
      </p:sp>
      <p:sp>
        <p:nvSpPr>
          <p:cNvPr id="3" name="Content Placeholder 2">
            <a:extLst>
              <a:ext uri="{FF2B5EF4-FFF2-40B4-BE49-F238E27FC236}">
                <a16:creationId xmlns:a16="http://schemas.microsoft.com/office/drawing/2014/main" id="{58F7CD32-04E2-47FE-8B2F-2ACA6CF65D49}"/>
              </a:ext>
            </a:extLst>
          </p:cNvPr>
          <p:cNvSpPr>
            <a:spLocks noGrp="1"/>
          </p:cNvSpPr>
          <p:nvPr>
            <p:ph sz="half" idx="1"/>
          </p:nvPr>
        </p:nvSpPr>
        <p:spPr/>
        <p:txBody>
          <a:bodyPr/>
          <a:lstStyle/>
          <a:p>
            <a:pPr algn="just"/>
            <a:r>
              <a:rPr lang="en-US" dirty="0"/>
              <a:t>Data collection was completed with the use of The Yahoo Finance API or more specifically the </a:t>
            </a:r>
            <a:r>
              <a:rPr lang="en-US" dirty="0" err="1"/>
              <a:t>y.finance</a:t>
            </a:r>
            <a:r>
              <a:rPr lang="en-US" dirty="0"/>
              <a:t> library. Stock market information as collected using this library for each asset of stocks and cryptos into CSV format and readable in the notebook as a </a:t>
            </a:r>
            <a:r>
              <a:rPr lang="en-US" dirty="0" err="1"/>
              <a:t>dataframe</a:t>
            </a:r>
            <a:r>
              <a:rPr lang="en-US" dirty="0"/>
              <a:t>. The </a:t>
            </a:r>
            <a:r>
              <a:rPr lang="en-US" dirty="0" err="1"/>
              <a:t>dataframe</a:t>
            </a:r>
            <a:r>
              <a:rPr lang="en-US" dirty="0"/>
              <a:t> for stock market information was indexed for each ticker and spanned as far as the information is available or to a maximum of 10 years.</a:t>
            </a:r>
          </a:p>
          <a:p>
            <a:endParaRPr lang="en-US" dirty="0"/>
          </a:p>
          <a:p>
            <a:endParaRPr lang="en-US" dirty="0"/>
          </a:p>
          <a:p>
            <a:endParaRPr lang="en-CA" dirty="0"/>
          </a:p>
        </p:txBody>
      </p:sp>
      <p:pic>
        <p:nvPicPr>
          <p:cNvPr id="1026" name="Picture 2">
            <a:extLst>
              <a:ext uri="{FF2B5EF4-FFF2-40B4-BE49-F238E27FC236}">
                <a16:creationId xmlns:a16="http://schemas.microsoft.com/office/drawing/2014/main" id="{7B3A1ED1-BC37-4A40-ABEC-CC2B5830AE31}"/>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593136" y="2120900"/>
            <a:ext cx="2485778" cy="3748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8600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63F72-54A1-4FA2-8432-D5F6EFF6FB69}"/>
              </a:ext>
            </a:extLst>
          </p:cNvPr>
          <p:cNvSpPr>
            <a:spLocks noGrp="1"/>
          </p:cNvSpPr>
          <p:nvPr>
            <p:ph type="title"/>
          </p:nvPr>
        </p:nvSpPr>
        <p:spPr/>
        <p:txBody>
          <a:bodyPr>
            <a:normAutofit/>
          </a:bodyPr>
          <a:lstStyle/>
          <a:p>
            <a:r>
              <a:rPr lang="en-US" sz="1400" dirty="0"/>
              <a:t>Running a simulation for the complete portfolio of stocks and crypto was a little bit misleading and did not provide the full information of the risk structure. We then chose to make more sense of the data in the simulations by running separate simulations for each of the stocks and the cryptos. After doing this we were able to see the true effect of having a small allocation to cryptos in the portfolio to increase expected returns. Another issue we focused on was the limited amount of market data for cryptos which resulted in less accurate simulations compared to the stock simulations. We worked around this by using the crypto tickers in USD currency as there was more time data for these tickers and gave more historical data to work with.</a:t>
            </a:r>
            <a:endParaRPr lang="en-CA" sz="1400" dirty="0"/>
          </a:p>
        </p:txBody>
      </p:sp>
      <p:pic>
        <p:nvPicPr>
          <p:cNvPr id="6" name="Content Placeholder 5">
            <a:extLst>
              <a:ext uri="{FF2B5EF4-FFF2-40B4-BE49-F238E27FC236}">
                <a16:creationId xmlns:a16="http://schemas.microsoft.com/office/drawing/2014/main" id="{4A27108D-9C28-4BDF-8EA0-0610651B557C}"/>
              </a:ext>
            </a:extLst>
          </p:cNvPr>
          <p:cNvPicPr>
            <a:picLocks noGrp="1" noChangeAspect="1"/>
          </p:cNvPicPr>
          <p:nvPr>
            <p:ph sz="half" idx="1"/>
          </p:nvPr>
        </p:nvPicPr>
        <p:blipFill>
          <a:blip r:embed="rId2"/>
          <a:stretch>
            <a:fillRect/>
          </a:stretch>
        </p:blipFill>
        <p:spPr>
          <a:xfrm>
            <a:off x="1096963" y="2922641"/>
            <a:ext cx="4640262" cy="2144605"/>
          </a:xfrm>
        </p:spPr>
      </p:pic>
      <p:pic>
        <p:nvPicPr>
          <p:cNvPr id="8" name="Content Placeholder 7">
            <a:extLst>
              <a:ext uri="{FF2B5EF4-FFF2-40B4-BE49-F238E27FC236}">
                <a16:creationId xmlns:a16="http://schemas.microsoft.com/office/drawing/2014/main" id="{477132D7-E596-41C3-862D-5F56FCE62648}"/>
              </a:ext>
            </a:extLst>
          </p:cNvPr>
          <p:cNvPicPr>
            <a:picLocks noGrp="1" noChangeAspect="1"/>
          </p:cNvPicPr>
          <p:nvPr>
            <p:ph sz="half" idx="2"/>
          </p:nvPr>
        </p:nvPicPr>
        <p:blipFill>
          <a:blip r:embed="rId3"/>
          <a:stretch>
            <a:fillRect/>
          </a:stretch>
        </p:blipFill>
        <p:spPr>
          <a:xfrm>
            <a:off x="6516688" y="2945949"/>
            <a:ext cx="4638675" cy="2097990"/>
          </a:xfrm>
        </p:spPr>
      </p:pic>
    </p:spTree>
    <p:extLst>
      <p:ext uri="{BB962C8B-B14F-4D97-AF65-F5344CB8AC3E}">
        <p14:creationId xmlns:p14="http://schemas.microsoft.com/office/powerpoint/2010/main" val="1548942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E2597-6E4D-48CB-BFF3-62451AC48700}"/>
              </a:ext>
            </a:extLst>
          </p:cNvPr>
          <p:cNvSpPr>
            <a:spLocks noGrp="1"/>
          </p:cNvSpPr>
          <p:nvPr>
            <p:ph type="title"/>
          </p:nvPr>
        </p:nvSpPr>
        <p:spPr/>
        <p:txBody>
          <a:bodyPr/>
          <a:lstStyle/>
          <a:p>
            <a:pPr algn="ctr"/>
            <a:r>
              <a:rPr lang="en-US" dirty="0"/>
              <a:t>Data Analysis</a:t>
            </a:r>
            <a:endParaRPr lang="en-CA" dirty="0"/>
          </a:p>
        </p:txBody>
      </p:sp>
      <p:sp>
        <p:nvSpPr>
          <p:cNvPr id="3" name="Content Placeholder 2">
            <a:extLst>
              <a:ext uri="{FF2B5EF4-FFF2-40B4-BE49-F238E27FC236}">
                <a16:creationId xmlns:a16="http://schemas.microsoft.com/office/drawing/2014/main" id="{4F5667A9-19DB-4473-BCB7-721DA4B7EF5F}"/>
              </a:ext>
            </a:extLst>
          </p:cNvPr>
          <p:cNvSpPr>
            <a:spLocks noGrp="1"/>
          </p:cNvSpPr>
          <p:nvPr>
            <p:ph idx="1"/>
          </p:nvPr>
        </p:nvSpPr>
        <p:spPr/>
        <p:txBody>
          <a:bodyPr>
            <a:normAutofit lnSpcReduction="10000"/>
          </a:bodyPr>
          <a:lstStyle/>
          <a:p>
            <a:pPr algn="just"/>
            <a:r>
              <a:rPr lang="en-US" dirty="0"/>
              <a:t> </a:t>
            </a:r>
            <a:r>
              <a:rPr lang="en-US" sz="2800" dirty="0"/>
              <a:t>The simulated average return for the stock portfolio over a 5-year period was 5x the original investment. The simulated average return for the crypto portfolio over a 5-year period was 89x the original investment. The simulated average return for the 60/40 Stocks and Bonds portfolio over a 5-year period was 1.5x the original investment or a 50% increase. The simulated average return for the Nasdaq index over a 5-year period was 2.7x the original investment.</a:t>
            </a:r>
            <a:endParaRPr lang="en-CA" sz="2800" dirty="0"/>
          </a:p>
        </p:txBody>
      </p:sp>
    </p:spTree>
    <p:extLst>
      <p:ext uri="{BB962C8B-B14F-4D97-AF65-F5344CB8AC3E}">
        <p14:creationId xmlns:p14="http://schemas.microsoft.com/office/powerpoint/2010/main" val="1763295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6FB0D-5C84-4DF1-812B-5E270BAC2EE1}"/>
              </a:ext>
            </a:extLst>
          </p:cNvPr>
          <p:cNvSpPr>
            <a:spLocks noGrp="1"/>
          </p:cNvSpPr>
          <p:nvPr>
            <p:ph type="title"/>
          </p:nvPr>
        </p:nvSpPr>
        <p:spPr/>
        <p:txBody>
          <a:bodyPr/>
          <a:lstStyle/>
          <a:p>
            <a:pPr algn="ctr"/>
            <a:r>
              <a:rPr lang="en-US" dirty="0"/>
              <a:t>Data Analysis</a:t>
            </a:r>
            <a:endParaRPr lang="en-CA" dirty="0"/>
          </a:p>
        </p:txBody>
      </p:sp>
      <p:sp>
        <p:nvSpPr>
          <p:cNvPr id="3" name="Content Placeholder 2">
            <a:extLst>
              <a:ext uri="{FF2B5EF4-FFF2-40B4-BE49-F238E27FC236}">
                <a16:creationId xmlns:a16="http://schemas.microsoft.com/office/drawing/2014/main" id="{2ABAE097-E578-4D39-BB66-500989C15103}"/>
              </a:ext>
            </a:extLst>
          </p:cNvPr>
          <p:cNvSpPr>
            <a:spLocks noGrp="1"/>
          </p:cNvSpPr>
          <p:nvPr>
            <p:ph idx="1"/>
          </p:nvPr>
        </p:nvSpPr>
        <p:spPr/>
        <p:txBody>
          <a:bodyPr>
            <a:normAutofit/>
          </a:bodyPr>
          <a:lstStyle/>
          <a:p>
            <a:pPr algn="just"/>
            <a:r>
              <a:rPr lang="en-US" sz="2800" dirty="0"/>
              <a:t>The results compiled here show that simply investing money into the benchmark indexes yields a much larger expected return over a 5-year period compared to the traditional 60/40 Stock and Bonds portfolio. Furthermore, for the investors that are willing to put in more work into picking individual stocks and look to outperform the market indexes returns by using growth stocks similar to the ones chosen in this project.</a:t>
            </a:r>
            <a:endParaRPr lang="en-CA" sz="2800" dirty="0"/>
          </a:p>
        </p:txBody>
      </p:sp>
    </p:spTree>
    <p:extLst>
      <p:ext uri="{BB962C8B-B14F-4D97-AF65-F5344CB8AC3E}">
        <p14:creationId xmlns:p14="http://schemas.microsoft.com/office/powerpoint/2010/main" val="220294602"/>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{AF71C3D8-A799-4FA8-8A63-EA57ACEA925F}tf56160789_win32</Template>
  <TotalTime>1277</TotalTime>
  <Words>1119</Words>
  <Application>Microsoft Office PowerPoint</Application>
  <PresentationFormat>Widescreen</PresentationFormat>
  <Paragraphs>34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Bookman Old Style</vt:lpstr>
      <vt:lpstr>Calibri</vt:lpstr>
      <vt:lpstr>Franklin Gothic Book</vt:lpstr>
      <vt:lpstr>1_RetrospectVTI</vt:lpstr>
      <vt:lpstr>Project 1: Portfolio Analysis</vt:lpstr>
      <vt:lpstr>Spreadsheets are getting outdated and overrated with the addition of more efficient methods of analyzing data. Updating a spreadsheet even prior to performing analysis can take hours. However, in this bootcamp we have learned ways to more efficient retrieve and analyze data using Python and Jupyter Lab.</vt:lpstr>
      <vt:lpstr>How do we create a dashboard for a stock and crypto portfolio?</vt:lpstr>
      <vt:lpstr>How does the inputted portfolio compare to a traditional 60/40 Stocks and Bonds Strategy and other benchmark indexes? </vt:lpstr>
      <vt:lpstr>What is the forecasted return?</vt:lpstr>
      <vt:lpstr>Data Cleanup &amp; Exploration</vt:lpstr>
      <vt:lpstr>Running a simulation for the complete portfolio of stocks and crypto was a little bit misleading and did not provide the full information of the risk structure. We then chose to make more sense of the data in the simulations by running separate simulations for each of the stocks and the cryptos. After doing this we were able to see the true effect of having a small allocation to cryptos in the portfolio to increase expected returns. Another issue we focused on was the limited amount of market data for cryptos which resulted in less accurate simulations compared to the stock simulations. We worked around this by using the crypto tickers in USD currency as there was more time data for these tickers and gave more historical data to work with.</vt:lpstr>
      <vt:lpstr>Data Analysis</vt:lpstr>
      <vt:lpstr>Data Analysis</vt:lpstr>
      <vt:lpstr>Limitations</vt:lpstr>
      <vt:lpstr>Discussion and Conclusion</vt:lpstr>
      <vt:lpstr>Post Mortem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 Portfolio Analysis</dc:title>
  <dc:creator>Martin Mangahas</dc:creator>
  <cp:lastModifiedBy>Martin Mangahas</cp:lastModifiedBy>
  <cp:revision>10</cp:revision>
  <dcterms:created xsi:type="dcterms:W3CDTF">2021-07-06T22:25:44Z</dcterms:created>
  <dcterms:modified xsi:type="dcterms:W3CDTF">2021-07-07T19:45:04Z</dcterms:modified>
</cp:coreProperties>
</file>