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5" r:id="rId2"/>
    <p:sldId id="320" r:id="rId3"/>
    <p:sldId id="342" r:id="rId4"/>
    <p:sldId id="343" r:id="rId5"/>
    <p:sldId id="344" r:id="rId6"/>
    <p:sldId id="345" r:id="rId7"/>
    <p:sldId id="346" r:id="rId8"/>
    <p:sldId id="333" r:id="rId9"/>
    <p:sldId id="347" r:id="rId10"/>
    <p:sldId id="348" r:id="rId11"/>
    <p:sldId id="328" r:id="rId12"/>
    <p:sldId id="327" r:id="rId13"/>
    <p:sldId id="332" r:id="rId14"/>
    <p:sldId id="334" r:id="rId15"/>
    <p:sldId id="335" r:id="rId16"/>
    <p:sldId id="336" r:id="rId17"/>
    <p:sldId id="337" r:id="rId18"/>
    <p:sldId id="338" r:id="rId19"/>
    <p:sldId id="329" r:id="rId20"/>
    <p:sldId id="330" r:id="rId21"/>
    <p:sldId id="341" r:id="rId22"/>
  </p:sldIdLst>
  <p:sldSz cx="9144000" cy="6858000" type="screen4x3"/>
  <p:notesSz cx="7010400" cy="92964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C0"/>
    <a:srgbClr val="FFFF80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0709" autoAdjust="0"/>
  </p:normalViewPr>
  <p:slideViewPr>
    <p:cSldViewPr>
      <p:cViewPr varScale="1">
        <p:scale>
          <a:sx n="59" d="100"/>
          <a:sy n="59" d="100"/>
        </p:scale>
        <p:origin x="15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B50694E9-516A-4D8A-A276-01C09A74721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32943" indent="-232943">
              <a:buAutoNum type="arabicParenR"/>
            </a:pPr>
            <a:r>
              <a:rPr lang="en-US" dirty="0" smtClean="0"/>
              <a:t>Both were hurricanes.</a:t>
            </a:r>
          </a:p>
          <a:p>
            <a:pPr marL="232943" indent="-232943">
              <a:buAutoNum type="arabicParenR" startAt="2"/>
            </a:pPr>
            <a:r>
              <a:rPr lang="en-US" dirty="0" smtClean="0"/>
              <a:t>240. To get the number, multiply the previous number in the series by its position. 48 is in the 5th position, so 48 × 5 = 240</a:t>
            </a:r>
          </a:p>
          <a:p>
            <a:pPr marL="232943" indent="-232943">
              <a:buAutoNum type="arabicParenR" startAt="2"/>
            </a:pPr>
            <a:r>
              <a:rPr lang="en-US" dirty="0" smtClean="0"/>
              <a:t>Advice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32943" indent="-232943">
              <a:buAutoNum type="arabicParenR" startAt="2"/>
            </a:pP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32943" indent="-232943">
              <a:buAutoNum type="arabicParenR"/>
            </a:pPr>
            <a:endParaRPr lang="en-US" dirty="0" smtClean="0"/>
          </a:p>
          <a:p>
            <a:pPr marL="232943" indent="-232943">
              <a:buAutoNum type="arabicParenR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1)  Only 1 (me)</a:t>
            </a:r>
          </a:p>
          <a:p>
            <a:endParaRPr lang="en-US" dirty="0" smtClean="0"/>
          </a:p>
          <a:p>
            <a:r>
              <a:rPr lang="en-US" dirty="0" smtClean="0"/>
              <a:t>2)</a:t>
            </a:r>
            <a:r>
              <a:rPr lang="en-US" baseline="0" dirty="0" smtClean="0"/>
              <a:t>  </a:t>
            </a:r>
            <a:endParaRPr lang="en-US" dirty="0" smtClean="0"/>
          </a:p>
          <a:p>
            <a:r>
              <a:rPr lang="en-US" dirty="0"/>
              <a:t>4 (3 and 5 are prime)</a:t>
            </a:r>
            <a:br>
              <a:rPr lang="en-US" dirty="0"/>
            </a:br>
            <a:r>
              <a:rPr lang="en-US" dirty="0"/>
              <a:t>6 (5 and 7 are prime)</a:t>
            </a:r>
            <a:br>
              <a:rPr lang="en-US" dirty="0"/>
            </a:br>
            <a:r>
              <a:rPr lang="en-US" dirty="0"/>
              <a:t>12 (11 and 13 are prime)</a:t>
            </a:r>
            <a:br>
              <a:rPr lang="en-US" dirty="0"/>
            </a:br>
            <a:r>
              <a:rPr lang="en-US" dirty="0"/>
              <a:t>18 (17 and 19 are prime)</a:t>
            </a:r>
            <a:br>
              <a:rPr lang="en-US" dirty="0"/>
            </a:br>
            <a:r>
              <a:rPr lang="en-US" dirty="0"/>
              <a:t>30 (29 and 31 are prime)</a:t>
            </a:r>
            <a:br>
              <a:rPr lang="en-US" dirty="0"/>
            </a:br>
            <a:r>
              <a:rPr lang="en-US" dirty="0"/>
              <a:t>42 (41 and 43 are prime)</a:t>
            </a:r>
            <a:br>
              <a:rPr lang="en-US" dirty="0"/>
            </a:br>
            <a:r>
              <a:rPr lang="en-US" dirty="0"/>
              <a:t>60 (59 and 61 are prime)</a:t>
            </a:r>
            <a:br>
              <a:rPr lang="en-US" dirty="0"/>
            </a:br>
            <a:r>
              <a:rPr lang="en-US" dirty="0"/>
              <a:t>72 (71 and 73 are prime)</a:t>
            </a:r>
            <a:br>
              <a:rPr lang="en-US" dirty="0"/>
            </a:br>
            <a:r>
              <a:rPr lang="en-US" dirty="0"/>
              <a:t>102 (101 and 103 are prime)</a:t>
            </a:r>
            <a:br>
              <a:rPr lang="en-US" dirty="0"/>
            </a:br>
            <a:r>
              <a:rPr lang="en-US" dirty="0"/>
              <a:t>108 (107 and 109 are prime)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thus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138 (137 and 139 are prime), 150 (149 and 151 are prime), 180 (179 and 181 are prime)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694E9-516A-4D8A-A276-01C09A74721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l" defTabSz="457200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</a:pPr>
            <a:endParaRPr lang="en-US" dirty="0">
              <a:latin typeface="Tahoma" pitchFamily="34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28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41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41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l" defTabSz="457200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</a:pPr>
            <a:endParaRPr lang="en-US" dirty="0">
              <a:latin typeface="Tahoma" pitchFamily="34" charset="0"/>
              <a:cs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991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B244D307-EC4E-4F04-A5AE-BC3801B81487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9pPr>
    </p:titleStyle>
    <p:bodyStyle>
      <a:lvl1pPr marL="231775" indent="-2317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914400" indent="-174625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203325" indent="-173038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5970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0542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5114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686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258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91440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smtClean="0"/>
              <a:t>1) Beulah died in the Appalachians while Craig died at sea. Everyone was much happier with Craig's death. Why?</a:t>
            </a:r>
          </a:p>
          <a:p>
            <a:pPr algn="l"/>
            <a:r>
              <a:rPr lang="en-US" sz="3200" smtClean="0"/>
              <a:t>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971800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3200" dirty="0" smtClean="0"/>
          </a:p>
          <a:p>
            <a:pPr algn="l"/>
            <a:r>
              <a:rPr lang="en-US" sz="3200" dirty="0" smtClean="0"/>
              <a:t>2) What number comes next?</a:t>
            </a:r>
            <a:br>
              <a:rPr lang="en-US" sz="3200" dirty="0" smtClean="0"/>
            </a:br>
            <a:r>
              <a:rPr lang="en-US" sz="3200" dirty="0" smtClean="0"/>
              <a:t>         2, 2, 4, 12, 48, ___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 smtClean="0"/>
              <a:t>3) What does the following imply?</a:t>
            </a:r>
          </a:p>
          <a:p>
            <a:pPr algn="l"/>
            <a:r>
              <a:rPr lang="en-US" sz="3200" dirty="0" smtClean="0"/>
              <a:t>           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             	</a:t>
            </a:r>
            <a:r>
              <a:rPr lang="en-US" sz="3200" b="1" dirty="0"/>
              <a:t>VICE+VICE</a:t>
            </a:r>
            <a:endParaRPr lang="en-US" sz="3200" dirty="0" smtClean="0"/>
          </a:p>
          <a:p>
            <a:pPr algn="l"/>
            <a:endParaRPr lang="en-US" sz="3200" dirty="0" smtClean="0"/>
          </a:p>
          <a:p>
            <a:pPr algn="l"/>
            <a:r>
              <a:rPr lang="en-US" sz="3200" dirty="0" smtClean="0"/>
              <a:t>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090" r="28" b="7577"/>
          <a:stretch/>
        </p:blipFill>
        <p:spPr>
          <a:xfrm>
            <a:off x="-838200" y="1219200"/>
            <a:ext cx="10286999" cy="4191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81000" y="152400"/>
            <a:ext cx="8229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r>
              <a:rPr lang="en-US" sz="3600" kern="0" dirty="0" smtClean="0"/>
              <a:t>Practice Problems</a:t>
            </a:r>
            <a:endParaRPr lang="en-US" sz="36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6940" y="3731231"/>
            <a:ext cx="4572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90600" y="3429000"/>
            <a:ext cx="5334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" y="3963684"/>
            <a:ext cx="4572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04800" y="3124200"/>
            <a:ext cx="4572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61490" y="4267200"/>
            <a:ext cx="56251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4800" y="4534542"/>
            <a:ext cx="4572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839342"/>
            <a:ext cx="533400" cy="26605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5382" y="5102831"/>
            <a:ext cx="457200" cy="3052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6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-228600"/>
            <a:ext cx="8229600" cy="1143000"/>
          </a:xfrm>
        </p:spPr>
        <p:txBody>
          <a:bodyPr lIns="0" rIns="0" bIns="0" anchor="b"/>
          <a:lstStyle/>
          <a:p>
            <a:r>
              <a:rPr lang="en-US"/>
              <a:t>Inheritance </a:t>
            </a:r>
            <a:r>
              <a:rPr lang="en-US" smtClean="0"/>
              <a:t>Syntax</a:t>
            </a:r>
            <a:endParaRPr lang="en-US"/>
          </a:p>
        </p:txBody>
      </p:sp>
      <p:sp>
        <p:nvSpPr>
          <p:cNvPr id="90317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46063" lvl="1" indent="-246063">
              <a:buFont typeface="Wingdings" pitchFamily="2" charset="2"/>
              <a:buNone/>
            </a:pPr>
            <a:r>
              <a:rPr lang="en-US" sz="3200"/>
              <a:t>	</a:t>
            </a:r>
            <a:r>
              <a:rPr lang="en-US" sz="3200" smtClean="0"/>
              <a:t>    public </a:t>
            </a:r>
            <a:r>
              <a:rPr lang="en-US" sz="3200"/>
              <a:t>class </a:t>
            </a:r>
            <a:r>
              <a:rPr lang="en-US" sz="3200" b="1"/>
              <a:t>name</a:t>
            </a:r>
            <a:r>
              <a:rPr lang="en-US" sz="3200"/>
              <a:t> extends </a:t>
            </a:r>
            <a:r>
              <a:rPr lang="en-US" sz="3200" b="1"/>
              <a:t>superclass</a:t>
            </a:r>
            <a:r>
              <a:rPr lang="en-US" sz="3200"/>
              <a:t> </a:t>
            </a:r>
          </a:p>
          <a:p>
            <a:pPr marL="639763" lvl="1" indent="-246063">
              <a:buFont typeface="Wingdings" pitchFamily="2" charset="2"/>
              <a:buNone/>
            </a:pPr>
            <a:endParaRPr lang="en-US">
              <a:latin typeface="Courier New" pitchFamily="49" charset="0"/>
            </a:endParaRPr>
          </a:p>
          <a:p>
            <a:pPr marL="639763" lvl="1" indent="-246063">
              <a:spcBef>
                <a:spcPts val="0"/>
              </a:spcBef>
              <a:buNone/>
            </a:pPr>
            <a:r>
              <a:rPr lang="en-US" sz="3200" u="sng"/>
              <a:t>Example</a:t>
            </a:r>
            <a:r>
              <a:rPr lang="en-US" sz="3200"/>
              <a:t>:</a:t>
            </a:r>
          </a:p>
          <a:p>
            <a:pPr marL="639763" lvl="1" indent="-246063">
              <a:spcBef>
                <a:spcPts val="0"/>
              </a:spcBef>
              <a:buFont typeface="Wingdings" pitchFamily="2" charset="2"/>
              <a:buNone/>
            </a:pPr>
            <a:r>
              <a:rPr lang="en-US" sz="3200">
                <a:latin typeface="Courier New" pitchFamily="49" charset="0"/>
              </a:rPr>
              <a:t>	</a:t>
            </a:r>
            <a:r>
              <a:rPr lang="en-US" sz="3200"/>
              <a:t>public class </a:t>
            </a:r>
            <a:r>
              <a:rPr lang="en-US" sz="3200" smtClean="0"/>
              <a:t>Rectangle </a:t>
            </a:r>
            <a:r>
              <a:rPr lang="en-US" sz="3200" b="1">
                <a:solidFill>
                  <a:srgbClr val="003399"/>
                </a:solidFill>
              </a:rPr>
              <a:t>extends </a:t>
            </a:r>
            <a:r>
              <a:rPr lang="en-US" sz="3200" b="1" smtClean="0">
                <a:solidFill>
                  <a:srgbClr val="003399"/>
                </a:solidFill>
              </a:rPr>
              <a:t>Polygon</a:t>
            </a:r>
            <a:r>
              <a:rPr lang="en-US" sz="3200" smtClean="0"/>
              <a:t> </a:t>
            </a:r>
            <a:endParaRPr lang="en-US" sz="3200"/>
          </a:p>
          <a:p>
            <a:pPr marL="639763" lvl="1" indent="-246063">
              <a:spcBef>
                <a:spcPts val="0"/>
              </a:spcBef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</a:t>
            </a:r>
            <a:endParaRPr lang="en-US" smtClean="0">
              <a:latin typeface="Courier New" pitchFamily="49" charset="0"/>
            </a:endParaRPr>
          </a:p>
          <a:p>
            <a:pPr marL="639763" lvl="1" indent="-246063">
              <a:spcBef>
                <a:spcPts val="0"/>
              </a:spcBef>
              <a:buFont typeface="Wingdings" pitchFamily="2" charset="2"/>
              <a:buNone/>
            </a:pPr>
            <a:r>
              <a:rPr lang="en-US" sz="3200" smtClean="0">
                <a:latin typeface="Courier New" pitchFamily="49" charset="0"/>
              </a:rPr>
              <a:t> </a:t>
            </a:r>
            <a:r>
              <a:rPr lang="en-US" sz="3200" smtClean="0"/>
              <a:t>- Rectangle is called the subclass.</a:t>
            </a:r>
          </a:p>
          <a:p>
            <a:pPr marL="639763" lvl="1" indent="-246063">
              <a:spcBef>
                <a:spcPts val="0"/>
              </a:spcBef>
              <a:buFont typeface="Wingdings" pitchFamily="2" charset="2"/>
              <a:buNone/>
            </a:pPr>
            <a:r>
              <a:rPr lang="en-US" sz="3200" smtClean="0"/>
              <a:t>  - Polygon is the superclass</a:t>
            </a:r>
            <a:endParaRPr lang="en-US" sz="3200">
              <a:latin typeface="Courier New" pitchFamily="49" charset="0"/>
            </a:endParaRPr>
          </a:p>
          <a:p>
            <a:pPr lvl="2" indent="-246063">
              <a:buFontTx/>
              <a:buNone/>
            </a:pPr>
            <a:endParaRPr lang="en-US" sz="1600"/>
          </a:p>
        </p:txBody>
      </p:sp>
      <p:sp>
        <p:nvSpPr>
          <p:cNvPr id="4" name="Rectangle 3"/>
          <p:cNvSpPr/>
          <p:nvPr/>
        </p:nvSpPr>
        <p:spPr bwMode="auto">
          <a:xfrm>
            <a:off x="685800" y="1295400"/>
            <a:ext cx="7772400" cy="685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-152400"/>
            <a:ext cx="8229600" cy="1143000"/>
          </a:xfrm>
        </p:spPr>
        <p:txBody>
          <a:bodyPr lIns="0" rIns="0" bIns="0" anchor="b"/>
          <a:lstStyle/>
          <a:p>
            <a:r>
              <a:rPr lang="en-US" sz="5400"/>
              <a:t>Inheritance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295400"/>
            <a:ext cx="9144000" cy="5181600"/>
          </a:xfrm>
        </p:spPr>
        <p:txBody>
          <a:bodyPr/>
          <a:lstStyle/>
          <a:p>
            <a:pPr marL="273050" indent="-273050"/>
            <a:r>
              <a:rPr lang="en-US" b="1" u="sng" dirty="0" smtClean="0"/>
              <a:t>Inheritance</a:t>
            </a:r>
            <a:r>
              <a:rPr lang="en-US" dirty="0"/>
              <a:t>: A way to form new classes based on existing classes, taking on their </a:t>
            </a:r>
            <a:r>
              <a:rPr lang="en-US" dirty="0" smtClean="0"/>
              <a:t>attributes and behavior</a:t>
            </a:r>
            <a:r>
              <a:rPr lang="en-US" dirty="0"/>
              <a:t>.</a:t>
            </a:r>
          </a:p>
          <a:p>
            <a:pPr marL="639763" lvl="1" indent="-246063"/>
            <a:r>
              <a:rPr lang="en-US" b="1" dirty="0" smtClean="0"/>
              <a:t>A </a:t>
            </a:r>
            <a:r>
              <a:rPr lang="en-US" b="1" dirty="0"/>
              <a:t>way to group related </a:t>
            </a:r>
            <a:r>
              <a:rPr lang="en-US" b="1" dirty="0" smtClean="0"/>
              <a:t>classes</a:t>
            </a:r>
            <a:r>
              <a:rPr lang="en-US" dirty="0" smtClean="0"/>
              <a:t>.</a:t>
            </a:r>
            <a:endParaRPr lang="en-US" dirty="0"/>
          </a:p>
          <a:p>
            <a:pPr marL="639763" lvl="1" indent="-246063"/>
            <a:r>
              <a:rPr lang="en-US" b="1" dirty="0" smtClean="0"/>
              <a:t>A way </a:t>
            </a:r>
            <a:r>
              <a:rPr lang="en-US" b="1" dirty="0"/>
              <a:t>to share code between two or more </a:t>
            </a:r>
            <a:r>
              <a:rPr lang="en-US" b="1" dirty="0" smtClean="0"/>
              <a:t>classes</a:t>
            </a:r>
            <a:r>
              <a:rPr lang="en-US" dirty="0" smtClean="0"/>
              <a:t>.</a:t>
            </a:r>
            <a:endParaRPr lang="en-US" dirty="0"/>
          </a:p>
          <a:p>
            <a:pPr marL="273050" indent="-273050"/>
            <a:r>
              <a:rPr lang="en-US" dirty="0" smtClean="0"/>
              <a:t>One </a:t>
            </a:r>
            <a:r>
              <a:rPr lang="en-US" dirty="0"/>
              <a:t>class can extend</a:t>
            </a:r>
            <a:r>
              <a:rPr lang="en-US" i="1" dirty="0"/>
              <a:t> </a:t>
            </a:r>
            <a:r>
              <a:rPr lang="en-US" dirty="0"/>
              <a:t>another, </a:t>
            </a:r>
            <a:r>
              <a:rPr lang="en-US" dirty="0" smtClean="0"/>
              <a:t>inheriting </a:t>
            </a:r>
            <a:r>
              <a:rPr lang="en-US" dirty="0"/>
              <a:t>its data/behavior.</a:t>
            </a:r>
          </a:p>
          <a:p>
            <a:pPr marL="411163" lvl="1" indent="-239713"/>
            <a:r>
              <a:rPr lang="en-US" sz="2400" b="1" u="sng" dirty="0" err="1" smtClean="0"/>
              <a:t>Superclass</a:t>
            </a:r>
            <a:r>
              <a:rPr lang="en-US" sz="2400" dirty="0"/>
              <a:t>: </a:t>
            </a:r>
            <a:r>
              <a:rPr lang="en-US" sz="2400" dirty="0" smtClean="0"/>
              <a:t>The “original” class, the one being extended.</a:t>
            </a:r>
          </a:p>
          <a:p>
            <a:pPr marL="411163" lvl="1" indent="-239713">
              <a:buNone/>
            </a:pPr>
            <a:r>
              <a:rPr lang="en-US" sz="2400" dirty="0" smtClean="0"/>
              <a:t>    (also called the base or parent class)</a:t>
            </a:r>
            <a:endParaRPr lang="en-US" sz="2400" dirty="0"/>
          </a:p>
          <a:p>
            <a:pPr marL="411163" lvl="1" indent="-239713"/>
            <a:r>
              <a:rPr lang="en-US" sz="2400" b="1" u="sng" dirty="0"/>
              <a:t>S</a:t>
            </a:r>
            <a:r>
              <a:rPr lang="en-US" sz="2400" b="1" u="sng" dirty="0" smtClean="0"/>
              <a:t>ubclass</a:t>
            </a:r>
            <a:r>
              <a:rPr lang="en-US" sz="2400" dirty="0"/>
              <a:t>: The </a:t>
            </a:r>
            <a:r>
              <a:rPr lang="en-US" sz="2400" dirty="0" smtClean="0"/>
              <a:t>class </a:t>
            </a:r>
            <a:r>
              <a:rPr lang="en-US" sz="2400" dirty="0"/>
              <a:t>that extends the </a:t>
            </a:r>
            <a:r>
              <a:rPr lang="en-US" sz="2400" dirty="0" err="1"/>
              <a:t>superclass</a:t>
            </a:r>
            <a:r>
              <a:rPr lang="en-US" sz="2400" dirty="0"/>
              <a:t> and inherits its behavior</a:t>
            </a:r>
            <a:r>
              <a:rPr lang="en-US" sz="2400" dirty="0" smtClean="0"/>
              <a:t>. (also called the derived or child class)</a:t>
            </a:r>
            <a:endParaRPr lang="en-US" sz="2400" dirty="0"/>
          </a:p>
          <a:p>
            <a:pPr marL="228600" lvl="2" indent="-228600"/>
            <a:r>
              <a:rPr lang="en-US" sz="2400" b="1" u="sng" dirty="0" smtClean="0"/>
              <a:t>A subclass </a:t>
            </a:r>
            <a:r>
              <a:rPr lang="en-US" sz="2400" b="1" u="sng" dirty="0"/>
              <a:t>gets a copy of every </a:t>
            </a:r>
            <a:r>
              <a:rPr lang="en-US" sz="2400" b="1" u="sng" dirty="0" smtClean="0"/>
              <a:t> public field </a:t>
            </a:r>
            <a:r>
              <a:rPr lang="en-US" sz="2400" b="1" u="sng" dirty="0"/>
              <a:t>and method </a:t>
            </a:r>
            <a:r>
              <a:rPr lang="en-US" sz="2400" b="1" u="sng" dirty="0" smtClean="0"/>
              <a:t>from the </a:t>
            </a:r>
            <a:r>
              <a:rPr lang="en-US" sz="2400" b="1" u="sng" dirty="0" err="1" smtClean="0"/>
              <a:t>superclass</a:t>
            </a:r>
            <a:r>
              <a:rPr lang="en-US" sz="2400" b="1" dirty="0" smtClean="0"/>
              <a:t>. </a:t>
            </a:r>
          </a:p>
          <a:p>
            <a:pPr marL="228600" lvl="2" indent="-228600">
              <a:buNone/>
            </a:pPr>
            <a:r>
              <a:rPr lang="en-US" sz="2400" b="1" dirty="0" smtClean="0"/>
              <a:t>  (No access to any private fields or methods!)</a:t>
            </a:r>
          </a:p>
          <a:p>
            <a:pPr lvl="2" indent="-246063">
              <a:buNone/>
            </a:pP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4800"/>
            <a:ext cx="8229600" cy="1143000"/>
          </a:xfrm>
        </p:spPr>
        <p:txBody>
          <a:bodyPr lIns="0" rIns="0" bIns="0" anchor="b"/>
          <a:lstStyle/>
          <a:p>
            <a:r>
              <a:rPr lang="en-US" sz="4000" dirty="0"/>
              <a:t>Is-a </a:t>
            </a:r>
            <a:r>
              <a:rPr lang="en-US" sz="4000" dirty="0" smtClean="0"/>
              <a:t>Relationships</a:t>
            </a:r>
            <a:endParaRPr lang="en-US" sz="4000" dirty="0"/>
          </a:p>
        </p:txBody>
      </p:sp>
      <p:sp>
        <p:nvSpPr>
          <p:cNvPr id="897027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152400" y="1066800"/>
            <a:ext cx="8991600" cy="5181600"/>
          </a:xfrm>
        </p:spPr>
        <p:txBody>
          <a:bodyPr/>
          <a:lstStyle/>
          <a:p>
            <a:pPr marL="273050" indent="-273050"/>
            <a:r>
              <a:rPr lang="en-US" b="1" u="sng" dirty="0" smtClean="0"/>
              <a:t>Is-a Relationship</a:t>
            </a:r>
            <a:r>
              <a:rPr lang="en-US" dirty="0"/>
              <a:t>: A hierarchical connection where one category can be treated as </a:t>
            </a:r>
            <a:r>
              <a:rPr lang="en-US" sz="2200" dirty="0"/>
              <a:t>a</a:t>
            </a:r>
            <a:r>
              <a:rPr lang="en-US" dirty="0"/>
              <a:t> specialized version of another</a:t>
            </a:r>
            <a:r>
              <a:rPr lang="en-US" dirty="0" smtClean="0"/>
              <a:t>.</a:t>
            </a:r>
          </a:p>
          <a:p>
            <a:pPr marL="273050" indent="-273050">
              <a:buNone/>
            </a:pPr>
            <a:r>
              <a:rPr lang="en-US" dirty="0" smtClean="0"/>
              <a:t>   (The arrow designates the is-a relationship)</a:t>
            </a:r>
            <a:endParaRPr lang="en-US" dirty="0"/>
          </a:p>
          <a:p>
            <a:pPr marL="639763" lvl="1" indent="-246063">
              <a:buNone/>
            </a:pPr>
            <a:r>
              <a:rPr lang="en-US" dirty="0" smtClean="0"/>
              <a:t>ex) a Marketer </a:t>
            </a:r>
            <a:r>
              <a:rPr lang="en-US" i="1" dirty="0"/>
              <a:t>is an</a:t>
            </a:r>
            <a:r>
              <a:rPr lang="en-US" dirty="0"/>
              <a:t> </a:t>
            </a:r>
            <a:r>
              <a:rPr lang="en-US" dirty="0" smtClean="0"/>
              <a:t>Employee</a:t>
            </a:r>
            <a:endParaRPr lang="en-US" dirty="0"/>
          </a:p>
          <a:p>
            <a:pPr marL="639763" lvl="1" indent="-246063"/>
            <a:endParaRPr lang="en-US" dirty="0"/>
          </a:p>
        </p:txBody>
      </p:sp>
      <p:pic>
        <p:nvPicPr>
          <p:cNvPr id="5" name="Picture 4" descr="employee_manual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2829618"/>
            <a:ext cx="6781800" cy="38455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28600"/>
            <a:ext cx="8229600" cy="1143000"/>
          </a:xfrm>
        </p:spPr>
        <p:txBody>
          <a:bodyPr lIns="0" rIns="0" bIns="0" anchor="b"/>
          <a:lstStyle/>
          <a:p>
            <a:r>
              <a:rPr lang="en-US" dirty="0"/>
              <a:t>An Employee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416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2400" y="1219200"/>
            <a:ext cx="8991600" cy="5257800"/>
          </a:xfrm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public </a:t>
            </a:r>
            <a:r>
              <a:rPr lang="en-US" sz="1800" dirty="0">
                <a:latin typeface="Courier New" pitchFamily="49" charset="0"/>
              </a:rPr>
              <a:t>class Employee </a:t>
            </a:r>
            <a:endParaRPr lang="en-US" sz="1800" dirty="0" smtClean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public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getHours</a:t>
            </a:r>
            <a:r>
              <a:rPr lang="en-US" sz="1800" dirty="0">
                <a:latin typeface="Courier New" pitchFamily="49" charset="0"/>
              </a:rPr>
              <a:t>() </a:t>
            </a:r>
            <a:endParaRPr lang="en-US" sz="1800" dirty="0" smtClean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 {</a:t>
            </a:r>
            <a:endParaRPr lang="en-US" sz="1800" dirty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    return 40;           </a:t>
            </a:r>
            <a:r>
              <a:rPr lang="en-US" sz="1800" b="1" dirty="0">
                <a:solidFill>
                  <a:srgbClr val="008080"/>
                </a:solidFill>
                <a:latin typeface="Courier New" pitchFamily="49" charset="0"/>
              </a:rPr>
              <a:t>// works 40 hours </a:t>
            </a:r>
            <a:r>
              <a:rPr lang="en-US" sz="1800" b="1" dirty="0" smtClean="0">
                <a:solidFill>
                  <a:srgbClr val="008080"/>
                </a:solidFill>
                <a:latin typeface="Courier New" pitchFamily="49" charset="0"/>
              </a:rPr>
              <a:t>per </a:t>
            </a:r>
            <a:r>
              <a:rPr lang="en-US" sz="1800" b="1" dirty="0">
                <a:solidFill>
                  <a:srgbClr val="008080"/>
                </a:solidFill>
                <a:latin typeface="Courier New" pitchFamily="49" charset="0"/>
              </a:rPr>
              <a:t>week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public double </a:t>
            </a:r>
            <a:r>
              <a:rPr lang="en-US" sz="1800" dirty="0" err="1">
                <a:latin typeface="Courier New" pitchFamily="49" charset="0"/>
              </a:rPr>
              <a:t>getSalary</a:t>
            </a:r>
            <a:r>
              <a:rPr lang="en-US" sz="1800" dirty="0">
                <a:latin typeface="Courier New" pitchFamily="49" charset="0"/>
              </a:rPr>
              <a:t>() </a:t>
            </a:r>
            <a:endParaRPr lang="en-US" sz="1800" dirty="0" smtClean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 {</a:t>
            </a:r>
            <a:endParaRPr lang="en-US" sz="1800" dirty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    return </a:t>
            </a:r>
            <a:r>
              <a:rPr lang="en-US" sz="1800" dirty="0" smtClean="0">
                <a:latin typeface="Courier New" pitchFamily="49" charset="0"/>
              </a:rPr>
              <a:t>40000;        </a:t>
            </a:r>
            <a:r>
              <a:rPr lang="en-US" sz="1800" b="1" dirty="0" smtClean="0">
                <a:solidFill>
                  <a:srgbClr val="008080"/>
                </a:solidFill>
                <a:latin typeface="Courier New" pitchFamily="49" charset="0"/>
              </a:rPr>
              <a:t>// </a:t>
            </a:r>
            <a:r>
              <a:rPr lang="en-US" sz="1800" b="1" dirty="0">
                <a:solidFill>
                  <a:srgbClr val="008080"/>
                </a:solidFill>
                <a:latin typeface="Courier New" pitchFamily="49" charset="0"/>
              </a:rPr>
              <a:t>$</a:t>
            </a:r>
            <a:r>
              <a:rPr lang="en-US" sz="1800" b="1" dirty="0" smtClean="0">
                <a:solidFill>
                  <a:srgbClr val="008080"/>
                </a:solidFill>
                <a:latin typeface="Courier New" pitchFamily="49" charset="0"/>
              </a:rPr>
              <a:t>40,000 per </a:t>
            </a:r>
            <a:r>
              <a:rPr lang="en-US" sz="1800" b="1" dirty="0">
                <a:solidFill>
                  <a:srgbClr val="008080"/>
                </a:solidFill>
                <a:latin typeface="Courier New" pitchFamily="49" charset="0"/>
              </a:rPr>
              <a:t>year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public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getVacationDays</a:t>
            </a:r>
            <a:r>
              <a:rPr lang="en-US" sz="1800" dirty="0">
                <a:latin typeface="Courier New" pitchFamily="49" charset="0"/>
              </a:rPr>
              <a:t>() </a:t>
            </a:r>
            <a:endParaRPr lang="en-US" sz="1800" dirty="0" smtClean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 {</a:t>
            </a:r>
            <a:endParaRPr lang="en-US" sz="1800" dirty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    return 10;           </a:t>
            </a:r>
            <a:endParaRPr lang="en-US" sz="1800" b="1" dirty="0">
              <a:solidFill>
                <a:srgbClr val="008080"/>
              </a:solidFill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public String </a:t>
            </a:r>
            <a:r>
              <a:rPr lang="en-US" sz="1800" dirty="0" err="1">
                <a:latin typeface="Courier New" pitchFamily="49" charset="0"/>
              </a:rPr>
              <a:t>getVacationForm</a:t>
            </a:r>
            <a:r>
              <a:rPr lang="en-US" sz="1800" dirty="0">
                <a:latin typeface="Courier New" pitchFamily="49" charset="0"/>
              </a:rPr>
              <a:t>() </a:t>
            </a:r>
            <a:endParaRPr lang="en-US" sz="1800" dirty="0" smtClean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 {</a:t>
            </a:r>
            <a:endParaRPr lang="en-US" sz="1800" dirty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    return "yellow";     </a:t>
            </a:r>
            <a:r>
              <a:rPr lang="en-US" sz="1800" b="1" dirty="0">
                <a:solidFill>
                  <a:srgbClr val="008080"/>
                </a:solidFill>
                <a:latin typeface="Courier New" pitchFamily="49" charset="0"/>
              </a:rPr>
              <a:t>// use the yellow form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-228600"/>
            <a:ext cx="8229600" cy="1143000"/>
          </a:xfrm>
        </p:spPr>
        <p:txBody>
          <a:bodyPr lIns="0" rIns="0" bIns="0" anchor="b"/>
          <a:lstStyle/>
          <a:p>
            <a:r>
              <a:rPr lang="en-US" dirty="0" smtClean="0"/>
              <a:t>Secretary Class</a:t>
            </a:r>
            <a:endParaRPr lang="en-US" dirty="0"/>
          </a:p>
        </p:txBody>
      </p:sp>
      <p:sp>
        <p:nvSpPr>
          <p:cNvPr id="900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2400" y="1066800"/>
            <a:ext cx="8991600" cy="5334000"/>
          </a:xfrm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public </a:t>
            </a:r>
            <a:r>
              <a:rPr lang="en-US" sz="1800" dirty="0">
                <a:latin typeface="Courier New" pitchFamily="49" charset="0"/>
              </a:rPr>
              <a:t>class Secretary </a:t>
            </a:r>
            <a:endParaRPr lang="en-US" sz="1800" dirty="0" smtClean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{</a:t>
            </a:r>
            <a:endParaRPr lang="en-US" sz="1800" dirty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public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getHours</a:t>
            </a:r>
            <a:r>
              <a:rPr lang="en-US" sz="1800" dirty="0">
                <a:latin typeface="Courier New" pitchFamily="49" charset="0"/>
              </a:rPr>
              <a:t>() </a:t>
            </a:r>
            <a:endParaRPr lang="en-US" sz="1800" dirty="0" smtClean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 {</a:t>
            </a:r>
            <a:endParaRPr lang="en-US" sz="1800" dirty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    return 40;           </a:t>
            </a:r>
            <a:endParaRPr lang="en-US" sz="1800" b="1" dirty="0">
              <a:solidFill>
                <a:srgbClr val="008080"/>
              </a:solidFill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</a:rPr>
              <a:t>public </a:t>
            </a:r>
            <a:r>
              <a:rPr lang="en-US" sz="1800" dirty="0">
                <a:latin typeface="Courier New" pitchFamily="49" charset="0"/>
              </a:rPr>
              <a:t>double </a:t>
            </a:r>
            <a:r>
              <a:rPr lang="en-US" sz="1800" dirty="0" err="1">
                <a:latin typeface="Courier New" pitchFamily="49" charset="0"/>
              </a:rPr>
              <a:t>getSalary</a:t>
            </a:r>
            <a:r>
              <a:rPr lang="en-US" sz="1800" dirty="0">
                <a:latin typeface="Courier New" pitchFamily="49" charset="0"/>
              </a:rPr>
              <a:t>() </a:t>
            </a:r>
            <a:endParaRPr lang="en-US" sz="1800" dirty="0" smtClean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 {</a:t>
            </a:r>
            <a:endParaRPr lang="en-US" sz="1800" dirty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    return </a:t>
            </a:r>
            <a:r>
              <a:rPr lang="en-US" sz="1800" dirty="0" smtClean="0">
                <a:latin typeface="Courier New" pitchFamily="49" charset="0"/>
              </a:rPr>
              <a:t>40000;      </a:t>
            </a:r>
            <a:endParaRPr lang="en-US" sz="1800" b="1" dirty="0">
              <a:solidFill>
                <a:srgbClr val="008080"/>
              </a:solidFill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</a:rPr>
              <a:t>public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getVacationDays</a:t>
            </a:r>
            <a:r>
              <a:rPr lang="en-US" sz="1800" dirty="0">
                <a:latin typeface="Courier New" pitchFamily="49" charset="0"/>
              </a:rPr>
              <a:t>() </a:t>
            </a:r>
            <a:endParaRPr lang="en-US" sz="1800" dirty="0" smtClean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 {</a:t>
            </a:r>
            <a:endParaRPr lang="en-US" sz="1800" dirty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    return 10;           </a:t>
            </a:r>
            <a:endParaRPr lang="en-US" sz="1800" b="1" dirty="0">
              <a:solidFill>
                <a:srgbClr val="008080"/>
              </a:solidFill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public String </a:t>
            </a:r>
            <a:r>
              <a:rPr lang="en-US" sz="1800" dirty="0" err="1">
                <a:latin typeface="Courier New" pitchFamily="49" charset="0"/>
              </a:rPr>
              <a:t>getVacationForm</a:t>
            </a:r>
            <a:r>
              <a:rPr lang="en-US" sz="1800" dirty="0">
                <a:latin typeface="Courier New" pitchFamily="49" charset="0"/>
              </a:rPr>
              <a:t>() </a:t>
            </a:r>
            <a:endParaRPr lang="en-US" sz="1800" dirty="0" smtClean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 {</a:t>
            </a:r>
            <a:endParaRPr lang="en-US" sz="1800" dirty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    return "yellow";     </a:t>
            </a:r>
            <a:endParaRPr lang="en-US" sz="1800" b="1" dirty="0">
              <a:solidFill>
                <a:srgbClr val="008080"/>
              </a:solidFill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</a:rPr>
              <a:t>public </a:t>
            </a: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takeDictation</a:t>
            </a:r>
            <a:r>
              <a:rPr lang="en-US" sz="1800" dirty="0">
                <a:latin typeface="Courier New" pitchFamily="49" charset="0"/>
              </a:rPr>
              <a:t>(String text) </a:t>
            </a:r>
            <a:endParaRPr lang="en-US" sz="1800" dirty="0" smtClean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 {</a:t>
            </a:r>
            <a:endParaRPr lang="en-US" sz="1800" dirty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   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("Taking dictation of text: " + text);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28600"/>
            <a:ext cx="8229600" cy="1143000"/>
          </a:xfrm>
        </p:spPr>
        <p:txBody>
          <a:bodyPr lIns="0" rIns="0" bIns="0" anchor="b"/>
          <a:lstStyle/>
          <a:p>
            <a:r>
              <a:rPr lang="en-US" dirty="0"/>
              <a:t>Desire for </a:t>
            </a:r>
            <a:r>
              <a:rPr lang="en-US" dirty="0" smtClean="0"/>
              <a:t>Code-Sharing</a:t>
            </a:r>
            <a:endParaRPr lang="en-US" dirty="0"/>
          </a:p>
        </p:txBody>
      </p:sp>
      <p:sp>
        <p:nvSpPr>
          <p:cNvPr id="9011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/>
            <a:r>
              <a:rPr lang="en-US" dirty="0" err="1">
                <a:latin typeface="Courier New" pitchFamily="49" charset="0"/>
              </a:rPr>
              <a:t>takeDictation</a:t>
            </a:r>
            <a:r>
              <a:rPr lang="en-US" dirty="0"/>
              <a:t> is the only unique behavior in </a:t>
            </a:r>
            <a:r>
              <a:rPr lang="en-US" dirty="0">
                <a:latin typeface="Courier New" pitchFamily="49" charset="0"/>
              </a:rPr>
              <a:t>Secretary</a:t>
            </a:r>
            <a:r>
              <a:rPr lang="en-US" dirty="0"/>
              <a:t>.</a:t>
            </a:r>
          </a:p>
          <a:p>
            <a:pPr marL="639763" lvl="1" indent="-246063">
              <a:buNone/>
            </a:pPr>
            <a:endParaRPr lang="en-US" dirty="0"/>
          </a:p>
          <a:p>
            <a:pPr marL="273050" indent="-273050"/>
            <a:r>
              <a:rPr lang="en-US" dirty="0" smtClean="0"/>
              <a:t>Wouldn’t it be easier if we could do this?</a:t>
            </a:r>
            <a:endParaRPr lang="en-US" dirty="0"/>
          </a:p>
          <a:p>
            <a:pPr marL="273050" indent="-273050">
              <a:lnSpc>
                <a:spcPct val="7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public </a:t>
            </a:r>
            <a:r>
              <a:rPr lang="en-US" dirty="0">
                <a:latin typeface="Courier New" pitchFamily="49" charset="0"/>
              </a:rPr>
              <a:t>class Secretary </a:t>
            </a:r>
            <a:endParaRPr lang="en-US" dirty="0" smtClean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{</a:t>
            </a:r>
            <a:endParaRPr lang="en-US" dirty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buFont typeface="Wingdings" pitchFamily="2" charset="2"/>
              <a:buNone/>
            </a:pPr>
            <a:r>
              <a:rPr lang="en-US" b="1" i="1" dirty="0">
                <a:latin typeface="Courier New" pitchFamily="49" charset="0"/>
              </a:rPr>
              <a:t>    </a:t>
            </a:r>
            <a:r>
              <a:rPr lang="en-US" b="1" dirty="0"/>
              <a:t>copy all the contents from the Employee class;</a:t>
            </a:r>
          </a:p>
          <a:p>
            <a:pPr marL="273050" indent="-273050"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public void </a:t>
            </a:r>
            <a:r>
              <a:rPr lang="en-US" sz="1800" dirty="0" err="1">
                <a:latin typeface="Courier New" pitchFamily="49" charset="0"/>
              </a:rPr>
              <a:t>takeDictation</a:t>
            </a:r>
            <a:r>
              <a:rPr lang="en-US" sz="1800" dirty="0">
                <a:latin typeface="Courier New" pitchFamily="49" charset="0"/>
              </a:rPr>
              <a:t>(String text) </a:t>
            </a:r>
            <a:endParaRPr lang="en-US" sz="1800" dirty="0" smtClean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 {</a:t>
            </a:r>
            <a:endParaRPr lang="en-US" sz="1800" dirty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   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("Taking dictation of text: " + text);</a:t>
            </a:r>
          </a:p>
          <a:p>
            <a:pPr marL="273050" indent="-273050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 marL="273050" indent="-273050"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-228600"/>
            <a:ext cx="8229600" cy="1143000"/>
          </a:xfrm>
        </p:spPr>
        <p:txBody>
          <a:bodyPr lIns="0" rIns="0" bIns="0" anchor="b"/>
          <a:lstStyle/>
          <a:p>
            <a:r>
              <a:rPr lang="en-US" dirty="0"/>
              <a:t>Improved </a:t>
            </a:r>
            <a:r>
              <a:rPr lang="en-US" dirty="0">
                <a:latin typeface="+mn-lt"/>
              </a:rPr>
              <a:t>Secretary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904195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public </a:t>
            </a:r>
            <a:r>
              <a:rPr lang="en-US" dirty="0">
                <a:latin typeface="Courier New" pitchFamily="49" charset="0"/>
              </a:rPr>
              <a:t>class Secretary </a:t>
            </a:r>
            <a:r>
              <a:rPr lang="en-US" b="1" dirty="0">
                <a:solidFill>
                  <a:srgbClr val="003399"/>
                </a:solidFill>
                <a:latin typeface="Courier New" pitchFamily="49" charset="0"/>
              </a:rPr>
              <a:t>extends Employee</a:t>
            </a:r>
            <a:r>
              <a:rPr lang="en-US" dirty="0">
                <a:latin typeface="Courier New" pitchFamily="49" charset="0"/>
              </a:rPr>
              <a:t> </a:t>
            </a:r>
            <a:endParaRPr lang="en-US" dirty="0" smtClean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</a:rPr>
              <a:t>{</a:t>
            </a:r>
            <a:endParaRPr lang="en-US" dirty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</a:rPr>
              <a:t>public </a:t>
            </a: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takeDictation</a:t>
            </a:r>
            <a:r>
              <a:rPr lang="en-US" sz="1800" dirty="0">
                <a:latin typeface="Courier New" pitchFamily="49" charset="0"/>
              </a:rPr>
              <a:t>(String text) </a:t>
            </a:r>
            <a:endParaRPr lang="en-US" sz="1800" dirty="0" smtClean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 {</a:t>
            </a:r>
            <a:endParaRPr lang="en-US" sz="1800" dirty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("Taking dictation of text: " + text);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600" dirty="0">
              <a:latin typeface="Courier New" pitchFamily="49" charset="0"/>
            </a:endParaRPr>
          </a:p>
          <a:p>
            <a:pPr marL="273050" indent="-27305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 marL="273050" indent="-273050"/>
            <a:r>
              <a:rPr lang="en-US" dirty="0"/>
              <a:t>Now we only write the parts unique to each type.</a:t>
            </a:r>
          </a:p>
          <a:p>
            <a:pPr marL="639763" lvl="1" indent="-246063"/>
            <a:r>
              <a:rPr lang="en-US" dirty="0" smtClean="0"/>
              <a:t>The Secretary class </a:t>
            </a:r>
            <a:r>
              <a:rPr lang="en-US" dirty="0"/>
              <a:t>inherits </a:t>
            </a:r>
            <a:r>
              <a:rPr lang="en-US" dirty="0" err="1">
                <a:latin typeface="Courier New" pitchFamily="49" charset="0"/>
              </a:rPr>
              <a:t>getHours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getSalary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getVacationDays</a:t>
            </a:r>
            <a:r>
              <a:rPr lang="en-US" dirty="0"/>
              <a:t>, and </a:t>
            </a:r>
            <a:r>
              <a:rPr lang="en-US" dirty="0" err="1">
                <a:latin typeface="Courier New" pitchFamily="49" charset="0"/>
              </a:rPr>
              <a:t>getVacationForm</a:t>
            </a:r>
            <a:r>
              <a:rPr lang="en-US" dirty="0"/>
              <a:t> methods from </a:t>
            </a:r>
            <a:r>
              <a:rPr lang="en-US" dirty="0">
                <a:latin typeface="Courier New" pitchFamily="49" charset="0"/>
              </a:rPr>
              <a:t>Employee</a:t>
            </a:r>
            <a:r>
              <a:rPr lang="en-US" dirty="0"/>
              <a:t>.</a:t>
            </a:r>
          </a:p>
          <a:p>
            <a:pPr marL="639763" lvl="1" indent="-246063"/>
            <a:r>
              <a:rPr lang="en-US" dirty="0">
                <a:latin typeface="Courier New" pitchFamily="49" charset="0"/>
              </a:rPr>
              <a:t>Secretary</a:t>
            </a:r>
            <a:r>
              <a:rPr lang="en-US" dirty="0"/>
              <a:t> adds the </a:t>
            </a:r>
            <a:r>
              <a:rPr lang="en-US" dirty="0" err="1">
                <a:latin typeface="Courier New" pitchFamily="49" charset="0"/>
              </a:rPr>
              <a:t>takeDictation</a:t>
            </a:r>
            <a:r>
              <a:rPr lang="en-US" dirty="0"/>
              <a:t> method.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28600"/>
            <a:ext cx="8229600" cy="1143000"/>
          </a:xfrm>
        </p:spPr>
        <p:txBody>
          <a:bodyPr lIns="0" rIns="0" bIns="0" anchor="b"/>
          <a:lstStyle/>
          <a:p>
            <a:r>
              <a:rPr lang="en-US"/>
              <a:t>Overriding </a:t>
            </a:r>
            <a:r>
              <a:rPr lang="en-US" smtClean="0"/>
              <a:t>Methods</a:t>
            </a:r>
            <a:endParaRPr lang="en-US"/>
          </a:p>
        </p:txBody>
      </p:sp>
      <p:sp>
        <p:nvSpPr>
          <p:cNvPr id="906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2400" y="1143000"/>
            <a:ext cx="8991600" cy="5334000"/>
          </a:xfrm>
        </p:spPr>
        <p:txBody>
          <a:bodyPr/>
          <a:lstStyle/>
          <a:p>
            <a:pPr marL="273050" indent="-273050"/>
            <a:r>
              <a:rPr lang="en-US" sz="2800" b="1" u="sng" dirty="0" smtClean="0"/>
              <a:t>Override</a:t>
            </a:r>
            <a:r>
              <a:rPr lang="en-US" sz="2800" dirty="0"/>
              <a:t>: To write a new version of a method in a subclass </a:t>
            </a:r>
            <a:r>
              <a:rPr lang="en-US" sz="2800" dirty="0" smtClean="0"/>
              <a:t>which replaces the original method from the superclass.</a:t>
            </a:r>
            <a:endParaRPr lang="en-US" sz="2800" dirty="0"/>
          </a:p>
          <a:p>
            <a:pPr marL="639763" lvl="1" indent="-246063"/>
            <a:r>
              <a:rPr lang="en-US" sz="2800" dirty="0" smtClean="0"/>
              <a:t>Must keep the return type and signature              (name and parameters) the same.</a:t>
            </a:r>
            <a:endParaRPr lang="en-US" sz="2800" dirty="0"/>
          </a:p>
          <a:p>
            <a:pPr marL="639763" lvl="1" indent="-246063"/>
            <a:endParaRPr lang="en-US" dirty="0"/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</a:rPr>
              <a:t>public class Lawyer extends Employee </a:t>
            </a:r>
            <a:endParaRPr lang="en-US" sz="2400" dirty="0" smtClean="0">
              <a:latin typeface="Courier New" pitchFamily="49" charset="0"/>
            </a:endParaRP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 {</a:t>
            </a: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b="1" dirty="0" smtClean="0">
                <a:solidFill>
                  <a:srgbClr val="003399"/>
                </a:solidFill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</a:rPr>
              <a:t>public String </a:t>
            </a:r>
            <a:r>
              <a:rPr lang="en-US" sz="2400" b="1" dirty="0" err="1">
                <a:solidFill>
                  <a:srgbClr val="003399"/>
                </a:solidFill>
                <a:latin typeface="Courier New" pitchFamily="49" charset="0"/>
              </a:rPr>
              <a:t>getVacationForm</a:t>
            </a: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</a:rPr>
              <a:t>() </a:t>
            </a:r>
            <a:endParaRPr lang="en-US" sz="2400" b="1" dirty="0" smtClean="0">
              <a:solidFill>
                <a:srgbClr val="003399"/>
              </a:solidFill>
              <a:latin typeface="Courier New" pitchFamily="49" charset="0"/>
            </a:endParaRP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3399"/>
                </a:solidFill>
                <a:latin typeface="Courier New" pitchFamily="49" charset="0"/>
              </a:rPr>
              <a:t>     {</a:t>
            </a:r>
            <a:endParaRPr lang="en-US" sz="2400" b="1" dirty="0">
              <a:solidFill>
                <a:srgbClr val="003399"/>
              </a:solidFill>
              <a:latin typeface="Courier New" pitchFamily="49" charset="0"/>
            </a:endParaRP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</a:rPr>
              <a:t>	        return </a:t>
            </a:r>
            <a:r>
              <a:rPr lang="en-US" sz="2400" b="1" dirty="0" smtClean="0">
                <a:solidFill>
                  <a:srgbClr val="003399"/>
                </a:solidFill>
                <a:latin typeface="Courier New" pitchFamily="49" charset="0"/>
              </a:rPr>
              <a:t>"pink</a:t>
            </a: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</a:rPr>
              <a:t>";</a:t>
            </a: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3399"/>
                </a:solidFill>
                <a:latin typeface="Courier New" pitchFamily="49" charset="0"/>
              </a:rPr>
              <a:t>	   </a:t>
            </a:r>
            <a:r>
              <a:rPr lang="en-US" sz="2400" b="1" dirty="0" smtClean="0">
                <a:solidFill>
                  <a:srgbClr val="003399"/>
                </a:solidFill>
                <a:latin typeface="Courier New" pitchFamily="49" charset="0"/>
              </a:rPr>
              <a:t> }</a:t>
            </a:r>
            <a:endParaRPr lang="en-US" sz="2400" b="1" dirty="0">
              <a:solidFill>
                <a:srgbClr val="003399"/>
              </a:solidFill>
              <a:latin typeface="Courier New" pitchFamily="49" charset="0"/>
            </a:endParaRP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}</a:t>
            </a:r>
            <a:endParaRPr lang="en-US" sz="24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28600"/>
            <a:ext cx="8229600" cy="1143000"/>
          </a:xfrm>
        </p:spPr>
        <p:txBody>
          <a:bodyPr lIns="0" rIns="0" bIns="0" anchor="b"/>
          <a:lstStyle/>
          <a:p>
            <a:r>
              <a:rPr lang="en-US" dirty="0"/>
              <a:t>Overriding </a:t>
            </a:r>
            <a:r>
              <a:rPr lang="en-US" dirty="0" smtClean="0"/>
              <a:t>Methods Cont.</a:t>
            </a:r>
            <a:endParaRPr lang="en-US" dirty="0"/>
          </a:p>
        </p:txBody>
      </p:sp>
      <p:sp>
        <p:nvSpPr>
          <p:cNvPr id="906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066800"/>
            <a:ext cx="9372600" cy="5181600"/>
          </a:xfrm>
        </p:spPr>
        <p:txBody>
          <a:bodyPr/>
          <a:lstStyle/>
          <a:p>
            <a:pPr marL="639763" lvl="1" indent="-639763">
              <a:buNone/>
            </a:pPr>
            <a:r>
              <a:rPr lang="en-US" sz="3200" b="1" u="sng" dirty="0" smtClean="0"/>
              <a:t>How can we access </a:t>
            </a:r>
            <a:r>
              <a:rPr lang="en-US" sz="3200" b="1" u="sng" dirty="0" err="1" smtClean="0"/>
              <a:t>overriden</a:t>
            </a:r>
            <a:r>
              <a:rPr lang="en-US" sz="3200" b="1" u="sng" dirty="0" smtClean="0"/>
              <a:t> methods?</a:t>
            </a:r>
          </a:p>
          <a:p>
            <a:pPr marL="0" lvl="1" indent="0">
              <a:lnSpc>
                <a:spcPct val="70000"/>
              </a:lnSpc>
              <a:buFont typeface="Wingdings" pitchFamily="2" charset="2"/>
              <a:buNone/>
            </a:pPr>
            <a:endParaRPr lang="en-US" sz="3200" b="1" dirty="0" smtClean="0">
              <a:solidFill>
                <a:srgbClr val="003399"/>
              </a:solidFill>
              <a:latin typeface="Courier New" pitchFamily="49" charset="0"/>
            </a:endParaRPr>
          </a:p>
          <a:p>
            <a:pPr marL="0" lvl="1" indent="0">
              <a:lnSpc>
                <a:spcPct val="70000"/>
              </a:lnSpc>
              <a:buFont typeface="Wingdings" pitchFamily="2" charset="2"/>
              <a:buNone/>
            </a:pPr>
            <a:r>
              <a:rPr lang="en-US" sz="3200" b="1" dirty="0" smtClean="0">
                <a:solidFill>
                  <a:srgbClr val="003399"/>
                </a:solidFill>
                <a:latin typeface="Courier New" pitchFamily="49" charset="0"/>
              </a:rPr>
              <a:t>public String </a:t>
            </a:r>
            <a:r>
              <a:rPr lang="en-US" sz="3200" b="1" dirty="0" err="1" smtClean="0">
                <a:solidFill>
                  <a:srgbClr val="003399"/>
                </a:solidFill>
                <a:latin typeface="Courier New" pitchFamily="49" charset="0"/>
              </a:rPr>
              <a:t>getVacationForm</a:t>
            </a:r>
            <a:r>
              <a:rPr lang="en-US" sz="3200" b="1" dirty="0" smtClean="0">
                <a:solidFill>
                  <a:srgbClr val="003399"/>
                </a:solidFill>
                <a:latin typeface="Courier New" pitchFamily="49" charset="0"/>
              </a:rPr>
              <a:t>() </a:t>
            </a:r>
          </a:p>
          <a:p>
            <a:pPr marL="0" lvl="1" indent="0">
              <a:lnSpc>
                <a:spcPct val="70000"/>
              </a:lnSpc>
              <a:buFont typeface="Wingdings" pitchFamily="2" charset="2"/>
              <a:buNone/>
            </a:pPr>
            <a:r>
              <a:rPr lang="en-US" sz="3200" b="1" dirty="0" smtClean="0">
                <a:solidFill>
                  <a:srgbClr val="003399"/>
                </a:solidFill>
                <a:latin typeface="Courier New" pitchFamily="49" charset="0"/>
              </a:rPr>
              <a:t>{</a:t>
            </a:r>
          </a:p>
          <a:p>
            <a:pPr marL="0" lvl="1" indent="0">
              <a:lnSpc>
                <a:spcPct val="70000"/>
              </a:lnSpc>
              <a:buFont typeface="Wingdings" pitchFamily="2" charset="2"/>
              <a:buNone/>
            </a:pPr>
            <a:r>
              <a:rPr lang="en-US" sz="3200" b="1" dirty="0" smtClean="0">
                <a:solidFill>
                  <a:srgbClr val="003399"/>
                </a:solidFill>
                <a:latin typeface="Courier New" pitchFamily="49" charset="0"/>
              </a:rPr>
              <a:t>   </a:t>
            </a:r>
            <a:r>
              <a:rPr lang="en-US" sz="2800" b="1" dirty="0" smtClean="0">
                <a:solidFill>
                  <a:srgbClr val="003399"/>
                </a:solidFill>
                <a:latin typeface="Courier New" pitchFamily="49" charset="0"/>
              </a:rPr>
              <a:t>return </a:t>
            </a:r>
            <a:r>
              <a:rPr lang="en-US" sz="2800" b="1" dirty="0" err="1" smtClean="0">
                <a:solidFill>
                  <a:srgbClr val="003399"/>
                </a:solidFill>
                <a:latin typeface="Courier New" pitchFamily="49" charset="0"/>
              </a:rPr>
              <a:t>super.getVacationForm</a:t>
            </a:r>
            <a:r>
              <a:rPr lang="en-US" sz="2800" b="1" dirty="0" smtClean="0">
                <a:solidFill>
                  <a:srgbClr val="003399"/>
                </a:solidFill>
                <a:latin typeface="Courier New" pitchFamily="49" charset="0"/>
              </a:rPr>
              <a:t>() +"pink";</a:t>
            </a:r>
          </a:p>
          <a:p>
            <a:pPr marL="0" lvl="1" indent="0">
              <a:lnSpc>
                <a:spcPct val="70000"/>
              </a:lnSpc>
              <a:buFont typeface="Wingdings" pitchFamily="2" charset="2"/>
              <a:buNone/>
            </a:pPr>
            <a:r>
              <a:rPr lang="en-US" sz="3200" b="1" dirty="0" smtClean="0">
                <a:solidFill>
                  <a:srgbClr val="003399"/>
                </a:solidFill>
                <a:latin typeface="Courier New" pitchFamily="49" charset="0"/>
              </a:rPr>
              <a:t>}</a:t>
            </a:r>
          </a:p>
          <a:p>
            <a:pPr marL="0" lvl="1" indent="0">
              <a:lnSpc>
                <a:spcPct val="70000"/>
              </a:lnSpc>
              <a:buFont typeface="Wingdings" pitchFamily="2" charset="2"/>
              <a:buNone/>
            </a:pPr>
            <a:endParaRPr lang="en-US" sz="3200" b="1" dirty="0" smtClean="0">
              <a:solidFill>
                <a:srgbClr val="003399"/>
              </a:solidFill>
              <a:latin typeface="Courier New" pitchFamily="49" charset="0"/>
            </a:endParaRPr>
          </a:p>
          <a:p>
            <a:pPr marL="0" lvl="1" indent="0">
              <a:lnSpc>
                <a:spcPct val="70000"/>
              </a:lnSpc>
              <a:buFont typeface="Wingdings" pitchFamily="2" charset="2"/>
              <a:buNone/>
            </a:pPr>
            <a:r>
              <a:rPr lang="en-US" sz="3200" dirty="0" smtClean="0">
                <a:ea typeface="Tahoma" pitchFamily="34" charset="0"/>
                <a:cs typeface="Tahoma" pitchFamily="34" charset="0"/>
              </a:rPr>
              <a:t>We user “super.” to differentiate between which method we want to call. In this case, </a:t>
            </a:r>
            <a:r>
              <a:rPr lang="en-US" sz="3200" dirty="0" err="1" smtClean="0">
                <a:ea typeface="Tahoma" pitchFamily="34" charset="0"/>
                <a:cs typeface="Tahoma" pitchFamily="34" charset="0"/>
              </a:rPr>
              <a:t>super.getVacationForm</a:t>
            </a:r>
            <a:r>
              <a:rPr lang="en-US" sz="3200" dirty="0" smtClean="0">
                <a:ea typeface="Tahoma" pitchFamily="34" charset="0"/>
                <a:cs typeface="Tahoma" pitchFamily="34" charset="0"/>
              </a:rPr>
              <a:t>() will call the method from the Employee class.</a:t>
            </a:r>
          </a:p>
          <a:p>
            <a:pPr marL="639763" lvl="1" indent="-246063">
              <a:buNone/>
            </a:pPr>
            <a:endParaRPr lang="en-US" b="1" u="sng" dirty="0"/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smtClean="0"/>
              <a:t/>
            </a:r>
            <a:br>
              <a:rPr lang="en-US" sz="8000" smtClean="0"/>
            </a:br>
            <a:r>
              <a:rPr lang="en-US" sz="8000" smtClean="0"/>
              <a:t/>
            </a:r>
            <a:br>
              <a:rPr lang="en-US" sz="8000" smtClean="0"/>
            </a:br>
            <a:r>
              <a:rPr lang="en-US" sz="8000" smtClean="0"/>
              <a:t>Inheritance 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28600"/>
            <a:ext cx="8229600" cy="1143000"/>
          </a:xfrm>
        </p:spPr>
        <p:txBody>
          <a:bodyPr lIns="0" rIns="0" bIns="0" anchor="b"/>
          <a:lstStyle/>
          <a:p>
            <a:r>
              <a:rPr lang="en-US"/>
              <a:t>Problem with </a:t>
            </a:r>
            <a:r>
              <a:rPr lang="en-US" smtClean="0"/>
              <a:t>Constructors</a:t>
            </a:r>
            <a:endParaRPr lang="en-US"/>
          </a:p>
        </p:txBody>
      </p:sp>
      <p:sp>
        <p:nvSpPr>
          <p:cNvPr id="919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066800"/>
            <a:ext cx="8991600" cy="5181600"/>
          </a:xfrm>
        </p:spPr>
        <p:txBody>
          <a:bodyPr/>
          <a:lstStyle/>
          <a:p>
            <a:pPr marL="273050" indent="-273050">
              <a:buFont typeface="Arial" pitchFamily="34" charset="0"/>
              <a:buChar char="•"/>
            </a:pPr>
            <a:r>
              <a:rPr lang="en-US" sz="2800" b="1" u="sng" dirty="0" smtClean="0"/>
              <a:t>Constructors are not inherited</a:t>
            </a:r>
            <a:r>
              <a:rPr lang="en-US" sz="2800" dirty="0"/>
              <a:t>: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If no constructor is written for a subclass, the superclass’s default constructor is generated for you.  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If the superclass does not have a default constructor, a compile error will occur.</a:t>
            </a:r>
          </a:p>
          <a:p>
            <a:pPr marL="273050" indent="-273050">
              <a:buFont typeface="Arial" pitchFamily="34" charset="0"/>
              <a:buChar char="•"/>
            </a:pPr>
            <a:r>
              <a:rPr lang="en-US" sz="2800" dirty="0" smtClean="0"/>
              <a:t>We call the superclass constructor using the keyword, </a:t>
            </a:r>
            <a:r>
              <a:rPr lang="en-US" sz="2800" b="1" dirty="0" smtClean="0"/>
              <a:t>super</a:t>
            </a:r>
            <a:r>
              <a:rPr lang="en-US" sz="2800" dirty="0" smtClean="0"/>
              <a:t>.</a:t>
            </a:r>
            <a:endParaRPr lang="en-US" sz="2600" dirty="0" smtClean="0"/>
          </a:p>
          <a:p>
            <a:pPr marL="273050" indent="-273050">
              <a:buNone/>
            </a:pPr>
            <a:r>
              <a:rPr lang="en-US" sz="2600" dirty="0" smtClean="0"/>
              <a:t>			</a:t>
            </a:r>
            <a:r>
              <a:rPr lang="en-US" sz="2600" b="1" u="sng" dirty="0" smtClean="0"/>
              <a:t>Syntax</a:t>
            </a:r>
            <a:r>
              <a:rPr lang="en-US" sz="2600" dirty="0" smtClean="0"/>
              <a:t>:  </a:t>
            </a:r>
            <a:r>
              <a:rPr lang="en-US" sz="2600" b="1" dirty="0" smtClean="0"/>
              <a:t>super(parameters);</a:t>
            </a:r>
          </a:p>
          <a:p>
            <a:pPr marL="273050" lvl="1" indent="-273050">
              <a:buFont typeface="Arial" pitchFamily="34" charset="0"/>
              <a:buChar char="•"/>
            </a:pPr>
            <a:r>
              <a:rPr lang="en-US" sz="2800" b="1" u="sng" dirty="0" smtClean="0"/>
              <a:t>The super call must be the first statement in the constructor</a:t>
            </a:r>
            <a:r>
              <a:rPr lang="en-US" sz="2800" dirty="0" smtClean="0"/>
              <a:t>.</a:t>
            </a:r>
          </a:p>
          <a:p>
            <a:pPr marL="273050" indent="-273050">
              <a:buNone/>
            </a:pP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28600"/>
            <a:ext cx="8229600" cy="1143000"/>
          </a:xfrm>
        </p:spPr>
        <p:txBody>
          <a:bodyPr lIns="0" rIns="0" bIns="0" anchor="b"/>
          <a:lstStyle/>
          <a:p>
            <a:r>
              <a:rPr lang="en-US"/>
              <a:t>Problem with </a:t>
            </a:r>
            <a:r>
              <a:rPr lang="en-US" smtClean="0"/>
              <a:t>Constructors</a:t>
            </a:r>
            <a:endParaRPr lang="en-US"/>
          </a:p>
        </p:txBody>
      </p:sp>
      <p:sp>
        <p:nvSpPr>
          <p:cNvPr id="919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066800"/>
            <a:ext cx="8991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public Employee(String n, </a:t>
            </a:r>
            <a:r>
              <a:rPr lang="en-US" sz="2800" dirty="0" err="1" smtClean="0"/>
              <a:t>int</a:t>
            </a:r>
            <a:r>
              <a:rPr lang="en-US" sz="2800" dirty="0" smtClean="0"/>
              <a:t> h)</a:t>
            </a:r>
          </a:p>
          <a:p>
            <a:pPr marL="0" indent="0">
              <a:buNone/>
            </a:pPr>
            <a:r>
              <a:rPr lang="en-US" sz="2800" dirty="0" smtClean="0"/>
              <a:t>{</a:t>
            </a:r>
          </a:p>
          <a:p>
            <a:pPr marL="0" indent="0">
              <a:buNone/>
            </a:pPr>
            <a:r>
              <a:rPr lang="en-US" sz="2800" dirty="0" smtClean="0"/>
              <a:t>	name = n;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hours = h;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r>
              <a:rPr lang="en-US" sz="2800" dirty="0" smtClean="0"/>
              <a:t>public Lawyer(String name, </a:t>
            </a:r>
            <a:r>
              <a:rPr lang="en-US" sz="2800" dirty="0" err="1" smtClean="0"/>
              <a:t>int</a:t>
            </a:r>
            <a:r>
              <a:rPr lang="en-US" sz="2800" dirty="0" smtClean="0"/>
              <a:t> hours, </a:t>
            </a:r>
            <a:r>
              <a:rPr lang="en-US" sz="2800" dirty="0" err="1" smtClean="0"/>
              <a:t>int</a:t>
            </a:r>
            <a:r>
              <a:rPr lang="en-US" sz="2800" dirty="0" smtClean="0"/>
              <a:t> b)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super(name, hours);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bonus = b;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273050" indent="-273050">
              <a:buNone/>
            </a:pPr>
            <a:r>
              <a:rPr lang="en-US" sz="2800" dirty="0" smtClean="0"/>
              <a:t>  ***super must be the first call in a constructor***</a:t>
            </a:r>
          </a:p>
        </p:txBody>
      </p:sp>
    </p:spTree>
    <p:extLst>
      <p:ext uri="{BB962C8B-B14F-4D97-AF65-F5344CB8AC3E}">
        <p14:creationId xmlns:p14="http://schemas.microsoft.com/office/powerpoint/2010/main" val="299416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43000"/>
            <a:ext cx="9364251" cy="441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762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bg1"/>
                </a:solidFill>
              </a:rPr>
              <a:t>An Example from Biology</a:t>
            </a:r>
            <a:endParaRPr lang="en-US" sz="4800" b="1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Inheritance?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856" y="1371600"/>
            <a:ext cx="992666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Inheritance Scenario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2400" y="1295401"/>
            <a:ext cx="958704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9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Continued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" t="1587" r="252"/>
          <a:stretch/>
        </p:blipFill>
        <p:spPr>
          <a:xfrm>
            <a:off x="-533401" y="1371600"/>
            <a:ext cx="950656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Superclass vs. Subclass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1371600"/>
            <a:ext cx="990404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4800"/>
            <a:ext cx="8229600" cy="1143000"/>
          </a:xfrm>
        </p:spPr>
        <p:txBody>
          <a:bodyPr lIns="0" rIns="0" bIns="0" anchor="b"/>
          <a:lstStyle/>
          <a:p>
            <a:r>
              <a:rPr lang="en-US" sz="4000" dirty="0"/>
              <a:t>Is-a </a:t>
            </a:r>
            <a:r>
              <a:rPr lang="en-US" sz="4000" dirty="0" smtClean="0"/>
              <a:t>Relationships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" y="1205418"/>
            <a:ext cx="9829800" cy="41869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548" y="2009437"/>
            <a:ext cx="1143000" cy="33829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5800" y="1447800"/>
            <a:ext cx="9746920" cy="4191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81000" y="152400"/>
            <a:ext cx="8229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r>
              <a:rPr lang="en-US" sz="3600" kern="0" dirty="0" smtClean="0"/>
              <a:t>Example Multiple Choice Question</a:t>
            </a:r>
            <a:endParaRPr lang="en-US" sz="3600" kern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81000" y="3810000"/>
            <a:ext cx="73914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9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12267</TotalTime>
  <Words>979</Words>
  <Application>Microsoft Office PowerPoint</Application>
  <PresentationFormat>On-screen Show (4:3)</PresentationFormat>
  <Paragraphs>190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Andale Mono</vt:lpstr>
      <vt:lpstr>Arial</vt:lpstr>
      <vt:lpstr>Courier New</vt:lpstr>
      <vt:lpstr>Tahoma</vt:lpstr>
      <vt:lpstr>Verdana</vt:lpstr>
      <vt:lpstr>Wingdings</vt:lpstr>
      <vt:lpstr>Default Design</vt:lpstr>
      <vt:lpstr>Warm-Up</vt:lpstr>
      <vt:lpstr>  Inheritance  </vt:lpstr>
      <vt:lpstr>PowerPoint Presentation</vt:lpstr>
      <vt:lpstr>Why Inheritance?</vt:lpstr>
      <vt:lpstr>An Inheritance Scenario</vt:lpstr>
      <vt:lpstr>Scenario Continued</vt:lpstr>
      <vt:lpstr>Superclass vs. Subclass</vt:lpstr>
      <vt:lpstr>Is-a Relationships</vt:lpstr>
      <vt:lpstr>PowerPoint Presentation</vt:lpstr>
      <vt:lpstr>PowerPoint Presentation</vt:lpstr>
      <vt:lpstr>Inheritance Syntax</vt:lpstr>
      <vt:lpstr>Inheritance</vt:lpstr>
      <vt:lpstr>Is-a Relationships</vt:lpstr>
      <vt:lpstr>An Employee Class</vt:lpstr>
      <vt:lpstr>Secretary Class</vt:lpstr>
      <vt:lpstr>Desire for Code-Sharing</vt:lpstr>
      <vt:lpstr>Improved Secretary Class</vt:lpstr>
      <vt:lpstr>Overriding Methods</vt:lpstr>
      <vt:lpstr>Overriding Methods Cont.</vt:lpstr>
      <vt:lpstr>Problem with Constructors</vt:lpstr>
      <vt:lpstr>Problem with Constructors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Windows User</cp:lastModifiedBy>
  <cp:revision>404</cp:revision>
  <cp:lastPrinted>2021-03-04T15:15:40Z</cp:lastPrinted>
  <dcterms:created xsi:type="dcterms:W3CDTF">2008-06-28T20:57:21Z</dcterms:created>
  <dcterms:modified xsi:type="dcterms:W3CDTF">2022-03-03T16:55:15Z</dcterms:modified>
</cp:coreProperties>
</file>