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E17ED7-A4D0-4B27-AF5B-B91B448FAEB8}">
  <a:tblStyle styleId="{FDE17ED7-A4D0-4B27-AF5B-B91B448FAEB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5.xml"/><Relationship Id="rId22" Type="http://schemas.openxmlformats.org/officeDocument/2006/relationships/font" Target="fonts/ProximaNova-boldItalic.fntdata"/><Relationship Id="rId10" Type="http://schemas.openxmlformats.org/officeDocument/2006/relationships/slide" Target="slides/slide4.xml"/><Relationship Id="rId21" Type="http://schemas.openxmlformats.org/officeDocument/2006/relationships/font" Target="fonts/ProximaNova-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roximaNova-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8fbe25419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8fbe25419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8fbe25419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8fbe25419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8fbe25419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8fbe25419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8fbe25419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8fbe25419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fbe25419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fbe25419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8fbe25419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8fbe25419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fbe25419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fbe25419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0c3089f95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0c3089f95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0c3089f95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0c3089f95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8fbe25419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8fbe25419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8fbe25419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8fbe25419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News Article Bias Detector</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A tool to assist readers in getting multiple perspectives on the news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Expected Accomplishments</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b="1" lang="en" sz="1960"/>
              <a:t>Comprehensive Research:</a:t>
            </a:r>
            <a:r>
              <a:rPr lang="en" sz="1960"/>
              <a:t> Conduct an extensive literature review on existing bias detection tools, algorithms, and methodologies.</a:t>
            </a:r>
            <a:endParaRPr sz="1960"/>
          </a:p>
          <a:p>
            <a:pPr indent="0" lvl="0" marL="0" rtl="0" algn="l">
              <a:spcBef>
                <a:spcPts val="1200"/>
              </a:spcBef>
              <a:spcAft>
                <a:spcPts val="0"/>
              </a:spcAft>
              <a:buNone/>
            </a:pPr>
            <a:r>
              <a:rPr b="1" lang="en" sz="1960"/>
              <a:t>User Experience Design:</a:t>
            </a:r>
            <a:r>
              <a:rPr lang="en" sz="1960"/>
              <a:t> Develop an intuitive user interface that ensures easy URL input and clear presentation of bias results.</a:t>
            </a:r>
            <a:endParaRPr sz="1960"/>
          </a:p>
          <a:p>
            <a:pPr indent="0" lvl="0" marL="0" rtl="0" algn="l">
              <a:spcBef>
                <a:spcPts val="1200"/>
              </a:spcBef>
              <a:spcAft>
                <a:spcPts val="0"/>
              </a:spcAft>
              <a:buNone/>
            </a:pPr>
            <a:r>
              <a:rPr b="1" lang="en" sz="1960"/>
              <a:t>Algorithm Selection:</a:t>
            </a:r>
            <a:r>
              <a:rPr lang="en" sz="1960"/>
              <a:t> Determine the most suitable NLP and ML algorithms for accurate bias detection, considering both supervised and unsupervised methods.</a:t>
            </a:r>
            <a:endParaRPr sz="1960"/>
          </a:p>
          <a:p>
            <a:pPr indent="0" lvl="0" marL="0" rtl="0" algn="l">
              <a:spcBef>
                <a:spcPts val="1200"/>
              </a:spcBef>
              <a:spcAft>
                <a:spcPts val="0"/>
              </a:spcAft>
              <a:buNone/>
            </a:pPr>
            <a:r>
              <a:rPr b="1" lang="en" sz="1960"/>
              <a:t>Data Collection:</a:t>
            </a:r>
            <a:r>
              <a:rPr lang="en" sz="1960"/>
              <a:t> Assemble a diverse dataset of news articles, spanning various biases, for training and validation purposes.</a:t>
            </a:r>
            <a:endParaRPr sz="1960"/>
          </a:p>
          <a:p>
            <a:pPr indent="0" lvl="0" marL="0" rtl="0" algn="l">
              <a:spcBef>
                <a:spcPts val="1200"/>
              </a:spcBef>
              <a:spcAft>
                <a:spcPts val="0"/>
              </a:spcAft>
              <a:buNone/>
            </a:pPr>
            <a:r>
              <a:rPr b="1" lang="en" sz="1960"/>
              <a:t>Prototyping:</a:t>
            </a:r>
            <a:r>
              <a:rPr lang="en" sz="1960"/>
              <a:t> Build a working prototype of the News Bias Detector for preliminary testing.</a:t>
            </a:r>
            <a:endParaRPr sz="1960"/>
          </a:p>
          <a:p>
            <a:pPr indent="0" lvl="0" marL="0" rtl="0" algn="l">
              <a:spcBef>
                <a:spcPts val="1200"/>
              </a:spcBef>
              <a:spcAft>
                <a:spcPts val="0"/>
              </a:spcAft>
              <a:buNone/>
            </a:pPr>
            <a:r>
              <a:rPr b="1" lang="en" sz="1960"/>
              <a:t>Feedback Mechanism:</a:t>
            </a:r>
            <a:r>
              <a:rPr lang="en" sz="1960"/>
              <a:t> Design an integrated feedback system allowing users to agree or disagree with the bias rating, aiding in continuous algorithm improvement.</a:t>
            </a:r>
            <a:endParaRPr sz="196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Division of Labor</a:t>
            </a:r>
            <a:endParaRPr/>
          </a:p>
        </p:txBody>
      </p:sp>
      <p:graphicFrame>
        <p:nvGraphicFramePr>
          <p:cNvPr id="121" name="Google Shape;121;p23"/>
          <p:cNvGraphicFramePr/>
          <p:nvPr/>
        </p:nvGraphicFramePr>
        <p:xfrm>
          <a:off x="311700" y="1115625"/>
          <a:ext cx="3000000" cy="3000000"/>
        </p:xfrm>
        <a:graphic>
          <a:graphicData uri="http://schemas.openxmlformats.org/drawingml/2006/table">
            <a:tbl>
              <a:tblPr>
                <a:noFill/>
                <a:tableStyleId>{FDE17ED7-A4D0-4B27-AF5B-B91B448FAEB8}</a:tableStyleId>
              </a:tblPr>
              <a:tblGrid>
                <a:gridCol w="1420100"/>
                <a:gridCol w="1420100"/>
                <a:gridCol w="1420100"/>
                <a:gridCol w="1420100"/>
                <a:gridCol w="1420100"/>
                <a:gridCol w="1420100"/>
              </a:tblGrid>
              <a:tr h="381000">
                <a:tc>
                  <a:txBody>
                    <a:bodyPr/>
                    <a:lstStyle/>
                    <a:p>
                      <a:pPr indent="0" lvl="0" marL="0" rtl="0" algn="ctr">
                        <a:lnSpc>
                          <a:spcPct val="115000"/>
                        </a:lnSpc>
                        <a:spcBef>
                          <a:spcPts val="0"/>
                        </a:spcBef>
                        <a:spcAft>
                          <a:spcPts val="0"/>
                        </a:spcAft>
                        <a:buNone/>
                      </a:pPr>
                      <a:r>
                        <a:rPr b="1" lang="en" sz="1100"/>
                        <a:t>Task Description</a:t>
                      </a:r>
                      <a:endParaRPr b="1" sz="1100"/>
                    </a:p>
                  </a:txBody>
                  <a:tcPr marT="91425" marB="91425" marR="91425" marL="91425"/>
                </a:tc>
                <a:tc>
                  <a:txBody>
                    <a:bodyPr/>
                    <a:lstStyle/>
                    <a:p>
                      <a:pPr indent="0" lvl="0" marL="0" rtl="0" algn="ctr">
                        <a:lnSpc>
                          <a:spcPct val="115000"/>
                        </a:lnSpc>
                        <a:spcBef>
                          <a:spcPts val="0"/>
                        </a:spcBef>
                        <a:spcAft>
                          <a:spcPts val="0"/>
                        </a:spcAft>
                        <a:buNone/>
                      </a:pPr>
                      <a:r>
                        <a:rPr b="1" lang="en" sz="1100"/>
                        <a:t>Team Member of Primary Responsibility</a:t>
                      </a:r>
                      <a:endParaRPr b="1" sz="1100"/>
                    </a:p>
                  </a:txBody>
                  <a:tcPr marT="91425" marB="91425" marR="91425" marL="91425"/>
                </a:tc>
                <a:tc>
                  <a:txBody>
                    <a:bodyPr/>
                    <a:lstStyle/>
                    <a:p>
                      <a:pPr indent="0" lvl="0" marL="0" rtl="0" algn="ctr">
                        <a:lnSpc>
                          <a:spcPct val="115000"/>
                        </a:lnSpc>
                        <a:spcBef>
                          <a:spcPts val="0"/>
                        </a:spcBef>
                        <a:spcAft>
                          <a:spcPts val="0"/>
                        </a:spcAft>
                        <a:buNone/>
                      </a:pPr>
                      <a:r>
                        <a:rPr b="1" lang="en" sz="1100"/>
                        <a:t>Shaheen Effort (%)</a:t>
                      </a:r>
                      <a:endParaRPr b="1" sz="1100"/>
                    </a:p>
                  </a:txBody>
                  <a:tcPr marT="91425" marB="91425" marR="91425" marL="91425"/>
                </a:tc>
                <a:tc>
                  <a:txBody>
                    <a:bodyPr/>
                    <a:lstStyle/>
                    <a:p>
                      <a:pPr indent="0" lvl="0" marL="0" rtl="0" algn="ctr">
                        <a:lnSpc>
                          <a:spcPct val="115000"/>
                        </a:lnSpc>
                        <a:spcBef>
                          <a:spcPts val="0"/>
                        </a:spcBef>
                        <a:spcAft>
                          <a:spcPts val="0"/>
                        </a:spcAft>
                        <a:buNone/>
                      </a:pPr>
                      <a:r>
                        <a:rPr b="1" lang="en" sz="1100"/>
                        <a:t>Hatton Effort (%)</a:t>
                      </a:r>
                      <a:endParaRPr b="1" sz="1100"/>
                    </a:p>
                  </a:txBody>
                  <a:tcPr marT="91425" marB="91425" marR="91425" marL="91425"/>
                </a:tc>
                <a:tc>
                  <a:txBody>
                    <a:bodyPr/>
                    <a:lstStyle/>
                    <a:p>
                      <a:pPr indent="0" lvl="0" marL="0" rtl="0" algn="ctr">
                        <a:lnSpc>
                          <a:spcPct val="115000"/>
                        </a:lnSpc>
                        <a:spcBef>
                          <a:spcPts val="0"/>
                        </a:spcBef>
                        <a:spcAft>
                          <a:spcPts val="0"/>
                        </a:spcAft>
                        <a:buNone/>
                      </a:pPr>
                      <a:r>
                        <a:rPr b="1" lang="en" sz="1100"/>
                        <a:t>Knueven Effort (%)</a:t>
                      </a:r>
                      <a:endParaRPr b="1" sz="1100"/>
                    </a:p>
                  </a:txBody>
                  <a:tcPr marT="91425" marB="91425" marR="91425" marL="91425"/>
                </a:tc>
                <a:tc>
                  <a:txBody>
                    <a:bodyPr/>
                    <a:lstStyle/>
                    <a:p>
                      <a:pPr indent="0" lvl="0" marL="0" rtl="0" algn="ctr">
                        <a:lnSpc>
                          <a:spcPct val="115000"/>
                        </a:lnSpc>
                        <a:spcBef>
                          <a:spcPts val="0"/>
                        </a:spcBef>
                        <a:spcAft>
                          <a:spcPts val="0"/>
                        </a:spcAft>
                        <a:buNone/>
                      </a:pPr>
                      <a:r>
                        <a:rPr b="1" lang="en" sz="1100"/>
                        <a:t>Hutchins Effort (%)</a:t>
                      </a:r>
                      <a:endParaRPr b="1" sz="1100"/>
                    </a:p>
                  </a:txBody>
                  <a:tcPr marT="91425" marB="91425" marR="91425" marL="91425"/>
                </a:tc>
              </a:tr>
              <a:tr h="381000">
                <a:tc>
                  <a:txBody>
                    <a:bodyPr/>
                    <a:lstStyle/>
                    <a:p>
                      <a:pPr indent="0" lvl="0" marL="0" rtl="0" algn="l">
                        <a:spcBef>
                          <a:spcPts val="0"/>
                        </a:spcBef>
                        <a:spcAft>
                          <a:spcPts val="0"/>
                        </a:spcAft>
                        <a:buNone/>
                      </a:pPr>
                      <a:r>
                        <a:rPr lang="en"/>
                        <a:t>Task 1: Webpage outline</a:t>
                      </a:r>
                      <a:endParaRPr/>
                    </a:p>
                  </a:txBody>
                  <a:tcPr marT="91425" marB="91425" marR="91425" marL="91425"/>
                </a:tc>
                <a:tc>
                  <a:txBody>
                    <a:bodyPr/>
                    <a:lstStyle/>
                    <a:p>
                      <a:pPr indent="0" lvl="0" marL="0" rtl="0" algn="l">
                        <a:spcBef>
                          <a:spcPts val="0"/>
                        </a:spcBef>
                        <a:spcAft>
                          <a:spcPts val="0"/>
                        </a:spcAft>
                        <a:buNone/>
                      </a:pPr>
                      <a:r>
                        <a:rPr lang="en"/>
                        <a:t>Jordan Shaheen</a:t>
                      </a:r>
                      <a:endParaRPr/>
                    </a:p>
                  </a:txBody>
                  <a:tcPr marT="91425" marB="91425" marR="91425" marL="91425"/>
                </a:tc>
                <a:tc>
                  <a:txBody>
                    <a:bodyPr/>
                    <a:lstStyle/>
                    <a:p>
                      <a:pPr indent="0" lvl="0" marL="0" rtl="0" algn="l">
                        <a:spcBef>
                          <a:spcPts val="0"/>
                        </a:spcBef>
                        <a:spcAft>
                          <a:spcPts val="0"/>
                        </a:spcAft>
                        <a:buNone/>
                      </a:pPr>
                      <a:r>
                        <a:rPr lang="en"/>
                        <a:t>75%</a:t>
                      </a:r>
                      <a:endParaRPr/>
                    </a:p>
                  </a:txBody>
                  <a:tcPr marT="91425" marB="91425" marR="91425" marL="91425"/>
                </a:tc>
                <a:tc>
                  <a:txBody>
                    <a:bodyPr/>
                    <a:lstStyle/>
                    <a:p>
                      <a:pPr indent="0" lvl="0" marL="0" rtl="0" algn="l">
                        <a:spcBef>
                          <a:spcPts val="0"/>
                        </a:spcBef>
                        <a:spcAft>
                          <a:spcPts val="0"/>
                        </a:spcAft>
                        <a:buNone/>
                      </a:pPr>
                      <a:r>
                        <a:rPr lang="en"/>
                        <a:t>25%</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81000">
                <a:tc>
                  <a:txBody>
                    <a:bodyPr/>
                    <a:lstStyle/>
                    <a:p>
                      <a:pPr indent="0" lvl="0" marL="0" rtl="0" algn="l">
                        <a:spcBef>
                          <a:spcPts val="0"/>
                        </a:spcBef>
                        <a:spcAft>
                          <a:spcPts val="0"/>
                        </a:spcAft>
                        <a:buNone/>
                      </a:pPr>
                      <a:r>
                        <a:rPr lang="en"/>
                        <a:t>Task 2: Webscraper</a:t>
                      </a:r>
                      <a:endParaRPr/>
                    </a:p>
                  </a:txBody>
                  <a:tcPr marT="91425" marB="91425" marR="91425" marL="91425"/>
                </a:tc>
                <a:tc>
                  <a:txBody>
                    <a:bodyPr/>
                    <a:lstStyle/>
                    <a:p>
                      <a:pPr indent="0" lvl="0" marL="0" rtl="0" algn="l">
                        <a:spcBef>
                          <a:spcPts val="0"/>
                        </a:spcBef>
                        <a:spcAft>
                          <a:spcPts val="0"/>
                        </a:spcAft>
                        <a:buNone/>
                      </a:pPr>
                      <a:r>
                        <a:rPr lang="en"/>
                        <a:t>Alexander Hatton</a:t>
                      </a:r>
                      <a:endParaRPr/>
                    </a:p>
                  </a:txBody>
                  <a:tcPr marT="91425" marB="91425" marR="91425" marL="91425"/>
                </a:tc>
                <a:tc>
                  <a:txBody>
                    <a:bodyPr/>
                    <a:lstStyle/>
                    <a:p>
                      <a:pPr indent="0" lvl="0" marL="0" rtl="0" algn="l">
                        <a:spcBef>
                          <a:spcPts val="0"/>
                        </a:spcBef>
                        <a:spcAft>
                          <a:spcPts val="0"/>
                        </a:spcAft>
                        <a:buNone/>
                      </a:pPr>
                      <a:r>
                        <a:rPr lang="en"/>
                        <a:t>25%</a:t>
                      </a:r>
                      <a:endParaRPr/>
                    </a:p>
                  </a:txBody>
                  <a:tcPr marT="91425" marB="91425" marR="91425" marL="91425"/>
                </a:tc>
                <a:tc>
                  <a:txBody>
                    <a:bodyPr/>
                    <a:lstStyle/>
                    <a:p>
                      <a:pPr indent="0" lvl="0" marL="0" rtl="0" algn="l">
                        <a:spcBef>
                          <a:spcPts val="0"/>
                        </a:spcBef>
                        <a:spcAft>
                          <a:spcPts val="0"/>
                        </a:spcAft>
                        <a:buNone/>
                      </a:pPr>
                      <a:r>
                        <a:rPr lang="en"/>
                        <a:t>75%</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81000">
                <a:tc>
                  <a:txBody>
                    <a:bodyPr/>
                    <a:lstStyle/>
                    <a:p>
                      <a:pPr indent="0" lvl="0" marL="0" rtl="0" algn="l">
                        <a:spcBef>
                          <a:spcPts val="0"/>
                        </a:spcBef>
                        <a:spcAft>
                          <a:spcPts val="0"/>
                        </a:spcAft>
                        <a:buNone/>
                      </a:pPr>
                      <a:r>
                        <a:rPr lang="en"/>
                        <a:t>Task 3: Bias metric/training data</a:t>
                      </a:r>
                      <a:endParaRPr/>
                    </a:p>
                  </a:txBody>
                  <a:tcPr marT="91425" marB="91425" marR="91425" marL="91425"/>
                </a:tc>
                <a:tc>
                  <a:txBody>
                    <a:bodyPr/>
                    <a:lstStyle/>
                    <a:p>
                      <a:pPr indent="0" lvl="0" marL="0" rtl="0" algn="l">
                        <a:spcBef>
                          <a:spcPts val="0"/>
                        </a:spcBef>
                        <a:spcAft>
                          <a:spcPts val="0"/>
                        </a:spcAft>
                        <a:buNone/>
                      </a:pPr>
                      <a:r>
                        <a:rPr lang="en"/>
                        <a:t>Tobias Knueven</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75%</a:t>
                      </a:r>
                      <a:endParaRPr/>
                    </a:p>
                  </a:txBody>
                  <a:tcPr marT="91425" marB="91425" marR="91425" marL="91425"/>
                </a:tc>
                <a:tc>
                  <a:txBody>
                    <a:bodyPr/>
                    <a:lstStyle/>
                    <a:p>
                      <a:pPr indent="0" lvl="0" marL="0" rtl="0" algn="l">
                        <a:spcBef>
                          <a:spcPts val="0"/>
                        </a:spcBef>
                        <a:spcAft>
                          <a:spcPts val="0"/>
                        </a:spcAft>
                        <a:buNone/>
                      </a:pPr>
                      <a:r>
                        <a:rPr lang="en"/>
                        <a:t>25%</a:t>
                      </a:r>
                      <a:endParaRPr/>
                    </a:p>
                  </a:txBody>
                  <a:tcPr marT="91425" marB="91425" marR="91425" marL="91425"/>
                </a:tc>
              </a:tr>
              <a:tr h="381000">
                <a:tc>
                  <a:txBody>
                    <a:bodyPr/>
                    <a:lstStyle/>
                    <a:p>
                      <a:pPr indent="0" lvl="0" marL="0" rtl="0" algn="l">
                        <a:spcBef>
                          <a:spcPts val="0"/>
                        </a:spcBef>
                        <a:spcAft>
                          <a:spcPts val="0"/>
                        </a:spcAft>
                        <a:buNone/>
                      </a:pPr>
                      <a:r>
                        <a:rPr lang="en"/>
                        <a:t>Task 4: ML NLP bias classifier</a:t>
                      </a:r>
                      <a:endParaRPr/>
                    </a:p>
                  </a:txBody>
                  <a:tcPr marT="91425" marB="91425" marR="91425" marL="91425"/>
                </a:tc>
                <a:tc>
                  <a:txBody>
                    <a:bodyPr/>
                    <a:lstStyle/>
                    <a:p>
                      <a:pPr indent="0" lvl="0" marL="0" rtl="0" algn="l">
                        <a:spcBef>
                          <a:spcPts val="0"/>
                        </a:spcBef>
                        <a:spcAft>
                          <a:spcPts val="0"/>
                        </a:spcAft>
                        <a:buNone/>
                      </a:pPr>
                      <a:r>
                        <a:rPr lang="en"/>
                        <a:t>Colson Hutchins</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25%</a:t>
                      </a:r>
                      <a:endParaRPr/>
                    </a:p>
                  </a:txBody>
                  <a:tcPr marT="91425" marB="91425" marR="91425" marL="91425"/>
                </a:tc>
                <a:tc>
                  <a:txBody>
                    <a:bodyPr/>
                    <a:lstStyle/>
                    <a:p>
                      <a:pPr indent="0" lvl="0" marL="0" rtl="0" algn="l">
                        <a:spcBef>
                          <a:spcPts val="0"/>
                        </a:spcBef>
                        <a:spcAft>
                          <a:spcPts val="0"/>
                        </a:spcAft>
                        <a:buNone/>
                      </a:pPr>
                      <a:r>
                        <a:rPr lang="en"/>
                        <a:t>75%</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Expected Demo</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our demonstration at the Senior Design Expo, we will have our website available for attendees to select a news article of their choice, paste the link, and generate a bias report.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Members</a:t>
            </a:r>
            <a:endParaRPr/>
          </a:p>
        </p:txBody>
      </p:sp>
      <p:sp>
        <p:nvSpPr>
          <p:cNvPr id="66" name="Google Shape;66;p14"/>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en"/>
              <a:t>Jordan Shaheen</a:t>
            </a:r>
            <a:endParaRPr b="1"/>
          </a:p>
          <a:p>
            <a:pPr indent="0" lvl="0" marL="0" rtl="0" algn="l">
              <a:lnSpc>
                <a:spcPct val="100000"/>
              </a:lnSpc>
              <a:spcBef>
                <a:spcPts val="1200"/>
              </a:spcBef>
              <a:spcAft>
                <a:spcPts val="0"/>
              </a:spcAft>
              <a:buNone/>
            </a:pPr>
            <a:r>
              <a:rPr lang="en"/>
              <a:t>	shaheejn@mail.uc.edu</a:t>
            </a:r>
            <a:endParaRPr/>
          </a:p>
          <a:p>
            <a:pPr indent="0" lvl="0" marL="0" rtl="0" algn="l">
              <a:lnSpc>
                <a:spcPct val="100000"/>
              </a:lnSpc>
              <a:spcBef>
                <a:spcPts val="1200"/>
              </a:spcBef>
              <a:spcAft>
                <a:spcPts val="0"/>
              </a:spcAft>
              <a:buNone/>
            </a:pPr>
            <a:r>
              <a:rPr b="1" lang="en"/>
              <a:t>Cole Hutchins</a:t>
            </a:r>
            <a:endParaRPr b="1"/>
          </a:p>
          <a:p>
            <a:pPr indent="0" lvl="0" marL="0" rtl="0" algn="l">
              <a:lnSpc>
                <a:spcPct val="100000"/>
              </a:lnSpc>
              <a:spcBef>
                <a:spcPts val="1200"/>
              </a:spcBef>
              <a:spcAft>
                <a:spcPts val="0"/>
              </a:spcAft>
              <a:buNone/>
            </a:pPr>
            <a:r>
              <a:rPr lang="en"/>
              <a:t>	hutchicj@mail.uc.edu</a:t>
            </a:r>
            <a:endParaRPr/>
          </a:p>
          <a:p>
            <a:pPr indent="0" lvl="0" marL="0" rtl="0" algn="l">
              <a:lnSpc>
                <a:spcPct val="100000"/>
              </a:lnSpc>
              <a:spcBef>
                <a:spcPts val="1200"/>
              </a:spcBef>
              <a:spcAft>
                <a:spcPts val="0"/>
              </a:spcAft>
              <a:buNone/>
            </a:pPr>
            <a:r>
              <a:rPr b="1" lang="en"/>
              <a:t>Toby Knueven</a:t>
            </a:r>
            <a:endParaRPr b="1"/>
          </a:p>
          <a:p>
            <a:pPr indent="0" lvl="0" marL="0" rtl="0" algn="l">
              <a:lnSpc>
                <a:spcPct val="100000"/>
              </a:lnSpc>
              <a:spcBef>
                <a:spcPts val="1200"/>
              </a:spcBef>
              <a:spcAft>
                <a:spcPts val="0"/>
              </a:spcAft>
              <a:buNone/>
            </a:pPr>
            <a:r>
              <a:rPr lang="en"/>
              <a:t>	knueveta@mail.uc.edu</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67" name="Google Shape;67;p14"/>
          <p:cNvSpPr txBox="1"/>
          <p:nvPr/>
        </p:nvSpPr>
        <p:spPr>
          <a:xfrm>
            <a:off x="4572000" y="1152475"/>
            <a:ext cx="3220500" cy="1893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800">
                <a:solidFill>
                  <a:schemeClr val="accent3"/>
                </a:solidFill>
                <a:latin typeface="Proxima Nova"/>
                <a:ea typeface="Proxima Nova"/>
                <a:cs typeface="Proxima Nova"/>
                <a:sym typeface="Proxima Nova"/>
              </a:rPr>
              <a:t>Xander Hatton</a:t>
            </a:r>
            <a:endParaRPr b="1" sz="1800">
              <a:solidFill>
                <a:schemeClr val="accent3"/>
              </a:solidFill>
              <a:latin typeface="Proxima Nova"/>
              <a:ea typeface="Proxima Nova"/>
              <a:cs typeface="Proxima Nova"/>
              <a:sym typeface="Proxima Nova"/>
            </a:endParaRPr>
          </a:p>
          <a:p>
            <a:pPr indent="0" lvl="0" marL="0" rtl="0" algn="l">
              <a:lnSpc>
                <a:spcPct val="90000"/>
              </a:lnSpc>
              <a:spcBef>
                <a:spcPts val="1200"/>
              </a:spcBef>
              <a:spcAft>
                <a:spcPts val="0"/>
              </a:spcAft>
              <a:buNone/>
            </a:pPr>
            <a:r>
              <a:rPr lang="en" sz="1800">
                <a:solidFill>
                  <a:schemeClr val="accent3"/>
                </a:solidFill>
                <a:latin typeface="Proxima Nova"/>
                <a:ea typeface="Proxima Nova"/>
                <a:cs typeface="Proxima Nova"/>
                <a:sym typeface="Proxima Nova"/>
              </a:rPr>
              <a:t>	hattonab@mail.uc.edu</a:t>
            </a:r>
            <a:endParaRPr sz="1800">
              <a:solidFill>
                <a:schemeClr val="accent3"/>
              </a:solidFill>
              <a:latin typeface="Proxima Nova"/>
              <a:ea typeface="Proxima Nova"/>
              <a:cs typeface="Proxima Nova"/>
              <a:sym typeface="Proxima Nova"/>
            </a:endParaRPr>
          </a:p>
          <a:p>
            <a:pPr indent="0" lvl="0" marL="0" rtl="0" algn="l">
              <a:lnSpc>
                <a:spcPct val="90000"/>
              </a:lnSpc>
              <a:spcBef>
                <a:spcPts val="1200"/>
              </a:spcBef>
              <a:spcAft>
                <a:spcPts val="0"/>
              </a:spcAft>
              <a:buNone/>
            </a:pPr>
            <a:r>
              <a:rPr b="1" lang="en" sz="1800">
                <a:solidFill>
                  <a:schemeClr val="accent3"/>
                </a:solidFill>
                <a:latin typeface="Proxima Nova"/>
                <a:ea typeface="Proxima Nova"/>
                <a:cs typeface="Proxima Nova"/>
                <a:sym typeface="Proxima Nova"/>
              </a:rPr>
              <a:t>Dr. William Hawkins III (Advisor)</a:t>
            </a:r>
            <a:endParaRPr b="1" sz="1800">
              <a:solidFill>
                <a:schemeClr val="accent3"/>
              </a:solidFill>
              <a:latin typeface="Proxima Nova"/>
              <a:ea typeface="Proxima Nova"/>
              <a:cs typeface="Proxima Nova"/>
              <a:sym typeface="Proxima Nova"/>
            </a:endParaRPr>
          </a:p>
          <a:p>
            <a:pPr indent="457200" lvl="0" marL="0" rtl="0" algn="l">
              <a:lnSpc>
                <a:spcPct val="90000"/>
              </a:lnSpc>
              <a:spcBef>
                <a:spcPts val="1200"/>
              </a:spcBef>
              <a:spcAft>
                <a:spcPts val="1200"/>
              </a:spcAft>
              <a:buNone/>
            </a:pPr>
            <a:r>
              <a:rPr lang="en" sz="1800">
                <a:solidFill>
                  <a:schemeClr val="accent3"/>
                </a:solidFill>
                <a:latin typeface="Proxima Nova"/>
                <a:ea typeface="Proxima Nova"/>
                <a:cs typeface="Proxima Nova"/>
                <a:sym typeface="Proxima Nova"/>
              </a:rPr>
              <a:t>hawkinwh@ucmail.uc.edu</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Modern readers of online political content are often just looking for the facts so that they can form their own opinions. Unfortunately, many news sources and articles are biased to one side or the other in their reporting, which can make up readers’ minds for them. For readers who don’t have the time to investigate every author, source, and claim, our tool will provide a simple bias score for any online news article. Readers will then be able to make informed decisions about which articles they choose to read and check other sources if they wish.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Stories</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a person reading the news, I want to understand the bias of articles I read in order to come to my own understanding of topics I am interested in.</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As a Polysci student, I want a bias-metric to understand the mathmatical measurement of the bias in order to research more effectively.</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As a marketing professional, I want to understand the bias in news articles to help advertise correctly to the right audiences.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Diagram: Level 0</a:t>
            </a:r>
            <a:endParaRPr/>
          </a:p>
        </p:txBody>
      </p:sp>
      <p:pic>
        <p:nvPicPr>
          <p:cNvPr id="85" name="Google Shape;85;p17"/>
          <p:cNvPicPr preferRelativeResize="0"/>
          <p:nvPr/>
        </p:nvPicPr>
        <p:blipFill>
          <a:blip r:embed="rId3">
            <a:alphaModFix/>
          </a:blip>
          <a:stretch>
            <a:fillRect/>
          </a:stretch>
        </p:blipFill>
        <p:spPr>
          <a:xfrm>
            <a:off x="1376363" y="2028825"/>
            <a:ext cx="6391275" cy="1085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Diagram: Level 1</a:t>
            </a:r>
            <a:endParaRPr/>
          </a:p>
        </p:txBody>
      </p:sp>
      <p:pic>
        <p:nvPicPr>
          <p:cNvPr id="91" name="Google Shape;91;p18"/>
          <p:cNvPicPr preferRelativeResize="0"/>
          <p:nvPr/>
        </p:nvPicPr>
        <p:blipFill>
          <a:blip r:embed="rId3">
            <a:alphaModFix/>
          </a:blip>
          <a:stretch>
            <a:fillRect/>
          </a:stretch>
        </p:blipFill>
        <p:spPr>
          <a:xfrm>
            <a:off x="152400" y="2059750"/>
            <a:ext cx="8839200" cy="10240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Diagram: Level 2</a:t>
            </a:r>
            <a:endParaRPr/>
          </a:p>
        </p:txBody>
      </p:sp>
      <p:pic>
        <p:nvPicPr>
          <p:cNvPr id="97" name="Google Shape;97;p19"/>
          <p:cNvPicPr preferRelativeResize="0"/>
          <p:nvPr/>
        </p:nvPicPr>
        <p:blipFill>
          <a:blip r:embed="rId3">
            <a:alphaModFix/>
          </a:blip>
          <a:stretch>
            <a:fillRect/>
          </a:stretch>
        </p:blipFill>
        <p:spPr>
          <a:xfrm>
            <a:off x="1419225" y="1017725"/>
            <a:ext cx="6305550" cy="3771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Major Project Constraints</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1200"/>
              </a:spcAft>
              <a:buNone/>
            </a:pPr>
            <a:r>
              <a:rPr lang="en"/>
              <a:t>The development and deployment of our news bias detector are influenced by multiple economic, ethical, security, and social constraints. Economically, our project relies heavily on open-source software and publicly available tools due to the short time for development, and our team has no budget for the project. These circumstances may limit the range of features we can offer and the quality of our bias detection. Professionally, this project aims to bolster the reputation of an unbiased, factual news distribution. From an ethical standpoint, our detector's potential influence on a user's perception of news presents a significant challenge. Our tool mustn't inadvertently promote a particular narrative or suppress another, ensuring its impact remains neutral. Security concerns also arise, mainly related to user data privacy. Since users will submit news article URLs for analysis, measures to prevent data breaches and ensure the anonymity of user submissions are paramount. Socially, the news bias detector is intended to serve the broader public by promoting informed citizenship. By helping users discern biases in news, we aspire to enhance the quality of public discourse. Environmental and cultural constraints are less predominant in our project; however, our design is focused on accessibility, ensuring diverse user groups, irrespective of language or background, can benefit from our tool.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Progress</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Preliminary Django backend framework</a:t>
            </a:r>
            <a:endParaRPr/>
          </a:p>
          <a:p>
            <a:pPr indent="-342900" lvl="0" marL="457200" rtl="0" algn="l">
              <a:spcBef>
                <a:spcPts val="0"/>
              </a:spcBef>
              <a:spcAft>
                <a:spcPts val="0"/>
              </a:spcAft>
              <a:buSzPts val="1800"/>
              <a:buChar char="●"/>
            </a:pPr>
            <a:r>
              <a:rPr lang="en"/>
              <a:t>Investigate web scraping options</a:t>
            </a:r>
            <a:endParaRPr/>
          </a:p>
          <a:p>
            <a:pPr indent="-317500" lvl="1" marL="914400" rtl="0" algn="l">
              <a:spcBef>
                <a:spcPts val="0"/>
              </a:spcBef>
              <a:spcAft>
                <a:spcPts val="0"/>
              </a:spcAft>
              <a:buSzPts val="1400"/>
              <a:buChar char="○"/>
            </a:pPr>
            <a:r>
              <a:rPr lang="en"/>
              <a:t>Beautiful Soup</a:t>
            </a:r>
            <a:endParaRPr/>
          </a:p>
          <a:p>
            <a:pPr indent="-317500" lvl="1" marL="914400" rtl="0" algn="l">
              <a:spcBef>
                <a:spcPts val="0"/>
              </a:spcBef>
              <a:spcAft>
                <a:spcPts val="0"/>
              </a:spcAft>
              <a:buSzPts val="1400"/>
              <a:buChar char="○"/>
            </a:pPr>
            <a:r>
              <a:rPr lang="en"/>
              <a:t>Newspaper 3k</a:t>
            </a:r>
            <a:endParaRPr/>
          </a:p>
          <a:p>
            <a:pPr indent="-317500" lvl="1" marL="914400" rtl="0" algn="l">
              <a:spcBef>
                <a:spcPts val="0"/>
              </a:spcBef>
              <a:spcAft>
                <a:spcPts val="0"/>
              </a:spcAft>
              <a:buSzPts val="1400"/>
              <a:buChar char="○"/>
            </a:pPr>
            <a:r>
              <a:rPr lang="en"/>
              <a:t>jusText</a:t>
            </a:r>
            <a:endParaRPr/>
          </a:p>
          <a:p>
            <a:pPr indent="-342900" lvl="0" marL="457200" rtl="0" algn="l">
              <a:spcBef>
                <a:spcPts val="0"/>
              </a:spcBef>
              <a:spcAft>
                <a:spcPts val="0"/>
              </a:spcAft>
              <a:buSzPts val="1800"/>
              <a:buChar char="●"/>
            </a:pPr>
            <a:r>
              <a:rPr lang="en"/>
              <a:t>Research into NLP and ML tools and options</a:t>
            </a:r>
            <a:endParaRPr/>
          </a:p>
          <a:p>
            <a:pPr indent="-317500" lvl="1" marL="914400" rtl="0" algn="l">
              <a:spcBef>
                <a:spcPts val="0"/>
              </a:spcBef>
              <a:spcAft>
                <a:spcPts val="0"/>
              </a:spcAft>
              <a:buSzPts val="1400"/>
              <a:buChar char="○"/>
            </a:pPr>
            <a:r>
              <a:rPr lang="en"/>
              <a:t>Support vector classifier, deep learning</a:t>
            </a:r>
            <a:endParaRPr/>
          </a:p>
          <a:p>
            <a:pPr indent="-342900" lvl="0" marL="457200" rtl="0" algn="l">
              <a:spcBef>
                <a:spcPts val="0"/>
              </a:spcBef>
              <a:spcAft>
                <a:spcPts val="0"/>
              </a:spcAft>
              <a:buSzPts val="1800"/>
              <a:buChar char="●"/>
            </a:pPr>
            <a:r>
              <a:rPr lang="en"/>
              <a:t>Research into document encoding technique options</a:t>
            </a:r>
            <a:endParaRPr/>
          </a:p>
          <a:p>
            <a:pPr indent="-317500" lvl="1" marL="914400" rtl="0" algn="l">
              <a:spcBef>
                <a:spcPts val="0"/>
              </a:spcBef>
              <a:spcAft>
                <a:spcPts val="0"/>
              </a:spcAft>
              <a:buSzPts val="1400"/>
              <a:buChar char="○"/>
            </a:pPr>
            <a:r>
              <a:rPr lang="en"/>
              <a:t>Doc2Vec</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