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9" r:id="rId10"/>
    <p:sldId id="4514" r:id="rId11"/>
    <p:sldId id="4515" r:id="rId12"/>
    <p:sldId id="4531" r:id="rId13"/>
    <p:sldId id="4520" r:id="rId14"/>
    <p:sldId id="4521" r:id="rId15"/>
    <p:sldId id="4522" r:id="rId16"/>
    <p:sldId id="4523" r:id="rId17"/>
    <p:sldId id="4524" r:id="rId18"/>
    <p:sldId id="4525" r:id="rId19"/>
    <p:sldId id="4526" r:id="rId20"/>
    <p:sldId id="4513" r:id="rId21"/>
    <p:sldId id="4532" r:id="rId22"/>
    <p:sldId id="4533" r:id="rId23"/>
    <p:sldId id="4516" r:id="rId24"/>
    <p:sldId id="4527" r:id="rId25"/>
    <p:sldId id="4528" r:id="rId26"/>
    <p:sldId id="4529"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5FD70-556B-8CDA-D3F6-CA2B6BB0B730}" v="656" dt="2024-10-24T16:27:03.883"/>
    <p1510:client id="{8B289803-3CE8-550B-636C-95DDE0BAD7D0}" v="190" dt="2024-10-24T16:11:53.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28/10/2024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357758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274263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18</a:t>
            </a:fld>
            <a:endParaRPr lang="en-GB"/>
          </a:p>
        </p:txBody>
      </p:sp>
    </p:spTree>
    <p:extLst>
      <p:ext uri="{BB962C8B-B14F-4D97-AF65-F5344CB8AC3E}">
        <p14:creationId xmlns:p14="http://schemas.microsoft.com/office/powerpoint/2010/main" val="184053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19</a:t>
            </a:fld>
            <a:endParaRPr lang="en-GB"/>
          </a:p>
        </p:txBody>
      </p:sp>
    </p:spTree>
    <p:extLst>
      <p:ext uri="{BB962C8B-B14F-4D97-AF65-F5344CB8AC3E}">
        <p14:creationId xmlns:p14="http://schemas.microsoft.com/office/powerpoint/2010/main" val="13871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232537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21</a:t>
            </a:fld>
            <a:endParaRPr lang="en-GB"/>
          </a:p>
        </p:txBody>
      </p:sp>
    </p:spTree>
    <p:extLst>
      <p:ext uri="{BB962C8B-B14F-4D97-AF65-F5344CB8AC3E}">
        <p14:creationId xmlns:p14="http://schemas.microsoft.com/office/powerpoint/2010/main" val="307826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22</a:t>
            </a:fld>
            <a:endParaRPr lang="en-GB"/>
          </a:p>
        </p:txBody>
      </p:sp>
    </p:spTree>
    <p:extLst>
      <p:ext uri="{BB962C8B-B14F-4D97-AF65-F5344CB8AC3E}">
        <p14:creationId xmlns:p14="http://schemas.microsoft.com/office/powerpoint/2010/main" val="24455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23</a:t>
            </a:fld>
            <a:endParaRPr lang="en-GB"/>
          </a:p>
        </p:txBody>
      </p:sp>
    </p:spTree>
    <p:extLst>
      <p:ext uri="{BB962C8B-B14F-4D97-AF65-F5344CB8AC3E}">
        <p14:creationId xmlns:p14="http://schemas.microsoft.com/office/powerpoint/2010/main" val="159182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28626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35182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33252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7125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9</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302356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294179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28/10/2024</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28/10/2024</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28/10/2024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28/10/2024</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mailto:Jordan.Abbott@softwire.com" TargetMode="External"/><Relationship Id="rId2" Type="http://schemas.openxmlformats.org/officeDocument/2006/relationships/hyperlink" Target="mailto:Shivam.Chandarana@softwire.com" TargetMode="Externa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a:t>Oct. – Nov. 2024</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are we going to build?</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a:t>We will be building a Tetris website!</a:t>
            </a:r>
          </a:p>
          <a:p>
            <a:endParaRPr lang="en-GB" sz="1800"/>
          </a:p>
          <a:p>
            <a:r>
              <a:rPr lang="en-GB" sz="1800"/>
              <a:t>This website must:</a:t>
            </a:r>
          </a:p>
          <a:p>
            <a:pPr marL="285750" indent="-285750">
              <a:buFont typeface="Arial" panose="020B0604020202020204" pitchFamily="34" charset="0"/>
              <a:buChar char="•"/>
            </a:pPr>
            <a:r>
              <a:rPr lang="en-GB" sz="1800"/>
              <a:t>Have a home screen from which a game of Tetris can be started</a:t>
            </a:r>
          </a:p>
          <a:p>
            <a:pPr marL="285750" indent="-285750">
              <a:buFont typeface="Arial" panose="020B0604020202020204" pitchFamily="34" charset="0"/>
              <a:buChar char="•"/>
            </a:pPr>
            <a:r>
              <a:rPr lang="en-GB" sz="1800"/>
              <a:t>Have a playable Tetris game</a:t>
            </a:r>
          </a:p>
          <a:p>
            <a:pPr marL="285750" indent="-285750">
              <a:buFont typeface="Arial" panose="020B0604020202020204" pitchFamily="34" charset="0"/>
              <a:buChar char="•"/>
            </a:pPr>
            <a:r>
              <a:rPr lang="en-GB" sz="1800"/>
              <a:t>Handle the end of the Tetris game sensibly</a:t>
            </a:r>
          </a:p>
          <a:p>
            <a:pPr marL="285750" indent="-285750">
              <a:buFont typeface="Arial" panose="020B0604020202020204" pitchFamily="34" charset="0"/>
              <a:buChar char="•"/>
            </a:pPr>
            <a:endParaRPr lang="en-GB" sz="1800"/>
          </a:p>
          <a:p>
            <a:r>
              <a:rPr lang="en-GB" sz="1800"/>
              <a:t>Also:</a:t>
            </a:r>
          </a:p>
          <a:p>
            <a:pPr marL="285750" indent="-285750">
              <a:buFont typeface="Arial" panose="020B0604020202020204" pitchFamily="34" charset="0"/>
              <a:buChar char="•"/>
            </a:pPr>
            <a:r>
              <a:rPr lang="en-GB" sz="1800"/>
              <a:t>We’ll be able to come up with lots of our own features too!</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is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You can play Tetris here: </a:t>
            </a:r>
            <a:r>
              <a:rPr lang="en-GB" sz="1800">
                <a:hlinkClick r:id="rId3"/>
              </a:rPr>
              <a:t>https://tetris.com/play-tetris</a:t>
            </a:r>
            <a:endParaRPr lang="en-GB" sz="1800"/>
          </a:p>
          <a:p>
            <a:endParaRPr lang="en-GB" sz="1800"/>
          </a:p>
          <a:p>
            <a:pPr marL="285750" indent="-285750">
              <a:buFont typeface="Arial" panose="020B0604020202020204" pitchFamily="34" charset="0"/>
              <a:buChar char="•"/>
            </a:pPr>
            <a:r>
              <a:rPr lang="en-GB" sz="180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a:t>The player can move the piece in play left or right, or rotate the piece into a different orientation.</a:t>
            </a:r>
          </a:p>
          <a:p>
            <a:pPr marL="285750" indent="-285750">
              <a:buFont typeface="Arial" panose="020B0604020202020204" pitchFamily="34" charset="0"/>
              <a:buChar char="•"/>
            </a:pPr>
            <a:r>
              <a:rPr lang="en-GB" sz="1800"/>
              <a:t>In some versions of Tetris, the player can make the pieces drop faster with the down key.</a:t>
            </a:r>
          </a:p>
          <a:p>
            <a:pPr marL="285750" indent="-285750">
              <a:buFont typeface="Arial" panose="020B0604020202020204" pitchFamily="34" charset="0"/>
              <a:buChar char="•"/>
            </a:pPr>
            <a:r>
              <a:rPr lang="en-GB" sz="180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Let’s play some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Let’s take 10 minutes to play some Tetris so that you can introduce yourself to, or remind yourself of, the gameplay.</a:t>
            </a:r>
          </a:p>
          <a:p>
            <a:endParaRPr lang="en-GB" sz="1800"/>
          </a:p>
          <a:p>
            <a:r>
              <a:rPr lang="en-GB" sz="1800"/>
              <a:t>You can play Tetris here: </a:t>
            </a:r>
            <a:r>
              <a:rPr lang="en-GB" sz="1800">
                <a:hlinkClick r:id="rId3"/>
              </a:rPr>
              <a:t>https://tetris.com/play-tetris</a:t>
            </a:r>
            <a:endParaRPr lang="en-GB" sz="180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The project will have two parts:</a:t>
            </a:r>
          </a:p>
          <a:p>
            <a:endParaRPr lang="en-GB" sz="1800"/>
          </a:p>
          <a:p>
            <a:pPr marL="285750" indent="-285750">
              <a:buFont typeface="Arial" panose="020B0604020202020204" pitchFamily="34" charset="0"/>
              <a:buChar char="•"/>
            </a:pPr>
            <a:r>
              <a:rPr lang="en-GB" sz="1800"/>
              <a:t>The frontend code – this is where the static web pages and main gameplay will be. Most of the work will probably be in this area.</a:t>
            </a:r>
          </a:p>
          <a:p>
            <a:endParaRPr lang="en-GB" sz="1800"/>
          </a:p>
          <a:p>
            <a:pPr marL="285750" indent="-285750">
              <a:buFont typeface="Arial" panose="020B0604020202020204" pitchFamily="34" charset="0"/>
              <a:buChar char="•"/>
            </a:pPr>
            <a:r>
              <a:rPr lang="en-GB" sz="180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a:solidFill>
                  <a:schemeClr val="accent1"/>
                </a:solidFill>
              </a:rPr>
              <a:t>Frontend:</a:t>
            </a:r>
          </a:p>
          <a:p>
            <a:endParaRPr lang="en-GB" sz="1800" b="1">
              <a:solidFill>
                <a:schemeClr val="accent1"/>
              </a:solidFill>
            </a:endParaRPr>
          </a:p>
          <a:p>
            <a:r>
              <a:rPr lang="en-GB" sz="1500"/>
              <a:t>The frontend code base will be written in HTML/CSS/JS.</a:t>
            </a:r>
          </a:p>
          <a:p>
            <a:pPr marL="342900" indent="-342900">
              <a:buFont typeface="Arial" panose="020B0604020202020204" pitchFamily="34" charset="0"/>
              <a:buChar char="•"/>
            </a:pPr>
            <a:r>
              <a:rPr lang="en-GB" sz="1500"/>
              <a:t>HTML provides the basic structure of each page</a:t>
            </a:r>
          </a:p>
          <a:p>
            <a:pPr marL="342900" indent="-342900">
              <a:buFont typeface="Arial" panose="020B0604020202020204" pitchFamily="34" charset="0"/>
              <a:buChar char="•"/>
            </a:pPr>
            <a:r>
              <a:rPr lang="en-GB" sz="1500"/>
              <a:t>CSS is used to control the formatting and layout of the HTML content</a:t>
            </a:r>
          </a:p>
          <a:p>
            <a:pPr marL="342900" indent="-342900">
              <a:buFont typeface="Arial" panose="020B0604020202020204" pitchFamily="34" charset="0"/>
              <a:buChar char="•"/>
            </a:pPr>
            <a:r>
              <a:rPr lang="en-GB" sz="1500"/>
              <a:t>JavaScript is used to control the behaviour of different elements on the page</a:t>
            </a:r>
          </a:p>
          <a:p>
            <a:endParaRPr lang="en-GB" sz="1500"/>
          </a:p>
          <a:p>
            <a:r>
              <a:rPr lang="en-GB" sz="1500"/>
              <a:t>There will be a presentation tomorrow with more details about frontend development and there is more information in the README.</a:t>
            </a:r>
          </a:p>
          <a:p>
            <a:endParaRPr lang="en-GB" sz="1500"/>
          </a:p>
          <a:p>
            <a:r>
              <a:rPr lang="en-GB" sz="150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a:solidFill>
                  <a:schemeClr val="accent1"/>
                </a:solidFill>
              </a:rPr>
              <a:t>Backend:</a:t>
            </a:r>
          </a:p>
          <a:p>
            <a:endParaRPr lang="en-GB" sz="1800" b="1">
              <a:solidFill>
                <a:schemeClr val="accent1"/>
              </a:solidFill>
            </a:endParaRPr>
          </a:p>
          <a:p>
            <a:r>
              <a:rPr lang="en-GB" sz="1500"/>
              <a:t>The backend for the website is a Node.js/Express web application. The code for this application will also be written in JavaScript.</a:t>
            </a:r>
          </a:p>
          <a:p>
            <a:endParaRPr lang="en-GB" sz="1500"/>
          </a:p>
          <a:p>
            <a:r>
              <a:rPr lang="en-GB" sz="150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a:p>
          <a:p>
            <a:r>
              <a:rPr lang="en-GB" sz="1500"/>
              <a:t>Express is a Node.js web application framework. It allows web applications to be built quickly, easily and robustly.</a:t>
            </a:r>
          </a:p>
          <a:p>
            <a:endParaRPr lang="en-GB" sz="1500"/>
          </a:p>
          <a:p>
            <a:r>
              <a:rPr lang="en-GB" sz="1500"/>
              <a:t>On Wednesday, I’ll be explaining the backend codebase in more detail. 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Timetable</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1055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An aside: Agile/Scrum/Sprints</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a:t>“Scrum” is a project management technique that is commonly used on software projects. It is a subset of “Agile”.</a:t>
            </a:r>
          </a:p>
          <a:p>
            <a:endParaRPr lang="en-GB" sz="1400"/>
          </a:p>
          <a:p>
            <a:r>
              <a:rPr lang="en-GB" sz="1400"/>
              <a:t>There’s lots to it, but in summary:</a:t>
            </a:r>
          </a:p>
          <a:p>
            <a:pPr marL="285750" indent="-285750">
              <a:buFont typeface="Arial" panose="020B0604020202020204" pitchFamily="34" charset="0"/>
              <a:buChar char="•"/>
            </a:pPr>
            <a:r>
              <a:rPr lang="en-GB" sz="1400"/>
              <a:t>Work is done in short “Sprints”</a:t>
            </a:r>
          </a:p>
          <a:p>
            <a:pPr marL="285750" indent="-285750">
              <a:buFont typeface="Arial" panose="020B0604020202020204" pitchFamily="34" charset="0"/>
              <a:buChar char="•"/>
            </a:pPr>
            <a:r>
              <a:rPr lang="en-GB" sz="1400"/>
              <a:t>At the start of a sprint, the work to be done in the sprint is defined and goals are set</a:t>
            </a:r>
          </a:p>
          <a:p>
            <a:pPr marL="285750" indent="-285750">
              <a:buFont typeface="Arial" panose="020B0604020202020204" pitchFamily="34" charset="0"/>
              <a:buChar char="•"/>
            </a:pPr>
            <a:r>
              <a:rPr lang="en-GB" sz="1400"/>
              <a:t>There is a dedicated “scrum master” who is responsible for keeping the team on track</a:t>
            </a:r>
          </a:p>
          <a:p>
            <a:pPr marL="285750" indent="-285750">
              <a:buFont typeface="Arial" panose="020B0604020202020204" pitchFamily="34" charset="0"/>
              <a:buChar char="•"/>
            </a:pPr>
            <a:r>
              <a:rPr lang="en-GB" sz="1400"/>
              <a:t>During the sprint, there is a daily “</a:t>
            </a:r>
            <a:r>
              <a:rPr lang="en-GB" sz="1400" err="1"/>
              <a:t>standup</a:t>
            </a:r>
            <a:r>
              <a:rPr lang="en-GB" sz="1400"/>
              <a:t>” meeting to discuss how things are going and if there are any issues</a:t>
            </a:r>
          </a:p>
          <a:p>
            <a:pPr marL="285750" indent="-285750">
              <a:buFont typeface="Arial" panose="020B0604020202020204" pitchFamily="34" charset="0"/>
              <a:buChar char="•"/>
            </a:pPr>
            <a:r>
              <a:rPr lang="en-GB" sz="1400"/>
              <a:t>During the sprint, people work on the various tasks and goals</a:t>
            </a:r>
          </a:p>
          <a:p>
            <a:pPr marL="285750" indent="-285750">
              <a:buFont typeface="Arial" panose="020B0604020202020204" pitchFamily="34" charset="0"/>
              <a:buChar char="•"/>
            </a:pPr>
            <a:r>
              <a:rPr lang="en-GB" sz="140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a:p>
          <a:p>
            <a:r>
              <a:rPr lang="en-GB" sz="1400"/>
              <a:t>This week will be structured a bit like a sprint. We’ll start by defining goals for the week and features that we’d like our website to have. We’ll have a </a:t>
            </a:r>
            <a:r>
              <a:rPr lang="en-GB" sz="1400" err="1"/>
              <a:t>standup</a:t>
            </a:r>
            <a:r>
              <a:rPr lang="en-GB" sz="140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380010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An aside: Pairing</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There are two roles:</a:t>
            </a:r>
          </a:p>
          <a:p>
            <a:pPr marL="819150" lvl="2" indent="-285750"/>
            <a:r>
              <a:rPr lang="en-GB" sz="1200"/>
              <a:t>The “Driver”: writes the code and focuses closely with line-by-line detail</a:t>
            </a:r>
          </a:p>
          <a:p>
            <a:pPr marL="819150" lvl="2" indent="-285750"/>
            <a:r>
              <a:rPr lang="en-GB" sz="1200"/>
              <a:t>The “Navigator”: reviews each line of code as it is typed in, and tries to keep in mind the overall direction of the work beyond the current line of code</a:t>
            </a:r>
          </a:p>
          <a:p>
            <a:pPr marL="819150" lvl="2" indent="-285750"/>
            <a:endParaRPr lang="en-GB" sz="1200"/>
          </a:p>
          <a:p>
            <a:pPr marL="285750" indent="-285750">
              <a:buFont typeface="Arial" panose="020B0604020202020204" pitchFamily="34" charset="0"/>
              <a:buChar char="•"/>
            </a:pPr>
            <a:r>
              <a:rPr lang="en-GB" sz="1200"/>
              <a:t>Advantages of this:</a:t>
            </a:r>
          </a:p>
          <a:p>
            <a:pPr marL="819150" lvl="2" indent="-285750"/>
            <a:r>
              <a:rPr lang="en-GB" sz="1200"/>
              <a:t>Developers bring different experience to the task and may assess it in different ways</a:t>
            </a:r>
          </a:p>
          <a:p>
            <a:pPr marL="819150" lvl="2" indent="-285750"/>
            <a:r>
              <a:rPr lang="en-GB" sz="1200"/>
              <a:t>Developers are forced to think in different ways by the two different roles</a:t>
            </a:r>
          </a:p>
          <a:p>
            <a:pPr marL="819150" lvl="2" indent="-285750"/>
            <a:r>
              <a:rPr lang="en-GB" sz="1200"/>
              <a:t>Knowledge sharing happens between the developers</a:t>
            </a:r>
          </a:p>
          <a:p>
            <a:pPr marL="285750" indent="-285750"/>
            <a:endParaRPr lang="en-GB" sz="1200"/>
          </a:p>
          <a:p>
            <a:pPr marL="285750" indent="-285750">
              <a:buFont typeface="Arial" panose="020B0604020202020204" pitchFamily="34" charset="0"/>
              <a:buChar char="•"/>
            </a:pPr>
            <a:r>
              <a:rPr lang="en-GB" sz="1200"/>
              <a:t>Main disadvantage: it takes longer!</a:t>
            </a:r>
          </a:p>
        </p:txBody>
      </p:sp>
    </p:spTree>
    <p:extLst>
      <p:ext uri="{BB962C8B-B14F-4D97-AF65-F5344CB8AC3E}">
        <p14:creationId xmlns:p14="http://schemas.microsoft.com/office/powerpoint/2010/main" val="587718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Timetable - Monday</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8" name="Picture 7" descr="A screenshot of a computer&#10;&#10;Description automatically generated">
            <a:extLst>
              <a:ext uri="{FF2B5EF4-FFF2-40B4-BE49-F238E27FC236}">
                <a16:creationId xmlns:a16="http://schemas.microsoft.com/office/drawing/2014/main" id="{5F727CFD-3CBD-C05B-C3D9-5541F2CB74C4}"/>
              </a:ext>
            </a:extLst>
          </p:cNvPr>
          <p:cNvPicPr>
            <a:picLocks noChangeAspect="1"/>
          </p:cNvPicPr>
          <p:nvPr/>
        </p:nvPicPr>
        <p:blipFill>
          <a:blip r:embed="rId3"/>
          <a:stretch>
            <a:fillRect/>
          </a:stretch>
        </p:blipFill>
        <p:spPr>
          <a:xfrm>
            <a:off x="3048000" y="2436091"/>
            <a:ext cx="6096000" cy="2955636"/>
          </a:xfrm>
          <a:prstGeom prst="rect">
            <a:avLst/>
          </a:prstGeom>
        </p:spPr>
      </p:pic>
    </p:spTree>
    <p:extLst>
      <p:ext uri="{BB962C8B-B14F-4D97-AF65-F5344CB8AC3E}">
        <p14:creationId xmlns:p14="http://schemas.microsoft.com/office/powerpoint/2010/main" val="168284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644291650"/>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a:latin typeface="Montserrat"/>
                        </a:rPr>
                        <a:t>Introductions</a:t>
                      </a:r>
                      <a:endParaRPr lang="en-US" sz="2000" b="0" i="0" u="none" strike="noStrike" noProof="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a:latin typeface="Montserrat"/>
                        </a:rPr>
                        <a:t>Setup</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a:ln>
                            <a:noFill/>
                          </a:ln>
                          <a:solidFill>
                            <a:srgbClr val="222222"/>
                          </a:solidFill>
                          <a:effectLst/>
                          <a:uLnTx/>
                          <a:uFillTx/>
                          <a:latin typeface="Montserrat"/>
                          <a:ea typeface="+mn-ea"/>
                          <a:cs typeface="+mn-cs"/>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Timetable - Tuesday</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3" name="Picture 2">
            <a:extLst>
              <a:ext uri="{FF2B5EF4-FFF2-40B4-BE49-F238E27FC236}">
                <a16:creationId xmlns:a16="http://schemas.microsoft.com/office/drawing/2014/main" id="{CA4C0DE7-1BFF-D496-7061-37CE22003D95}"/>
              </a:ext>
            </a:extLst>
          </p:cNvPr>
          <p:cNvPicPr>
            <a:picLocks noChangeAspect="1"/>
          </p:cNvPicPr>
          <p:nvPr/>
        </p:nvPicPr>
        <p:blipFill>
          <a:blip r:embed="rId3"/>
          <a:stretch>
            <a:fillRect/>
          </a:stretch>
        </p:blipFill>
        <p:spPr>
          <a:xfrm>
            <a:off x="3048000" y="2273318"/>
            <a:ext cx="6096000" cy="2311363"/>
          </a:xfrm>
          <a:prstGeom prst="rect">
            <a:avLst/>
          </a:prstGeom>
        </p:spPr>
      </p:pic>
    </p:spTree>
    <p:extLst>
      <p:ext uri="{BB962C8B-B14F-4D97-AF65-F5344CB8AC3E}">
        <p14:creationId xmlns:p14="http://schemas.microsoft.com/office/powerpoint/2010/main" val="33629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Timetable - Wednesday</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3" name="Picture 2" descr="A screenshot of a web page&#10;&#10;Description automatically generated">
            <a:extLst>
              <a:ext uri="{FF2B5EF4-FFF2-40B4-BE49-F238E27FC236}">
                <a16:creationId xmlns:a16="http://schemas.microsoft.com/office/drawing/2014/main" id="{C6676464-A74F-2865-876F-D66E2AA7A4E4}"/>
              </a:ext>
            </a:extLst>
          </p:cNvPr>
          <p:cNvPicPr>
            <a:picLocks noChangeAspect="1"/>
          </p:cNvPicPr>
          <p:nvPr/>
        </p:nvPicPr>
        <p:blipFill>
          <a:blip r:embed="rId3"/>
          <a:stretch>
            <a:fillRect/>
          </a:stretch>
        </p:blipFill>
        <p:spPr>
          <a:xfrm>
            <a:off x="3048000" y="2273318"/>
            <a:ext cx="6096000" cy="2311363"/>
          </a:xfrm>
          <a:prstGeom prst="rect">
            <a:avLst/>
          </a:prstGeom>
        </p:spPr>
      </p:pic>
    </p:spTree>
    <p:extLst>
      <p:ext uri="{BB962C8B-B14F-4D97-AF65-F5344CB8AC3E}">
        <p14:creationId xmlns:p14="http://schemas.microsoft.com/office/powerpoint/2010/main" val="384686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Timetable - Thursday</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7" name="Picture 6">
            <a:extLst>
              <a:ext uri="{FF2B5EF4-FFF2-40B4-BE49-F238E27FC236}">
                <a16:creationId xmlns:a16="http://schemas.microsoft.com/office/drawing/2014/main" id="{B4089A75-9267-89D7-3B23-11BC1ADA253D}"/>
              </a:ext>
            </a:extLst>
          </p:cNvPr>
          <p:cNvPicPr>
            <a:picLocks noChangeAspect="1"/>
          </p:cNvPicPr>
          <p:nvPr/>
        </p:nvPicPr>
        <p:blipFill>
          <a:blip r:embed="rId3"/>
          <a:stretch>
            <a:fillRect/>
          </a:stretch>
        </p:blipFill>
        <p:spPr>
          <a:xfrm>
            <a:off x="3048000" y="2123966"/>
            <a:ext cx="6096000" cy="2610069"/>
          </a:xfrm>
          <a:prstGeom prst="rect">
            <a:avLst/>
          </a:prstGeom>
        </p:spPr>
      </p:pic>
    </p:spTree>
    <p:extLst>
      <p:ext uri="{BB962C8B-B14F-4D97-AF65-F5344CB8AC3E}">
        <p14:creationId xmlns:p14="http://schemas.microsoft.com/office/powerpoint/2010/main" val="13501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Timetable - Friday</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pic>
        <p:nvPicPr>
          <p:cNvPr id="3" name="Picture 2" descr="A screenshot of a phone&#10;&#10;Description automatically generated">
            <a:extLst>
              <a:ext uri="{FF2B5EF4-FFF2-40B4-BE49-F238E27FC236}">
                <a16:creationId xmlns:a16="http://schemas.microsoft.com/office/drawing/2014/main" id="{BC2553BD-8301-C2FD-5C43-756662D94926}"/>
              </a:ext>
            </a:extLst>
          </p:cNvPr>
          <p:cNvPicPr>
            <a:picLocks noChangeAspect="1"/>
          </p:cNvPicPr>
          <p:nvPr/>
        </p:nvPicPr>
        <p:blipFill>
          <a:blip r:embed="rId3"/>
          <a:stretch>
            <a:fillRect/>
          </a:stretch>
        </p:blipFill>
        <p:spPr>
          <a:xfrm>
            <a:off x="3048000" y="2123966"/>
            <a:ext cx="6096000" cy="2610069"/>
          </a:xfrm>
          <a:prstGeom prst="rect">
            <a:avLst/>
          </a:prstGeom>
        </p:spPr>
      </p:pic>
    </p:spTree>
    <p:extLst>
      <p:ext uri="{BB962C8B-B14F-4D97-AF65-F5344CB8AC3E}">
        <p14:creationId xmlns:p14="http://schemas.microsoft.com/office/powerpoint/2010/main" val="319172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a:t>Shivam Chandarana</a:t>
            </a:r>
            <a:endParaRPr lang="en-US"/>
          </a:p>
          <a:p>
            <a:r>
              <a:rPr lang="en-GB"/>
              <a:t>Jordan Abbott</a:t>
            </a:r>
          </a:p>
          <a:p>
            <a:pPr lvl="1"/>
            <a:r>
              <a:rPr lang="en-GB"/>
              <a:t>Softwire</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a:hlinkClick r:id="rId2"/>
              </a:rPr>
              <a:t>Shivam.Chandarana@softwire.com</a:t>
            </a:r>
            <a:endParaRPr lang="en-US"/>
          </a:p>
          <a:p>
            <a:r>
              <a:rPr lang="en-GB">
                <a:hlinkClick r:id="rId3"/>
              </a:rPr>
              <a:t>Jordan.Abbott@softwire.com</a:t>
            </a:r>
            <a:endParaRPr lang="en-GB"/>
          </a:p>
          <a:p>
            <a:endParaRPr lang="en-GB"/>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315,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Introductions</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Who are we?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5886449" y="1933893"/>
            <a:ext cx="5849882" cy="4343082"/>
          </a:xfrm>
        </p:spPr>
        <p:txBody>
          <a:bodyPr vert="horz" lIns="0" tIns="0" rIns="0" bIns="0" rtlCol="0" anchor="t">
            <a:noAutofit/>
          </a:bodyPr>
          <a:lstStyle/>
          <a:p>
            <a:pPr marL="285750" indent="-285750">
              <a:buFont typeface="Arial" panose="020B0604020202020204" pitchFamily="34" charset="0"/>
              <a:buChar char="•"/>
            </a:pPr>
            <a:r>
              <a:rPr lang="en-GB"/>
              <a:t>My name is Jordan, and I’m a Software Developer at Softwire.</a:t>
            </a:r>
          </a:p>
          <a:p>
            <a:pPr marL="285750" indent="-285750">
              <a:buFont typeface="Arial" panose="020B0604020202020204" pitchFamily="34" charset="0"/>
              <a:buChar char="•"/>
            </a:pPr>
            <a:r>
              <a:rPr lang="en-GB"/>
              <a:t>I studied Theoretical Physics at the University of Manchester for 4 years and since then I’ve been working at Softwire for about 2 years.</a:t>
            </a:r>
          </a:p>
          <a:p>
            <a:pPr marL="285750" indent="-285750">
              <a:buFont typeface="Arial" panose="020B0604020202020204" pitchFamily="34" charset="0"/>
              <a:buChar char="•"/>
            </a:pPr>
            <a:r>
              <a:rPr lang="en-GB"/>
              <a:t>Since being at Softwire, I’ve worked on things such as:</a:t>
            </a:r>
          </a:p>
          <a:p>
            <a:pPr marL="819150" lvl="2" indent="-285750"/>
            <a:r>
              <a:rPr lang="en-GB"/>
              <a:t>The LNER Website</a:t>
            </a:r>
          </a:p>
          <a:p>
            <a:pPr marL="819150" lvl="2" indent="-285750"/>
            <a:r>
              <a:rPr lang="en-GB"/>
              <a:t>Channel 5 (My5) streaming app</a:t>
            </a:r>
          </a:p>
          <a:p>
            <a:pPr marL="819150" lvl="2" indent="-285750"/>
            <a:endParaRPr lang="en-GB"/>
          </a:p>
          <a:p>
            <a:pPr marL="463550" lvl="1" indent="-285750">
              <a:buFont typeface="Courier New" panose="020B0604020202020204" pitchFamily="34" charset="0"/>
              <a:buChar char="o"/>
            </a:pPr>
            <a:r>
              <a:rPr lang="en-GB"/>
              <a:t>Not enough hobbies to list but here are a few; Climbing, Piano, Theme Parks (I'm at Thorpe Park on Friday sorry)</a:t>
            </a:r>
          </a:p>
        </p:txBody>
      </p:sp>
      <p:sp>
        <p:nvSpPr>
          <p:cNvPr id="7" name="Content Placeholder 5">
            <a:extLst>
              <a:ext uri="{FF2B5EF4-FFF2-40B4-BE49-F238E27FC236}">
                <a16:creationId xmlns:a16="http://schemas.microsoft.com/office/drawing/2014/main" id="{1432F977-D68B-5AE5-CCCD-656953472BB2}"/>
              </a:ext>
            </a:extLst>
          </p:cNvPr>
          <p:cNvSpPr txBox="1">
            <a:spLocks/>
          </p:cNvSpPr>
          <p:nvPr/>
        </p:nvSpPr>
        <p:spPr>
          <a:xfrm>
            <a:off x="614851" y="1931196"/>
            <a:ext cx="5125512" cy="4343082"/>
          </a:xfrm>
          <a:prstGeom prst="rect">
            <a:avLst/>
          </a:prstGeom>
        </p:spPr>
        <p:txBody>
          <a:bodyPr vert="horz" lIns="0" tIns="0" rIns="0" bIns="0" rtlCol="0" anchor="t">
            <a:noAutofit/>
          </a:bodyPr>
          <a:lstStyle>
            <a:lvl1pPr marL="0" indent="0" algn="l" defTabSz="914400" rtl="0" eaLnBrk="1" latinLnBrk="0" hangingPunct="1">
              <a:lnSpc>
                <a:spcPct val="100000"/>
              </a:lnSpc>
              <a:spcBef>
                <a:spcPts val="900"/>
              </a:spcBef>
              <a:buClr>
                <a:schemeClr val="accent1"/>
              </a:buClr>
              <a:buFont typeface="Arial" panose="020B0604020202020204" pitchFamily="34" charset="0"/>
              <a:buNone/>
              <a:defRPr sz="1600" kern="1200">
                <a:solidFill>
                  <a:schemeClr val="tx1"/>
                </a:solidFill>
                <a:latin typeface="+mn-lt"/>
                <a:ea typeface="+mn-ea"/>
                <a:cs typeface="+mn-cs"/>
              </a:defRPr>
            </a:lvl1pPr>
            <a:lvl2pPr marL="177800" indent="-17780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533400" indent="-17780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01700" indent="-17780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257300" indent="-17780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a:t>I'm Shiv, and I’m a Technical Lead at Softwire.</a:t>
            </a:r>
          </a:p>
          <a:p>
            <a:pPr marL="285750" indent="-285750">
              <a:buFont typeface="Arial" panose="020B0604020202020204" pitchFamily="34" charset="0"/>
              <a:buChar char="•"/>
            </a:pPr>
            <a:r>
              <a:rPr lang="en-GB"/>
              <a:t>I studied Computer Science at Durham University for 3 years and have been working at softwire just over 4 years now!</a:t>
            </a:r>
          </a:p>
          <a:p>
            <a:pPr marL="285750" indent="-285750">
              <a:buFont typeface="Arial" panose="020B0604020202020204" pitchFamily="34" charset="0"/>
              <a:buChar char="•"/>
            </a:pPr>
            <a:r>
              <a:rPr lang="en-GB"/>
              <a:t>Project highlights during my time at Softwire:</a:t>
            </a:r>
          </a:p>
          <a:p>
            <a:pPr marL="819150" lvl="2" indent="-285750"/>
            <a:r>
              <a:rPr lang="en-GB"/>
              <a:t>Health and Education England's Digital Learning Platform</a:t>
            </a:r>
          </a:p>
          <a:p>
            <a:pPr marL="819150" lvl="2" indent="-285750"/>
            <a:r>
              <a:rPr lang="en-GB"/>
              <a:t>BBC Uploader Migration</a:t>
            </a:r>
          </a:p>
          <a:p>
            <a:pPr marL="819150" lvl="2" indent="-285750"/>
            <a:r>
              <a:rPr lang="en-GB" err="1"/>
              <a:t>AutogenAI</a:t>
            </a:r>
            <a:r>
              <a:rPr lang="en-GB"/>
              <a:t> – AI Power Bid writing</a:t>
            </a:r>
          </a:p>
          <a:p>
            <a:pPr marL="819150" lvl="2" indent="-285750"/>
            <a:r>
              <a:rPr lang="en-GB"/>
              <a:t>AI content generation and calibration for a company in the Education sector</a:t>
            </a:r>
          </a:p>
          <a:p>
            <a:pPr marL="463550" lvl="1" indent="-285750">
              <a:buFont typeface="Courier New" panose="020B0604020202020204" pitchFamily="34" charset="0"/>
              <a:buChar char="o"/>
            </a:pPr>
            <a:r>
              <a:rPr lang="en-GB"/>
              <a:t>Too many hobbies to list but here are a few: Origami (and other crafts), Escape Rooms, Improv Comedy, Card Magic, Gaming</a:t>
            </a:r>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Who are you?</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sz="2000"/>
              <a:t>What is your name?</a:t>
            </a:r>
          </a:p>
          <a:p>
            <a:pPr marL="285750" indent="-285750">
              <a:buFont typeface="Arial" panose="020B0604020202020204" pitchFamily="34" charset="0"/>
              <a:buChar char="•"/>
            </a:pPr>
            <a:endParaRPr lang="en-GB" sz="2000"/>
          </a:p>
          <a:p>
            <a:pPr marL="285750" indent="-285750">
              <a:buFont typeface="Arial" panose="020B0604020202020204" pitchFamily="34" charset="0"/>
              <a:buChar char="•"/>
            </a:pPr>
            <a:r>
              <a:rPr lang="en-GB" sz="2000"/>
              <a:t>What year are you in at school and what subjects are you studying?</a:t>
            </a:r>
          </a:p>
          <a:p>
            <a:pPr marL="285750" indent="-285750">
              <a:buFont typeface="Arial" panose="020B0604020202020204" pitchFamily="34" charset="0"/>
              <a:buChar char="•"/>
            </a:pPr>
            <a:endParaRPr lang="en-GB" sz="2000"/>
          </a:p>
          <a:p>
            <a:pPr marL="285750" indent="-285750">
              <a:buFont typeface="Arial" panose="020B0604020202020204" pitchFamily="34" charset="0"/>
              <a:buChar char="•"/>
            </a:pPr>
            <a:r>
              <a:rPr lang="en-GB" sz="2000"/>
              <a:t>How much coding have you done (if any), and in what languages? It’s absolutely fine to have not done any!</a:t>
            </a:r>
          </a:p>
          <a:p>
            <a:pPr marL="285750" indent="-285750">
              <a:buFont typeface="Arial" panose="020B0604020202020204" pitchFamily="34" charset="0"/>
              <a:buChar char="•"/>
            </a:pPr>
            <a:endParaRPr lang="en-GB" sz="2000"/>
          </a:p>
          <a:p>
            <a:pPr marL="285750" indent="-285750">
              <a:buFont typeface="Arial" panose="020B0604020202020204" pitchFamily="34" charset="0"/>
              <a:buChar char="•"/>
            </a:pPr>
            <a:r>
              <a:rPr lang="en-GB" sz="2000"/>
              <a:t>Do you have any fun hobbies?</a:t>
            </a:r>
          </a:p>
        </p:txBody>
      </p:sp>
    </p:spTree>
    <p:extLst>
      <p:ext uri="{BB962C8B-B14F-4D97-AF65-F5344CB8AC3E}">
        <p14:creationId xmlns:p14="http://schemas.microsoft.com/office/powerpoint/2010/main" val="203092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Setup</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43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Required Software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800"/>
              <a:t>You should all have laptops. You will need to install the following:</a:t>
            </a:r>
          </a:p>
          <a:p>
            <a:pPr marL="285750" indent="-285750">
              <a:buFont typeface="Arial" panose="020B0604020202020204" pitchFamily="34" charset="0"/>
              <a:buChar char="•"/>
            </a:pPr>
            <a:r>
              <a:rPr lang="en-GB" sz="1800"/>
              <a:t>VS Code</a:t>
            </a:r>
          </a:p>
          <a:p>
            <a:pPr marL="285750" indent="-285750">
              <a:buFont typeface="Arial" panose="020B0604020202020204" pitchFamily="34" charset="0"/>
              <a:buChar char="•"/>
            </a:pPr>
            <a:r>
              <a:rPr lang="en-GB" sz="1800"/>
              <a:t>Node.js</a:t>
            </a:r>
          </a:p>
          <a:p>
            <a:pPr marL="285750" indent="-285750">
              <a:buFont typeface="Arial" panose="020B0604020202020204" pitchFamily="34" charset="0"/>
              <a:buChar char="•"/>
            </a:pPr>
            <a:r>
              <a:rPr lang="en-GB" sz="1800"/>
              <a:t>Git</a:t>
            </a:r>
          </a:p>
          <a:p>
            <a:endParaRPr lang="en-GB" sz="1800"/>
          </a:p>
          <a:p>
            <a:r>
              <a:rPr lang="en-GB" sz="1800"/>
              <a:t>You will also need:</a:t>
            </a:r>
          </a:p>
          <a:p>
            <a:pPr marL="285750" indent="-285750">
              <a:buFont typeface="Arial" panose="020B0604020202020204" pitchFamily="34" charset="0"/>
              <a:buChar char="•"/>
            </a:pPr>
            <a:r>
              <a:rPr lang="en-GB" sz="1800"/>
              <a:t>A GitHub account</a:t>
            </a:r>
          </a:p>
          <a:p>
            <a:endParaRPr lang="en-GB" sz="1800"/>
          </a:p>
          <a:p>
            <a:r>
              <a:rPr lang="en-GB" sz="1800"/>
              <a:t>You may also want:</a:t>
            </a:r>
          </a:p>
          <a:p>
            <a:pPr marL="285750" indent="-285750">
              <a:buFont typeface="Arial" panose="020B0604020202020204" pitchFamily="34" charset="0"/>
              <a:buChar char="•"/>
            </a:pPr>
            <a:r>
              <a:rPr lang="en-GB" sz="1800"/>
              <a:t>Postman – we can leave this for later in the week though!</a:t>
            </a:r>
          </a:p>
        </p:txBody>
      </p:sp>
    </p:spTree>
    <p:extLst>
      <p:ext uri="{BB962C8B-B14F-4D97-AF65-F5344CB8AC3E}">
        <p14:creationId xmlns:p14="http://schemas.microsoft.com/office/powerpoint/2010/main" val="20971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GitHub Repository</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8</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a:t>We will all be working on the same codebase, using Git and GitHub (I’ll be explaining how these work later this morning).</a:t>
            </a:r>
          </a:p>
          <a:p>
            <a:endParaRPr lang="en-GB" sz="1350"/>
          </a:p>
          <a:p>
            <a:r>
              <a:rPr lang="en-GB" sz="1350"/>
              <a:t>I’ll send the link to the repository this afternoon.</a:t>
            </a:r>
          </a:p>
          <a:p>
            <a:endParaRPr lang="en-GB" sz="1350"/>
          </a:p>
          <a:p>
            <a:r>
              <a:rPr lang="en-GB" sz="1350"/>
              <a:t>As well as the code, this repository contains:</a:t>
            </a:r>
          </a:p>
          <a:p>
            <a:pPr marL="285750" indent="-285750">
              <a:buFont typeface="Arial" panose="020B0604020202020204" pitchFamily="34" charset="0"/>
              <a:buChar char="•"/>
            </a:pPr>
            <a:r>
              <a:rPr lang="en-GB" sz="1350"/>
              <a:t>A README file, which you can read by scrolling down on the link above. This README contains everything you’ll need to know, including:</a:t>
            </a:r>
          </a:p>
          <a:p>
            <a:pPr marL="819150" lvl="2" indent="-285750"/>
            <a:r>
              <a:rPr lang="en-GB" sz="1350"/>
              <a:t>Timetable</a:t>
            </a:r>
          </a:p>
          <a:p>
            <a:pPr marL="819150" lvl="2" indent="-285750"/>
            <a:r>
              <a:rPr lang="en-GB" sz="1350"/>
              <a:t>Useful links</a:t>
            </a:r>
          </a:p>
          <a:p>
            <a:pPr marL="819150" lvl="2" indent="-285750"/>
            <a:r>
              <a:rPr lang="en-GB" sz="1350"/>
              <a:t>Technical overview</a:t>
            </a:r>
          </a:p>
          <a:p>
            <a:pPr marL="819150" lvl="2" indent="-285750"/>
            <a:r>
              <a:rPr lang="en-GB" sz="1350"/>
              <a:t>How to run the website locally</a:t>
            </a:r>
          </a:p>
          <a:p>
            <a:pPr marL="819150" lvl="2" indent="-285750"/>
            <a:r>
              <a:rPr lang="en-GB" sz="1350"/>
              <a:t>How to contribute code</a:t>
            </a:r>
          </a:p>
          <a:p>
            <a:pPr marL="285750" indent="-285750">
              <a:buFont typeface="Arial" panose="020B0604020202020204" pitchFamily="34" charset="0"/>
              <a:buChar char="•"/>
            </a:pPr>
            <a:r>
              <a:rPr lang="en-GB" sz="1350"/>
              <a:t>The slides for all of the presentations I’ll be giving this week in case you want to look back and remind yourself of anything</a:t>
            </a:r>
          </a:p>
        </p:txBody>
      </p:sp>
    </p:spTree>
    <p:extLst>
      <p:ext uri="{BB962C8B-B14F-4D97-AF65-F5344CB8AC3E}">
        <p14:creationId xmlns:p14="http://schemas.microsoft.com/office/powerpoint/2010/main" val="20907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Project Introduction</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E1CAEE4-FACD-4E29-9FA2-1415ACCF9B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21</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Core Slides</vt:lpstr>
      <vt:lpstr>Work Experience</vt:lpstr>
      <vt:lpstr>Contents</vt:lpstr>
      <vt:lpstr>PowerPoint Presentation</vt:lpstr>
      <vt:lpstr>Who are we?</vt:lpstr>
      <vt:lpstr>Who are you?</vt:lpstr>
      <vt:lpstr>PowerPoint Presentation</vt:lpstr>
      <vt:lpstr>Required Software</vt:lpstr>
      <vt:lpstr>GitHub Repository</vt:lpstr>
      <vt:lpstr>PowerPoint Presentation</vt:lpstr>
      <vt:lpstr>What are we going to build?</vt:lpstr>
      <vt:lpstr>What is Tetris?</vt:lpstr>
      <vt:lpstr>Let’s play some Tetris!</vt:lpstr>
      <vt:lpstr>What technology are we going to use?</vt:lpstr>
      <vt:lpstr>What technology are we going to use?</vt:lpstr>
      <vt:lpstr>What technology are we going to use?</vt:lpstr>
      <vt:lpstr>PowerPoint Presentation</vt:lpstr>
      <vt:lpstr>An aside: Agile/Scrum/Sprints</vt:lpstr>
      <vt:lpstr>An aside: Pairing</vt:lpstr>
      <vt:lpstr>Timetable - Monday</vt:lpstr>
      <vt:lpstr>Timetable - Tuesday</vt:lpstr>
      <vt:lpstr>Timetable - Wednesday</vt:lpstr>
      <vt:lpstr>Timetable - Thursday</vt:lpstr>
      <vt:lpstr>Timetable - Friday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revision>2</cp:revision>
  <dcterms:created xsi:type="dcterms:W3CDTF">2021-11-04T13:51:55Z</dcterms:created>
  <dcterms:modified xsi:type="dcterms:W3CDTF">2024-10-28T12:09:35Z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