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6" r:id="rId4"/>
    <p:sldId id="277" r:id="rId5"/>
    <p:sldId id="271" r:id="rId6"/>
    <p:sldId id="266" r:id="rId7"/>
    <p:sldId id="270" r:id="rId8"/>
    <p:sldId id="282" r:id="rId9"/>
    <p:sldId id="272" r:id="rId10"/>
    <p:sldId id="279" r:id="rId11"/>
    <p:sldId id="273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3" d="100"/>
          <a:sy n="93" d="100"/>
        </p:scale>
        <p:origin x="114" y="1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58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3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8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924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3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Press Credentials, Boundary Work, and Conspiracy Discourse: The Case of </a:t>
            </a:r>
            <a:r>
              <a:rPr lang="en-US" sz="3600" dirty="0" err="1" smtClean="0"/>
              <a:t>WorldNetDaily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Jordan Foley, University of Wisconsin-Madison </a:t>
            </a:r>
          </a:p>
          <a:p>
            <a:r>
              <a:rPr lang="en-US" dirty="0" smtClean="0"/>
              <a:t>School of Journalism and Mass 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3" t="7053" r="5719" b="14057"/>
          <a:stretch/>
        </p:blipFill>
        <p:spPr>
          <a:xfrm>
            <a:off x="691896" y="232881"/>
            <a:ext cx="5175504" cy="6335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15556" r="8500" b="8889"/>
          <a:stretch/>
        </p:blipFill>
        <p:spPr>
          <a:xfrm>
            <a:off x="6096000" y="228600"/>
            <a:ext cx="5410200" cy="63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764373"/>
            <a:ext cx="10515600" cy="75962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 smtClean="0"/>
              <a:t>Conclusions and takeaways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1104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credentials deserve more systematic research from journalism scholars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Boundary zones are a useful conceptual tool to understand the rising influence of conspiracy discourse in online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Congressional press credentials operate in boundary zone between political and journalistic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WND case illustrates the power of institutional balancing acts during a period of professional upheaval.</a:t>
            </a:r>
          </a:p>
        </p:txBody>
      </p:sp>
    </p:spTree>
    <p:extLst>
      <p:ext uri="{BB962C8B-B14F-4D97-AF65-F5344CB8AC3E}">
        <p14:creationId xmlns:p14="http://schemas.microsoft.com/office/powerpoint/2010/main" val="713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u="sng" dirty="0" smtClean="0"/>
              <a:t>Presentation Outline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Boundary Work?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Press Credentials?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WorldNetDaily</a:t>
            </a:r>
            <a:r>
              <a:rPr lang="en-US" dirty="0" smtClean="0"/>
              <a:t> (WND)?</a:t>
            </a:r>
          </a:p>
          <a:p>
            <a:endParaRPr lang="en-US" dirty="0"/>
          </a:p>
          <a:p>
            <a:r>
              <a:rPr lang="en-US" dirty="0" smtClean="0"/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40865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ctr"/>
            <a:r>
              <a:rPr lang="en-US" b="1" u="sng" dirty="0" smtClean="0"/>
              <a:t>Why Boundary Work?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057400"/>
            <a:ext cx="10820400" cy="4161285"/>
          </a:xfrm>
        </p:spPr>
        <p:txBody>
          <a:bodyPr lIns="0"/>
          <a:lstStyle/>
          <a:p>
            <a:r>
              <a:rPr lang="en-US" dirty="0" smtClean="0"/>
              <a:t>Science and Technology Studies (STS)</a:t>
            </a:r>
          </a:p>
          <a:p>
            <a:pPr lvl="1"/>
            <a:r>
              <a:rPr lang="en-US" dirty="0" err="1" smtClean="0"/>
              <a:t>Gieryn</a:t>
            </a:r>
            <a:r>
              <a:rPr lang="en-US" dirty="0" smtClean="0"/>
              <a:t> (1983)</a:t>
            </a:r>
          </a:p>
          <a:p>
            <a:pPr lvl="2"/>
            <a:r>
              <a:rPr lang="en-US" dirty="0" smtClean="0"/>
              <a:t>“Attribution </a:t>
            </a:r>
            <a:r>
              <a:rPr lang="en-US" dirty="0"/>
              <a:t>of selected characteristics to the institution of science (i.e., to its practitioners, methods, stock of knowledge, values and work organization) for purposes of constructing a social boundary that distinguishes some intellectual activities as "non-science</a:t>
            </a:r>
            <a:r>
              <a:rPr lang="en-US" dirty="0" smtClean="0"/>
              <a:t>.”” </a:t>
            </a:r>
            <a:r>
              <a:rPr lang="en-US" dirty="0" smtClean="0"/>
              <a:t>(p. 782)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Eyal</a:t>
            </a:r>
            <a:r>
              <a:rPr lang="en-US" dirty="0" smtClean="0"/>
              <a:t> </a:t>
            </a:r>
            <a:r>
              <a:rPr lang="en-US" dirty="0"/>
              <a:t>(2010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Bourdieu (Field Theory)</a:t>
            </a:r>
          </a:p>
          <a:p>
            <a:pPr lvl="2"/>
            <a:r>
              <a:rPr lang="en-US" dirty="0" err="1"/>
              <a:t>Latour</a:t>
            </a:r>
            <a:r>
              <a:rPr lang="en-US" dirty="0"/>
              <a:t> (Actor-Network Theory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Spaces </a:t>
            </a:r>
            <a:r>
              <a:rPr lang="en-US" dirty="0"/>
              <a:t>Between </a:t>
            </a:r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3083"/>
            <a:ext cx="10058400" cy="73456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Congressional </a:t>
            </a:r>
            <a:r>
              <a:rPr lang="en-US" b="1" u="sng" dirty="0" smtClean="0"/>
              <a:t>Press </a:t>
            </a:r>
            <a:r>
              <a:rPr lang="en-US" b="1" u="sng" dirty="0" smtClean="0"/>
              <a:t>credentials</a:t>
            </a:r>
            <a:endParaRPr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17651"/>
            <a:ext cx="7010400" cy="554259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219199"/>
            <a:ext cx="4754880" cy="462114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7" y="762000"/>
            <a:ext cx="5446447" cy="1295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Press Credential Denials (Hermes et al, 2014)</a:t>
            </a:r>
            <a:endParaRPr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0"/>
            <a:ext cx="5486400" cy="6904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3452169"/>
            <a:ext cx="5446447" cy="11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7162800" cy="6589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2400" y="12954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groups are statistically more likely to be denied a press credential: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Freelancers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Self-Identified Photographers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Self-Identified Activists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3083"/>
            <a:ext cx="10058400" cy="73456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Congressional </a:t>
            </a:r>
            <a:r>
              <a:rPr lang="en-US" b="1" u="sng" dirty="0" smtClean="0"/>
              <a:t>Press </a:t>
            </a:r>
            <a:r>
              <a:rPr lang="en-US" b="1" u="sng" dirty="0" smtClean="0"/>
              <a:t>credentials</a:t>
            </a:r>
            <a:endParaRPr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219199"/>
            <a:ext cx="4754880" cy="462114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371600"/>
            <a:ext cx="10896600" cy="484708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Standing Committee of Correspondents (SCC)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Multiple </a:t>
            </a:r>
            <a:r>
              <a:rPr lang="en-US" dirty="0" smtClean="0"/>
              <a:t>press galleries (periodicals</a:t>
            </a:r>
            <a:r>
              <a:rPr lang="en-US" dirty="0"/>
              <a:t>, </a:t>
            </a:r>
            <a:r>
              <a:rPr lang="en-US" dirty="0" smtClean="0"/>
              <a:t>daily news</a:t>
            </a:r>
            <a:r>
              <a:rPr lang="en-US" dirty="0"/>
              <a:t>, </a:t>
            </a:r>
            <a:r>
              <a:rPr lang="en-US" dirty="0" smtClean="0"/>
              <a:t>photographers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Symbolic and Material Benefits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Access to workspace/staff, prestige, prerequisite to other credentials</a:t>
            </a:r>
          </a:p>
          <a:p>
            <a:endParaRPr lang="en-US" dirty="0"/>
          </a:p>
          <a:p>
            <a:r>
              <a:rPr lang="en-US" dirty="0" smtClean="0"/>
              <a:t>Unique Case Study</a:t>
            </a:r>
          </a:p>
          <a:p>
            <a:pPr lvl="1"/>
            <a:r>
              <a:rPr lang="en-US" sz="1800" dirty="0" smtClean="0"/>
              <a:t>Journalists as congressional </a:t>
            </a:r>
            <a:r>
              <a:rPr lang="en-US" sz="1800" dirty="0"/>
              <a:t>a</a:t>
            </a:r>
            <a:r>
              <a:rPr lang="en-US" sz="1800" dirty="0" smtClean="0"/>
              <a:t>gents</a:t>
            </a:r>
          </a:p>
          <a:p>
            <a:pPr lvl="1"/>
            <a:r>
              <a:rPr lang="en-US" sz="1800" dirty="0" smtClean="0"/>
              <a:t>Paradox of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Amendment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pPr algn="ctr"/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4" y="457766"/>
            <a:ext cx="3443288" cy="2592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48" y="4642308"/>
            <a:ext cx="5438062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08" y="457200"/>
            <a:ext cx="3479783" cy="2151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18" y="4916432"/>
            <a:ext cx="4314825" cy="1057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9" y="2207698"/>
            <a:ext cx="4729812" cy="2652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4724400" cy="1197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2328"/>
            <a:ext cx="488550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31" y="1306988"/>
            <a:ext cx="5290310" cy="1310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75" y="2521419"/>
            <a:ext cx="5078757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91" y="4107164"/>
            <a:ext cx="3810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4373"/>
            <a:ext cx="10515600" cy="759627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Congressional Press Credential Eligibility Rules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65200" y="1676400"/>
            <a:ext cx="10515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Standing Committee of Correspondents shall limit membership in the press galleries to </a:t>
            </a:r>
            <a:r>
              <a:rPr lang="en-US" sz="1600" b="1" u="sng" dirty="0">
                <a:solidFill>
                  <a:schemeClr val="accent2"/>
                </a:solidFill>
              </a:rPr>
              <a:t>bone fide correspondents of repute</a:t>
            </a:r>
            <a:r>
              <a:rPr lang="en-US" sz="1600" b="1" u="sng" dirty="0"/>
              <a:t> </a:t>
            </a:r>
            <a:r>
              <a:rPr lang="en-US" sz="1600" dirty="0"/>
              <a:t>in their </a:t>
            </a:r>
            <a:r>
              <a:rPr lang="en-US" sz="1600" dirty="0" smtClean="0"/>
              <a:t>profession</a:t>
            </a:r>
          </a:p>
          <a:p>
            <a:pPr marL="342900" indent="-342900">
              <a:buAutoNum type="arabicPeriod"/>
            </a:pPr>
            <a:r>
              <a:rPr lang="en-US" sz="1600" dirty="0"/>
              <a:t>An applicant for press credentials through the Daily Press Galleries must establish to the satisfaction of the Standing Committee of Correspondents that he or she is a </a:t>
            </a:r>
            <a:r>
              <a:rPr lang="en-US" sz="1600" b="1" u="sng" dirty="0">
                <a:solidFill>
                  <a:schemeClr val="accent2"/>
                </a:solidFill>
              </a:rPr>
              <a:t>full-time, paid correspondent who requires on-site access to congressional members and staff</a:t>
            </a:r>
            <a:r>
              <a:rPr lang="en-US" sz="1600" b="1" u="sng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dirty="0"/>
              <a:t>Correspondents must be employed by a news organization:</a:t>
            </a:r>
            <a:br>
              <a:rPr lang="en-US" sz="1600" dirty="0"/>
            </a:br>
            <a:r>
              <a:rPr lang="en-US" sz="1600" dirty="0"/>
              <a:t>(a) with General Publication periodicals mailing privileges under U.S. Postal Service rules, and which publishes daily; or</a:t>
            </a:r>
            <a:br>
              <a:rPr lang="en-US" sz="1600" dirty="0"/>
            </a:br>
            <a:r>
              <a:rPr lang="en-US" sz="1600" dirty="0"/>
              <a:t>(b) whose </a:t>
            </a:r>
            <a:r>
              <a:rPr lang="en-US" sz="1600" b="1" u="sng" dirty="0">
                <a:solidFill>
                  <a:schemeClr val="accent2"/>
                </a:solidFill>
              </a:rPr>
              <a:t>principal business is the daily dissemination of original news and opinion of interest to a broad segment of the public</a:t>
            </a:r>
            <a:r>
              <a:rPr lang="en-US" sz="1600" dirty="0"/>
              <a:t>, and which has published continuously for 18 months</a:t>
            </a:r>
            <a:r>
              <a:rPr lang="en-US" sz="1600" u="sng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dirty="0"/>
              <a:t>The applicant must reside in the Washington, D.C. area, and </a:t>
            </a:r>
            <a:r>
              <a:rPr lang="en-US" sz="1600" b="1" u="sng" dirty="0">
                <a:solidFill>
                  <a:schemeClr val="accent2"/>
                </a:solidFill>
              </a:rPr>
              <a:t>must not be engaged in any lobbying or paid advocacy, advertising, publicity or promotion work for any individual, political party, corporation, organization, or agency of the U.S. Government</a:t>
            </a:r>
            <a:r>
              <a:rPr lang="en-US" sz="1600" b="1" dirty="0"/>
              <a:t>,</a:t>
            </a:r>
            <a:r>
              <a:rPr lang="en-US" sz="1600" dirty="0"/>
              <a:t> or in prosecuting any claim before Congress or any federal government department, and will not do so while a member of the Daily Press Galleries.</a:t>
            </a:r>
            <a:br>
              <a:rPr lang="en-US" sz="1600" dirty="0"/>
            </a:br>
            <a:r>
              <a:rPr lang="en-US" sz="1600" dirty="0"/>
              <a:t>Applicants’ publications must be </a:t>
            </a:r>
            <a:r>
              <a:rPr lang="en-US" sz="1600" b="1" u="sng" dirty="0">
                <a:solidFill>
                  <a:schemeClr val="accent2"/>
                </a:solidFill>
              </a:rPr>
              <a:t>editorially independent of any institution, foundation or interest group that lobbies the federal government</a:t>
            </a:r>
            <a:r>
              <a:rPr lang="en-US" sz="1600" dirty="0"/>
              <a:t>, or that is not principally a general news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85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345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Century Gothic</vt:lpstr>
      <vt:lpstr>Vapor Trail</vt:lpstr>
      <vt:lpstr>Press Credentials, Boundary Work, and Conspiracy Discourse: The Case of WorldNetDaily</vt:lpstr>
      <vt:lpstr>Presentation Outline</vt:lpstr>
      <vt:lpstr>Why Boundary Work?</vt:lpstr>
      <vt:lpstr>Congressional Press credentials</vt:lpstr>
      <vt:lpstr>Press Credential Denials (Hermes et al, 2014)</vt:lpstr>
      <vt:lpstr>PowerPoint Presentation</vt:lpstr>
      <vt:lpstr>Congressional Press credentials</vt:lpstr>
      <vt:lpstr>PowerPoint Presentation</vt:lpstr>
      <vt:lpstr>Congressional Press Credential Eligibility 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2016-03-09T17:34:23Z</dcterms:created>
  <dcterms:modified xsi:type="dcterms:W3CDTF">2016-04-16T19:09:54Z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