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259" r:id="rId3"/>
    <p:sldId id="272" r:id="rId4"/>
    <p:sldId id="261" r:id="rId5"/>
    <p:sldId id="262" r:id="rId6"/>
    <p:sldId id="263" r:id="rId7"/>
    <p:sldId id="264" r:id="rId8"/>
    <p:sldId id="265" r:id="rId9"/>
    <p:sldId id="266" r:id="rId10"/>
    <p:sldId id="273" r:id="rId11"/>
    <p:sldId id="267" r:id="rId12"/>
    <p:sldId id="268" r:id="rId13"/>
    <p:sldId id="269" r:id="rId14"/>
    <p:sldId id="278" r:id="rId15"/>
    <p:sldId id="276" r:id="rId16"/>
    <p:sldId id="277" r:id="rId17"/>
    <p:sldId id="270" r:id="rId18"/>
    <p:sldId id="271" r:id="rId19"/>
    <p:sldId id="257" r:id="rId20"/>
    <p:sldId id="260" r:id="rId21"/>
    <p:sldId id="27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0000"/>
    <a:srgbClr val="000000"/>
    <a:srgbClr val="E6E2E2"/>
    <a:srgbClr val="E7E1E1"/>
    <a:srgbClr val="EADEDE"/>
    <a:srgbClr val="F6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Stile chiaro 2 - Color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C083E6E3-FA7D-4D7B-A595-EF9225AFEA82}" styleName="Stile chiaro 1 - Color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9" autoAdjust="0"/>
    <p:restoredTop sz="89651" autoAdjust="0"/>
  </p:normalViewPr>
  <p:slideViewPr>
    <p:cSldViewPr snapToGrid="0">
      <p:cViewPr>
        <p:scale>
          <a:sx n="75" d="100"/>
          <a:sy n="75" d="100"/>
        </p:scale>
        <p:origin x="682" y="-14"/>
      </p:cViewPr>
      <p:guideLst>
        <p:guide orient="horz" pos="238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3" d="100"/>
          <a:sy n="63" d="100"/>
        </p:scale>
        <p:origin x="3134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000" b="1" i="0" u="none" strike="noStrike" kern="1200" baseline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pPr>
            <a:r>
              <a:rPr lang="en-US" sz="2400" b="1" kern="1200" dirty="0" err="1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Requisiti</a:t>
            </a:r>
            <a:endParaRPr lang="en-US" sz="2400" b="1" kern="1200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000" b="1" i="0" u="none" strike="noStrike" kern="1200" baseline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defRPr>
          </a:pPr>
          <a:endParaRPr lang="it-I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Requisiti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813-4CD4-A37A-D81BEAAC2998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0813-4CD4-A37A-D81BEAAC2998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813-4CD4-A37A-D81BEAAC2998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CE53433A-2831-4A96-83DB-7FEE8AF88183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0813-4CD4-A37A-D81BEAAC299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414E1EE-1F39-4514-BE70-B18A04F1ACC5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0813-4CD4-A37A-D81BEAAC299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E4F23308-7B97-4E08-B14C-3C052EA818DD}" type="VALUE">
                      <a:rPr lang="en-US" smtClean="0"/>
                      <a:pPr/>
                      <a:t>[VALORE]</a:t>
                    </a:fld>
                    <a:endParaRPr lang="it-IT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813-4CD4-A37A-D81BEAAC299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Foglio1!$A$2:$A$4</c:f>
              <c:strCache>
                <c:ptCount val="3"/>
                <c:pt idx="0">
                  <c:v>Obbligatori</c:v>
                </c:pt>
                <c:pt idx="1">
                  <c:v>Desiderabili</c:v>
                </c:pt>
                <c:pt idx="2">
                  <c:v>Facoltativi</c:v>
                </c:pt>
              </c:strCache>
            </c:strRef>
          </c:cat>
          <c:val>
            <c:numRef>
              <c:f>Foglio1!$B$2:$B$4</c:f>
              <c:numCache>
                <c:formatCode>General</c:formatCode>
                <c:ptCount val="3"/>
                <c:pt idx="0">
                  <c:v>20</c:v>
                </c:pt>
                <c:pt idx="1">
                  <c:v>6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13-4CD4-A37A-D81BEAAC2998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9000657181562175"/>
          <c:y val="0.18386356868012124"/>
          <c:w val="0.6373271538979467"/>
          <c:h val="0.660085811939515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Tempo esecuzione ricerca full-text (ms)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E3D-4EB6-A271-BC6E89BAFB6E}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E3D-4EB6-A271-BC6E89BAFB6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Foglio1!$A$2:$A$5</c:f>
              <c:strCache>
                <c:ptCount val="2"/>
                <c:pt idx="0">
                  <c:v>LIKE</c:v>
                </c:pt>
                <c:pt idx="1">
                  <c:v>CONTAINS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2"/>
                <c:pt idx="0">
                  <c:v>665</c:v>
                </c:pt>
                <c:pt idx="1">
                  <c:v>510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1E-4A9B-A02F-644039AF9E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5"/>
        <c:overlap val="-24"/>
        <c:axId val="933136752"/>
        <c:axId val="933137080"/>
      </c:barChart>
      <c:catAx>
        <c:axId val="933136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933137080"/>
        <c:crosses val="autoZero"/>
        <c:auto val="1"/>
        <c:lblAlgn val="ctr"/>
        <c:lblOffset val="100"/>
        <c:noMultiLvlLbl val="0"/>
      </c:catAx>
      <c:valAx>
        <c:axId val="933137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933136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9000657181562175"/>
          <c:y val="0.18386356868012124"/>
          <c:w val="0.6373271538979467"/>
          <c:h val="0.660085811939515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Tempo esecuzione ricerca full-text (ms)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E3D-4EB6-A271-BC6E89BAFB6E}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E3D-4EB6-A271-BC6E89BAFB6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Foglio1!$A$2:$A$5</c:f>
              <c:strCache>
                <c:ptCount val="2"/>
                <c:pt idx="0">
                  <c:v>LIKE</c:v>
                </c:pt>
                <c:pt idx="1">
                  <c:v>CONTAINS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2"/>
                <c:pt idx="0">
                  <c:v>665</c:v>
                </c:pt>
                <c:pt idx="1">
                  <c:v>510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1E-4A9B-A02F-644039AF9E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5"/>
        <c:overlap val="-24"/>
        <c:axId val="933136752"/>
        <c:axId val="933137080"/>
      </c:barChart>
      <c:catAx>
        <c:axId val="933136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933137080"/>
        <c:crosses val="autoZero"/>
        <c:auto val="1"/>
        <c:lblAlgn val="ctr"/>
        <c:lblOffset val="100"/>
        <c:noMultiLvlLbl val="0"/>
      </c:catAx>
      <c:valAx>
        <c:axId val="933137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933136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600" dirty="0"/>
              <a:t>Soddisfacimento</a:t>
            </a:r>
            <a:r>
              <a:rPr lang="it-IT" sz="1600" baseline="0" dirty="0"/>
              <a:t> obiettivi</a:t>
            </a:r>
            <a:endParaRPr lang="it-IT" sz="1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Obbligatori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Foglio1!$A$2:$A$3</c:f>
              <c:strCache>
                <c:ptCount val="2"/>
                <c:pt idx="0">
                  <c:v>Stage</c:v>
                </c:pt>
                <c:pt idx="1">
                  <c:v>Prodotto</c:v>
                </c:pt>
              </c:strCache>
            </c:strRef>
          </c:cat>
          <c:val>
            <c:numRef>
              <c:f>Foglio1!$B$2:$B$3</c:f>
              <c:numCache>
                <c:formatCode>0%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D2-4819-B359-95319B9D7346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Desiderabili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Foglio1!$A$2:$A$3</c:f>
              <c:strCache>
                <c:ptCount val="2"/>
                <c:pt idx="0">
                  <c:v>Stage</c:v>
                </c:pt>
                <c:pt idx="1">
                  <c:v>Prodotto</c:v>
                </c:pt>
              </c:strCache>
            </c:strRef>
          </c:cat>
          <c:val>
            <c:numRef>
              <c:f>Foglio1!$C$2:$C$3</c:f>
              <c:numCache>
                <c:formatCode>0%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D2-4819-B359-95319B9D7346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Facoltativi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Foglio1!$A$2:$A$3</c:f>
              <c:strCache>
                <c:ptCount val="2"/>
                <c:pt idx="0">
                  <c:v>Stage</c:v>
                </c:pt>
                <c:pt idx="1">
                  <c:v>Prodotto</c:v>
                </c:pt>
              </c:strCache>
            </c:strRef>
          </c:cat>
          <c:val>
            <c:numRef>
              <c:f>Foglio1!$D$2:$D$3</c:f>
              <c:numCache>
                <c:formatCode>0%</c:formatCode>
                <c:ptCount val="2"/>
                <c:pt idx="0">
                  <c:v>1</c:v>
                </c:pt>
                <c:pt idx="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ED2-4819-B359-95319B9D73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11063592"/>
        <c:axId val="1011057032"/>
      </c:barChart>
      <c:catAx>
        <c:axId val="1011063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011057032"/>
        <c:crosses val="autoZero"/>
        <c:auto val="1"/>
        <c:lblAlgn val="ctr"/>
        <c:lblOffset val="100"/>
        <c:noMultiLvlLbl val="0"/>
      </c:catAx>
      <c:valAx>
        <c:axId val="101105703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011063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600" dirty="0"/>
              <a:t>Code</a:t>
            </a:r>
            <a:r>
              <a:rPr lang="it-IT" sz="1600" baseline="0" dirty="0"/>
              <a:t> </a:t>
            </a:r>
            <a:r>
              <a:rPr lang="it-IT" sz="1600" baseline="0" dirty="0" err="1"/>
              <a:t>coverage</a:t>
            </a:r>
            <a:endParaRPr lang="it-IT" sz="1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Branch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Coverage</c:v>
                </c:pt>
              </c:strCache>
            </c:strRef>
          </c:cat>
          <c:val>
            <c:numRef>
              <c:f>Foglio1!$B$2</c:f>
              <c:numCache>
                <c:formatCode>0%</c:formatCode>
                <c:ptCount val="1"/>
                <c:pt idx="0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67-496B-9BB5-918E95EF7651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Statement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267-496B-9BB5-918E95EF765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Coverage</c:v>
                </c:pt>
              </c:strCache>
            </c:strRef>
          </c:cat>
          <c:val>
            <c:numRef>
              <c:f>Foglio1!$C$2</c:f>
              <c:numCache>
                <c:formatCode>0%</c:formatCode>
                <c:ptCount val="1"/>
                <c:pt idx="0">
                  <c:v>0.85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67-496B-9BB5-918E95EF76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016004192"/>
        <c:axId val="1016002552"/>
      </c:barChart>
      <c:catAx>
        <c:axId val="10160041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16002552"/>
        <c:crosses val="autoZero"/>
        <c:auto val="1"/>
        <c:lblAlgn val="ctr"/>
        <c:lblOffset val="100"/>
        <c:noMultiLvlLbl val="0"/>
      </c:catAx>
      <c:valAx>
        <c:axId val="1016002552"/>
        <c:scaling>
          <c:orientation val="minMax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016004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600" dirty="0"/>
              <a:t>Soddisfacimento</a:t>
            </a:r>
            <a:r>
              <a:rPr lang="it-IT" sz="1600" baseline="0" dirty="0"/>
              <a:t> obiettivi</a:t>
            </a:r>
            <a:endParaRPr lang="it-IT" sz="1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Obbligatori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Foglio1!$A$2:$A$3</c:f>
              <c:strCache>
                <c:ptCount val="2"/>
                <c:pt idx="0">
                  <c:v>Stage</c:v>
                </c:pt>
                <c:pt idx="1">
                  <c:v>Prodotto</c:v>
                </c:pt>
              </c:strCache>
            </c:strRef>
          </c:cat>
          <c:val>
            <c:numRef>
              <c:f>Foglio1!$B$2:$B$3</c:f>
              <c:numCache>
                <c:formatCode>0%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D2-4819-B359-95319B9D7346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Desiderabili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Foglio1!$A$2:$A$3</c:f>
              <c:strCache>
                <c:ptCount val="2"/>
                <c:pt idx="0">
                  <c:v>Stage</c:v>
                </c:pt>
                <c:pt idx="1">
                  <c:v>Prodotto</c:v>
                </c:pt>
              </c:strCache>
            </c:strRef>
          </c:cat>
          <c:val>
            <c:numRef>
              <c:f>Foglio1!$C$2:$C$3</c:f>
              <c:numCache>
                <c:formatCode>0%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D2-4819-B359-95319B9D7346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Facoltativi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Foglio1!$A$2:$A$3</c:f>
              <c:strCache>
                <c:ptCount val="2"/>
                <c:pt idx="0">
                  <c:v>Stage</c:v>
                </c:pt>
                <c:pt idx="1">
                  <c:v>Prodotto</c:v>
                </c:pt>
              </c:strCache>
            </c:strRef>
          </c:cat>
          <c:val>
            <c:numRef>
              <c:f>Foglio1!$D$2:$D$3</c:f>
              <c:numCache>
                <c:formatCode>0%</c:formatCode>
                <c:ptCount val="2"/>
                <c:pt idx="0">
                  <c:v>1</c:v>
                </c:pt>
                <c:pt idx="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ED2-4819-B359-95319B9D73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11063592"/>
        <c:axId val="1011057032"/>
      </c:barChart>
      <c:catAx>
        <c:axId val="1011063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011057032"/>
        <c:crosses val="autoZero"/>
        <c:auto val="1"/>
        <c:lblAlgn val="ctr"/>
        <c:lblOffset val="100"/>
        <c:noMultiLvlLbl val="0"/>
      </c:catAx>
      <c:valAx>
        <c:axId val="1011057032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011063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1600" dirty="0"/>
              <a:t>Code</a:t>
            </a:r>
            <a:r>
              <a:rPr lang="it-IT" sz="1600" baseline="0" dirty="0"/>
              <a:t> </a:t>
            </a:r>
            <a:r>
              <a:rPr lang="it-IT" sz="1600" baseline="0" dirty="0" err="1"/>
              <a:t>coverage</a:t>
            </a:r>
            <a:endParaRPr lang="it-IT" sz="1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Branch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Coverage</c:v>
                </c:pt>
              </c:strCache>
            </c:strRef>
          </c:cat>
          <c:val>
            <c:numRef>
              <c:f>Foglio1!$B$2</c:f>
              <c:numCache>
                <c:formatCode>0%</c:formatCode>
                <c:ptCount val="1"/>
                <c:pt idx="0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67-496B-9BB5-918E95EF7651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Statement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267-496B-9BB5-918E95EF765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Foglio1!$A$2</c:f>
              <c:strCache>
                <c:ptCount val="1"/>
                <c:pt idx="0">
                  <c:v>Coverage</c:v>
                </c:pt>
              </c:strCache>
            </c:strRef>
          </c:cat>
          <c:val>
            <c:numRef>
              <c:f>Foglio1!$C$2</c:f>
              <c:numCache>
                <c:formatCode>0%</c:formatCode>
                <c:ptCount val="1"/>
                <c:pt idx="0">
                  <c:v>0.85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67-496B-9BB5-918E95EF76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016004192"/>
        <c:axId val="1016002552"/>
      </c:barChart>
      <c:catAx>
        <c:axId val="10160041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16002552"/>
        <c:crosses val="autoZero"/>
        <c:auto val="1"/>
        <c:lblAlgn val="ctr"/>
        <c:lblOffset val="100"/>
        <c:noMultiLvlLbl val="0"/>
      </c:catAx>
      <c:valAx>
        <c:axId val="1016002552"/>
        <c:scaling>
          <c:orientation val="minMax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016004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4D2C6C-4159-42B7-A5DF-81757C84A13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1E607A6-E35E-4AB3-8C78-70CFDBFB711C}">
      <dgm:prSet phldrT="[Testo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it-IT" sz="2400" dirty="0"/>
            <a:t>Azienda</a:t>
          </a:r>
          <a:endParaRPr lang="it-IT" sz="1600" dirty="0"/>
        </a:p>
      </dgm:t>
    </dgm:pt>
    <dgm:pt modelId="{0572DE40-6533-49B0-9F16-A638D4523872}" type="parTrans" cxnId="{F2C6B465-7FE0-499B-9B16-D020829EB6CD}">
      <dgm:prSet/>
      <dgm:spPr/>
      <dgm:t>
        <a:bodyPr/>
        <a:lstStyle/>
        <a:p>
          <a:endParaRPr lang="it-IT"/>
        </a:p>
      </dgm:t>
    </dgm:pt>
    <dgm:pt modelId="{924FAEF3-1458-4C00-B69E-E7AC8718CD86}" type="sibTrans" cxnId="{F2C6B465-7FE0-499B-9B16-D020829EB6CD}">
      <dgm:prSet/>
      <dgm:spPr/>
      <dgm:t>
        <a:bodyPr/>
        <a:lstStyle/>
        <a:p>
          <a:endParaRPr lang="it-IT"/>
        </a:p>
      </dgm:t>
    </dgm:pt>
    <dgm:pt modelId="{643ABE09-8B6E-48B7-B328-1B27F46BADEC}">
      <dgm:prSet phldrT="[Testo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it-IT" sz="2400" dirty="0"/>
            <a:t>Progetto gestione prodotti</a:t>
          </a:r>
        </a:p>
      </dgm:t>
    </dgm:pt>
    <dgm:pt modelId="{177F7488-2010-42F5-A4A8-1953059BF9BB}" type="parTrans" cxnId="{7063149B-3D1A-454A-8DDE-BD6906F24B77}">
      <dgm:prSet/>
      <dgm:spPr/>
      <dgm:t>
        <a:bodyPr/>
        <a:lstStyle/>
        <a:p>
          <a:endParaRPr lang="it-IT"/>
        </a:p>
      </dgm:t>
    </dgm:pt>
    <dgm:pt modelId="{26459212-41C7-4D44-9D54-F003CAB1C0C6}" type="sibTrans" cxnId="{7063149B-3D1A-454A-8DDE-BD6906F24B77}">
      <dgm:prSet/>
      <dgm:spPr/>
      <dgm:t>
        <a:bodyPr/>
        <a:lstStyle/>
        <a:p>
          <a:endParaRPr lang="it-IT"/>
        </a:p>
      </dgm:t>
    </dgm:pt>
    <dgm:pt modelId="{478C3E43-F80A-465E-89A8-4B63719930D5}">
      <dgm:prSet phldrT="[Testo]" custT="1"/>
      <dgm:spPr>
        <a:solidFill>
          <a:schemeClr val="accent6"/>
        </a:solidFill>
      </dgm:spPr>
      <dgm:t>
        <a:bodyPr/>
        <a:lstStyle/>
        <a:p>
          <a:r>
            <a:rPr lang="it-IT" sz="2400" dirty="0"/>
            <a:t>Reso-</a:t>
          </a:r>
        </a:p>
        <a:p>
          <a:r>
            <a:rPr lang="it-IT" sz="2400" dirty="0"/>
            <a:t>conto</a:t>
          </a:r>
          <a:endParaRPr lang="it-IT" sz="1600" dirty="0"/>
        </a:p>
      </dgm:t>
    </dgm:pt>
    <dgm:pt modelId="{BF9C6935-F732-4F6E-B377-1A676FC1ED74}" type="parTrans" cxnId="{39FD90E4-69EA-4128-B3BD-EB3630ACB969}">
      <dgm:prSet/>
      <dgm:spPr/>
      <dgm:t>
        <a:bodyPr/>
        <a:lstStyle/>
        <a:p>
          <a:endParaRPr lang="it-IT"/>
        </a:p>
      </dgm:t>
    </dgm:pt>
    <dgm:pt modelId="{7A06E5C7-5915-40E3-8AB5-715848ED35F3}" type="sibTrans" cxnId="{39FD90E4-69EA-4128-B3BD-EB3630ACB969}">
      <dgm:prSet/>
      <dgm:spPr/>
      <dgm:t>
        <a:bodyPr/>
        <a:lstStyle/>
        <a:p>
          <a:endParaRPr lang="it-IT"/>
        </a:p>
      </dgm:t>
    </dgm:pt>
    <dgm:pt modelId="{A66F3907-F3DB-4C9F-A32A-9C6F598F9286}" type="pres">
      <dgm:prSet presAssocID="{234D2C6C-4159-42B7-A5DF-81757C84A13C}" presName="Name0" presStyleCnt="0">
        <dgm:presLayoutVars>
          <dgm:dir/>
          <dgm:animLvl val="lvl"/>
          <dgm:resizeHandles val="exact"/>
        </dgm:presLayoutVars>
      </dgm:prSet>
      <dgm:spPr/>
    </dgm:pt>
    <dgm:pt modelId="{835B91FE-F22F-4546-95C5-8DFDAA1066A3}" type="pres">
      <dgm:prSet presAssocID="{51E607A6-E35E-4AB3-8C78-70CFDBFB711C}" presName="parTxOnly" presStyleLbl="node1" presStyleIdx="0" presStyleCnt="3" custScaleX="110007" custScaleY="111973" custLinFactNeighborX="23444" custLinFactNeighborY="-72">
        <dgm:presLayoutVars>
          <dgm:chMax val="0"/>
          <dgm:chPref val="0"/>
          <dgm:bulletEnabled val="1"/>
        </dgm:presLayoutVars>
      </dgm:prSet>
      <dgm:spPr/>
    </dgm:pt>
    <dgm:pt modelId="{4DDE1C8F-7035-410D-8FF9-E18053684011}" type="pres">
      <dgm:prSet presAssocID="{924FAEF3-1458-4C00-B69E-E7AC8718CD86}" presName="parTxOnlySpace" presStyleCnt="0"/>
      <dgm:spPr/>
    </dgm:pt>
    <dgm:pt modelId="{1726798C-5468-4AA0-9364-0ADE1DA42F64}" type="pres">
      <dgm:prSet presAssocID="{643ABE09-8B6E-48B7-B328-1B27F46BADEC}" presName="parTxOnly" presStyleLbl="node1" presStyleIdx="1" presStyleCnt="3" custScaleX="221241" custScaleY="112184">
        <dgm:presLayoutVars>
          <dgm:chMax val="0"/>
          <dgm:chPref val="0"/>
          <dgm:bulletEnabled val="1"/>
        </dgm:presLayoutVars>
      </dgm:prSet>
      <dgm:spPr/>
    </dgm:pt>
    <dgm:pt modelId="{203FD6E7-14D9-4D6B-802B-7F78506EC472}" type="pres">
      <dgm:prSet presAssocID="{26459212-41C7-4D44-9D54-F003CAB1C0C6}" presName="parTxOnlySpace" presStyleCnt="0"/>
      <dgm:spPr/>
    </dgm:pt>
    <dgm:pt modelId="{3FAA0034-5BBE-43D6-A898-F717FC130B17}" type="pres">
      <dgm:prSet presAssocID="{478C3E43-F80A-465E-89A8-4B63719930D5}" presName="parTxOnly" presStyleLbl="node1" presStyleIdx="2" presStyleCnt="3" custScaleX="79254" custScaleY="112184">
        <dgm:presLayoutVars>
          <dgm:chMax val="0"/>
          <dgm:chPref val="0"/>
          <dgm:bulletEnabled val="1"/>
        </dgm:presLayoutVars>
      </dgm:prSet>
      <dgm:spPr/>
    </dgm:pt>
  </dgm:ptLst>
  <dgm:cxnLst>
    <dgm:cxn modelId="{D766A207-7673-476A-A8BF-D79E3A5FD411}" type="presOf" srcId="{643ABE09-8B6E-48B7-B328-1B27F46BADEC}" destId="{1726798C-5468-4AA0-9364-0ADE1DA42F64}" srcOrd="0" destOrd="0" presId="urn:microsoft.com/office/officeart/2005/8/layout/chevron1"/>
    <dgm:cxn modelId="{6FA27C2E-3FFA-4219-BE01-C583D83E62A7}" type="presOf" srcId="{478C3E43-F80A-465E-89A8-4B63719930D5}" destId="{3FAA0034-5BBE-43D6-A898-F717FC130B17}" srcOrd="0" destOrd="0" presId="urn:microsoft.com/office/officeart/2005/8/layout/chevron1"/>
    <dgm:cxn modelId="{F2C6B465-7FE0-499B-9B16-D020829EB6CD}" srcId="{234D2C6C-4159-42B7-A5DF-81757C84A13C}" destId="{51E607A6-E35E-4AB3-8C78-70CFDBFB711C}" srcOrd="0" destOrd="0" parTransId="{0572DE40-6533-49B0-9F16-A638D4523872}" sibTransId="{924FAEF3-1458-4C00-B69E-E7AC8718CD86}"/>
    <dgm:cxn modelId="{B4C2C24E-E343-470D-810D-F8576E81E231}" type="presOf" srcId="{234D2C6C-4159-42B7-A5DF-81757C84A13C}" destId="{A66F3907-F3DB-4C9F-A32A-9C6F598F9286}" srcOrd="0" destOrd="0" presId="urn:microsoft.com/office/officeart/2005/8/layout/chevron1"/>
    <dgm:cxn modelId="{6FE99088-A33E-45AC-9413-9694E8807E42}" type="presOf" srcId="{51E607A6-E35E-4AB3-8C78-70CFDBFB711C}" destId="{835B91FE-F22F-4546-95C5-8DFDAA1066A3}" srcOrd="0" destOrd="0" presId="urn:microsoft.com/office/officeart/2005/8/layout/chevron1"/>
    <dgm:cxn modelId="{7063149B-3D1A-454A-8DDE-BD6906F24B77}" srcId="{234D2C6C-4159-42B7-A5DF-81757C84A13C}" destId="{643ABE09-8B6E-48B7-B328-1B27F46BADEC}" srcOrd="1" destOrd="0" parTransId="{177F7488-2010-42F5-A4A8-1953059BF9BB}" sibTransId="{26459212-41C7-4D44-9D54-F003CAB1C0C6}"/>
    <dgm:cxn modelId="{39FD90E4-69EA-4128-B3BD-EB3630ACB969}" srcId="{234D2C6C-4159-42B7-A5DF-81757C84A13C}" destId="{478C3E43-F80A-465E-89A8-4B63719930D5}" srcOrd="2" destOrd="0" parTransId="{BF9C6935-F732-4F6E-B377-1A676FC1ED74}" sibTransId="{7A06E5C7-5915-40E3-8AB5-715848ED35F3}"/>
    <dgm:cxn modelId="{791A9228-D2BD-4D59-87D4-89119AB8B3FA}" type="presParOf" srcId="{A66F3907-F3DB-4C9F-A32A-9C6F598F9286}" destId="{835B91FE-F22F-4546-95C5-8DFDAA1066A3}" srcOrd="0" destOrd="0" presId="urn:microsoft.com/office/officeart/2005/8/layout/chevron1"/>
    <dgm:cxn modelId="{657CE258-7756-4F88-8CE2-AD967FD503F2}" type="presParOf" srcId="{A66F3907-F3DB-4C9F-A32A-9C6F598F9286}" destId="{4DDE1C8F-7035-410D-8FF9-E18053684011}" srcOrd="1" destOrd="0" presId="urn:microsoft.com/office/officeart/2005/8/layout/chevron1"/>
    <dgm:cxn modelId="{714EBD4A-34C3-42C4-88DE-65340514482B}" type="presParOf" srcId="{A66F3907-F3DB-4C9F-A32A-9C6F598F9286}" destId="{1726798C-5468-4AA0-9364-0ADE1DA42F64}" srcOrd="2" destOrd="0" presId="urn:microsoft.com/office/officeart/2005/8/layout/chevron1"/>
    <dgm:cxn modelId="{5D3C08A5-F024-4DF8-A07C-6497DDE2AC5F}" type="presParOf" srcId="{A66F3907-F3DB-4C9F-A32A-9C6F598F9286}" destId="{203FD6E7-14D9-4D6B-802B-7F78506EC472}" srcOrd="3" destOrd="0" presId="urn:microsoft.com/office/officeart/2005/8/layout/chevron1"/>
    <dgm:cxn modelId="{2C7249A9-41CF-4A94-B779-974EE11925A0}" type="presParOf" srcId="{A66F3907-F3DB-4C9F-A32A-9C6F598F9286}" destId="{3FAA0034-5BBE-43D6-A898-F717FC130B17}" srcOrd="4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5B91FE-F22F-4546-95C5-8DFDAA1066A3}">
      <dsp:nvSpPr>
        <dsp:cNvPr id="0" name=""/>
        <dsp:cNvSpPr/>
      </dsp:nvSpPr>
      <dsp:spPr>
        <a:xfrm>
          <a:off x="71659" y="359645"/>
          <a:ext cx="3136606" cy="1277065"/>
        </a:xfrm>
        <a:prstGeom prst="chevron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Azienda</a:t>
          </a:r>
          <a:endParaRPr lang="it-IT" sz="1600" kern="1200" dirty="0"/>
        </a:p>
      </dsp:txBody>
      <dsp:txXfrm>
        <a:off x="710192" y="359645"/>
        <a:ext cx="1859541" cy="1277065"/>
      </dsp:txXfrm>
    </dsp:sp>
    <dsp:sp modelId="{1726798C-5468-4AA0-9364-0ADE1DA42F64}">
      <dsp:nvSpPr>
        <dsp:cNvPr id="0" name=""/>
        <dsp:cNvSpPr/>
      </dsp:nvSpPr>
      <dsp:spPr>
        <a:xfrm>
          <a:off x="2856292" y="359263"/>
          <a:ext cx="6308198" cy="1279471"/>
        </a:xfrm>
        <a:prstGeom prst="chevron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Progetto gestione prodotti</a:t>
          </a:r>
        </a:p>
      </dsp:txBody>
      <dsp:txXfrm>
        <a:off x="3496028" y="359263"/>
        <a:ext cx="5028727" cy="1279471"/>
      </dsp:txXfrm>
    </dsp:sp>
    <dsp:sp modelId="{3FAA0034-5BBE-43D6-A898-F717FC130B17}">
      <dsp:nvSpPr>
        <dsp:cNvPr id="0" name=""/>
        <dsp:cNvSpPr/>
      </dsp:nvSpPr>
      <dsp:spPr>
        <a:xfrm>
          <a:off x="8879363" y="359263"/>
          <a:ext cx="2259752" cy="1279471"/>
        </a:xfrm>
        <a:prstGeom prst="chevron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Reso-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/>
            <a:t>conto</a:t>
          </a:r>
          <a:endParaRPr lang="it-IT" sz="1600" kern="1200" dirty="0"/>
        </a:p>
      </dsp:txBody>
      <dsp:txXfrm>
        <a:off x="9519099" y="359263"/>
        <a:ext cx="980281" cy="12794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E776A-9BD9-4A1D-B863-F51B95C82240}" type="datetimeFigureOut">
              <a:rPr lang="it-IT" smtClean="0"/>
              <a:t>18/09/2017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CC03C-4311-4F5A-A427-0AF2CA7D979D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7531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CC03C-4311-4F5A-A427-0AF2CA7D979D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863027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Parto con la presentazione dell’azienda che mi ha ospitato durante il periodo di stage. IBC è nata nel 1980 come concessionaria NCR, nota azienda statunitense che opera in ambito </a:t>
            </a:r>
            <a:r>
              <a:rPr lang="it-IT" dirty="0" err="1"/>
              <a:t>retail</a:t>
            </a:r>
            <a:r>
              <a:rPr lang="it-IT" dirty="0"/>
              <a:t> e </a:t>
            </a:r>
            <a:r>
              <a:rPr lang="it-IT" dirty="0" err="1"/>
              <a:t>financial</a:t>
            </a:r>
            <a:r>
              <a:rPr lang="it-IT" dirty="0"/>
              <a:t>. Nel 1995 fonda la sua sede a Vigonza, in provincia di Padova. Questo evento ha marcato l’inizio della produzione di software da parte di IBC. Alcuni dati economici che presento sono il fatturato del 2015, di circa 7 milioni di euro, e un numero di punti vendita gestiti, pari a circa 1000 in tutta Italia. </a:t>
            </a:r>
          </a:p>
          <a:p>
            <a:r>
              <a:rPr lang="it-IT" dirty="0"/>
              <a:t>IBC attualmente fornisce sia hardware, operando da rivenditore, installatore e manutentore per soggetti terzi, sia software, sviluppando soluzioni personalizzate per i clienti e anche software proprio.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CC03C-4311-4F5A-A427-0AF2CA7D979D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97247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Parto con la presentazione dell’azienda che mi ha ospitato durante il periodo di stage. IBC è nata nel 1980 come concessionaria NCR, nota azienda statunitense che opera in ambito </a:t>
            </a:r>
            <a:r>
              <a:rPr lang="it-IT" dirty="0" err="1"/>
              <a:t>retail</a:t>
            </a:r>
            <a:r>
              <a:rPr lang="it-IT" dirty="0"/>
              <a:t> e </a:t>
            </a:r>
            <a:r>
              <a:rPr lang="it-IT" dirty="0" err="1"/>
              <a:t>financial</a:t>
            </a:r>
            <a:r>
              <a:rPr lang="it-IT" dirty="0"/>
              <a:t>. Nel 1995 fonda la sua sede a Vigonza, in provincia di Padova. Questo evento ha marcato l’inizio della produzione di software da parte di IBC. Alcuni dati economici che presento sono il fatturato del 2015, di circa 7 milioni di euro, e un numero di punti vendita gestiti, pari a circa 1000 in tutta Italia. </a:t>
            </a:r>
          </a:p>
          <a:p>
            <a:r>
              <a:rPr lang="it-IT" dirty="0"/>
              <a:t>IBC attualmente fornisce sia hardware, operando da rivenditore, installatore e manutentore per soggetti terzi, sia software, sviluppando soluzioni personalizzate per i clienti e anche software proprio.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CC03C-4311-4F5A-A427-0AF2CA7D979D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606836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Parto con la presentazione dell’azienda che mi ha ospitato durante il periodo di stage. IBC è nata nel 1980 come concessionaria NCR, nota azienda statunitense che opera in ambito </a:t>
            </a:r>
            <a:r>
              <a:rPr lang="it-IT" dirty="0" err="1"/>
              <a:t>retail</a:t>
            </a:r>
            <a:r>
              <a:rPr lang="it-IT" dirty="0"/>
              <a:t> e </a:t>
            </a:r>
            <a:r>
              <a:rPr lang="it-IT" dirty="0" err="1"/>
              <a:t>financial</a:t>
            </a:r>
            <a:r>
              <a:rPr lang="it-IT" dirty="0"/>
              <a:t>. Nel 1995 fonda la sua sede a Vigonza, in provincia di Padova. Questo evento ha marcato l’inizio della produzione di software da parte di IBC. Alcuni dati economici che presento sono il fatturato del 2015, di circa 7 milioni di euro, e un numero di punti vendita gestiti, pari a circa 1000 in tutta Italia. </a:t>
            </a:r>
          </a:p>
          <a:p>
            <a:r>
              <a:rPr lang="it-IT" dirty="0"/>
              <a:t>IBC attualmente fornisce sia hardware, operando da rivenditore, installatore e manutentore per soggetti terzi, sia software, sviluppando soluzioni personalizzate per i clienti e anche software proprio.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CC03C-4311-4F5A-A427-0AF2CA7D979D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01853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Parto con la presentazione dell’azienda che mi ha ospitato durante il periodo di stage. IBC è nata nel 1980 come concessionaria NCR, nota azienda statunitense che opera in ambito </a:t>
            </a:r>
            <a:r>
              <a:rPr lang="it-IT" dirty="0" err="1"/>
              <a:t>retail</a:t>
            </a:r>
            <a:r>
              <a:rPr lang="it-IT" dirty="0"/>
              <a:t> e </a:t>
            </a:r>
            <a:r>
              <a:rPr lang="it-IT" dirty="0" err="1"/>
              <a:t>financial</a:t>
            </a:r>
            <a:r>
              <a:rPr lang="it-IT" dirty="0"/>
              <a:t>. Nel 1995 fonda la sua sede a Vigonza, in provincia di Padova. Questo evento ha marcato l’inizio della produzione di software da parte di IBC. Alcuni dati economici che presento sono il fatturato del 2015, di circa 7 milioni di euro, e un numero di punti vendita gestiti, pari a circa 1000 in tutta Italia. </a:t>
            </a:r>
          </a:p>
          <a:p>
            <a:r>
              <a:rPr lang="it-IT" dirty="0"/>
              <a:t>IBC attualmente fornisce sia hardware, operando da rivenditore, installatore e manutentore per soggetti terzi, sia software, sviluppando soluzioni personalizzate per i clienti e anche software proprio.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CC03C-4311-4F5A-A427-0AF2CA7D979D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972118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Parto con la presentazione dell’azienda che mi ha ospitato durante il periodo di stage. IBC è nata nel 1980 come concessionaria NCR, nota azienda statunitense che opera in ambito </a:t>
            </a:r>
            <a:r>
              <a:rPr lang="it-IT" dirty="0" err="1"/>
              <a:t>retail</a:t>
            </a:r>
            <a:r>
              <a:rPr lang="it-IT" dirty="0"/>
              <a:t> e </a:t>
            </a:r>
            <a:r>
              <a:rPr lang="it-IT" dirty="0" err="1"/>
              <a:t>financial</a:t>
            </a:r>
            <a:r>
              <a:rPr lang="it-IT" dirty="0"/>
              <a:t>. Nel 1995 fonda la sua sede a Vigonza, in provincia di Padova. Questo evento ha marcato l’inizio della produzione di software da parte di IBC. Alcuni dati economici che presento sono il fatturato del 2015, di circa 7 milioni di euro, e un numero di punti vendita gestiti, pari a circa 1000 in tutta Italia. </a:t>
            </a:r>
          </a:p>
          <a:p>
            <a:r>
              <a:rPr lang="it-IT" dirty="0"/>
              <a:t>IBC attualmente fornisce sia hardware, operando da rivenditore, installatore e manutentore per soggetti terzi, sia software, sviluppando soluzioni personalizzate per i clienti e anche software proprio.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CC03C-4311-4F5A-A427-0AF2CA7D979D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638622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Parto con la presentazione dell’azienda che mi ha ospitato durante il periodo di stage. IBC è nata nel 1980 come concessionaria NCR, nota azienda statunitense che opera in ambito </a:t>
            </a:r>
            <a:r>
              <a:rPr lang="it-IT" dirty="0" err="1"/>
              <a:t>retail</a:t>
            </a:r>
            <a:r>
              <a:rPr lang="it-IT" dirty="0"/>
              <a:t> e </a:t>
            </a:r>
            <a:r>
              <a:rPr lang="it-IT" dirty="0" err="1"/>
              <a:t>financial</a:t>
            </a:r>
            <a:r>
              <a:rPr lang="it-IT" dirty="0"/>
              <a:t>. Nel 1995 fonda la sua sede a Vigonza, in provincia di Padova. Questo evento ha marcato l’inizio della produzione di software da parte di IBC. Alcuni dati economici che presento sono il fatturato del 2015, di circa 7 milioni di euro, e un numero di punti vendita gestiti, pari a circa 1000 in tutta Italia. </a:t>
            </a:r>
          </a:p>
          <a:p>
            <a:r>
              <a:rPr lang="it-IT" dirty="0"/>
              <a:t>IBC attualmente fornisce sia hardware, operando da rivenditore, installatore e manutentore per soggetti terzi, sia software, sviluppando soluzioni personalizzate per i clienti e anche software proprio.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CC03C-4311-4F5A-A427-0AF2CA7D979D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379299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Parto con la presentazione dell’azienda che mi ha ospitato durante il periodo di stage. IBC è nata nel 1980 come concessionaria NCR, nota azienda statunitense che opera in ambito </a:t>
            </a:r>
            <a:r>
              <a:rPr lang="it-IT" dirty="0" err="1"/>
              <a:t>retail</a:t>
            </a:r>
            <a:r>
              <a:rPr lang="it-IT" dirty="0"/>
              <a:t> e </a:t>
            </a:r>
            <a:r>
              <a:rPr lang="it-IT" dirty="0" err="1"/>
              <a:t>financial</a:t>
            </a:r>
            <a:r>
              <a:rPr lang="it-IT" dirty="0"/>
              <a:t>. Nel 1995 fonda la sua sede a Vigonza, in provincia di Padova. Questo evento ha marcato l’inizio della produzione di software da parte di IBC. Alcuni dati economici che presento sono il fatturato del 2015, di circa 7 milioni di euro, e un numero di punti vendita gestiti, pari a circa 1000 in tutta Italia. </a:t>
            </a:r>
          </a:p>
          <a:p>
            <a:r>
              <a:rPr lang="it-IT" dirty="0"/>
              <a:t>IBC attualmente fornisce sia hardware, operando da rivenditore, installatore e manutentore per soggetti terzi, sia software, sviluppando soluzioni personalizzate per i clienti e anche software proprio.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CC03C-4311-4F5A-A427-0AF2CA7D979D}" type="slidenum">
              <a:rPr lang="it-IT" smtClean="0"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98279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Parto con la presentazione dell’azienda che mi ha ospitato durante il periodo di stage. IBC è nata nel 1980 come concessionaria NCR, nota azienda statunitense che opera in ambito </a:t>
            </a:r>
            <a:r>
              <a:rPr lang="it-IT" dirty="0" err="1"/>
              <a:t>retail</a:t>
            </a:r>
            <a:r>
              <a:rPr lang="it-IT" dirty="0"/>
              <a:t> e </a:t>
            </a:r>
            <a:r>
              <a:rPr lang="it-IT" dirty="0" err="1"/>
              <a:t>financial</a:t>
            </a:r>
            <a:r>
              <a:rPr lang="it-IT" dirty="0"/>
              <a:t>. Nel 1995 fonda la sua sede a Vigonza, in provincia di Padova. Questo evento ha marcato l’inizio della produzione di software da parte di IBC. Alcuni dati economici che presento sono il fatturato del 2015, di circa 7 milioni di euro, e un numero di punti vendita gestiti, pari a circa 1000 in tutta Italia. </a:t>
            </a:r>
          </a:p>
          <a:p>
            <a:r>
              <a:rPr lang="it-IT" dirty="0"/>
              <a:t>IBC attualmente fornisce sia hardware, operando da rivenditore, installatore e manutentore per soggetti terzi, sia software, sviluppando soluzioni personalizzate per i clienti e anche software proprio.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CC03C-4311-4F5A-A427-0AF2CA7D979D}" type="slidenum">
              <a:rPr lang="it-IT" smtClean="0"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75596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Parto con la presentazione dell’azienda che mi ha ospitato durante il periodo di stage. IBC è nata nel 1980 come concessionaria NCR, nota azienda statunitense che opera in ambito </a:t>
            </a:r>
            <a:r>
              <a:rPr lang="it-IT" dirty="0" err="1"/>
              <a:t>retail</a:t>
            </a:r>
            <a:r>
              <a:rPr lang="it-IT" dirty="0"/>
              <a:t> e </a:t>
            </a:r>
            <a:r>
              <a:rPr lang="it-IT" dirty="0" err="1"/>
              <a:t>financial</a:t>
            </a:r>
            <a:r>
              <a:rPr lang="it-IT" dirty="0"/>
              <a:t>. Nel 1995 fonda la sua sede a Vigonza, in provincia di Padova. Questo evento ha marcato l’inizio della produzione di software da parte di IBC. Alcuni dati economici che presento sono il fatturato del 2015, di circa 7 milioni di euro, e un numero di punti vendita gestiti, pari a circa 1000 in tutta Italia. </a:t>
            </a:r>
          </a:p>
          <a:p>
            <a:r>
              <a:rPr lang="it-IT" dirty="0"/>
              <a:t>IBC attualmente fornisce sia hardware, operando da rivenditore, installatore e manutentore per soggetti terzi, sia software, sviluppando soluzioni personalizzate per i clienti e anche software proprio.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CC03C-4311-4F5A-A427-0AF2CA7D979D}" type="slidenum">
              <a:rPr lang="it-IT" smtClean="0"/>
              <a:t>19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911781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Parto con la presentazione dell’azienda che mi ha ospitato durante il periodo di stage. IBC è nata nel 1980 come concessionaria NCR, nota azienda statunitense che opera in ambito </a:t>
            </a:r>
            <a:r>
              <a:rPr lang="it-IT" dirty="0" err="1"/>
              <a:t>retail</a:t>
            </a:r>
            <a:r>
              <a:rPr lang="it-IT" dirty="0"/>
              <a:t> e </a:t>
            </a:r>
            <a:r>
              <a:rPr lang="it-IT" dirty="0" err="1"/>
              <a:t>financial</a:t>
            </a:r>
            <a:r>
              <a:rPr lang="it-IT" dirty="0"/>
              <a:t>. Nel 1995 fonda la sua sede a Vigonza, in provincia di Padova. Questo evento ha marcato l’inizio della produzione di software da parte di IBC. Alcuni dati economici che presento sono il fatturato del 2015, di circa 7 milioni di euro, e un numero di punti vendita gestiti, pari a circa 1000 in tutta Italia. </a:t>
            </a:r>
          </a:p>
          <a:p>
            <a:r>
              <a:rPr lang="it-IT" dirty="0"/>
              <a:t>IBC attualmente fornisce sia hardware, operando da rivenditore, installatore e manutentore per soggetti terzi, sia software, sviluppando soluzioni personalizzate per i clienti e anche software proprio.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CC03C-4311-4F5A-A427-0AF2CA7D979D}" type="slidenum">
              <a:rPr lang="it-IT" smtClean="0"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19556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Parto con la presentazione dell’azienda che mi ha ospitato durante il periodo di stage. IBC è nata nel 1980 come concessionaria NCR, nota azienda statunitense che opera in ambito </a:t>
            </a:r>
            <a:r>
              <a:rPr lang="it-IT" dirty="0" err="1"/>
              <a:t>retail</a:t>
            </a:r>
            <a:r>
              <a:rPr lang="it-IT" dirty="0"/>
              <a:t> e </a:t>
            </a:r>
            <a:r>
              <a:rPr lang="it-IT" dirty="0" err="1"/>
              <a:t>financial</a:t>
            </a:r>
            <a:r>
              <a:rPr lang="it-IT" dirty="0"/>
              <a:t>. Nel 1995 fonda la sua sede a Vigonza, in provincia di Padova. Questo evento ha marcato l’inizio della produzione di software da parte di IBC. Alcuni dati economici che presento sono il fatturato del 2015, di circa 7 milioni di euro, e un numero di punti vendita gestiti, pari a circa 1000 in tutta Italia. </a:t>
            </a:r>
          </a:p>
          <a:p>
            <a:r>
              <a:rPr lang="it-IT" dirty="0"/>
              <a:t>IBC attualmente fornisce sia hardware, operando da rivenditore, installatore e manutentore per soggetti terzi, sia software, sviluppando soluzioni personalizzate per i clienti e anche software proprio.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CC03C-4311-4F5A-A427-0AF2CA7D979D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510821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Parto con la presentazione dell’azienda che mi ha ospitato durante il periodo di stage. IBC è nata nel 1980 come concessionaria NCR, nota azienda statunitense che opera in ambito </a:t>
            </a:r>
            <a:r>
              <a:rPr lang="it-IT" dirty="0" err="1"/>
              <a:t>retail</a:t>
            </a:r>
            <a:r>
              <a:rPr lang="it-IT" dirty="0"/>
              <a:t> e </a:t>
            </a:r>
            <a:r>
              <a:rPr lang="it-IT" dirty="0" err="1"/>
              <a:t>financial</a:t>
            </a:r>
            <a:r>
              <a:rPr lang="it-IT" dirty="0"/>
              <a:t>. Nel 1995 fonda la sua sede a Vigonza, in provincia di Padova. Questo evento ha marcato l’inizio della produzione di software da parte di IBC. Alcuni dati economici che presento sono il fatturato del 2015, di circa 7 milioni di euro, e un numero di punti vendita gestiti, pari a circa 1000 in tutta Italia. </a:t>
            </a:r>
          </a:p>
          <a:p>
            <a:r>
              <a:rPr lang="it-IT" dirty="0"/>
              <a:t>IBC attualmente fornisce sia hardware, operando da rivenditore, installatore e manutentore per soggetti terzi, sia software, sviluppando soluzioni personalizzate per i clienti e anche software proprio.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CC03C-4311-4F5A-A427-0AF2CA7D979D}" type="slidenum">
              <a:rPr lang="it-IT" smtClean="0"/>
              <a:t>22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73146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Parto con la presentazione dell’azienda che mi ha ospitato durante il periodo di stage. IBC è nata nel 1980 come concessionaria NCR, nota azienda statunitense che opera in ambito </a:t>
            </a:r>
            <a:r>
              <a:rPr lang="it-IT" dirty="0" err="1"/>
              <a:t>retail</a:t>
            </a:r>
            <a:r>
              <a:rPr lang="it-IT" dirty="0"/>
              <a:t> e </a:t>
            </a:r>
            <a:r>
              <a:rPr lang="it-IT" dirty="0" err="1"/>
              <a:t>financial</a:t>
            </a:r>
            <a:r>
              <a:rPr lang="it-IT" dirty="0"/>
              <a:t>. Nel 1995 fonda la sua sede a Vigonza, in provincia di Padova. Questo evento ha marcato l’inizio della produzione di software da parte di IBC. Alcuni dati economici che presento sono il fatturato del 2015, di circa 7 milioni di euro, e un numero di punti vendita gestiti, pari a circa 1000 in tutta Italia. </a:t>
            </a:r>
          </a:p>
          <a:p>
            <a:r>
              <a:rPr lang="it-IT" dirty="0"/>
              <a:t>IBC attualmente fornisce sia hardware, operando da rivenditore, installatore e manutentore per soggetti terzi, sia software, sviluppando soluzioni personalizzate per i clienti e anche software proprio.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CC03C-4311-4F5A-A427-0AF2CA7D979D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66059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Parto con la presentazione dell’azienda che mi ha ospitato durante il periodo di stage. IBC è nata nel 1980 come concessionaria NCR, nota azienda statunitense che opera in ambito </a:t>
            </a:r>
            <a:r>
              <a:rPr lang="it-IT" dirty="0" err="1"/>
              <a:t>retail</a:t>
            </a:r>
            <a:r>
              <a:rPr lang="it-IT" dirty="0"/>
              <a:t> e </a:t>
            </a:r>
            <a:r>
              <a:rPr lang="it-IT" dirty="0" err="1"/>
              <a:t>financial</a:t>
            </a:r>
            <a:r>
              <a:rPr lang="it-IT" dirty="0"/>
              <a:t>. Nel 1995 fonda la sua sede a Vigonza, in provincia di Padova. Questo evento ha marcato l’inizio della produzione di software da parte di IBC. Alcuni dati economici che presento sono il fatturato del 2015, di circa 7 milioni di euro, e un numero di punti vendita gestiti, pari a circa 1000 in tutta Italia. </a:t>
            </a:r>
          </a:p>
          <a:p>
            <a:r>
              <a:rPr lang="it-IT" dirty="0"/>
              <a:t>IBC attualmente fornisce sia hardware, operando da rivenditore, installatore e manutentore per soggetti terzi, sia software, sviluppando soluzioni personalizzate per i clienti e anche software proprio.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CC03C-4311-4F5A-A427-0AF2CA7D979D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28549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Parto con la presentazione dell’azienda che mi ha ospitato durante il periodo di stage. IBC è nata nel 1980 come concessionaria NCR, nota azienda statunitense che opera in ambito </a:t>
            </a:r>
            <a:r>
              <a:rPr lang="it-IT" dirty="0" err="1"/>
              <a:t>retail</a:t>
            </a:r>
            <a:r>
              <a:rPr lang="it-IT" dirty="0"/>
              <a:t> e </a:t>
            </a:r>
            <a:r>
              <a:rPr lang="it-IT" dirty="0" err="1"/>
              <a:t>financial</a:t>
            </a:r>
            <a:r>
              <a:rPr lang="it-IT" dirty="0"/>
              <a:t>. Nel 1995 fonda la sua sede a Vigonza, in provincia di Padova. Questo evento ha marcato l’inizio della produzione di software da parte di IBC. Alcuni dati economici che presento sono il fatturato del 2015, di circa 7 milioni di euro, e un numero di punti vendita gestiti, pari a circa 1000 in tutta Italia. </a:t>
            </a:r>
          </a:p>
          <a:p>
            <a:r>
              <a:rPr lang="it-IT" dirty="0"/>
              <a:t>IBC attualmente fornisce sia hardware, operando da rivenditore, installatore e manutentore per soggetti terzi, sia software, sviluppando soluzioni personalizzate per i clienti e anche software proprio.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CC03C-4311-4F5A-A427-0AF2CA7D979D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3952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Parto con la presentazione dell’azienda che mi ha ospitato durante il periodo di stage. IBC è nata nel 1980 come concessionaria NCR, nota azienda statunitense che opera in ambito </a:t>
            </a:r>
            <a:r>
              <a:rPr lang="it-IT" dirty="0" err="1"/>
              <a:t>retail</a:t>
            </a:r>
            <a:r>
              <a:rPr lang="it-IT" dirty="0"/>
              <a:t> e </a:t>
            </a:r>
            <a:r>
              <a:rPr lang="it-IT" dirty="0" err="1"/>
              <a:t>financial</a:t>
            </a:r>
            <a:r>
              <a:rPr lang="it-IT" dirty="0"/>
              <a:t>. Nel 1995 fonda la sua sede a Vigonza, in provincia di Padova. Questo evento ha marcato l’inizio della produzione di software da parte di IBC. Alcuni dati economici che presento sono il fatturato del 2015, di circa 7 milioni di euro, e un numero di punti vendita gestiti, pari a circa 1000 in tutta Italia. </a:t>
            </a:r>
          </a:p>
          <a:p>
            <a:r>
              <a:rPr lang="it-IT" dirty="0"/>
              <a:t>IBC attualmente fornisce sia hardware, operando da rivenditore, installatore e manutentore per soggetti terzi, sia software, sviluppando soluzioni personalizzate per i clienti e anche software proprio.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CC03C-4311-4F5A-A427-0AF2CA7D979D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6256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Parto con la presentazione dell’azienda che mi ha ospitato durante il periodo di stage. IBC è nata nel 1980 come concessionaria NCR, nota azienda statunitense che opera in ambito </a:t>
            </a:r>
            <a:r>
              <a:rPr lang="it-IT" dirty="0" err="1"/>
              <a:t>retail</a:t>
            </a:r>
            <a:r>
              <a:rPr lang="it-IT" dirty="0"/>
              <a:t> e </a:t>
            </a:r>
            <a:r>
              <a:rPr lang="it-IT" dirty="0" err="1"/>
              <a:t>financial</a:t>
            </a:r>
            <a:r>
              <a:rPr lang="it-IT" dirty="0"/>
              <a:t>. Nel 1995 fonda la sua sede a Vigonza, in provincia di Padova. Questo evento ha marcato l’inizio della produzione di software da parte di IBC. Alcuni dati economici che presento sono il fatturato del 2015, di circa 7 milioni di euro, e un numero di punti vendita gestiti, pari a circa 1000 in tutta Italia. </a:t>
            </a:r>
          </a:p>
          <a:p>
            <a:r>
              <a:rPr lang="it-IT" dirty="0"/>
              <a:t>IBC attualmente fornisce sia hardware, operando da rivenditore, installatore e manutentore per soggetti terzi, sia software, sviluppando soluzioni personalizzate per i clienti e anche software proprio.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CC03C-4311-4F5A-A427-0AF2CA7D979D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60372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Parto con la presentazione dell’azienda che mi ha ospitato durante il periodo di stage. IBC è nata nel 1980 come concessionaria NCR, nota azienda statunitense che opera in ambito </a:t>
            </a:r>
            <a:r>
              <a:rPr lang="it-IT" dirty="0" err="1"/>
              <a:t>retail</a:t>
            </a:r>
            <a:r>
              <a:rPr lang="it-IT" dirty="0"/>
              <a:t> e </a:t>
            </a:r>
            <a:r>
              <a:rPr lang="it-IT" dirty="0" err="1"/>
              <a:t>financial</a:t>
            </a:r>
            <a:r>
              <a:rPr lang="it-IT" dirty="0"/>
              <a:t>. Nel 1995 fonda la sua sede a Vigonza, in provincia di Padova. Questo evento ha marcato l’inizio della produzione di software da parte di IBC. Alcuni dati economici che presento sono il fatturato del 2015, di circa 7 milioni di euro, e un numero di punti vendita gestiti, pari a circa 1000 in tutta Italia. </a:t>
            </a:r>
          </a:p>
          <a:p>
            <a:r>
              <a:rPr lang="it-IT" dirty="0"/>
              <a:t>IBC attualmente fornisce sia hardware, operando da rivenditore, installatore e manutentore per soggetti terzi, sia software, sviluppando soluzioni personalizzate per i clienti e anche software proprio.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CC03C-4311-4F5A-A427-0AF2CA7D979D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63340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Parto con la presentazione dell’azienda che mi ha ospitato durante il periodo di stage. IBC è nata nel 1980 come concessionaria NCR, nota azienda statunitense che opera in ambito </a:t>
            </a:r>
            <a:r>
              <a:rPr lang="it-IT" dirty="0" err="1"/>
              <a:t>retail</a:t>
            </a:r>
            <a:r>
              <a:rPr lang="it-IT" dirty="0"/>
              <a:t> e </a:t>
            </a:r>
            <a:r>
              <a:rPr lang="it-IT" dirty="0" err="1"/>
              <a:t>financial</a:t>
            </a:r>
            <a:r>
              <a:rPr lang="it-IT" dirty="0"/>
              <a:t>. Nel 1995 fonda la sua sede a Vigonza, in provincia di Padova. Questo evento ha marcato l’inizio della produzione di software da parte di IBC. Alcuni dati economici che presento sono il fatturato del 2015, di circa 7 milioni di euro, e un numero di punti vendita gestiti, pari a circa 1000 in tutta Italia. </a:t>
            </a:r>
          </a:p>
          <a:p>
            <a:r>
              <a:rPr lang="it-IT" dirty="0"/>
              <a:t>IBC attualmente fornisce sia hardware, operando da rivenditore, installatore e manutentore per soggetti terzi, sia software, sviluppando soluzioni personalizzate per i clienti e anche software proprio.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CC03C-4311-4F5A-A427-0AF2CA7D979D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07807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7C06A-DC68-45D0-9D61-03D53886742C}" type="datetime1">
              <a:rPr lang="it-IT" smtClean="0"/>
              <a:t>18/09/2017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EAA1-EA2E-4F8B-8DD7-3CC908F43E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2406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2362D-D4CF-4AE8-BB65-7E94DC9522FC}" type="datetime1">
              <a:rPr lang="it-IT" smtClean="0"/>
              <a:t>18/09/2017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EAA1-EA2E-4F8B-8DD7-3CC908F43E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4645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C2B2-4ADE-4A4F-A4C9-4A9E2C0B6385}" type="datetime1">
              <a:rPr lang="it-IT" smtClean="0"/>
              <a:t>18/09/2017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EAA1-EA2E-4F8B-8DD7-3CC908F43E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3946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C9501-80B8-4BA3-BD91-AE9B5DF2857E}" type="datetime1">
              <a:rPr lang="it-IT" smtClean="0"/>
              <a:t>18/09/2017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EAA1-EA2E-4F8B-8DD7-3CC908F43E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7346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0BCB4-68DC-4044-9DDB-F7EC94E14D8A}" type="datetime1">
              <a:rPr lang="it-IT" smtClean="0"/>
              <a:t>18/09/2017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EAA1-EA2E-4F8B-8DD7-3CC908F43E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6702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BA2BD-F7A6-4F25-837C-4C64ED456109}" type="datetime1">
              <a:rPr lang="it-IT" smtClean="0"/>
              <a:t>18/09/2017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EAA1-EA2E-4F8B-8DD7-3CC908F43E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896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441FE-9D12-486E-8F43-A5E11003983D}" type="datetime1">
              <a:rPr lang="it-IT" smtClean="0"/>
              <a:t>18/09/2017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EAA1-EA2E-4F8B-8DD7-3CC908F43E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4718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1200B-AB1F-4B61-B8F9-E0651B22725E}" type="datetime1">
              <a:rPr lang="it-IT" smtClean="0"/>
              <a:t>18/09/2017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EAA1-EA2E-4F8B-8DD7-3CC908F43E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3407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DE19B-7E53-440E-A498-039D3B194134}" type="datetime1">
              <a:rPr lang="it-IT" smtClean="0"/>
              <a:t>18/09/2017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EAA1-EA2E-4F8B-8DD7-3CC908F43E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7680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D8FA2-1C4D-4F48-AE53-581E3E9D3090}" type="datetime1">
              <a:rPr lang="it-IT" smtClean="0"/>
              <a:t>18/09/2017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EAA1-EA2E-4F8B-8DD7-3CC908F43E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3174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D2C3F-09E1-4E07-80F0-EACCC5DAB004}" type="datetime1">
              <a:rPr lang="it-IT" smtClean="0"/>
              <a:t>18/09/2017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EAA1-EA2E-4F8B-8DD7-3CC908F43E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5849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90426-0DCA-4175-8341-236C9A1A0541}" type="datetime1">
              <a:rPr lang="it-IT" smtClean="0"/>
              <a:t>18/09/2017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FEAA1-EA2E-4F8B-8DD7-3CC908F43E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8140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56.png"/><Relationship Id="rId18" Type="http://schemas.openxmlformats.org/officeDocument/2006/relationships/image" Target="../media/image65.svg"/><Relationship Id="rId3" Type="http://schemas.openxmlformats.org/officeDocument/2006/relationships/image" Target="../media/image2.png"/><Relationship Id="rId7" Type="http://schemas.openxmlformats.org/officeDocument/2006/relationships/image" Target="../media/image8.svg"/><Relationship Id="rId12" Type="http://schemas.openxmlformats.org/officeDocument/2006/relationships/image" Target="../media/image53.svg"/><Relationship Id="rId17" Type="http://schemas.openxmlformats.org/officeDocument/2006/relationships/image" Target="../media/image64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5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52.png"/><Relationship Id="rId5" Type="http://schemas.openxmlformats.org/officeDocument/2006/relationships/image" Target="../media/image6.svg"/><Relationship Id="rId15" Type="http://schemas.openxmlformats.org/officeDocument/2006/relationships/image" Target="../media/image50.png"/><Relationship Id="rId10" Type="http://schemas.openxmlformats.org/officeDocument/2006/relationships/image" Target="../media/image49.svg"/><Relationship Id="rId19" Type="http://schemas.openxmlformats.org/officeDocument/2006/relationships/image" Target="../media/image66.png"/><Relationship Id="rId4" Type="http://schemas.openxmlformats.org/officeDocument/2006/relationships/image" Target="../media/image5.png"/><Relationship Id="rId9" Type="http://schemas.openxmlformats.org/officeDocument/2006/relationships/image" Target="../media/image48.png"/><Relationship Id="rId14" Type="http://schemas.openxmlformats.org/officeDocument/2006/relationships/image" Target="../media/image57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2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69.png"/><Relationship Id="rId4" Type="http://schemas.openxmlformats.org/officeDocument/2006/relationships/image" Target="../media/image5.png"/><Relationship Id="rId9" Type="http://schemas.openxmlformats.org/officeDocument/2006/relationships/image" Target="../media/image6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42.png"/><Relationship Id="rId18" Type="http://schemas.openxmlformats.org/officeDocument/2006/relationships/image" Target="../media/image77.png"/><Relationship Id="rId3" Type="http://schemas.openxmlformats.org/officeDocument/2006/relationships/image" Target="../media/image2.png"/><Relationship Id="rId7" Type="http://schemas.openxmlformats.org/officeDocument/2006/relationships/image" Target="../media/image8.svg"/><Relationship Id="rId12" Type="http://schemas.openxmlformats.org/officeDocument/2006/relationships/image" Target="../media/image47.svg"/><Relationship Id="rId17" Type="http://schemas.openxmlformats.org/officeDocument/2006/relationships/image" Target="../media/image76.sv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46.png"/><Relationship Id="rId5" Type="http://schemas.openxmlformats.org/officeDocument/2006/relationships/image" Target="../media/image6.svg"/><Relationship Id="rId15" Type="http://schemas.openxmlformats.org/officeDocument/2006/relationships/image" Target="../media/image74.svg"/><Relationship Id="rId10" Type="http://schemas.openxmlformats.org/officeDocument/2006/relationships/image" Target="../media/image72.png"/><Relationship Id="rId19" Type="http://schemas.openxmlformats.org/officeDocument/2006/relationships/image" Target="../media/image78.svg"/><Relationship Id="rId4" Type="http://schemas.openxmlformats.org/officeDocument/2006/relationships/image" Target="../media/image5.png"/><Relationship Id="rId9" Type="http://schemas.openxmlformats.org/officeDocument/2006/relationships/image" Target="../media/image71.png"/><Relationship Id="rId14" Type="http://schemas.openxmlformats.org/officeDocument/2006/relationships/image" Target="../media/image7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image" Target="../media/image2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7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image" Target="../media/image2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7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80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81.png"/><Relationship Id="rId5" Type="http://schemas.openxmlformats.org/officeDocument/2006/relationships/image" Target="../media/image5.png"/><Relationship Id="rId10" Type="http://schemas.openxmlformats.org/officeDocument/2006/relationships/image" Target="../media/image57.svg"/><Relationship Id="rId4" Type="http://schemas.openxmlformats.org/officeDocument/2006/relationships/image" Target="../media/image2.png"/><Relationship Id="rId9" Type="http://schemas.openxmlformats.org/officeDocument/2006/relationships/image" Target="../media/image5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image" Target="../media/image2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chart" Target="../charts/char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image" Target="../media/image2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chart" Target="../charts/char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8.sv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83.svg"/><Relationship Id="rId10" Type="http://schemas.openxmlformats.org/officeDocument/2006/relationships/image" Target="../media/image10.svg"/><Relationship Id="rId4" Type="http://schemas.openxmlformats.org/officeDocument/2006/relationships/image" Target="../media/image82.png"/><Relationship Id="rId9" Type="http://schemas.openxmlformats.org/officeDocument/2006/relationships/image" Target="../media/image9.png"/><Relationship Id="rId1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8.sv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83.svg"/><Relationship Id="rId15" Type="http://schemas.openxmlformats.org/officeDocument/2006/relationships/image" Target="../media/image14.png"/><Relationship Id="rId10" Type="http://schemas.openxmlformats.org/officeDocument/2006/relationships/image" Target="../media/image10.svg"/><Relationship Id="rId4" Type="http://schemas.openxmlformats.org/officeDocument/2006/relationships/image" Target="../media/image82.png"/><Relationship Id="rId9" Type="http://schemas.openxmlformats.org/officeDocument/2006/relationships/image" Target="../media/image9.png"/><Relationship Id="rId1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diagramLayout" Target="../diagrams/layout1.xml"/><Relationship Id="rId5" Type="http://schemas.openxmlformats.org/officeDocument/2006/relationships/image" Target="../media/image4.svg"/><Relationship Id="rId10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microsoft.com/office/2007/relationships/diagramDrawing" Target="../diagrams/drawing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7.png"/><Relationship Id="rId5" Type="http://schemas.openxmlformats.org/officeDocument/2006/relationships/image" Target="../media/image4.sv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2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81.png"/><Relationship Id="rId5" Type="http://schemas.openxmlformats.org/officeDocument/2006/relationships/image" Target="../media/image6.svg"/><Relationship Id="rId10" Type="http://schemas.openxmlformats.org/officeDocument/2006/relationships/image" Target="../media/image84.png"/><Relationship Id="rId4" Type="http://schemas.openxmlformats.org/officeDocument/2006/relationships/image" Target="../media/image5.png"/><Relationship Id="rId9" Type="http://schemas.openxmlformats.org/officeDocument/2006/relationships/image" Target="../media/image5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8.sv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21.png"/><Relationship Id="rId5" Type="http://schemas.openxmlformats.org/officeDocument/2006/relationships/image" Target="../media/image6.svg"/><Relationship Id="rId10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2.png"/><Relationship Id="rId7" Type="http://schemas.openxmlformats.org/officeDocument/2006/relationships/image" Target="../media/image8.sv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26.png"/><Relationship Id="rId5" Type="http://schemas.openxmlformats.org/officeDocument/2006/relationships/image" Target="../media/image6.svg"/><Relationship Id="rId10" Type="http://schemas.openxmlformats.org/officeDocument/2006/relationships/image" Target="../media/image25.png"/><Relationship Id="rId4" Type="http://schemas.openxmlformats.org/officeDocument/2006/relationships/image" Target="../media/image5.png"/><Relationship Id="rId9" Type="http://schemas.openxmlformats.org/officeDocument/2006/relationships/image" Target="../media/image2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2.svg"/><Relationship Id="rId3" Type="http://schemas.openxmlformats.org/officeDocument/2006/relationships/image" Target="../media/image2.png"/><Relationship Id="rId7" Type="http://schemas.openxmlformats.org/officeDocument/2006/relationships/image" Target="../media/image8.sv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30.svg"/><Relationship Id="rId5" Type="http://schemas.openxmlformats.org/officeDocument/2006/relationships/image" Target="../media/image6.sv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5.png"/><Relationship Id="rId9" Type="http://schemas.openxmlformats.org/officeDocument/2006/relationships/image" Target="../media/image24.svg"/><Relationship Id="rId1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2.png"/><Relationship Id="rId21" Type="http://schemas.openxmlformats.org/officeDocument/2006/relationships/image" Target="../media/image47.svg"/><Relationship Id="rId7" Type="http://schemas.openxmlformats.org/officeDocument/2006/relationships/image" Target="../media/image8.sv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37.png"/><Relationship Id="rId5" Type="http://schemas.openxmlformats.org/officeDocument/2006/relationships/image" Target="../media/image6.svg"/><Relationship Id="rId15" Type="http://schemas.openxmlformats.org/officeDocument/2006/relationships/image" Target="../media/image41.gif"/><Relationship Id="rId10" Type="http://schemas.openxmlformats.org/officeDocument/2006/relationships/image" Target="../media/image36.png"/><Relationship Id="rId19" Type="http://schemas.openxmlformats.org/officeDocument/2006/relationships/image" Target="../media/image45.svg"/><Relationship Id="rId4" Type="http://schemas.openxmlformats.org/officeDocument/2006/relationships/image" Target="../media/image5.png"/><Relationship Id="rId9" Type="http://schemas.openxmlformats.org/officeDocument/2006/relationships/image" Target="../media/image24.svg"/><Relationship Id="rId1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svg"/><Relationship Id="rId18" Type="http://schemas.openxmlformats.org/officeDocument/2006/relationships/image" Target="../media/image58.png"/><Relationship Id="rId3" Type="http://schemas.openxmlformats.org/officeDocument/2006/relationships/image" Target="../media/image2.png"/><Relationship Id="rId21" Type="http://schemas.openxmlformats.org/officeDocument/2006/relationships/image" Target="../media/image60.png"/><Relationship Id="rId7" Type="http://schemas.openxmlformats.org/officeDocument/2006/relationships/image" Target="../media/image8.svg"/><Relationship Id="rId12" Type="http://schemas.openxmlformats.org/officeDocument/2006/relationships/image" Target="../media/image52.png"/><Relationship Id="rId17" Type="http://schemas.openxmlformats.org/officeDocument/2006/relationships/image" Target="../media/image57.sv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56.png"/><Relationship Id="rId20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51.svg"/><Relationship Id="rId5" Type="http://schemas.openxmlformats.org/officeDocument/2006/relationships/image" Target="../media/image6.svg"/><Relationship Id="rId15" Type="http://schemas.openxmlformats.org/officeDocument/2006/relationships/image" Target="../media/image55.svg"/><Relationship Id="rId10" Type="http://schemas.openxmlformats.org/officeDocument/2006/relationships/image" Target="../media/image50.png"/><Relationship Id="rId19" Type="http://schemas.openxmlformats.org/officeDocument/2006/relationships/image" Target="../media/image59.svg"/><Relationship Id="rId4" Type="http://schemas.openxmlformats.org/officeDocument/2006/relationships/image" Target="../media/image5.png"/><Relationship Id="rId9" Type="http://schemas.openxmlformats.org/officeDocument/2006/relationships/image" Target="../media/image49.svg"/><Relationship Id="rId14" Type="http://schemas.openxmlformats.org/officeDocument/2006/relationships/image" Target="../media/image54.png"/><Relationship Id="rId22" Type="http://schemas.openxmlformats.org/officeDocument/2006/relationships/image" Target="../media/image61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2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rgbClr val="E6E2E2"/>
            </a:gs>
          </a:gsLst>
          <a:lin ang="6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0EEAA-88A1-4568-9A94-A7326B716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9231" y="3579542"/>
            <a:ext cx="7573538" cy="1236690"/>
          </a:xfrm>
        </p:spPr>
        <p:txBody>
          <a:bodyPr>
            <a:normAutofit/>
          </a:bodyPr>
          <a:lstStyle/>
          <a:p>
            <a:r>
              <a:rPr lang="it-IT" sz="4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JAVA CONTENT REPOSITORY</a:t>
            </a:r>
            <a:br>
              <a:rPr lang="it-IT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it-IT" sz="2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 LA PERSISTENZA DI PRODOTTI COMMERCIALI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A5945AE-923B-4B05-9708-D315B9E4B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669" y="1906195"/>
            <a:ext cx="1382395" cy="1391220"/>
          </a:xfrm>
          <a:prstGeom prst="rect">
            <a:avLst/>
          </a:prstGeom>
          <a:effectLst>
            <a:reflection stA="16000" endPos="27000" dist="50800" dir="5400000" sy="-100000" algn="bl" rotWithShape="0"/>
          </a:effectLst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9A98C104-8200-43BD-80A0-08B4474D873F}"/>
              </a:ext>
            </a:extLst>
          </p:cNvPr>
          <p:cNvSpPr/>
          <p:nvPr/>
        </p:nvSpPr>
        <p:spPr>
          <a:xfrm>
            <a:off x="3648919" y="404287"/>
            <a:ext cx="48941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Dipartimento di Matematica "Tullio Levi-Civita"</a:t>
            </a:r>
          </a:p>
          <a:p>
            <a:pPr algn="ctr"/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Laurea in Informatica</a:t>
            </a:r>
          </a:p>
          <a:p>
            <a:pPr algn="ctr"/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a.a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2016-2017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5E4ECAA-3B72-40EA-96F6-310421251B18}"/>
              </a:ext>
            </a:extLst>
          </p:cNvPr>
          <p:cNvSpPr/>
          <p:nvPr/>
        </p:nvSpPr>
        <p:spPr>
          <a:xfrm>
            <a:off x="3810000" y="5973388"/>
            <a:ext cx="4572000" cy="5080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it-IT" sz="13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Jordan Gottardo 1070703</a:t>
            </a:r>
          </a:p>
          <a:p>
            <a:pPr algn="ctr"/>
            <a:r>
              <a:rPr lang="it-IT" sz="13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Esame di laurea - 28 Settembre 2017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EDC6648F-A574-4347-8CED-B3A24057CC36}"/>
              </a:ext>
            </a:extLst>
          </p:cNvPr>
          <p:cNvSpPr/>
          <p:nvPr/>
        </p:nvSpPr>
        <p:spPr>
          <a:xfrm>
            <a:off x="11197957" y="6512840"/>
            <a:ext cx="94183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</a:t>
            </a:r>
            <a:r>
              <a:rPr lang="it-IT" sz="12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3230019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6E2E2"/>
            </a:gs>
          </a:gsLst>
          <a:lin ang="6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0EEAA-88A1-4568-9A94-A7326B716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571" y="101920"/>
            <a:ext cx="8675077" cy="715025"/>
          </a:xfrm>
        </p:spPr>
        <p:txBody>
          <a:bodyPr>
            <a:normAutofit/>
          </a:bodyPr>
          <a:lstStyle/>
          <a:p>
            <a:r>
              <a:rPr lang="it-IT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MODELLO DI SVILUPPO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FF0B8AA-D460-49CD-AEEB-DD3CECD02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5" y="6270878"/>
            <a:ext cx="580511" cy="364564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1B73A1CD-456D-4FBF-A112-9C4E2543757A}"/>
              </a:ext>
            </a:extLst>
          </p:cNvPr>
          <p:cNvSpPr/>
          <p:nvPr/>
        </p:nvSpPr>
        <p:spPr>
          <a:xfrm>
            <a:off x="694616" y="6304197"/>
            <a:ext cx="5407295" cy="415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JORDAN GOTTARDO - 1070703</a:t>
            </a:r>
          </a:p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JAVA CONTENT REPOSITORY PER LA PERSISTENZA DI PRODOTTI COMMERCIALI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FA10F8D-B0E1-4EA7-9107-7F0809A5024A}"/>
              </a:ext>
            </a:extLst>
          </p:cNvPr>
          <p:cNvCxnSpPr>
            <a:cxnSpLocks/>
          </p:cNvCxnSpPr>
          <p:nvPr/>
        </p:nvCxnSpPr>
        <p:spPr>
          <a:xfrm>
            <a:off x="772504" y="6270867"/>
            <a:ext cx="495519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1912B567-EA7E-4DF8-94E0-4D274830111A}"/>
              </a:ext>
            </a:extLst>
          </p:cNvPr>
          <p:cNvSpPr/>
          <p:nvPr/>
        </p:nvSpPr>
        <p:spPr>
          <a:xfrm>
            <a:off x="11301096" y="6453637"/>
            <a:ext cx="7826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10</a:t>
            </a:r>
            <a:r>
              <a:rPr lang="it-IT" sz="12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/14</a:t>
            </a:r>
          </a:p>
        </p:txBody>
      </p: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09220EE-85E0-4226-97E8-37DD72A9106E}"/>
              </a:ext>
            </a:extLst>
          </p:cNvPr>
          <p:cNvGrpSpPr/>
          <p:nvPr/>
        </p:nvGrpSpPr>
        <p:grpSpPr>
          <a:xfrm>
            <a:off x="-1897212" y="1675552"/>
            <a:ext cx="959783" cy="948776"/>
            <a:chOff x="-1859281" y="1675552"/>
            <a:chExt cx="959783" cy="948776"/>
          </a:xfrm>
        </p:grpSpPr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7F164DB4-5E09-43D3-89BC-F82342DA0707}"/>
                </a:ext>
              </a:extLst>
            </p:cNvPr>
            <p:cNvSpPr/>
            <p:nvPr/>
          </p:nvSpPr>
          <p:spPr>
            <a:xfrm>
              <a:off x="-1859281" y="1675552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39" name="Elemento grafico 38" descr="Monete">
              <a:extLst>
                <a:ext uri="{FF2B5EF4-FFF2-40B4-BE49-F238E27FC236}">
                  <a16:creationId xmlns:a16="http://schemas.microsoft.com/office/drawing/2014/main" id="{030613A4-7EF6-4712-9A75-3A289C90A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750866" y="1747984"/>
              <a:ext cx="758191" cy="758191"/>
            </a:xfrm>
            <a:prstGeom prst="rect">
              <a:avLst/>
            </a:prstGeom>
          </p:spPr>
        </p:pic>
      </p:grp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42319D05-E789-4EF7-AF8B-D8FB1E46BE84}"/>
              </a:ext>
            </a:extLst>
          </p:cNvPr>
          <p:cNvGrpSpPr/>
          <p:nvPr/>
        </p:nvGrpSpPr>
        <p:grpSpPr>
          <a:xfrm>
            <a:off x="-1897213" y="2696760"/>
            <a:ext cx="959783" cy="948776"/>
            <a:chOff x="-1897213" y="2696760"/>
            <a:chExt cx="959783" cy="948776"/>
          </a:xfrm>
        </p:grpSpPr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9D476FF0-B6BE-4ED4-94B5-92DC40CCBD26}"/>
                </a:ext>
              </a:extLst>
            </p:cNvPr>
            <p:cNvSpPr/>
            <p:nvPr/>
          </p:nvSpPr>
          <p:spPr>
            <a:xfrm>
              <a:off x="-1897213" y="2696760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48" name="Elemento grafico 47" descr="Computer portatile">
              <a:extLst>
                <a:ext uri="{FF2B5EF4-FFF2-40B4-BE49-F238E27FC236}">
                  <a16:creationId xmlns:a16="http://schemas.microsoft.com/office/drawing/2014/main" id="{47A6B3CF-2714-45D4-B1A9-EE52C61F1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1850625" y="2696760"/>
              <a:ext cx="866606" cy="866606"/>
            </a:xfrm>
            <a:prstGeom prst="rect">
              <a:avLst/>
            </a:prstGeom>
          </p:spPr>
        </p:pic>
      </p:grp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469671A-C827-4A58-8276-C8245E472B98}"/>
              </a:ext>
            </a:extLst>
          </p:cNvPr>
          <p:cNvSpPr txBox="1"/>
          <p:nvPr/>
        </p:nvSpPr>
        <p:spPr>
          <a:xfrm>
            <a:off x="11474605" y="6065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65EFFCC2-587C-4247-8ADB-9D6EC719458A}"/>
              </a:ext>
            </a:extLst>
          </p:cNvPr>
          <p:cNvSpPr/>
          <p:nvPr/>
        </p:nvSpPr>
        <p:spPr>
          <a:xfrm>
            <a:off x="-1897212" y="606550"/>
            <a:ext cx="959783" cy="94877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1"/>
          </a:p>
        </p:txBody>
      </p:sp>
      <p:sp>
        <p:nvSpPr>
          <p:cNvPr id="13" name="Freccia a sinistra 12">
            <a:extLst>
              <a:ext uri="{FF2B5EF4-FFF2-40B4-BE49-F238E27FC236}">
                <a16:creationId xmlns:a16="http://schemas.microsoft.com/office/drawing/2014/main" id="{4CC1EEB5-DB20-477E-BD39-6E244A669E33}"/>
              </a:ext>
            </a:extLst>
          </p:cNvPr>
          <p:cNvSpPr/>
          <p:nvPr/>
        </p:nvSpPr>
        <p:spPr>
          <a:xfrm>
            <a:off x="-1787920" y="4247171"/>
            <a:ext cx="1195121" cy="1212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5DA9FEF9-4B5A-4345-BC47-E3D429D262AC}"/>
              </a:ext>
            </a:extLst>
          </p:cNvPr>
          <p:cNvGrpSpPr/>
          <p:nvPr/>
        </p:nvGrpSpPr>
        <p:grpSpPr>
          <a:xfrm>
            <a:off x="764788" y="842301"/>
            <a:ext cx="5794426" cy="5287522"/>
            <a:chOff x="944458" y="712380"/>
            <a:chExt cx="5794426" cy="5287522"/>
          </a:xfrm>
        </p:grpSpPr>
        <p:sp>
          <p:nvSpPr>
            <p:cNvPr id="130" name="Oval 116">
              <a:extLst>
                <a:ext uri="{FF2B5EF4-FFF2-40B4-BE49-F238E27FC236}">
                  <a16:creationId xmlns:a16="http://schemas.microsoft.com/office/drawing/2014/main" id="{EE2AEE24-287A-45D5-811D-051C977A8F30}"/>
                </a:ext>
              </a:extLst>
            </p:cNvPr>
            <p:cNvSpPr/>
            <p:nvPr/>
          </p:nvSpPr>
          <p:spPr>
            <a:xfrm>
              <a:off x="1735134" y="1009339"/>
              <a:ext cx="4308404" cy="4308404"/>
            </a:xfrm>
            <a:prstGeom prst="ellipse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31" name="Oval 117">
              <a:extLst>
                <a:ext uri="{FF2B5EF4-FFF2-40B4-BE49-F238E27FC236}">
                  <a16:creationId xmlns:a16="http://schemas.microsoft.com/office/drawing/2014/main" id="{979839DD-296D-40E5-8B2C-3023AA04DA4D}"/>
                </a:ext>
              </a:extLst>
            </p:cNvPr>
            <p:cNvSpPr/>
            <p:nvPr/>
          </p:nvSpPr>
          <p:spPr>
            <a:xfrm>
              <a:off x="3785929" y="3046947"/>
              <a:ext cx="2952955" cy="2952955"/>
            </a:xfrm>
            <a:prstGeom prst="ellipse">
              <a:avLst/>
            </a:prstGeom>
            <a:noFill/>
            <a:ln w="25400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32" name="Oval 118">
              <a:extLst>
                <a:ext uri="{FF2B5EF4-FFF2-40B4-BE49-F238E27FC236}">
                  <a16:creationId xmlns:a16="http://schemas.microsoft.com/office/drawing/2014/main" id="{3EA8E815-2278-4B9E-ABB9-115A3952D365}"/>
                </a:ext>
              </a:extLst>
            </p:cNvPr>
            <p:cNvSpPr/>
            <p:nvPr/>
          </p:nvSpPr>
          <p:spPr>
            <a:xfrm>
              <a:off x="1614592" y="712380"/>
              <a:ext cx="1746895" cy="1746895"/>
            </a:xfrm>
            <a:prstGeom prst="ellipse">
              <a:avLst/>
            </a:prstGeom>
            <a:noFill/>
            <a:ln w="25400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33" name="Oval 119">
              <a:extLst>
                <a:ext uri="{FF2B5EF4-FFF2-40B4-BE49-F238E27FC236}">
                  <a16:creationId xmlns:a16="http://schemas.microsoft.com/office/drawing/2014/main" id="{B243142A-BE2A-4A57-AEC1-F24F1B23FB16}"/>
                </a:ext>
              </a:extLst>
            </p:cNvPr>
            <p:cNvSpPr/>
            <p:nvPr/>
          </p:nvSpPr>
          <p:spPr>
            <a:xfrm>
              <a:off x="4235095" y="3496113"/>
              <a:ext cx="2054624" cy="2054624"/>
            </a:xfrm>
            <a:prstGeom prst="ellipse">
              <a:avLst/>
            </a:prstGeom>
            <a:gradFill>
              <a:gsLst>
                <a:gs pos="33000">
                  <a:srgbClr val="F2F2F2"/>
                </a:gs>
                <a:gs pos="100000">
                  <a:srgbClr val="FBFBFB"/>
                </a:gs>
              </a:gsLst>
              <a:lin ang="5400000" scaled="1"/>
            </a:gradFill>
            <a:ln>
              <a:noFill/>
            </a:ln>
            <a:effectLst>
              <a:outerShdw blurRad="330200" dist="3429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34" name="Oval 120">
              <a:extLst>
                <a:ext uri="{FF2B5EF4-FFF2-40B4-BE49-F238E27FC236}">
                  <a16:creationId xmlns:a16="http://schemas.microsoft.com/office/drawing/2014/main" id="{813615E1-B2F4-48C1-BBE5-B81E70262BBA}"/>
                </a:ext>
              </a:extLst>
            </p:cNvPr>
            <p:cNvSpPr/>
            <p:nvPr/>
          </p:nvSpPr>
          <p:spPr>
            <a:xfrm>
              <a:off x="1152096" y="2896423"/>
              <a:ext cx="1753333" cy="1753333"/>
            </a:xfrm>
            <a:prstGeom prst="ellipse">
              <a:avLst/>
            </a:prstGeom>
            <a:gradFill>
              <a:gsLst>
                <a:gs pos="33000">
                  <a:srgbClr val="F2F2F2"/>
                </a:gs>
                <a:gs pos="100000">
                  <a:srgbClr val="FBFBFB"/>
                </a:gs>
              </a:gsLst>
              <a:lin ang="5400000" scaled="1"/>
            </a:gradFill>
            <a:ln>
              <a:noFill/>
            </a:ln>
            <a:effectLst>
              <a:outerShdw blurRad="330200" dist="4318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35" name="Oval 121">
              <a:extLst>
                <a:ext uri="{FF2B5EF4-FFF2-40B4-BE49-F238E27FC236}">
                  <a16:creationId xmlns:a16="http://schemas.microsoft.com/office/drawing/2014/main" id="{AE6EE040-97CD-421D-A06D-D3C9D0074C42}"/>
                </a:ext>
              </a:extLst>
            </p:cNvPr>
            <p:cNvSpPr/>
            <p:nvPr/>
          </p:nvSpPr>
          <p:spPr>
            <a:xfrm>
              <a:off x="4873975" y="1275131"/>
              <a:ext cx="1380267" cy="1380267"/>
            </a:xfrm>
            <a:prstGeom prst="ellipse">
              <a:avLst/>
            </a:prstGeom>
            <a:gradFill>
              <a:gsLst>
                <a:gs pos="33000">
                  <a:srgbClr val="F2F2F2"/>
                </a:gs>
                <a:gs pos="100000">
                  <a:srgbClr val="FBFBFB"/>
                </a:gs>
              </a:gsLst>
              <a:lin ang="5400000" scaled="1"/>
            </a:gradFill>
            <a:ln>
              <a:noFill/>
            </a:ln>
            <a:effectLst>
              <a:outerShdw blurRad="330200" dist="317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36" name="Oval 122">
              <a:extLst>
                <a:ext uri="{FF2B5EF4-FFF2-40B4-BE49-F238E27FC236}">
                  <a16:creationId xmlns:a16="http://schemas.microsoft.com/office/drawing/2014/main" id="{8E33AE2D-AFC4-434E-9AB5-41109111B594}"/>
                </a:ext>
              </a:extLst>
            </p:cNvPr>
            <p:cNvSpPr/>
            <p:nvPr/>
          </p:nvSpPr>
          <p:spPr>
            <a:xfrm>
              <a:off x="1945504" y="1043292"/>
              <a:ext cx="1085071" cy="1085071"/>
            </a:xfrm>
            <a:prstGeom prst="ellipse">
              <a:avLst/>
            </a:prstGeom>
            <a:gradFill>
              <a:gsLst>
                <a:gs pos="33000">
                  <a:srgbClr val="F2F2F2"/>
                </a:gs>
                <a:gs pos="100000">
                  <a:srgbClr val="FBFBFB"/>
                </a:gs>
              </a:gsLst>
              <a:lin ang="5400000" scaled="1"/>
            </a:gradFill>
            <a:ln>
              <a:noFill/>
            </a:ln>
            <a:effectLst>
              <a:outerShdw blurRad="330200" dist="317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143" name="Freeform 5">
              <a:extLst>
                <a:ext uri="{FF2B5EF4-FFF2-40B4-BE49-F238E27FC236}">
                  <a16:creationId xmlns:a16="http://schemas.microsoft.com/office/drawing/2014/main" id="{72292D93-2905-4747-AFD1-C0F4D7A80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1668" y="1044437"/>
              <a:ext cx="376789" cy="331824"/>
            </a:xfrm>
            <a:custGeom>
              <a:avLst/>
              <a:gdLst>
                <a:gd name="T0" fmla="*/ 221 w 442"/>
                <a:gd name="T1" fmla="*/ 311 h 421"/>
                <a:gd name="T2" fmla="*/ 442 w 442"/>
                <a:gd name="T3" fmla="*/ 421 h 421"/>
                <a:gd name="T4" fmla="*/ 442 w 442"/>
                <a:gd name="T5" fmla="*/ 0 h 421"/>
                <a:gd name="T6" fmla="*/ 0 w 442"/>
                <a:gd name="T7" fmla="*/ 0 h 421"/>
                <a:gd name="T8" fmla="*/ 0 w 442"/>
                <a:gd name="T9" fmla="*/ 421 h 421"/>
                <a:gd name="T10" fmla="*/ 221 w 442"/>
                <a:gd name="T11" fmla="*/ 31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2" h="421">
                  <a:moveTo>
                    <a:pt x="221" y="311"/>
                  </a:moveTo>
                  <a:lnTo>
                    <a:pt x="442" y="421"/>
                  </a:lnTo>
                  <a:lnTo>
                    <a:pt x="442" y="0"/>
                  </a:lnTo>
                  <a:lnTo>
                    <a:pt x="0" y="0"/>
                  </a:lnTo>
                  <a:lnTo>
                    <a:pt x="0" y="421"/>
                  </a:lnTo>
                  <a:lnTo>
                    <a:pt x="221" y="3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id-ID" sz="1200" b="1" dirty="0">
                  <a:solidFill>
                    <a:schemeClr val="bg1"/>
                  </a:solidFill>
                </a:rPr>
                <a:t>01</a:t>
              </a:r>
              <a:endParaRPr lang="id-ID" sz="1351" b="1" dirty="0">
                <a:solidFill>
                  <a:schemeClr val="bg1"/>
                </a:solidFill>
              </a:endParaRPr>
            </a:p>
          </p:txBody>
        </p:sp>
        <p:sp>
          <p:nvSpPr>
            <p:cNvPr id="144" name="Freeform 5">
              <a:extLst>
                <a:ext uri="{FF2B5EF4-FFF2-40B4-BE49-F238E27FC236}">
                  <a16:creationId xmlns:a16="http://schemas.microsoft.com/office/drawing/2014/main" id="{57BDCEE6-8005-4CBD-BC6D-6D1159DE1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5253" y="1343220"/>
              <a:ext cx="416288" cy="317506"/>
            </a:xfrm>
            <a:custGeom>
              <a:avLst/>
              <a:gdLst>
                <a:gd name="T0" fmla="*/ 221 w 442"/>
                <a:gd name="T1" fmla="*/ 311 h 421"/>
                <a:gd name="T2" fmla="*/ 442 w 442"/>
                <a:gd name="T3" fmla="*/ 421 h 421"/>
                <a:gd name="T4" fmla="*/ 442 w 442"/>
                <a:gd name="T5" fmla="*/ 0 h 421"/>
                <a:gd name="T6" fmla="*/ 0 w 442"/>
                <a:gd name="T7" fmla="*/ 0 h 421"/>
                <a:gd name="T8" fmla="*/ 0 w 442"/>
                <a:gd name="T9" fmla="*/ 421 h 421"/>
                <a:gd name="T10" fmla="*/ 221 w 442"/>
                <a:gd name="T11" fmla="*/ 31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2" h="421">
                  <a:moveTo>
                    <a:pt x="221" y="311"/>
                  </a:moveTo>
                  <a:lnTo>
                    <a:pt x="442" y="421"/>
                  </a:lnTo>
                  <a:lnTo>
                    <a:pt x="442" y="0"/>
                  </a:lnTo>
                  <a:lnTo>
                    <a:pt x="0" y="0"/>
                  </a:lnTo>
                  <a:lnTo>
                    <a:pt x="0" y="421"/>
                  </a:lnTo>
                  <a:lnTo>
                    <a:pt x="221" y="3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id-ID" sz="1200" b="1" dirty="0">
                  <a:solidFill>
                    <a:schemeClr val="bg1"/>
                  </a:solidFill>
                </a:rPr>
                <a:t>02</a:t>
              </a:r>
              <a:endParaRPr lang="id-ID" sz="1351" b="1" dirty="0">
                <a:solidFill>
                  <a:schemeClr val="bg1"/>
                </a:solidFill>
              </a:endParaRPr>
            </a:p>
          </p:txBody>
        </p:sp>
        <p:sp>
          <p:nvSpPr>
            <p:cNvPr id="145" name="Freeform 5">
              <a:extLst>
                <a:ext uri="{FF2B5EF4-FFF2-40B4-BE49-F238E27FC236}">
                  <a16:creationId xmlns:a16="http://schemas.microsoft.com/office/drawing/2014/main" id="{EA6E729C-ED18-4311-9ADD-1C5BB07F5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1539" y="4146698"/>
              <a:ext cx="485037" cy="311363"/>
            </a:xfrm>
            <a:custGeom>
              <a:avLst/>
              <a:gdLst>
                <a:gd name="T0" fmla="*/ 221 w 442"/>
                <a:gd name="T1" fmla="*/ 311 h 421"/>
                <a:gd name="T2" fmla="*/ 442 w 442"/>
                <a:gd name="T3" fmla="*/ 421 h 421"/>
                <a:gd name="T4" fmla="*/ 442 w 442"/>
                <a:gd name="T5" fmla="*/ 0 h 421"/>
                <a:gd name="T6" fmla="*/ 0 w 442"/>
                <a:gd name="T7" fmla="*/ 0 h 421"/>
                <a:gd name="T8" fmla="*/ 0 w 442"/>
                <a:gd name="T9" fmla="*/ 421 h 421"/>
                <a:gd name="T10" fmla="*/ 221 w 442"/>
                <a:gd name="T11" fmla="*/ 31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2" h="421">
                  <a:moveTo>
                    <a:pt x="221" y="311"/>
                  </a:moveTo>
                  <a:lnTo>
                    <a:pt x="442" y="421"/>
                  </a:lnTo>
                  <a:lnTo>
                    <a:pt x="442" y="0"/>
                  </a:lnTo>
                  <a:lnTo>
                    <a:pt x="0" y="0"/>
                  </a:lnTo>
                  <a:lnTo>
                    <a:pt x="0" y="421"/>
                  </a:lnTo>
                  <a:lnTo>
                    <a:pt x="221" y="31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id-ID" sz="1200" b="1" dirty="0">
                  <a:solidFill>
                    <a:schemeClr val="bg1"/>
                  </a:solidFill>
                </a:rPr>
                <a:t>03</a:t>
              </a:r>
              <a:endParaRPr lang="id-ID" sz="1351" b="1" dirty="0">
                <a:solidFill>
                  <a:schemeClr val="bg1"/>
                </a:solidFill>
              </a:endParaRPr>
            </a:p>
          </p:txBody>
        </p:sp>
        <p:sp>
          <p:nvSpPr>
            <p:cNvPr id="146" name="Freeform 5">
              <a:extLst>
                <a:ext uri="{FF2B5EF4-FFF2-40B4-BE49-F238E27FC236}">
                  <a16:creationId xmlns:a16="http://schemas.microsoft.com/office/drawing/2014/main" id="{345C0272-070E-41EA-BE9E-2BB961893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458" y="3750283"/>
              <a:ext cx="370372" cy="313127"/>
            </a:xfrm>
            <a:custGeom>
              <a:avLst/>
              <a:gdLst>
                <a:gd name="T0" fmla="*/ 221 w 442"/>
                <a:gd name="T1" fmla="*/ 311 h 421"/>
                <a:gd name="T2" fmla="*/ 442 w 442"/>
                <a:gd name="T3" fmla="*/ 421 h 421"/>
                <a:gd name="T4" fmla="*/ 442 w 442"/>
                <a:gd name="T5" fmla="*/ 0 h 421"/>
                <a:gd name="T6" fmla="*/ 0 w 442"/>
                <a:gd name="T7" fmla="*/ 0 h 421"/>
                <a:gd name="T8" fmla="*/ 0 w 442"/>
                <a:gd name="T9" fmla="*/ 421 h 421"/>
                <a:gd name="T10" fmla="*/ 221 w 442"/>
                <a:gd name="T11" fmla="*/ 31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2" h="421">
                  <a:moveTo>
                    <a:pt x="221" y="311"/>
                  </a:moveTo>
                  <a:lnTo>
                    <a:pt x="442" y="421"/>
                  </a:lnTo>
                  <a:lnTo>
                    <a:pt x="442" y="0"/>
                  </a:lnTo>
                  <a:lnTo>
                    <a:pt x="0" y="0"/>
                  </a:lnTo>
                  <a:lnTo>
                    <a:pt x="0" y="421"/>
                  </a:lnTo>
                  <a:lnTo>
                    <a:pt x="221" y="31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id-ID" sz="1200" b="1" dirty="0">
                  <a:solidFill>
                    <a:schemeClr val="bg1"/>
                  </a:solidFill>
                </a:rPr>
                <a:t>04</a:t>
              </a:r>
              <a:endParaRPr lang="id-ID" sz="1351" b="1" dirty="0">
                <a:solidFill>
                  <a:schemeClr val="bg1"/>
                </a:solidFill>
              </a:endParaRPr>
            </a:p>
          </p:txBody>
        </p:sp>
        <p:sp>
          <p:nvSpPr>
            <p:cNvPr id="147" name="TextBox 133">
              <a:extLst>
                <a:ext uri="{FF2B5EF4-FFF2-40B4-BE49-F238E27FC236}">
                  <a16:creationId xmlns:a16="http://schemas.microsoft.com/office/drawing/2014/main" id="{53BC0FDE-FFEC-4031-A7B5-D2BF35284E25}"/>
                </a:ext>
              </a:extLst>
            </p:cNvPr>
            <p:cNvSpPr txBox="1"/>
            <p:nvPr/>
          </p:nvSpPr>
          <p:spPr>
            <a:xfrm>
              <a:off x="2064634" y="1634127"/>
              <a:ext cx="9172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600" b="1" dirty="0">
                  <a:solidFill>
                    <a:schemeClr val="accent6"/>
                  </a:solidFill>
                  <a:latin typeface="+mj-lt"/>
                </a:rPr>
                <a:t>Prodotti</a:t>
              </a:r>
              <a:endParaRPr lang="id-ID" sz="1600" b="1" dirty="0">
                <a:solidFill>
                  <a:schemeClr val="accent6"/>
                </a:solidFill>
                <a:latin typeface="+mj-lt"/>
              </a:endParaRPr>
            </a:p>
          </p:txBody>
        </p:sp>
        <p:sp>
          <p:nvSpPr>
            <p:cNvPr id="149" name="TextBox 143">
              <a:extLst>
                <a:ext uri="{FF2B5EF4-FFF2-40B4-BE49-F238E27FC236}">
                  <a16:creationId xmlns:a16="http://schemas.microsoft.com/office/drawing/2014/main" id="{55C69E53-6A75-4E54-87E8-B7FBBA001AC5}"/>
                </a:ext>
              </a:extLst>
            </p:cNvPr>
            <p:cNvSpPr txBox="1"/>
            <p:nvPr/>
          </p:nvSpPr>
          <p:spPr>
            <a:xfrm>
              <a:off x="5071985" y="2051369"/>
              <a:ext cx="10534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600" b="1" dirty="0">
                  <a:solidFill>
                    <a:schemeClr val="accent6"/>
                  </a:solidFill>
                  <a:latin typeface="+mj-lt"/>
                </a:rPr>
                <a:t>Categorie</a:t>
              </a:r>
              <a:endParaRPr lang="id-ID" sz="1600" b="1" dirty="0">
                <a:solidFill>
                  <a:schemeClr val="accent6"/>
                </a:solidFill>
                <a:latin typeface="+mj-lt"/>
              </a:endParaRPr>
            </a:p>
          </p:txBody>
        </p:sp>
        <p:sp>
          <p:nvSpPr>
            <p:cNvPr id="152" name="TextBox 157">
              <a:extLst>
                <a:ext uri="{FF2B5EF4-FFF2-40B4-BE49-F238E27FC236}">
                  <a16:creationId xmlns:a16="http://schemas.microsoft.com/office/drawing/2014/main" id="{D6046FB4-FF30-4203-908D-62B03297BD90}"/>
                </a:ext>
              </a:extLst>
            </p:cNvPr>
            <p:cNvSpPr txBox="1"/>
            <p:nvPr/>
          </p:nvSpPr>
          <p:spPr>
            <a:xfrm>
              <a:off x="1441378" y="3996250"/>
              <a:ext cx="9637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600" b="1" dirty="0">
                  <a:solidFill>
                    <a:schemeClr val="accent6"/>
                  </a:solidFill>
                  <a:latin typeface="+mj-lt"/>
                </a:rPr>
                <a:t>Ricerche</a:t>
              </a:r>
              <a:endParaRPr lang="id-ID" sz="1600" b="1" dirty="0">
                <a:solidFill>
                  <a:schemeClr val="accent6"/>
                </a:solidFill>
                <a:latin typeface="+mj-lt"/>
              </a:endParaRPr>
            </a:p>
          </p:txBody>
        </p:sp>
        <p:sp>
          <p:nvSpPr>
            <p:cNvPr id="154" name="Oval 159">
              <a:extLst>
                <a:ext uri="{FF2B5EF4-FFF2-40B4-BE49-F238E27FC236}">
                  <a16:creationId xmlns:a16="http://schemas.microsoft.com/office/drawing/2014/main" id="{FD94E9C3-2971-4FA0-8F76-CBAEF5CCD82B}"/>
                </a:ext>
              </a:extLst>
            </p:cNvPr>
            <p:cNvSpPr/>
            <p:nvPr/>
          </p:nvSpPr>
          <p:spPr>
            <a:xfrm>
              <a:off x="2392829" y="1708760"/>
              <a:ext cx="2791609" cy="2791609"/>
            </a:xfrm>
            <a:prstGeom prst="ellipse">
              <a:avLst/>
            </a:prstGeom>
            <a:gradFill>
              <a:gsLst>
                <a:gs pos="33000">
                  <a:srgbClr val="F2F2F2"/>
                </a:gs>
                <a:gs pos="100000">
                  <a:srgbClr val="FBFBFB"/>
                </a:gs>
              </a:gsLst>
              <a:lin ang="5400000" scaled="1"/>
            </a:gradFill>
            <a:ln>
              <a:noFill/>
            </a:ln>
            <a:effectLst>
              <a:outerShdw blurRad="330200" dist="4318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5" name="TextBox 160">
              <a:extLst>
                <a:ext uri="{FF2B5EF4-FFF2-40B4-BE49-F238E27FC236}">
                  <a16:creationId xmlns:a16="http://schemas.microsoft.com/office/drawing/2014/main" id="{E075BC1D-FA04-4366-A6CC-91526080168D}"/>
                </a:ext>
              </a:extLst>
            </p:cNvPr>
            <p:cNvSpPr txBox="1"/>
            <p:nvPr/>
          </p:nvSpPr>
          <p:spPr>
            <a:xfrm>
              <a:off x="4750085" y="4676767"/>
              <a:ext cx="10246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sz="1600" b="1" dirty="0">
                  <a:solidFill>
                    <a:schemeClr val="accent6"/>
                  </a:solidFill>
                  <a:latin typeface="+mj-lt"/>
                </a:rPr>
                <a:t>Immagini</a:t>
              </a:r>
              <a:endParaRPr lang="id-ID" sz="1600" b="1" dirty="0">
                <a:solidFill>
                  <a:schemeClr val="accent6"/>
                </a:solidFill>
                <a:latin typeface="+mj-lt"/>
              </a:endParaRPr>
            </a:p>
          </p:txBody>
        </p:sp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6B6A71D2-FEEA-485F-B423-8101D407EF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3068" y="2332120"/>
              <a:ext cx="1384128" cy="1418163"/>
            </a:xfrm>
            <a:prstGeom prst="rect">
              <a:avLst/>
            </a:prstGeom>
          </p:spPr>
        </p:pic>
        <p:pic>
          <p:nvPicPr>
            <p:cNvPr id="187" name="Elemento grafico 186" descr="Carrello della spesa">
              <a:extLst>
                <a:ext uri="{FF2B5EF4-FFF2-40B4-BE49-F238E27FC236}">
                  <a16:creationId xmlns:a16="http://schemas.microsoft.com/office/drawing/2014/main" id="{5822339F-31CF-449C-A986-EFC5F96C2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228948" y="1138603"/>
              <a:ext cx="534617" cy="534617"/>
            </a:xfrm>
            <a:prstGeom prst="rect">
              <a:avLst/>
            </a:prstGeom>
          </p:spPr>
        </p:pic>
        <p:pic>
          <p:nvPicPr>
            <p:cNvPr id="188" name="Elemento grafico 187" descr="Tavolozza">
              <a:extLst>
                <a:ext uri="{FF2B5EF4-FFF2-40B4-BE49-F238E27FC236}">
                  <a16:creationId xmlns:a16="http://schemas.microsoft.com/office/drawing/2014/main" id="{5DDB24CD-835C-4BF4-A7E0-C195AE52B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899314" y="4051876"/>
              <a:ext cx="726183" cy="726183"/>
            </a:xfrm>
            <a:prstGeom prst="rect">
              <a:avLst/>
            </a:prstGeom>
          </p:spPr>
        </p:pic>
        <p:pic>
          <p:nvPicPr>
            <p:cNvPr id="189" name="Elemento grafico 188" descr="Lente di ingrandimento">
              <a:extLst>
                <a:ext uri="{FF2B5EF4-FFF2-40B4-BE49-F238E27FC236}">
                  <a16:creationId xmlns:a16="http://schemas.microsoft.com/office/drawing/2014/main" id="{F9D7F39E-E115-4756-AE49-A11A2C7C7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614593" y="3389409"/>
              <a:ext cx="623080" cy="623080"/>
            </a:xfrm>
            <a:prstGeom prst="rect">
              <a:avLst/>
            </a:prstGeom>
          </p:spPr>
        </p:pic>
        <p:pic>
          <p:nvPicPr>
            <p:cNvPr id="190" name="Elemento grafico 189" descr="Cartella aperta">
              <a:extLst>
                <a:ext uri="{FF2B5EF4-FFF2-40B4-BE49-F238E27FC236}">
                  <a16:creationId xmlns:a16="http://schemas.microsoft.com/office/drawing/2014/main" id="{4B26FBB6-0F95-47B4-84C8-32F132857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319309" y="1568320"/>
              <a:ext cx="558845" cy="558845"/>
            </a:xfrm>
            <a:prstGeom prst="rect">
              <a:avLst/>
            </a:prstGeom>
          </p:spPr>
        </p:pic>
      </p:grpSp>
      <p:sp>
        <p:nvSpPr>
          <p:cNvPr id="191" name="CasellaDiTesto 190">
            <a:extLst>
              <a:ext uri="{FF2B5EF4-FFF2-40B4-BE49-F238E27FC236}">
                <a16:creationId xmlns:a16="http://schemas.microsoft.com/office/drawing/2014/main" id="{3C028C33-25A4-48E2-AA88-1BA68E326FB1}"/>
              </a:ext>
            </a:extLst>
          </p:cNvPr>
          <p:cNvSpPr txBox="1"/>
          <p:nvPr/>
        </p:nvSpPr>
        <p:spPr>
          <a:xfrm>
            <a:off x="6813432" y="1822585"/>
            <a:ext cx="39583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Modello iterativo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Esecuzione di iterazioni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Rischio di non convergere</a:t>
            </a:r>
          </a:p>
        </p:txBody>
      </p:sp>
      <p:pic>
        <p:nvPicPr>
          <p:cNvPr id="7" name="Elemento grafico 6" descr="Avviso">
            <a:extLst>
              <a:ext uri="{FF2B5EF4-FFF2-40B4-BE49-F238E27FC236}">
                <a16:creationId xmlns:a16="http://schemas.microsoft.com/office/drawing/2014/main" id="{C6A7733F-B619-48B0-B588-281A668E227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376066" y="1851662"/>
            <a:ext cx="925030" cy="925030"/>
          </a:xfrm>
          <a:prstGeom prst="rect">
            <a:avLst/>
          </a:prstGeom>
        </p:spPr>
      </p:pic>
      <p:sp>
        <p:nvSpPr>
          <p:cNvPr id="192" name="CasellaDiTesto 191">
            <a:extLst>
              <a:ext uri="{FF2B5EF4-FFF2-40B4-BE49-F238E27FC236}">
                <a16:creationId xmlns:a16="http://schemas.microsoft.com/office/drawing/2014/main" id="{90D85F75-AD00-416D-A955-9447EFC92C05}"/>
              </a:ext>
            </a:extLst>
          </p:cNvPr>
          <p:cNvSpPr txBox="1"/>
          <p:nvPr/>
        </p:nvSpPr>
        <p:spPr>
          <a:xfrm>
            <a:off x="6766065" y="3842508"/>
            <a:ext cx="365258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Soluzioni adottate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Insieme minimo di requisiti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Frequenti incontri con il tutor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Dimostrazioni tramite prototipi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DCD4BC8-3449-436A-B734-891D33EA10A8}"/>
              </a:ext>
            </a:extLst>
          </p:cNvPr>
          <p:cNvPicPr>
            <a:picLocks noChangeAspect="1"/>
          </p:cNvPicPr>
          <p:nvPr/>
        </p:nvPicPr>
        <p:blipFill>
          <a:blip r:embed="rId19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770" y="3911151"/>
            <a:ext cx="1093820" cy="109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82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6E2E2"/>
            </a:gs>
          </a:gsLst>
          <a:lin ang="6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0EEAA-88A1-4568-9A94-A7326B716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571" y="101920"/>
            <a:ext cx="8675077" cy="715025"/>
          </a:xfrm>
        </p:spPr>
        <p:txBody>
          <a:bodyPr>
            <a:normAutofit/>
          </a:bodyPr>
          <a:lstStyle/>
          <a:p>
            <a:r>
              <a:rPr lang="it-IT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CODIFICA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FF0B8AA-D460-49CD-AEEB-DD3CECD02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5" y="6270878"/>
            <a:ext cx="580511" cy="364564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1B73A1CD-456D-4FBF-A112-9C4E2543757A}"/>
              </a:ext>
            </a:extLst>
          </p:cNvPr>
          <p:cNvSpPr/>
          <p:nvPr/>
        </p:nvSpPr>
        <p:spPr>
          <a:xfrm>
            <a:off x="694616" y="6304197"/>
            <a:ext cx="5407295" cy="415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JORDAN GOTTARDO - 1070703</a:t>
            </a:r>
          </a:p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JAVA CONTENT REPOSITORY PER LA PERSISTENZA DI PRODOTTI COMMERCIALI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FA10F8D-B0E1-4EA7-9107-7F0809A5024A}"/>
              </a:ext>
            </a:extLst>
          </p:cNvPr>
          <p:cNvCxnSpPr>
            <a:cxnSpLocks/>
          </p:cNvCxnSpPr>
          <p:nvPr/>
        </p:nvCxnSpPr>
        <p:spPr>
          <a:xfrm>
            <a:off x="772504" y="6270867"/>
            <a:ext cx="495519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1912B567-EA7E-4DF8-94E0-4D274830111A}"/>
              </a:ext>
            </a:extLst>
          </p:cNvPr>
          <p:cNvSpPr/>
          <p:nvPr/>
        </p:nvSpPr>
        <p:spPr>
          <a:xfrm>
            <a:off x="11301096" y="6453637"/>
            <a:ext cx="7826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11</a:t>
            </a:r>
            <a:r>
              <a:rPr lang="it-IT" sz="12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/14</a:t>
            </a:r>
          </a:p>
        </p:txBody>
      </p: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09220EE-85E0-4226-97E8-37DD72A9106E}"/>
              </a:ext>
            </a:extLst>
          </p:cNvPr>
          <p:cNvGrpSpPr/>
          <p:nvPr/>
        </p:nvGrpSpPr>
        <p:grpSpPr>
          <a:xfrm>
            <a:off x="-1897212" y="1675552"/>
            <a:ext cx="959783" cy="948776"/>
            <a:chOff x="-1859281" y="1675552"/>
            <a:chExt cx="959783" cy="948776"/>
          </a:xfrm>
        </p:grpSpPr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7F164DB4-5E09-43D3-89BC-F82342DA0707}"/>
                </a:ext>
              </a:extLst>
            </p:cNvPr>
            <p:cNvSpPr/>
            <p:nvPr/>
          </p:nvSpPr>
          <p:spPr>
            <a:xfrm>
              <a:off x="-1859281" y="1675552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39" name="Elemento grafico 38" descr="Monete">
              <a:extLst>
                <a:ext uri="{FF2B5EF4-FFF2-40B4-BE49-F238E27FC236}">
                  <a16:creationId xmlns:a16="http://schemas.microsoft.com/office/drawing/2014/main" id="{030613A4-7EF6-4712-9A75-3A289C90A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750866" y="1747984"/>
              <a:ext cx="758191" cy="758191"/>
            </a:xfrm>
            <a:prstGeom prst="rect">
              <a:avLst/>
            </a:prstGeom>
          </p:spPr>
        </p:pic>
      </p:grp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42319D05-E789-4EF7-AF8B-D8FB1E46BE84}"/>
              </a:ext>
            </a:extLst>
          </p:cNvPr>
          <p:cNvGrpSpPr/>
          <p:nvPr/>
        </p:nvGrpSpPr>
        <p:grpSpPr>
          <a:xfrm>
            <a:off x="-1897213" y="2696760"/>
            <a:ext cx="959783" cy="948776"/>
            <a:chOff x="-1897213" y="2696760"/>
            <a:chExt cx="959783" cy="948776"/>
          </a:xfrm>
        </p:grpSpPr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9D476FF0-B6BE-4ED4-94B5-92DC40CCBD26}"/>
                </a:ext>
              </a:extLst>
            </p:cNvPr>
            <p:cNvSpPr/>
            <p:nvPr/>
          </p:nvSpPr>
          <p:spPr>
            <a:xfrm>
              <a:off x="-1897213" y="2696760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48" name="Elemento grafico 47" descr="Computer portatile">
              <a:extLst>
                <a:ext uri="{FF2B5EF4-FFF2-40B4-BE49-F238E27FC236}">
                  <a16:creationId xmlns:a16="http://schemas.microsoft.com/office/drawing/2014/main" id="{47A6B3CF-2714-45D4-B1A9-EE52C61F1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1850625" y="2696760"/>
              <a:ext cx="866606" cy="866606"/>
            </a:xfrm>
            <a:prstGeom prst="rect">
              <a:avLst/>
            </a:prstGeom>
          </p:spPr>
        </p:pic>
      </p:grp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469671A-C827-4A58-8276-C8245E472B98}"/>
              </a:ext>
            </a:extLst>
          </p:cNvPr>
          <p:cNvSpPr txBox="1"/>
          <p:nvPr/>
        </p:nvSpPr>
        <p:spPr>
          <a:xfrm>
            <a:off x="11474605" y="6065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65EFFCC2-587C-4247-8ADB-9D6EC719458A}"/>
              </a:ext>
            </a:extLst>
          </p:cNvPr>
          <p:cNvSpPr/>
          <p:nvPr/>
        </p:nvSpPr>
        <p:spPr>
          <a:xfrm>
            <a:off x="-1897212" y="606550"/>
            <a:ext cx="959783" cy="94877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1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6B0C672-1D75-46B4-8374-97D3B8E3E3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979" y="1421067"/>
            <a:ext cx="913017" cy="913017"/>
          </a:xfrm>
          <a:prstGeom prst="rect">
            <a:avLst/>
          </a:prstGeom>
        </p:spPr>
      </p:pic>
      <p:sp>
        <p:nvSpPr>
          <p:cNvPr id="14" name="Freccia a destra 13">
            <a:extLst>
              <a:ext uri="{FF2B5EF4-FFF2-40B4-BE49-F238E27FC236}">
                <a16:creationId xmlns:a16="http://schemas.microsoft.com/office/drawing/2014/main" id="{8BDD4586-5AC3-477C-9B52-56EC9C227CFF}"/>
              </a:ext>
            </a:extLst>
          </p:cNvPr>
          <p:cNvSpPr/>
          <p:nvPr/>
        </p:nvSpPr>
        <p:spPr>
          <a:xfrm>
            <a:off x="-2127123" y="3810102"/>
            <a:ext cx="1143104" cy="810058"/>
          </a:xfrm>
          <a:prstGeom prst="rightArrow">
            <a:avLst>
              <a:gd name="adj1" fmla="val 21820"/>
              <a:gd name="adj2" fmla="val 31425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C43F388F-5C80-4901-8B10-18A1C41D7EEB}"/>
              </a:ext>
            </a:extLst>
          </p:cNvPr>
          <p:cNvSpPr txBox="1"/>
          <p:nvPr/>
        </p:nvSpPr>
        <p:spPr>
          <a:xfrm>
            <a:off x="4708040" y="2560832"/>
            <a:ext cx="2702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Esempio componente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DBE98329-991F-4C3F-B148-1FA88815AD5B}"/>
              </a:ext>
            </a:extLst>
          </p:cNvPr>
          <p:cNvSpPr txBox="1"/>
          <p:nvPr/>
        </p:nvSpPr>
        <p:spPr>
          <a:xfrm>
            <a:off x="4541136" y="4196371"/>
            <a:ext cx="3261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Componente per visualizzare strutture ad albero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Provider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650B8A7F-EDC8-4B1F-AF8B-1C6E9C7DDF3A}"/>
              </a:ext>
            </a:extLst>
          </p:cNvPr>
          <p:cNvSpPr txBox="1"/>
          <p:nvPr/>
        </p:nvSpPr>
        <p:spPr>
          <a:xfrm>
            <a:off x="8192745" y="4666848"/>
            <a:ext cx="2343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Tabella gerarchica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su pagina web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C28AED5-251F-4680-B59C-3A17C10711EA}"/>
              </a:ext>
            </a:extLst>
          </p:cNvPr>
          <p:cNvSpPr txBox="1"/>
          <p:nvPr/>
        </p:nvSpPr>
        <p:spPr>
          <a:xfrm>
            <a:off x="4434454" y="1541507"/>
            <a:ext cx="135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Reflection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2B68749D-608E-411F-BC80-4284B44288C0}"/>
              </a:ext>
            </a:extLst>
          </p:cNvPr>
          <p:cNvSpPr txBox="1"/>
          <p:nvPr/>
        </p:nvSpPr>
        <p:spPr>
          <a:xfrm>
            <a:off x="4155250" y="1036821"/>
            <a:ext cx="3851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Linguaggio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4E405D95-D287-4A8B-B8D5-09C5F734C634}"/>
              </a:ext>
            </a:extLst>
          </p:cNvPr>
          <p:cNvSpPr txBox="1"/>
          <p:nvPr/>
        </p:nvSpPr>
        <p:spPr>
          <a:xfrm>
            <a:off x="6515996" y="1540699"/>
            <a:ext cx="1795381" cy="380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Annotazioni</a:t>
            </a:r>
          </a:p>
        </p:txBody>
      </p: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93556D7B-FA5E-4750-9B90-6772D6077E59}"/>
              </a:ext>
            </a:extLst>
          </p:cNvPr>
          <p:cNvCxnSpPr/>
          <p:nvPr/>
        </p:nvCxnSpPr>
        <p:spPr>
          <a:xfrm>
            <a:off x="2974694" y="2384747"/>
            <a:ext cx="65197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uppo 6">
            <a:extLst>
              <a:ext uri="{FF2B5EF4-FFF2-40B4-BE49-F238E27FC236}">
                <a16:creationId xmlns:a16="http://schemas.microsoft.com/office/drawing/2014/main" id="{30EBC55D-2659-4316-AD8C-B2098A41CDC9}"/>
              </a:ext>
            </a:extLst>
          </p:cNvPr>
          <p:cNvGrpSpPr/>
          <p:nvPr/>
        </p:nvGrpSpPr>
        <p:grpSpPr>
          <a:xfrm>
            <a:off x="8231362" y="3043900"/>
            <a:ext cx="2586321" cy="1540428"/>
            <a:chOff x="8161657" y="3043900"/>
            <a:chExt cx="2586321" cy="1540428"/>
          </a:xfrm>
        </p:grpSpPr>
        <p:pic>
          <p:nvPicPr>
            <p:cNvPr id="18" name="Immagine 17">
              <a:extLst>
                <a:ext uri="{FF2B5EF4-FFF2-40B4-BE49-F238E27FC236}">
                  <a16:creationId xmlns:a16="http://schemas.microsoft.com/office/drawing/2014/main" id="{1BCCABB5-4DD9-455D-8867-9973FD5C76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49" r="50122"/>
            <a:stretch/>
          </p:blipFill>
          <p:spPr>
            <a:xfrm>
              <a:off x="8161657" y="3049844"/>
              <a:ext cx="1592162" cy="1534484"/>
            </a:xfrm>
            <a:prstGeom prst="rect">
              <a:avLst/>
            </a:prstGeom>
          </p:spPr>
        </p:pic>
        <p:pic>
          <p:nvPicPr>
            <p:cNvPr id="36" name="Immagine 35">
              <a:extLst>
                <a:ext uri="{FF2B5EF4-FFF2-40B4-BE49-F238E27FC236}">
                  <a16:creationId xmlns:a16="http://schemas.microsoft.com/office/drawing/2014/main" id="{326A3CF1-8869-4914-B5AF-225435349A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123" r="19578"/>
            <a:stretch/>
          </p:blipFill>
          <p:spPr>
            <a:xfrm>
              <a:off x="9670100" y="3043900"/>
              <a:ext cx="1077878" cy="1534484"/>
            </a:xfrm>
            <a:prstGeom prst="rect">
              <a:avLst/>
            </a:prstGeom>
          </p:spPr>
        </p:pic>
      </p:grp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67617007-F6BF-4040-836C-9DECA967AC05}"/>
              </a:ext>
            </a:extLst>
          </p:cNvPr>
          <p:cNvGrpSpPr/>
          <p:nvPr/>
        </p:nvGrpSpPr>
        <p:grpSpPr>
          <a:xfrm>
            <a:off x="4541136" y="3532619"/>
            <a:ext cx="3082159" cy="489512"/>
            <a:chOff x="8053989" y="447330"/>
            <a:chExt cx="3089120" cy="1103338"/>
          </a:xfrm>
        </p:grpSpPr>
        <p:sp>
          <p:nvSpPr>
            <p:cNvPr id="40" name="Freccia a gallone 39">
              <a:extLst>
                <a:ext uri="{FF2B5EF4-FFF2-40B4-BE49-F238E27FC236}">
                  <a16:creationId xmlns:a16="http://schemas.microsoft.com/office/drawing/2014/main" id="{C753BDCF-0FF9-44FD-9122-D8689BF20F90}"/>
                </a:ext>
              </a:extLst>
            </p:cNvPr>
            <p:cNvSpPr/>
            <p:nvPr/>
          </p:nvSpPr>
          <p:spPr>
            <a:xfrm>
              <a:off x="8053989" y="447330"/>
              <a:ext cx="3089120" cy="1103338"/>
            </a:xfrm>
            <a:prstGeom prst="chevron">
              <a:avLst/>
            </a:prstGeom>
            <a:solidFill>
              <a:schemeClr val="accent6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Freccia a gallone 4">
              <a:extLst>
                <a:ext uri="{FF2B5EF4-FFF2-40B4-BE49-F238E27FC236}">
                  <a16:creationId xmlns:a16="http://schemas.microsoft.com/office/drawing/2014/main" id="{72134E2A-E32F-4D90-933A-4B3C384636D0}"/>
                </a:ext>
              </a:extLst>
            </p:cNvPr>
            <p:cNvSpPr txBox="1"/>
            <p:nvPr/>
          </p:nvSpPr>
          <p:spPr>
            <a:xfrm>
              <a:off x="8605658" y="447330"/>
              <a:ext cx="1985782" cy="11033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2014" tIns="37338" rIns="37338" bIns="37338" numCol="1" spcCol="1270" anchor="ctr" anchorCtr="0">
              <a:noAutofit/>
            </a:bodyPr>
            <a:lstStyle/>
            <a:p>
              <a:r>
                <a:rPr lang="it-IT" b="1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Wicket</a:t>
              </a:r>
              <a:r>
                <a:rPr lang="it-IT" b="1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</a:t>
              </a:r>
              <a:r>
                <a:rPr lang="it-IT" b="1" dirty="0" err="1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TableTree</a:t>
              </a:r>
              <a:endParaRPr lang="it-IT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729E51BC-8822-4F07-8FC5-7D03C42ACE70}"/>
              </a:ext>
            </a:extLst>
          </p:cNvPr>
          <p:cNvSpPr txBox="1"/>
          <p:nvPr/>
        </p:nvSpPr>
        <p:spPr>
          <a:xfrm>
            <a:off x="1149888" y="4805348"/>
            <a:ext cx="339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Struttura JCR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C68E856-2542-4070-8417-B0174E5A1E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0" y="3055207"/>
            <a:ext cx="1731802" cy="152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85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6E2E2"/>
            </a:gs>
          </a:gsLst>
          <a:lin ang="6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0EEAA-88A1-4568-9A94-A7326B716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4372" y="217297"/>
            <a:ext cx="8675077" cy="715025"/>
          </a:xfrm>
        </p:spPr>
        <p:txBody>
          <a:bodyPr>
            <a:normAutofit/>
          </a:bodyPr>
          <a:lstStyle/>
          <a:p>
            <a:r>
              <a:rPr lang="it-IT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TEST DI VERIFICA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FF0B8AA-D460-49CD-AEEB-DD3CECD02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5" y="6270878"/>
            <a:ext cx="580511" cy="364564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1B73A1CD-456D-4FBF-A112-9C4E2543757A}"/>
              </a:ext>
            </a:extLst>
          </p:cNvPr>
          <p:cNvSpPr/>
          <p:nvPr/>
        </p:nvSpPr>
        <p:spPr>
          <a:xfrm>
            <a:off x="694616" y="6304197"/>
            <a:ext cx="5407295" cy="415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JORDAN GOTTARDO - 1070703</a:t>
            </a:r>
          </a:p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JAVA CONTENT REPOSITORY PER LA PERSISTENZA DI PRODOTTI COMMERCIALI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FA10F8D-B0E1-4EA7-9107-7F0809A5024A}"/>
              </a:ext>
            </a:extLst>
          </p:cNvPr>
          <p:cNvCxnSpPr>
            <a:cxnSpLocks/>
          </p:cNvCxnSpPr>
          <p:nvPr/>
        </p:nvCxnSpPr>
        <p:spPr>
          <a:xfrm>
            <a:off x="772504" y="6270867"/>
            <a:ext cx="495519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1912B567-EA7E-4DF8-94E0-4D274830111A}"/>
              </a:ext>
            </a:extLst>
          </p:cNvPr>
          <p:cNvSpPr/>
          <p:nvPr/>
        </p:nvSpPr>
        <p:spPr>
          <a:xfrm>
            <a:off x="11301096" y="6453637"/>
            <a:ext cx="7826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12</a:t>
            </a:r>
            <a:r>
              <a:rPr lang="it-IT" sz="12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/14</a:t>
            </a:r>
          </a:p>
        </p:txBody>
      </p: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09220EE-85E0-4226-97E8-37DD72A9106E}"/>
              </a:ext>
            </a:extLst>
          </p:cNvPr>
          <p:cNvGrpSpPr/>
          <p:nvPr/>
        </p:nvGrpSpPr>
        <p:grpSpPr>
          <a:xfrm>
            <a:off x="-1897212" y="1675552"/>
            <a:ext cx="959783" cy="948776"/>
            <a:chOff x="-1859281" y="1675552"/>
            <a:chExt cx="959783" cy="948776"/>
          </a:xfrm>
        </p:grpSpPr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7F164DB4-5E09-43D3-89BC-F82342DA0707}"/>
                </a:ext>
              </a:extLst>
            </p:cNvPr>
            <p:cNvSpPr/>
            <p:nvPr/>
          </p:nvSpPr>
          <p:spPr>
            <a:xfrm>
              <a:off x="-1859281" y="1675552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39" name="Elemento grafico 38" descr="Monete">
              <a:extLst>
                <a:ext uri="{FF2B5EF4-FFF2-40B4-BE49-F238E27FC236}">
                  <a16:creationId xmlns:a16="http://schemas.microsoft.com/office/drawing/2014/main" id="{030613A4-7EF6-4712-9A75-3A289C90A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750866" y="1747984"/>
              <a:ext cx="758191" cy="758191"/>
            </a:xfrm>
            <a:prstGeom prst="rect">
              <a:avLst/>
            </a:prstGeom>
          </p:spPr>
        </p:pic>
      </p:grp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42319D05-E789-4EF7-AF8B-D8FB1E46BE84}"/>
              </a:ext>
            </a:extLst>
          </p:cNvPr>
          <p:cNvGrpSpPr/>
          <p:nvPr/>
        </p:nvGrpSpPr>
        <p:grpSpPr>
          <a:xfrm>
            <a:off x="-1897213" y="2696760"/>
            <a:ext cx="959783" cy="948776"/>
            <a:chOff x="-1897213" y="2696760"/>
            <a:chExt cx="959783" cy="948776"/>
          </a:xfrm>
        </p:grpSpPr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9D476FF0-B6BE-4ED4-94B5-92DC40CCBD26}"/>
                </a:ext>
              </a:extLst>
            </p:cNvPr>
            <p:cNvSpPr/>
            <p:nvPr/>
          </p:nvSpPr>
          <p:spPr>
            <a:xfrm>
              <a:off x="-1897213" y="2696760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48" name="Elemento grafico 47" descr="Computer portatile">
              <a:extLst>
                <a:ext uri="{FF2B5EF4-FFF2-40B4-BE49-F238E27FC236}">
                  <a16:creationId xmlns:a16="http://schemas.microsoft.com/office/drawing/2014/main" id="{47A6B3CF-2714-45D4-B1A9-EE52C61F1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1850625" y="2696760"/>
              <a:ext cx="866606" cy="866606"/>
            </a:xfrm>
            <a:prstGeom prst="rect">
              <a:avLst/>
            </a:prstGeom>
          </p:spPr>
        </p:pic>
      </p:grp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469671A-C827-4A58-8276-C8245E472B98}"/>
              </a:ext>
            </a:extLst>
          </p:cNvPr>
          <p:cNvSpPr txBox="1"/>
          <p:nvPr/>
        </p:nvSpPr>
        <p:spPr>
          <a:xfrm>
            <a:off x="11474605" y="6065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65EFFCC2-587C-4247-8ADB-9D6EC719458A}"/>
              </a:ext>
            </a:extLst>
          </p:cNvPr>
          <p:cNvSpPr/>
          <p:nvPr/>
        </p:nvSpPr>
        <p:spPr>
          <a:xfrm>
            <a:off x="-1897212" y="606550"/>
            <a:ext cx="959783" cy="94877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1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27156382-4222-4FBF-B11A-A598C5BF6B72}"/>
              </a:ext>
            </a:extLst>
          </p:cNvPr>
          <p:cNvSpPr txBox="1"/>
          <p:nvPr/>
        </p:nvSpPr>
        <p:spPr>
          <a:xfrm>
            <a:off x="1547024" y="5046858"/>
            <a:ext cx="4185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Stub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per testare interazioni con JCR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Fornito da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Jackrabbit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0C79DE81-FA5D-4C0E-BBFD-B41D21B36272}"/>
              </a:ext>
            </a:extLst>
          </p:cNvPr>
          <p:cNvSpPr txBox="1"/>
          <p:nvPr/>
        </p:nvSpPr>
        <p:spPr>
          <a:xfrm>
            <a:off x="8199324" y="2940518"/>
            <a:ext cx="1222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clickEvent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6" name="Immagine 25">
            <a:extLst>
              <a:ext uri="{FF2B5EF4-FFF2-40B4-BE49-F238E27FC236}">
                <a16:creationId xmlns:a16="http://schemas.microsoft.com/office/drawing/2014/main" id="{1A3CB6C2-2882-4C31-A75E-66F2389E40F8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590" y="3027704"/>
            <a:ext cx="220058" cy="220058"/>
          </a:xfrm>
          <a:prstGeom prst="rect">
            <a:avLst/>
          </a:prstGeom>
        </p:spPr>
      </p:pic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1AAEDE1D-7C68-45AD-8084-0FFE5EE23E32}"/>
              </a:ext>
            </a:extLst>
          </p:cNvPr>
          <p:cNvSpPr txBox="1"/>
          <p:nvPr/>
        </p:nvSpPr>
        <p:spPr>
          <a:xfrm>
            <a:off x="6765697" y="4998279"/>
            <a:ext cx="4185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Oggetto fornito da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Wicket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Permette la simulazioni di eventi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239389D4-1C4F-4819-A3CC-FB380CFE7559}"/>
              </a:ext>
            </a:extLst>
          </p:cNvPr>
          <p:cNvSpPr txBox="1"/>
          <p:nvPr/>
        </p:nvSpPr>
        <p:spPr>
          <a:xfrm>
            <a:off x="4578311" y="1714158"/>
            <a:ext cx="135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Unità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2D997F45-86BC-426C-A0B5-ABFE30CA5041}"/>
              </a:ext>
            </a:extLst>
          </p:cNvPr>
          <p:cNvSpPr txBox="1"/>
          <p:nvPr/>
        </p:nvSpPr>
        <p:spPr>
          <a:xfrm>
            <a:off x="6278862" y="1709577"/>
            <a:ext cx="1189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Sistema</a:t>
            </a:r>
          </a:p>
        </p:txBody>
      </p: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2A43A9E-2051-446D-91A4-FDDE95068B8D}"/>
              </a:ext>
            </a:extLst>
          </p:cNvPr>
          <p:cNvCxnSpPr/>
          <p:nvPr/>
        </p:nvCxnSpPr>
        <p:spPr>
          <a:xfrm>
            <a:off x="2974694" y="2695924"/>
            <a:ext cx="65197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0CBF4BA1-F6EE-492E-805F-23D6F30AAC52}"/>
              </a:ext>
            </a:extLst>
          </p:cNvPr>
          <p:cNvSpPr txBox="1"/>
          <p:nvPr/>
        </p:nvSpPr>
        <p:spPr>
          <a:xfrm>
            <a:off x="5104728" y="2243977"/>
            <a:ext cx="1795381" cy="380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Integrazione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5FE816A-9D79-45EA-9919-D0981174E23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015" y="3184881"/>
            <a:ext cx="4772025" cy="150495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9C1135A3-ABA6-4302-8D9B-85A1F862DE7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150" y="3072639"/>
            <a:ext cx="4358340" cy="1974219"/>
          </a:xfrm>
          <a:prstGeom prst="rect">
            <a:avLst/>
          </a:prstGeom>
        </p:spPr>
      </p:pic>
      <p:pic>
        <p:nvPicPr>
          <p:cNvPr id="13" name="Elemento grafico 12" descr="Chiudi">
            <a:extLst>
              <a:ext uri="{FF2B5EF4-FFF2-40B4-BE49-F238E27FC236}">
                <a16:creationId xmlns:a16="http://schemas.microsoft.com/office/drawing/2014/main" id="{04AF0550-454C-48CB-B263-C88885AF22C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060631" y="2898409"/>
            <a:ext cx="473865" cy="473865"/>
          </a:xfrm>
          <a:prstGeom prst="rect">
            <a:avLst/>
          </a:prstGeom>
        </p:spPr>
      </p:pic>
      <p:pic>
        <p:nvPicPr>
          <p:cNvPr id="46" name="Immagine 45">
            <a:extLst>
              <a:ext uri="{FF2B5EF4-FFF2-40B4-BE49-F238E27FC236}">
                <a16:creationId xmlns:a16="http://schemas.microsoft.com/office/drawing/2014/main" id="{529FD7FD-C6AF-43AA-A423-FD365466516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09712" y="4212589"/>
            <a:ext cx="1148762" cy="1148762"/>
          </a:xfrm>
          <a:prstGeom prst="rect">
            <a:avLst/>
          </a:prstGeom>
        </p:spPr>
      </p:pic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CB64F498-5685-42B2-B224-A6D58C398475}"/>
              </a:ext>
            </a:extLst>
          </p:cNvPr>
          <p:cNvSpPr txBox="1"/>
          <p:nvPr/>
        </p:nvSpPr>
        <p:spPr>
          <a:xfrm>
            <a:off x="-3792083" y="4897696"/>
            <a:ext cx="135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Unità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0B6583B2-00BE-471B-B7EA-CEE00563E8DC}"/>
              </a:ext>
            </a:extLst>
          </p:cNvPr>
          <p:cNvSpPr txBox="1"/>
          <p:nvPr/>
        </p:nvSpPr>
        <p:spPr>
          <a:xfrm>
            <a:off x="-1281640" y="4897696"/>
            <a:ext cx="1795381" cy="380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Sistema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460DB026-4E61-4097-860D-41486B8EF16C}"/>
              </a:ext>
            </a:extLst>
          </p:cNvPr>
          <p:cNvSpPr txBox="1"/>
          <p:nvPr/>
        </p:nvSpPr>
        <p:spPr>
          <a:xfrm>
            <a:off x="-2662141" y="5264259"/>
            <a:ext cx="1795381" cy="380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Integrazione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7D8273F3-0181-443E-8084-C1C7E983968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55848" y="546307"/>
            <a:ext cx="918418" cy="918418"/>
          </a:xfrm>
          <a:prstGeom prst="rect">
            <a:avLst/>
          </a:prstGeom>
        </p:spPr>
      </p:pic>
      <p:pic>
        <p:nvPicPr>
          <p:cNvPr id="66" name="Immagine 65">
            <a:extLst>
              <a:ext uri="{FF2B5EF4-FFF2-40B4-BE49-F238E27FC236}">
                <a16:creationId xmlns:a16="http://schemas.microsoft.com/office/drawing/2014/main" id="{ED8C312B-97DC-46A0-B735-42E84B4136A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410" y="939291"/>
            <a:ext cx="918418" cy="918418"/>
          </a:xfrm>
          <a:prstGeom prst="rect">
            <a:avLst/>
          </a:prstGeom>
        </p:spPr>
      </p:pic>
      <p:grpSp>
        <p:nvGrpSpPr>
          <p:cNvPr id="73" name="Gruppo 72">
            <a:extLst>
              <a:ext uri="{FF2B5EF4-FFF2-40B4-BE49-F238E27FC236}">
                <a16:creationId xmlns:a16="http://schemas.microsoft.com/office/drawing/2014/main" id="{E0890282-4E44-47A6-89BC-3EF8A99A2164}"/>
              </a:ext>
            </a:extLst>
          </p:cNvPr>
          <p:cNvGrpSpPr/>
          <p:nvPr/>
        </p:nvGrpSpPr>
        <p:grpSpPr>
          <a:xfrm>
            <a:off x="5045082" y="1259760"/>
            <a:ext cx="467907" cy="467907"/>
            <a:chOff x="5045082" y="1259760"/>
            <a:chExt cx="467907" cy="467907"/>
          </a:xfrm>
        </p:grpSpPr>
        <p:sp>
          <p:nvSpPr>
            <p:cNvPr id="61" name="Oval 73">
              <a:extLst>
                <a:ext uri="{FF2B5EF4-FFF2-40B4-BE49-F238E27FC236}">
                  <a16:creationId xmlns:a16="http://schemas.microsoft.com/office/drawing/2014/main" id="{ACBD1A76-0916-474F-9467-FC3C751D0BDC}"/>
                </a:ext>
              </a:extLst>
            </p:cNvPr>
            <p:cNvSpPr/>
            <p:nvPr/>
          </p:nvSpPr>
          <p:spPr>
            <a:xfrm>
              <a:off x="5045082" y="1259760"/>
              <a:ext cx="467907" cy="46790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pic>
          <p:nvPicPr>
            <p:cNvPr id="11" name="Elemento grafico 10" descr="Ingranaggio singolo">
              <a:extLst>
                <a:ext uri="{FF2B5EF4-FFF2-40B4-BE49-F238E27FC236}">
                  <a16:creationId xmlns:a16="http://schemas.microsoft.com/office/drawing/2014/main" id="{6F3F2766-E774-42D0-AF87-711473A63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056625" y="1259760"/>
              <a:ext cx="452072" cy="452073"/>
            </a:xfrm>
            <a:prstGeom prst="rect">
              <a:avLst/>
            </a:prstGeom>
          </p:spPr>
        </p:pic>
      </p:grpSp>
      <p:grpSp>
        <p:nvGrpSpPr>
          <p:cNvPr id="74" name="Gruppo 73">
            <a:extLst>
              <a:ext uri="{FF2B5EF4-FFF2-40B4-BE49-F238E27FC236}">
                <a16:creationId xmlns:a16="http://schemas.microsoft.com/office/drawing/2014/main" id="{9D381E5E-F714-4041-BE45-447F95D7BDC0}"/>
              </a:ext>
            </a:extLst>
          </p:cNvPr>
          <p:cNvGrpSpPr/>
          <p:nvPr/>
        </p:nvGrpSpPr>
        <p:grpSpPr>
          <a:xfrm>
            <a:off x="5783673" y="1753770"/>
            <a:ext cx="494789" cy="494788"/>
            <a:chOff x="5783673" y="1753770"/>
            <a:chExt cx="494789" cy="494788"/>
          </a:xfrm>
        </p:grpSpPr>
        <p:sp>
          <p:nvSpPr>
            <p:cNvPr id="68" name="Oval 88">
              <a:extLst>
                <a:ext uri="{FF2B5EF4-FFF2-40B4-BE49-F238E27FC236}">
                  <a16:creationId xmlns:a16="http://schemas.microsoft.com/office/drawing/2014/main" id="{33292332-838B-40EC-9FAA-4A175FA1BF4C}"/>
                </a:ext>
              </a:extLst>
            </p:cNvPr>
            <p:cNvSpPr/>
            <p:nvPr/>
          </p:nvSpPr>
          <p:spPr>
            <a:xfrm>
              <a:off x="5783673" y="1753770"/>
              <a:ext cx="494789" cy="494788"/>
            </a:xfrm>
            <a:prstGeom prst="ellipse">
              <a:avLst/>
            </a:prstGeom>
            <a:solidFill>
              <a:schemeClr val="accent5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pic>
          <p:nvPicPr>
            <p:cNvPr id="16" name="Elemento grafico 15" descr="Ingranaggi">
              <a:extLst>
                <a:ext uri="{FF2B5EF4-FFF2-40B4-BE49-F238E27FC236}">
                  <a16:creationId xmlns:a16="http://schemas.microsoft.com/office/drawing/2014/main" id="{32F4E433-39B1-4AC5-9C48-614FBB21C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810481" y="1778781"/>
              <a:ext cx="434501" cy="434501"/>
            </a:xfrm>
            <a:prstGeom prst="rect">
              <a:avLst/>
            </a:prstGeom>
          </p:spPr>
        </p:pic>
      </p:grpSp>
      <p:grpSp>
        <p:nvGrpSpPr>
          <p:cNvPr id="69" name="Gruppo 68">
            <a:extLst>
              <a:ext uri="{FF2B5EF4-FFF2-40B4-BE49-F238E27FC236}">
                <a16:creationId xmlns:a16="http://schemas.microsoft.com/office/drawing/2014/main" id="{A78E55CB-BDA4-437D-973E-4FE817F53075}"/>
              </a:ext>
            </a:extLst>
          </p:cNvPr>
          <p:cNvGrpSpPr/>
          <p:nvPr/>
        </p:nvGrpSpPr>
        <p:grpSpPr>
          <a:xfrm>
            <a:off x="6635841" y="1265882"/>
            <a:ext cx="475367" cy="475366"/>
            <a:chOff x="6530475" y="774178"/>
            <a:chExt cx="727687" cy="727686"/>
          </a:xfrm>
        </p:grpSpPr>
        <p:sp>
          <p:nvSpPr>
            <p:cNvPr id="67" name="Oval 87">
              <a:extLst>
                <a:ext uri="{FF2B5EF4-FFF2-40B4-BE49-F238E27FC236}">
                  <a16:creationId xmlns:a16="http://schemas.microsoft.com/office/drawing/2014/main" id="{44CC7275-AB61-46CF-AD4E-3167D7BC8C0E}"/>
                </a:ext>
              </a:extLst>
            </p:cNvPr>
            <p:cNvSpPr/>
            <p:nvPr/>
          </p:nvSpPr>
          <p:spPr>
            <a:xfrm>
              <a:off x="6530475" y="774178"/>
              <a:ext cx="727687" cy="727686"/>
            </a:xfrm>
            <a:prstGeom prst="ellipse">
              <a:avLst/>
            </a:prstGeom>
            <a:solidFill>
              <a:schemeClr val="accent6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pic>
          <p:nvPicPr>
            <p:cNvPr id="18" name="Elemento grafico 17" descr="Database">
              <a:extLst>
                <a:ext uri="{FF2B5EF4-FFF2-40B4-BE49-F238E27FC236}">
                  <a16:creationId xmlns:a16="http://schemas.microsoft.com/office/drawing/2014/main" id="{F0CD4E48-E16C-4F8E-B09A-AF3623EE8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571169" y="803687"/>
              <a:ext cx="646297" cy="6462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15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6E2E2"/>
            </a:gs>
          </a:gsLst>
          <a:lin ang="6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0EEAA-88A1-4568-9A94-A7326B716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571" y="101920"/>
            <a:ext cx="8675077" cy="715025"/>
          </a:xfrm>
        </p:spPr>
        <p:txBody>
          <a:bodyPr>
            <a:normAutofit/>
          </a:bodyPr>
          <a:lstStyle/>
          <a:p>
            <a:r>
              <a:rPr lang="it-IT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TEST PRESTAZIONALI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FF0B8AA-D460-49CD-AEEB-DD3CECD02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5" y="6270878"/>
            <a:ext cx="580511" cy="364564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1B73A1CD-456D-4FBF-A112-9C4E2543757A}"/>
              </a:ext>
            </a:extLst>
          </p:cNvPr>
          <p:cNvSpPr/>
          <p:nvPr/>
        </p:nvSpPr>
        <p:spPr>
          <a:xfrm>
            <a:off x="694616" y="6304197"/>
            <a:ext cx="5407295" cy="415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JORDAN GOTTARDO - 1070703</a:t>
            </a:r>
          </a:p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JAVA CONTENT REPOSITORY PER LA PERSISTENZA DI PRODOTTI COMMERCIALI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FA10F8D-B0E1-4EA7-9107-7F0809A5024A}"/>
              </a:ext>
            </a:extLst>
          </p:cNvPr>
          <p:cNvCxnSpPr>
            <a:cxnSpLocks/>
          </p:cNvCxnSpPr>
          <p:nvPr/>
        </p:nvCxnSpPr>
        <p:spPr>
          <a:xfrm>
            <a:off x="772504" y="6270867"/>
            <a:ext cx="495519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1912B567-EA7E-4DF8-94E0-4D274830111A}"/>
              </a:ext>
            </a:extLst>
          </p:cNvPr>
          <p:cNvSpPr/>
          <p:nvPr/>
        </p:nvSpPr>
        <p:spPr>
          <a:xfrm>
            <a:off x="11301096" y="6453637"/>
            <a:ext cx="7826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13</a:t>
            </a:r>
            <a:r>
              <a:rPr lang="it-IT" sz="12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/14</a:t>
            </a:r>
          </a:p>
        </p:txBody>
      </p: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09220EE-85E0-4226-97E8-37DD72A9106E}"/>
              </a:ext>
            </a:extLst>
          </p:cNvPr>
          <p:cNvGrpSpPr/>
          <p:nvPr/>
        </p:nvGrpSpPr>
        <p:grpSpPr>
          <a:xfrm>
            <a:off x="-1897212" y="1675552"/>
            <a:ext cx="959783" cy="948776"/>
            <a:chOff x="-1859281" y="1675552"/>
            <a:chExt cx="959783" cy="948776"/>
          </a:xfrm>
        </p:grpSpPr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7F164DB4-5E09-43D3-89BC-F82342DA0707}"/>
                </a:ext>
              </a:extLst>
            </p:cNvPr>
            <p:cNvSpPr/>
            <p:nvPr/>
          </p:nvSpPr>
          <p:spPr>
            <a:xfrm>
              <a:off x="-1859281" y="1675552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39" name="Elemento grafico 38" descr="Monete">
              <a:extLst>
                <a:ext uri="{FF2B5EF4-FFF2-40B4-BE49-F238E27FC236}">
                  <a16:creationId xmlns:a16="http://schemas.microsoft.com/office/drawing/2014/main" id="{030613A4-7EF6-4712-9A75-3A289C90A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750866" y="1747984"/>
              <a:ext cx="758191" cy="758191"/>
            </a:xfrm>
            <a:prstGeom prst="rect">
              <a:avLst/>
            </a:prstGeom>
          </p:spPr>
        </p:pic>
      </p:grp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42319D05-E789-4EF7-AF8B-D8FB1E46BE84}"/>
              </a:ext>
            </a:extLst>
          </p:cNvPr>
          <p:cNvGrpSpPr/>
          <p:nvPr/>
        </p:nvGrpSpPr>
        <p:grpSpPr>
          <a:xfrm>
            <a:off x="-1897213" y="2696760"/>
            <a:ext cx="959783" cy="948776"/>
            <a:chOff x="-1897213" y="2696760"/>
            <a:chExt cx="959783" cy="948776"/>
          </a:xfrm>
        </p:grpSpPr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9D476FF0-B6BE-4ED4-94B5-92DC40CCBD26}"/>
                </a:ext>
              </a:extLst>
            </p:cNvPr>
            <p:cNvSpPr/>
            <p:nvPr/>
          </p:nvSpPr>
          <p:spPr>
            <a:xfrm>
              <a:off x="-1897213" y="2696760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48" name="Elemento grafico 47" descr="Computer portatile">
              <a:extLst>
                <a:ext uri="{FF2B5EF4-FFF2-40B4-BE49-F238E27FC236}">
                  <a16:creationId xmlns:a16="http://schemas.microsoft.com/office/drawing/2014/main" id="{47A6B3CF-2714-45D4-B1A9-EE52C61F1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1850625" y="2696760"/>
              <a:ext cx="866606" cy="866606"/>
            </a:xfrm>
            <a:prstGeom prst="rect">
              <a:avLst/>
            </a:prstGeom>
          </p:spPr>
        </p:pic>
      </p:grpSp>
      <p:sp>
        <p:nvSpPr>
          <p:cNvPr id="32" name="Ovale 31">
            <a:extLst>
              <a:ext uri="{FF2B5EF4-FFF2-40B4-BE49-F238E27FC236}">
                <a16:creationId xmlns:a16="http://schemas.microsoft.com/office/drawing/2014/main" id="{65EFFCC2-587C-4247-8ADB-9D6EC719458A}"/>
              </a:ext>
            </a:extLst>
          </p:cNvPr>
          <p:cNvSpPr/>
          <p:nvPr/>
        </p:nvSpPr>
        <p:spPr>
          <a:xfrm>
            <a:off x="-1897212" y="606550"/>
            <a:ext cx="959783" cy="94877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1"/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1AAEDE1D-7C68-45AD-8084-0FFE5EE23E32}"/>
              </a:ext>
            </a:extLst>
          </p:cNvPr>
          <p:cNvSpPr txBox="1"/>
          <p:nvPr/>
        </p:nvSpPr>
        <p:spPr>
          <a:xfrm>
            <a:off x="6998503" y="1201910"/>
            <a:ext cx="392347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Confronto tra operatori di ricerca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LIKE e CONTAINS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Test utilizzando 20.000 prodotti di tipo ‘’pasta’’</a:t>
            </a:r>
          </a:p>
        </p:txBody>
      </p:sp>
      <p:graphicFrame>
        <p:nvGraphicFramePr>
          <p:cNvPr id="17" name="Grafico 16">
            <a:extLst>
              <a:ext uri="{FF2B5EF4-FFF2-40B4-BE49-F238E27FC236}">
                <a16:creationId xmlns:a16="http://schemas.microsoft.com/office/drawing/2014/main" id="{BAB1D0FA-B6EE-4705-9E74-111F122446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9615789"/>
              </p:ext>
            </p:extLst>
          </p:nvPr>
        </p:nvGraphicFramePr>
        <p:xfrm>
          <a:off x="623773" y="1358502"/>
          <a:ext cx="6876622" cy="4409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A6E9E2A-E1B6-4388-99CE-5DBF471CF37D}"/>
              </a:ext>
            </a:extLst>
          </p:cNvPr>
          <p:cNvSpPr txBox="1"/>
          <p:nvPr/>
        </p:nvSpPr>
        <p:spPr>
          <a:xfrm>
            <a:off x="6998503" y="5116311"/>
            <a:ext cx="39234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CONTAINS ~23% più veloce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Apache Lucene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0E75AAA2-603E-4762-99C6-B7E165B5C6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75306" y="4124840"/>
            <a:ext cx="2594638" cy="1982941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D84245D5-49B3-4E6E-BD79-029F59B266B5}"/>
              </a:ext>
            </a:extLst>
          </p:cNvPr>
          <p:cNvSpPr txBox="1"/>
          <p:nvPr/>
        </p:nvSpPr>
        <p:spPr>
          <a:xfrm>
            <a:off x="7292050" y="3288601"/>
            <a:ext cx="16088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id</a:t>
            </a:r>
          </a:p>
          <a:p>
            <a:pPr algn="r"/>
            <a:r>
              <a:rPr lang="it-IT" dirty="0"/>
              <a:t>prezzo</a:t>
            </a:r>
          </a:p>
          <a:p>
            <a:pPr algn="r"/>
            <a:r>
              <a:rPr lang="it-IT" dirty="0" err="1"/>
              <a:t>minutiCottura</a:t>
            </a:r>
            <a:endParaRPr lang="it-IT" dirty="0"/>
          </a:p>
          <a:p>
            <a:pPr algn="r"/>
            <a:r>
              <a:rPr lang="it-IT" dirty="0"/>
              <a:t>volume</a:t>
            </a:r>
          </a:p>
          <a:p>
            <a:pPr algn="r"/>
            <a:r>
              <a:rPr lang="it-IT" dirty="0"/>
              <a:t>marca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79E557BF-7E68-4A66-BE43-B4B4B4EECE47}"/>
              </a:ext>
            </a:extLst>
          </p:cNvPr>
          <p:cNvSpPr txBox="1"/>
          <p:nvPr/>
        </p:nvSpPr>
        <p:spPr>
          <a:xfrm>
            <a:off x="8966023" y="3288601"/>
            <a:ext cx="16088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String</a:t>
            </a:r>
            <a:endParaRPr lang="it-IT" dirty="0"/>
          </a:p>
          <a:p>
            <a:r>
              <a:rPr lang="it-IT" dirty="0" err="1"/>
              <a:t>Decimal</a:t>
            </a:r>
            <a:endParaRPr lang="it-IT" dirty="0"/>
          </a:p>
          <a:p>
            <a:r>
              <a:rPr lang="it-IT" dirty="0"/>
              <a:t>Long</a:t>
            </a:r>
          </a:p>
          <a:p>
            <a:r>
              <a:rPr lang="it-IT" dirty="0" err="1"/>
              <a:t>Decimal</a:t>
            </a:r>
            <a:endParaRPr lang="it-IT" dirty="0"/>
          </a:p>
          <a:p>
            <a:r>
              <a:rPr lang="it-IT" dirty="0" err="1"/>
              <a:t>String</a:t>
            </a:r>
            <a:endParaRPr lang="it-IT" dirty="0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BA28A1AC-77BF-4DB3-83FC-FC612AB36204}"/>
              </a:ext>
            </a:extLst>
          </p:cNvPr>
          <p:cNvCxnSpPr>
            <a:cxnSpLocks/>
          </p:cNvCxnSpPr>
          <p:nvPr/>
        </p:nvCxnSpPr>
        <p:spPr>
          <a:xfrm>
            <a:off x="8900932" y="2789499"/>
            <a:ext cx="0" cy="206029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20CE396A-675C-4189-A5E9-D075C6D5B900}"/>
              </a:ext>
            </a:extLst>
          </p:cNvPr>
          <p:cNvSpPr txBox="1"/>
          <p:nvPr/>
        </p:nvSpPr>
        <p:spPr>
          <a:xfrm>
            <a:off x="7871750" y="2882903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6"/>
                </a:solidFill>
              </a:rPr>
              <a:t>Attributo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88E4B2B5-B082-4988-A8C2-3181E1FD26B9}"/>
              </a:ext>
            </a:extLst>
          </p:cNvPr>
          <p:cNvSpPr txBox="1"/>
          <p:nvPr/>
        </p:nvSpPr>
        <p:spPr>
          <a:xfrm>
            <a:off x="8900932" y="2882903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6"/>
                </a:solidFill>
              </a:rPr>
              <a:t>Tipo JCR</a:t>
            </a:r>
          </a:p>
        </p:txBody>
      </p:sp>
    </p:spTree>
    <p:extLst>
      <p:ext uri="{BB962C8B-B14F-4D97-AF65-F5344CB8AC3E}">
        <p14:creationId xmlns:p14="http://schemas.microsoft.com/office/powerpoint/2010/main" val="209596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6E2E2"/>
            </a:gs>
          </a:gsLst>
          <a:lin ang="6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0EEAA-88A1-4568-9A94-A7326B716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571" y="101920"/>
            <a:ext cx="8675077" cy="715025"/>
          </a:xfrm>
        </p:spPr>
        <p:txBody>
          <a:bodyPr>
            <a:normAutofit/>
          </a:bodyPr>
          <a:lstStyle/>
          <a:p>
            <a:r>
              <a:rPr lang="it-IT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TEST PRESTAZIONALI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FF0B8AA-D460-49CD-AEEB-DD3CECD02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5" y="6270878"/>
            <a:ext cx="580511" cy="364564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1B73A1CD-456D-4FBF-A112-9C4E2543757A}"/>
              </a:ext>
            </a:extLst>
          </p:cNvPr>
          <p:cNvSpPr/>
          <p:nvPr/>
        </p:nvSpPr>
        <p:spPr>
          <a:xfrm>
            <a:off x="694616" y="6304197"/>
            <a:ext cx="5407295" cy="415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JORDAN GOTTARDO - 1070703</a:t>
            </a:r>
          </a:p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JAVA CONTENT REPOSITORY PER LA PERSISTENZA DI PRODOTTI COMMERCIALI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FA10F8D-B0E1-4EA7-9107-7F0809A5024A}"/>
              </a:ext>
            </a:extLst>
          </p:cNvPr>
          <p:cNvCxnSpPr>
            <a:cxnSpLocks/>
          </p:cNvCxnSpPr>
          <p:nvPr/>
        </p:nvCxnSpPr>
        <p:spPr>
          <a:xfrm>
            <a:off x="772504" y="6270867"/>
            <a:ext cx="495519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1912B567-EA7E-4DF8-94E0-4D274830111A}"/>
              </a:ext>
            </a:extLst>
          </p:cNvPr>
          <p:cNvSpPr/>
          <p:nvPr/>
        </p:nvSpPr>
        <p:spPr>
          <a:xfrm>
            <a:off x="11301096" y="6453637"/>
            <a:ext cx="7826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13</a:t>
            </a:r>
            <a:r>
              <a:rPr lang="it-IT" sz="12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/14</a:t>
            </a:r>
          </a:p>
        </p:txBody>
      </p: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09220EE-85E0-4226-97E8-37DD72A9106E}"/>
              </a:ext>
            </a:extLst>
          </p:cNvPr>
          <p:cNvGrpSpPr/>
          <p:nvPr/>
        </p:nvGrpSpPr>
        <p:grpSpPr>
          <a:xfrm>
            <a:off x="-1897212" y="1675552"/>
            <a:ext cx="959783" cy="948776"/>
            <a:chOff x="-1859281" y="1675552"/>
            <a:chExt cx="959783" cy="948776"/>
          </a:xfrm>
        </p:grpSpPr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7F164DB4-5E09-43D3-89BC-F82342DA0707}"/>
                </a:ext>
              </a:extLst>
            </p:cNvPr>
            <p:cNvSpPr/>
            <p:nvPr/>
          </p:nvSpPr>
          <p:spPr>
            <a:xfrm>
              <a:off x="-1859281" y="1675552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39" name="Elemento grafico 38" descr="Monete">
              <a:extLst>
                <a:ext uri="{FF2B5EF4-FFF2-40B4-BE49-F238E27FC236}">
                  <a16:creationId xmlns:a16="http://schemas.microsoft.com/office/drawing/2014/main" id="{030613A4-7EF6-4712-9A75-3A289C90A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750866" y="1747984"/>
              <a:ext cx="758191" cy="758191"/>
            </a:xfrm>
            <a:prstGeom prst="rect">
              <a:avLst/>
            </a:prstGeom>
          </p:spPr>
        </p:pic>
      </p:grp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42319D05-E789-4EF7-AF8B-D8FB1E46BE84}"/>
              </a:ext>
            </a:extLst>
          </p:cNvPr>
          <p:cNvGrpSpPr/>
          <p:nvPr/>
        </p:nvGrpSpPr>
        <p:grpSpPr>
          <a:xfrm>
            <a:off x="-1897213" y="2696760"/>
            <a:ext cx="959783" cy="948776"/>
            <a:chOff x="-1897213" y="2696760"/>
            <a:chExt cx="959783" cy="948776"/>
          </a:xfrm>
        </p:grpSpPr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9D476FF0-B6BE-4ED4-94B5-92DC40CCBD26}"/>
                </a:ext>
              </a:extLst>
            </p:cNvPr>
            <p:cNvSpPr/>
            <p:nvPr/>
          </p:nvSpPr>
          <p:spPr>
            <a:xfrm>
              <a:off x="-1897213" y="2696760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48" name="Elemento grafico 47" descr="Computer portatile">
              <a:extLst>
                <a:ext uri="{FF2B5EF4-FFF2-40B4-BE49-F238E27FC236}">
                  <a16:creationId xmlns:a16="http://schemas.microsoft.com/office/drawing/2014/main" id="{47A6B3CF-2714-45D4-B1A9-EE52C61F1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1850625" y="2696760"/>
              <a:ext cx="866606" cy="866606"/>
            </a:xfrm>
            <a:prstGeom prst="rect">
              <a:avLst/>
            </a:prstGeom>
          </p:spPr>
        </p:pic>
      </p:grp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469671A-C827-4A58-8276-C8245E472B98}"/>
              </a:ext>
            </a:extLst>
          </p:cNvPr>
          <p:cNvSpPr txBox="1"/>
          <p:nvPr/>
        </p:nvSpPr>
        <p:spPr>
          <a:xfrm>
            <a:off x="11474605" y="6065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65EFFCC2-587C-4247-8ADB-9D6EC719458A}"/>
              </a:ext>
            </a:extLst>
          </p:cNvPr>
          <p:cNvSpPr/>
          <p:nvPr/>
        </p:nvSpPr>
        <p:spPr>
          <a:xfrm>
            <a:off x="-1897212" y="606550"/>
            <a:ext cx="959783" cy="94877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1"/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1AAEDE1D-7C68-45AD-8084-0FFE5EE23E32}"/>
              </a:ext>
            </a:extLst>
          </p:cNvPr>
          <p:cNvSpPr txBox="1"/>
          <p:nvPr/>
        </p:nvSpPr>
        <p:spPr>
          <a:xfrm>
            <a:off x="6998503" y="1201910"/>
            <a:ext cx="392347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Confronto tra operatori di ricerca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LIKE e CONTAINS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Test utilizzando 20.000 prodotti di tipo ‘’pasta’’</a:t>
            </a:r>
          </a:p>
        </p:txBody>
      </p:sp>
      <p:graphicFrame>
        <p:nvGraphicFramePr>
          <p:cNvPr id="17" name="Grafico 16">
            <a:extLst>
              <a:ext uri="{FF2B5EF4-FFF2-40B4-BE49-F238E27FC236}">
                <a16:creationId xmlns:a16="http://schemas.microsoft.com/office/drawing/2014/main" id="{BAB1D0FA-B6EE-4705-9E74-111F122446A6}"/>
              </a:ext>
            </a:extLst>
          </p:cNvPr>
          <p:cNvGraphicFramePr/>
          <p:nvPr>
            <p:extLst/>
          </p:nvPr>
        </p:nvGraphicFramePr>
        <p:xfrm>
          <a:off x="623773" y="1358502"/>
          <a:ext cx="6876622" cy="4409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A6E9E2A-E1B6-4388-99CE-5DBF471CF37D}"/>
              </a:ext>
            </a:extLst>
          </p:cNvPr>
          <p:cNvSpPr txBox="1"/>
          <p:nvPr/>
        </p:nvSpPr>
        <p:spPr>
          <a:xfrm>
            <a:off x="6998503" y="5116311"/>
            <a:ext cx="39234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CONTAINS ~23% più veloce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Apache Lucene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0E75AAA2-603E-4762-99C6-B7E165B5C6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921" y="2844748"/>
            <a:ext cx="2594638" cy="198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69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6E2E2"/>
            </a:gs>
          </a:gsLst>
          <a:lin ang="6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34CE596A-4259-4729-9D08-462AC4C32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30" y="825939"/>
            <a:ext cx="5780156" cy="5306571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E680EEAA-88A1-4568-9A94-A7326B716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571" y="101920"/>
            <a:ext cx="8675077" cy="715025"/>
          </a:xfrm>
        </p:spPr>
        <p:txBody>
          <a:bodyPr>
            <a:normAutofit/>
          </a:bodyPr>
          <a:lstStyle/>
          <a:p>
            <a:r>
              <a:rPr lang="it-IT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ESEMPI PRODOTTO FINALE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FF0B8AA-D460-49CD-AEEB-DD3CECD022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5" y="6270878"/>
            <a:ext cx="580511" cy="364564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1B73A1CD-456D-4FBF-A112-9C4E2543757A}"/>
              </a:ext>
            </a:extLst>
          </p:cNvPr>
          <p:cNvSpPr/>
          <p:nvPr/>
        </p:nvSpPr>
        <p:spPr>
          <a:xfrm>
            <a:off x="694616" y="6304197"/>
            <a:ext cx="5407295" cy="415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JORDAN GOTTARDO - 1070703</a:t>
            </a:r>
          </a:p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JAVA CONTENT REPOSITORY PER LA PERSISTENZA DI PRODOTTI COMMERCIALI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FA10F8D-B0E1-4EA7-9107-7F0809A5024A}"/>
              </a:ext>
            </a:extLst>
          </p:cNvPr>
          <p:cNvCxnSpPr>
            <a:cxnSpLocks/>
          </p:cNvCxnSpPr>
          <p:nvPr/>
        </p:nvCxnSpPr>
        <p:spPr>
          <a:xfrm>
            <a:off x="772504" y="6270867"/>
            <a:ext cx="495519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1912B567-EA7E-4DF8-94E0-4D274830111A}"/>
              </a:ext>
            </a:extLst>
          </p:cNvPr>
          <p:cNvSpPr/>
          <p:nvPr/>
        </p:nvSpPr>
        <p:spPr>
          <a:xfrm>
            <a:off x="11301096" y="6453637"/>
            <a:ext cx="7826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13</a:t>
            </a:r>
            <a:r>
              <a:rPr lang="it-IT" sz="12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/14</a:t>
            </a:r>
          </a:p>
        </p:txBody>
      </p: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09220EE-85E0-4226-97E8-37DD72A9106E}"/>
              </a:ext>
            </a:extLst>
          </p:cNvPr>
          <p:cNvGrpSpPr/>
          <p:nvPr/>
        </p:nvGrpSpPr>
        <p:grpSpPr>
          <a:xfrm>
            <a:off x="-1897212" y="1675552"/>
            <a:ext cx="959783" cy="948776"/>
            <a:chOff x="-1859281" y="1675552"/>
            <a:chExt cx="959783" cy="948776"/>
          </a:xfrm>
        </p:grpSpPr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7F164DB4-5E09-43D3-89BC-F82342DA0707}"/>
                </a:ext>
              </a:extLst>
            </p:cNvPr>
            <p:cNvSpPr/>
            <p:nvPr/>
          </p:nvSpPr>
          <p:spPr>
            <a:xfrm>
              <a:off x="-1859281" y="1675552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39" name="Elemento grafico 38" descr="Monete">
              <a:extLst>
                <a:ext uri="{FF2B5EF4-FFF2-40B4-BE49-F238E27FC236}">
                  <a16:creationId xmlns:a16="http://schemas.microsoft.com/office/drawing/2014/main" id="{030613A4-7EF6-4712-9A75-3A289C90A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1750866" y="1747984"/>
              <a:ext cx="758191" cy="758191"/>
            </a:xfrm>
            <a:prstGeom prst="rect">
              <a:avLst/>
            </a:prstGeom>
          </p:spPr>
        </p:pic>
      </p:grp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42319D05-E789-4EF7-AF8B-D8FB1E46BE84}"/>
              </a:ext>
            </a:extLst>
          </p:cNvPr>
          <p:cNvGrpSpPr/>
          <p:nvPr/>
        </p:nvGrpSpPr>
        <p:grpSpPr>
          <a:xfrm>
            <a:off x="-1897213" y="2696760"/>
            <a:ext cx="959783" cy="948776"/>
            <a:chOff x="-1897213" y="2696760"/>
            <a:chExt cx="959783" cy="948776"/>
          </a:xfrm>
        </p:grpSpPr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9D476FF0-B6BE-4ED4-94B5-92DC40CCBD26}"/>
                </a:ext>
              </a:extLst>
            </p:cNvPr>
            <p:cNvSpPr/>
            <p:nvPr/>
          </p:nvSpPr>
          <p:spPr>
            <a:xfrm>
              <a:off x="-1897213" y="2696760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48" name="Elemento grafico 47" descr="Computer portatile">
              <a:extLst>
                <a:ext uri="{FF2B5EF4-FFF2-40B4-BE49-F238E27FC236}">
                  <a16:creationId xmlns:a16="http://schemas.microsoft.com/office/drawing/2014/main" id="{47A6B3CF-2714-45D4-B1A9-EE52C61F1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-1850625" y="2696760"/>
              <a:ext cx="866606" cy="866606"/>
            </a:xfrm>
            <a:prstGeom prst="rect">
              <a:avLst/>
            </a:prstGeom>
          </p:spPr>
        </p:pic>
      </p:grp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469671A-C827-4A58-8276-C8245E472B98}"/>
              </a:ext>
            </a:extLst>
          </p:cNvPr>
          <p:cNvSpPr txBox="1"/>
          <p:nvPr/>
        </p:nvSpPr>
        <p:spPr>
          <a:xfrm>
            <a:off x="11474605" y="6065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65EFFCC2-587C-4247-8ADB-9D6EC719458A}"/>
              </a:ext>
            </a:extLst>
          </p:cNvPr>
          <p:cNvSpPr/>
          <p:nvPr/>
        </p:nvSpPr>
        <p:spPr>
          <a:xfrm>
            <a:off x="-1897212" y="606550"/>
            <a:ext cx="959783" cy="94877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1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7D1EBC3-1DEC-437A-B116-655FFF1CB698}"/>
              </a:ext>
            </a:extLst>
          </p:cNvPr>
          <p:cNvSpPr txBox="1"/>
          <p:nvPr/>
        </p:nvSpPr>
        <p:spPr>
          <a:xfrm>
            <a:off x="7319747" y="4597340"/>
            <a:ext cx="39234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Finestra di ricerca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Ricerche per passi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Aggiunta e rimozione di filtri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Stringhe e numeri</a:t>
            </a:r>
          </a:p>
        </p:txBody>
      </p:sp>
      <p:pic>
        <p:nvPicPr>
          <p:cNvPr id="7" name="Elemento grafico 6" descr="Lente di ingrandimento">
            <a:extLst>
              <a:ext uri="{FF2B5EF4-FFF2-40B4-BE49-F238E27FC236}">
                <a16:creationId xmlns:a16="http://schemas.microsoft.com/office/drawing/2014/main" id="{BF591F5A-B82B-4B4C-9C3F-F73086A3A0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335479" y="4649803"/>
            <a:ext cx="1026219" cy="1026219"/>
          </a:xfrm>
          <a:prstGeom prst="rect">
            <a:avLst/>
          </a:prstGeom>
        </p:spPr>
      </p:pic>
      <p:grpSp>
        <p:nvGrpSpPr>
          <p:cNvPr id="4" name="Gruppo 3">
            <a:extLst>
              <a:ext uri="{FF2B5EF4-FFF2-40B4-BE49-F238E27FC236}">
                <a16:creationId xmlns:a16="http://schemas.microsoft.com/office/drawing/2014/main" id="{C30B6A1D-8A60-4039-BBB1-3601B9C6A53B}"/>
              </a:ext>
            </a:extLst>
          </p:cNvPr>
          <p:cNvGrpSpPr/>
          <p:nvPr/>
        </p:nvGrpSpPr>
        <p:grpSpPr>
          <a:xfrm>
            <a:off x="6521529" y="825940"/>
            <a:ext cx="5080396" cy="3593096"/>
            <a:chOff x="6185012" y="1555326"/>
            <a:chExt cx="5080396" cy="3593096"/>
          </a:xfrm>
        </p:grpSpPr>
        <p:pic>
          <p:nvPicPr>
            <p:cNvPr id="22" name="Immagine 21">
              <a:extLst>
                <a:ext uri="{FF2B5EF4-FFF2-40B4-BE49-F238E27FC236}">
                  <a16:creationId xmlns:a16="http://schemas.microsoft.com/office/drawing/2014/main" id="{F0B35313-4E3A-4588-9FE7-D4D1988F18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5" t="833" r="14839"/>
            <a:stretch/>
          </p:blipFill>
          <p:spPr>
            <a:xfrm>
              <a:off x="6185012" y="1555326"/>
              <a:ext cx="4927996" cy="3593096"/>
            </a:xfrm>
            <a:prstGeom prst="rect">
              <a:avLst/>
            </a:prstGeom>
          </p:spPr>
        </p:pic>
        <p:pic>
          <p:nvPicPr>
            <p:cNvPr id="23" name="Immagine 22">
              <a:extLst>
                <a:ext uri="{FF2B5EF4-FFF2-40B4-BE49-F238E27FC236}">
                  <a16:creationId xmlns:a16="http://schemas.microsoft.com/office/drawing/2014/main" id="{2F5DDE3F-D399-45CA-B25A-49565AA663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899" t="833" r="490"/>
            <a:stretch/>
          </p:blipFill>
          <p:spPr>
            <a:xfrm>
              <a:off x="11113008" y="1555326"/>
              <a:ext cx="152400" cy="35930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259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0EEAA-88A1-4568-9A94-A7326B716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571" y="101920"/>
            <a:ext cx="8675077" cy="715025"/>
          </a:xfrm>
        </p:spPr>
        <p:txBody>
          <a:bodyPr>
            <a:normAutofit/>
          </a:bodyPr>
          <a:lstStyle/>
          <a:p>
            <a:r>
              <a:rPr lang="it-IT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OBIETTIVI RAGGIUNTI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FF0B8AA-D460-49CD-AEEB-DD3CECD02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5" y="6270878"/>
            <a:ext cx="580511" cy="364564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1B73A1CD-456D-4FBF-A112-9C4E2543757A}"/>
              </a:ext>
            </a:extLst>
          </p:cNvPr>
          <p:cNvSpPr/>
          <p:nvPr/>
        </p:nvSpPr>
        <p:spPr>
          <a:xfrm>
            <a:off x="694616" y="6304197"/>
            <a:ext cx="5407295" cy="415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JORDAN GOTTARDO - 1070703</a:t>
            </a:r>
          </a:p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JAVA CONTENT REPOSITORY PER LA PERSISTENZA DI PRODOTTI COMMERCIALI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FA10F8D-B0E1-4EA7-9107-7F0809A5024A}"/>
              </a:ext>
            </a:extLst>
          </p:cNvPr>
          <p:cNvCxnSpPr>
            <a:cxnSpLocks/>
          </p:cNvCxnSpPr>
          <p:nvPr/>
        </p:nvCxnSpPr>
        <p:spPr>
          <a:xfrm>
            <a:off x="772504" y="6270867"/>
            <a:ext cx="495519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1912B567-EA7E-4DF8-94E0-4D274830111A}"/>
              </a:ext>
            </a:extLst>
          </p:cNvPr>
          <p:cNvSpPr/>
          <p:nvPr/>
        </p:nvSpPr>
        <p:spPr>
          <a:xfrm>
            <a:off x="11301096" y="6453637"/>
            <a:ext cx="7826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14</a:t>
            </a:r>
            <a:r>
              <a:rPr lang="it-IT" sz="12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/14</a:t>
            </a:r>
          </a:p>
        </p:txBody>
      </p: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09220EE-85E0-4226-97E8-37DD72A9106E}"/>
              </a:ext>
            </a:extLst>
          </p:cNvPr>
          <p:cNvGrpSpPr/>
          <p:nvPr/>
        </p:nvGrpSpPr>
        <p:grpSpPr>
          <a:xfrm>
            <a:off x="-1897212" y="1675552"/>
            <a:ext cx="959783" cy="948776"/>
            <a:chOff x="-1859281" y="1675552"/>
            <a:chExt cx="959783" cy="948776"/>
          </a:xfrm>
        </p:grpSpPr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7F164DB4-5E09-43D3-89BC-F82342DA0707}"/>
                </a:ext>
              </a:extLst>
            </p:cNvPr>
            <p:cNvSpPr/>
            <p:nvPr/>
          </p:nvSpPr>
          <p:spPr>
            <a:xfrm>
              <a:off x="-1859281" y="1675552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39" name="Elemento grafico 38" descr="Monete">
              <a:extLst>
                <a:ext uri="{FF2B5EF4-FFF2-40B4-BE49-F238E27FC236}">
                  <a16:creationId xmlns:a16="http://schemas.microsoft.com/office/drawing/2014/main" id="{030613A4-7EF6-4712-9A75-3A289C90A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750866" y="1747984"/>
              <a:ext cx="758191" cy="758191"/>
            </a:xfrm>
            <a:prstGeom prst="rect">
              <a:avLst/>
            </a:prstGeom>
          </p:spPr>
        </p:pic>
      </p:grp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42319D05-E789-4EF7-AF8B-D8FB1E46BE84}"/>
              </a:ext>
            </a:extLst>
          </p:cNvPr>
          <p:cNvGrpSpPr/>
          <p:nvPr/>
        </p:nvGrpSpPr>
        <p:grpSpPr>
          <a:xfrm>
            <a:off x="-1897213" y="2696760"/>
            <a:ext cx="959783" cy="948776"/>
            <a:chOff x="-1897213" y="2696760"/>
            <a:chExt cx="959783" cy="948776"/>
          </a:xfrm>
        </p:grpSpPr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9D476FF0-B6BE-4ED4-94B5-92DC40CCBD26}"/>
                </a:ext>
              </a:extLst>
            </p:cNvPr>
            <p:cNvSpPr/>
            <p:nvPr/>
          </p:nvSpPr>
          <p:spPr>
            <a:xfrm>
              <a:off x="-1897213" y="2696760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48" name="Elemento grafico 47" descr="Computer portatile">
              <a:extLst>
                <a:ext uri="{FF2B5EF4-FFF2-40B4-BE49-F238E27FC236}">
                  <a16:creationId xmlns:a16="http://schemas.microsoft.com/office/drawing/2014/main" id="{47A6B3CF-2714-45D4-B1A9-EE52C61F1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1850625" y="2696760"/>
              <a:ext cx="866606" cy="866606"/>
            </a:xfrm>
            <a:prstGeom prst="rect">
              <a:avLst/>
            </a:prstGeom>
          </p:spPr>
        </p:pic>
      </p:grp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469671A-C827-4A58-8276-C8245E472B98}"/>
              </a:ext>
            </a:extLst>
          </p:cNvPr>
          <p:cNvSpPr txBox="1"/>
          <p:nvPr/>
        </p:nvSpPr>
        <p:spPr>
          <a:xfrm>
            <a:off x="11333953" y="24182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65EFFCC2-587C-4247-8ADB-9D6EC719458A}"/>
              </a:ext>
            </a:extLst>
          </p:cNvPr>
          <p:cNvSpPr/>
          <p:nvPr/>
        </p:nvSpPr>
        <p:spPr>
          <a:xfrm>
            <a:off x="-1897212" y="606550"/>
            <a:ext cx="959783" cy="94877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1"/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1AAEDE1D-7C68-45AD-8084-0FFE5EE23E32}"/>
              </a:ext>
            </a:extLst>
          </p:cNvPr>
          <p:cNvSpPr txBox="1"/>
          <p:nvPr/>
        </p:nvSpPr>
        <p:spPr>
          <a:xfrm>
            <a:off x="8973114" y="2337970"/>
            <a:ext cx="207719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Righe di codice</a:t>
            </a:r>
          </a:p>
          <a:p>
            <a:endParaRPr lang="it-IT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Righe di commenti</a:t>
            </a:r>
          </a:p>
          <a:p>
            <a:endParaRPr lang="it-IT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Documenti prodotti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Confronto RDBMS e JCR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Struttura JCR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Manuale utente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Resoconto test prestazionali</a:t>
            </a:r>
          </a:p>
        </p:txBody>
      </p:sp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D37A7705-4C18-40F4-9579-4CAFCC20BB0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1445" y="1246984"/>
          <a:ext cx="4460279" cy="4729528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868279">
                  <a:extLst>
                    <a:ext uri="{9D8B030D-6E8A-4147-A177-3AD203B41FA5}">
                      <a16:colId xmlns:a16="http://schemas.microsoft.com/office/drawing/2014/main" val="2426757256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13056811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647017502"/>
                    </a:ext>
                  </a:extLst>
                </a:gridCol>
              </a:tblGrid>
              <a:tr h="588382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Attività</a:t>
                      </a:r>
                      <a:endParaRPr lang="it-IT" sz="2000" dirty="0"/>
                    </a:p>
                  </a:txBody>
                  <a:tcPr marL="100702" marR="100702" marT="50351" marB="503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kern="1200" dirty="0"/>
                        <a:t>Ore</a:t>
                      </a:r>
                    </a:p>
                    <a:p>
                      <a:pPr algn="ctr"/>
                      <a:r>
                        <a:rPr lang="it-IT" sz="1600" kern="1200" dirty="0"/>
                        <a:t>preventivate</a:t>
                      </a:r>
                      <a:endParaRPr lang="it-IT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0702" marR="100702" marT="50351" marB="503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Ore </a:t>
                      </a:r>
                      <a:br>
                        <a:rPr lang="it-IT" sz="1600" dirty="0"/>
                      </a:br>
                      <a:r>
                        <a:rPr lang="it-IT" sz="1600" dirty="0"/>
                        <a:t>effettive</a:t>
                      </a:r>
                    </a:p>
                  </a:txBody>
                  <a:tcPr marL="100702" marR="100702" marT="50351" marB="50351"/>
                </a:tc>
                <a:extLst>
                  <a:ext uri="{0D108BD9-81ED-4DB2-BD59-A6C34878D82A}">
                    <a16:rowId xmlns:a16="http://schemas.microsoft.com/office/drawing/2014/main" val="6079240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it-IT" sz="1600" dirty="0"/>
                        <a:t>Analisi RDBMS </a:t>
                      </a:r>
                    </a:p>
                    <a:p>
                      <a:pPr algn="l"/>
                      <a:r>
                        <a:rPr lang="it-IT" sz="1600" dirty="0"/>
                        <a:t>e JCR</a:t>
                      </a:r>
                    </a:p>
                  </a:txBody>
                  <a:tcPr marL="100702" marR="100702" marT="50351" marB="503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24</a:t>
                      </a:r>
                    </a:p>
                  </a:txBody>
                  <a:tcPr marL="100702" marR="100702" marT="50351" marB="503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17</a:t>
                      </a:r>
                    </a:p>
                  </a:txBody>
                  <a:tcPr marL="100702" marR="100702" marT="50351" marB="50351"/>
                </a:tc>
                <a:extLst>
                  <a:ext uri="{0D108BD9-81ED-4DB2-BD59-A6C34878D82A}">
                    <a16:rowId xmlns:a16="http://schemas.microsoft.com/office/drawing/2014/main" val="4065257184"/>
                  </a:ext>
                </a:extLst>
              </a:tr>
              <a:tr h="588382">
                <a:tc>
                  <a:txBody>
                    <a:bodyPr/>
                    <a:lstStyle/>
                    <a:p>
                      <a:pPr algn="l"/>
                      <a:r>
                        <a:rPr lang="it-IT" sz="1600" dirty="0"/>
                        <a:t>Studio JCR </a:t>
                      </a:r>
                    </a:p>
                    <a:p>
                      <a:pPr algn="l"/>
                      <a:r>
                        <a:rPr lang="it-IT" sz="1600" dirty="0"/>
                        <a:t>e </a:t>
                      </a:r>
                      <a:r>
                        <a:rPr lang="it-IT" sz="1600" dirty="0" err="1"/>
                        <a:t>Jackrabbit</a:t>
                      </a:r>
                      <a:endParaRPr lang="it-IT" sz="1600" dirty="0"/>
                    </a:p>
                  </a:txBody>
                  <a:tcPr marL="100702" marR="100702" marT="50351" marB="503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112</a:t>
                      </a:r>
                    </a:p>
                  </a:txBody>
                  <a:tcPr marL="100702" marR="100702" marT="50351" marB="503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90</a:t>
                      </a:r>
                    </a:p>
                  </a:txBody>
                  <a:tcPr marL="100702" marR="100702" marT="50351" marB="50351"/>
                </a:tc>
                <a:extLst>
                  <a:ext uri="{0D108BD9-81ED-4DB2-BD59-A6C34878D82A}">
                    <a16:rowId xmlns:a16="http://schemas.microsoft.com/office/drawing/2014/main" val="57386780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/>
                      <a:r>
                        <a:rPr lang="it-IT" sz="1600" dirty="0"/>
                        <a:t>Analisi requisiti</a:t>
                      </a:r>
                    </a:p>
                  </a:txBody>
                  <a:tcPr marL="100702" marR="100702" marT="50351" marB="503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16</a:t>
                      </a:r>
                    </a:p>
                  </a:txBody>
                  <a:tcPr marL="100702" marR="100702" marT="50351" marB="503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22</a:t>
                      </a:r>
                    </a:p>
                  </a:txBody>
                  <a:tcPr marL="100702" marR="100702" marT="50351" marB="50351"/>
                </a:tc>
                <a:extLst>
                  <a:ext uri="{0D108BD9-81ED-4DB2-BD59-A6C34878D82A}">
                    <a16:rowId xmlns:a16="http://schemas.microsoft.com/office/drawing/2014/main" val="289199537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/>
                      <a:r>
                        <a:rPr lang="it-IT" sz="1600" dirty="0"/>
                        <a:t>Progettazione</a:t>
                      </a:r>
                    </a:p>
                  </a:txBody>
                  <a:tcPr marL="100702" marR="100702" marT="50351" marB="503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48</a:t>
                      </a:r>
                    </a:p>
                  </a:txBody>
                  <a:tcPr marL="100702" marR="100702" marT="50351" marB="503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44</a:t>
                      </a:r>
                    </a:p>
                  </a:txBody>
                  <a:tcPr marL="100702" marR="100702" marT="50351" marB="50351"/>
                </a:tc>
                <a:extLst>
                  <a:ext uri="{0D108BD9-81ED-4DB2-BD59-A6C34878D82A}">
                    <a16:rowId xmlns:a16="http://schemas.microsoft.com/office/drawing/2014/main" val="90509653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/>
                      <a:r>
                        <a:rPr lang="it-IT" sz="1600" dirty="0"/>
                        <a:t>Codifica</a:t>
                      </a:r>
                    </a:p>
                  </a:txBody>
                  <a:tcPr marL="100702" marR="100702" marT="50351" marB="503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32</a:t>
                      </a:r>
                    </a:p>
                  </a:txBody>
                  <a:tcPr marL="100702" marR="100702" marT="50351" marB="503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45</a:t>
                      </a:r>
                    </a:p>
                  </a:txBody>
                  <a:tcPr marL="100702" marR="100702" marT="50351" marB="50351"/>
                </a:tc>
                <a:extLst>
                  <a:ext uri="{0D108BD9-81ED-4DB2-BD59-A6C34878D82A}">
                    <a16:rowId xmlns:a16="http://schemas.microsoft.com/office/drawing/2014/main" val="418000623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/>
                      <a:r>
                        <a:rPr lang="it-IT" sz="1600" dirty="0" err="1"/>
                        <a:t>Testing</a:t>
                      </a:r>
                      <a:endParaRPr lang="it-IT" sz="1600" dirty="0"/>
                    </a:p>
                  </a:txBody>
                  <a:tcPr marL="100702" marR="100702" marT="50351" marB="503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16</a:t>
                      </a:r>
                    </a:p>
                  </a:txBody>
                  <a:tcPr marL="100702" marR="100702" marT="50351" marB="503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30</a:t>
                      </a:r>
                    </a:p>
                  </a:txBody>
                  <a:tcPr marL="100702" marR="100702" marT="50351" marB="50351"/>
                </a:tc>
                <a:extLst>
                  <a:ext uri="{0D108BD9-81ED-4DB2-BD59-A6C34878D82A}">
                    <a16:rowId xmlns:a16="http://schemas.microsoft.com/office/drawing/2014/main" val="246695044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/>
                      <a:r>
                        <a:rPr lang="it-IT" sz="1600" dirty="0"/>
                        <a:t>Documentazione</a:t>
                      </a:r>
                    </a:p>
                  </a:txBody>
                  <a:tcPr marL="100702" marR="100702" marT="50351" marB="503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24</a:t>
                      </a:r>
                    </a:p>
                  </a:txBody>
                  <a:tcPr marL="100702" marR="100702" marT="50351" marB="503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24</a:t>
                      </a:r>
                    </a:p>
                  </a:txBody>
                  <a:tcPr marL="100702" marR="100702" marT="50351" marB="50351"/>
                </a:tc>
                <a:extLst>
                  <a:ext uri="{0D108BD9-81ED-4DB2-BD59-A6C34878D82A}">
                    <a16:rowId xmlns:a16="http://schemas.microsoft.com/office/drawing/2014/main" val="367230683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/>
                      <a:r>
                        <a:rPr lang="it-IT" sz="1600" dirty="0"/>
                        <a:t>Realizzazione GUI</a:t>
                      </a:r>
                    </a:p>
                  </a:txBody>
                  <a:tcPr marL="100702" marR="100702" marT="50351" marB="503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48</a:t>
                      </a:r>
                    </a:p>
                  </a:txBody>
                  <a:tcPr marL="100702" marR="100702" marT="50351" marB="503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58</a:t>
                      </a:r>
                    </a:p>
                  </a:txBody>
                  <a:tcPr marL="100702" marR="100702" marT="50351" marB="50351"/>
                </a:tc>
                <a:extLst>
                  <a:ext uri="{0D108BD9-81ED-4DB2-BD59-A6C34878D82A}">
                    <a16:rowId xmlns:a16="http://schemas.microsoft.com/office/drawing/2014/main" val="3442344793"/>
                  </a:ext>
                </a:extLst>
              </a:tr>
              <a:tr h="588382">
                <a:tc>
                  <a:txBody>
                    <a:bodyPr/>
                    <a:lstStyle/>
                    <a:p>
                      <a:pPr algn="l"/>
                      <a:r>
                        <a:rPr lang="it-IT" sz="2000" dirty="0"/>
                        <a:t>Totale</a:t>
                      </a:r>
                    </a:p>
                  </a:txBody>
                  <a:tcPr marL="100702" marR="100702" marT="50351" marB="503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/>
                        <a:t>320</a:t>
                      </a:r>
                    </a:p>
                  </a:txBody>
                  <a:tcPr marL="100702" marR="100702" marT="50351" marB="503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/>
                        <a:t>320</a:t>
                      </a:r>
                    </a:p>
                  </a:txBody>
                  <a:tcPr marL="100702" marR="100702" marT="50351" marB="50351"/>
                </a:tc>
                <a:extLst>
                  <a:ext uri="{0D108BD9-81ED-4DB2-BD59-A6C34878D82A}">
                    <a16:rowId xmlns:a16="http://schemas.microsoft.com/office/drawing/2014/main" val="2039833947"/>
                  </a:ext>
                </a:extLst>
              </a:tr>
            </a:tbl>
          </a:graphicData>
        </a:graphic>
      </p:graphicFrame>
      <p:graphicFrame>
        <p:nvGraphicFramePr>
          <p:cNvPr id="14" name="Grafico 13">
            <a:extLst>
              <a:ext uri="{FF2B5EF4-FFF2-40B4-BE49-F238E27FC236}">
                <a16:creationId xmlns:a16="http://schemas.microsoft.com/office/drawing/2014/main" id="{D0BB40C7-A52F-4B78-B13F-D51658A9BB8E}"/>
              </a:ext>
            </a:extLst>
          </p:cNvPr>
          <p:cNvGraphicFramePr/>
          <p:nvPr>
            <p:extLst/>
          </p:nvPr>
        </p:nvGraphicFramePr>
        <p:xfrm>
          <a:off x="5119291" y="1473417"/>
          <a:ext cx="3485978" cy="1956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9" name="Grafico 18">
            <a:extLst>
              <a:ext uri="{FF2B5EF4-FFF2-40B4-BE49-F238E27FC236}">
                <a16:creationId xmlns:a16="http://schemas.microsoft.com/office/drawing/2014/main" id="{BC307F51-8114-4910-B305-DFAAACE6C5B3}"/>
              </a:ext>
            </a:extLst>
          </p:cNvPr>
          <p:cNvGraphicFramePr/>
          <p:nvPr>
            <p:extLst/>
          </p:nvPr>
        </p:nvGraphicFramePr>
        <p:xfrm>
          <a:off x="5462536" y="3825031"/>
          <a:ext cx="3346184" cy="2041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BF7ED96-8532-401D-94FB-6C36A5C6E76F}"/>
              </a:ext>
            </a:extLst>
          </p:cNvPr>
          <p:cNvCxnSpPr>
            <a:cxnSpLocks/>
          </p:cNvCxnSpPr>
          <p:nvPr/>
        </p:nvCxnSpPr>
        <p:spPr>
          <a:xfrm>
            <a:off x="11109942" y="2317473"/>
            <a:ext cx="0" cy="2821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257D3FE-8F84-4D4A-B151-55DE6B58F55C}"/>
              </a:ext>
            </a:extLst>
          </p:cNvPr>
          <p:cNvSpPr txBox="1"/>
          <p:nvPr/>
        </p:nvSpPr>
        <p:spPr>
          <a:xfrm>
            <a:off x="11153397" y="2372124"/>
            <a:ext cx="6727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3566</a:t>
            </a:r>
          </a:p>
          <a:p>
            <a:endParaRPr lang="it-IT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848</a:t>
            </a:r>
          </a:p>
          <a:p>
            <a:endParaRPr lang="it-IT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F3EBE89-CBE9-45C9-9E03-AD06C73B0125}"/>
              </a:ext>
            </a:extLst>
          </p:cNvPr>
          <p:cNvSpPr/>
          <p:nvPr/>
        </p:nvSpPr>
        <p:spPr>
          <a:xfrm>
            <a:off x="8826484" y="2045623"/>
            <a:ext cx="3184328" cy="3487479"/>
          </a:xfrm>
          <a:prstGeom prst="rec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385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6E2E2"/>
            </a:gs>
          </a:gsLst>
          <a:lin ang="6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0EEAA-88A1-4568-9A94-A7326B716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571" y="101920"/>
            <a:ext cx="8675077" cy="715025"/>
          </a:xfrm>
        </p:spPr>
        <p:txBody>
          <a:bodyPr>
            <a:normAutofit/>
          </a:bodyPr>
          <a:lstStyle/>
          <a:p>
            <a:r>
              <a:rPr lang="it-IT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OBIETTIVI RAGGIUNTI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FF0B8AA-D460-49CD-AEEB-DD3CECD02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5" y="6270878"/>
            <a:ext cx="580511" cy="364564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1B73A1CD-456D-4FBF-A112-9C4E2543757A}"/>
              </a:ext>
            </a:extLst>
          </p:cNvPr>
          <p:cNvSpPr/>
          <p:nvPr/>
        </p:nvSpPr>
        <p:spPr>
          <a:xfrm>
            <a:off x="694616" y="6304197"/>
            <a:ext cx="5407295" cy="415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JORDAN GOTTARDO - 1070703</a:t>
            </a:r>
          </a:p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JAVA CONTENT REPOSITORY PER LA PERSISTENZA DI PRODOTTI COMMERCIALI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FA10F8D-B0E1-4EA7-9107-7F0809A5024A}"/>
              </a:ext>
            </a:extLst>
          </p:cNvPr>
          <p:cNvCxnSpPr>
            <a:cxnSpLocks/>
          </p:cNvCxnSpPr>
          <p:nvPr/>
        </p:nvCxnSpPr>
        <p:spPr>
          <a:xfrm>
            <a:off x="772504" y="6270867"/>
            <a:ext cx="495519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1912B567-EA7E-4DF8-94E0-4D274830111A}"/>
              </a:ext>
            </a:extLst>
          </p:cNvPr>
          <p:cNvSpPr/>
          <p:nvPr/>
        </p:nvSpPr>
        <p:spPr>
          <a:xfrm>
            <a:off x="11301096" y="6453637"/>
            <a:ext cx="7826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14</a:t>
            </a:r>
            <a:r>
              <a:rPr lang="it-IT" sz="12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/14</a:t>
            </a:r>
          </a:p>
        </p:txBody>
      </p: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09220EE-85E0-4226-97E8-37DD72A9106E}"/>
              </a:ext>
            </a:extLst>
          </p:cNvPr>
          <p:cNvGrpSpPr/>
          <p:nvPr/>
        </p:nvGrpSpPr>
        <p:grpSpPr>
          <a:xfrm>
            <a:off x="-1897212" y="1675552"/>
            <a:ext cx="959783" cy="948776"/>
            <a:chOff x="-1859281" y="1675552"/>
            <a:chExt cx="959783" cy="948776"/>
          </a:xfrm>
        </p:grpSpPr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7F164DB4-5E09-43D3-89BC-F82342DA0707}"/>
                </a:ext>
              </a:extLst>
            </p:cNvPr>
            <p:cNvSpPr/>
            <p:nvPr/>
          </p:nvSpPr>
          <p:spPr>
            <a:xfrm>
              <a:off x="-1859281" y="1675552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39" name="Elemento grafico 38" descr="Monete">
              <a:extLst>
                <a:ext uri="{FF2B5EF4-FFF2-40B4-BE49-F238E27FC236}">
                  <a16:creationId xmlns:a16="http://schemas.microsoft.com/office/drawing/2014/main" id="{030613A4-7EF6-4712-9A75-3A289C90A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750866" y="1747984"/>
              <a:ext cx="758191" cy="758191"/>
            </a:xfrm>
            <a:prstGeom prst="rect">
              <a:avLst/>
            </a:prstGeom>
          </p:spPr>
        </p:pic>
      </p:grp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42319D05-E789-4EF7-AF8B-D8FB1E46BE84}"/>
              </a:ext>
            </a:extLst>
          </p:cNvPr>
          <p:cNvGrpSpPr/>
          <p:nvPr/>
        </p:nvGrpSpPr>
        <p:grpSpPr>
          <a:xfrm>
            <a:off x="-1897213" y="2696760"/>
            <a:ext cx="959783" cy="948776"/>
            <a:chOff x="-1897213" y="2696760"/>
            <a:chExt cx="959783" cy="948776"/>
          </a:xfrm>
        </p:grpSpPr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9D476FF0-B6BE-4ED4-94B5-92DC40CCBD26}"/>
                </a:ext>
              </a:extLst>
            </p:cNvPr>
            <p:cNvSpPr/>
            <p:nvPr/>
          </p:nvSpPr>
          <p:spPr>
            <a:xfrm>
              <a:off x="-1897213" y="2696760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48" name="Elemento grafico 47" descr="Computer portatile">
              <a:extLst>
                <a:ext uri="{FF2B5EF4-FFF2-40B4-BE49-F238E27FC236}">
                  <a16:creationId xmlns:a16="http://schemas.microsoft.com/office/drawing/2014/main" id="{47A6B3CF-2714-45D4-B1A9-EE52C61F1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1850625" y="2696760"/>
              <a:ext cx="866606" cy="866606"/>
            </a:xfrm>
            <a:prstGeom prst="rect">
              <a:avLst/>
            </a:prstGeom>
          </p:spPr>
        </p:pic>
      </p:grp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469671A-C827-4A58-8276-C8245E472B98}"/>
              </a:ext>
            </a:extLst>
          </p:cNvPr>
          <p:cNvSpPr txBox="1"/>
          <p:nvPr/>
        </p:nvSpPr>
        <p:spPr>
          <a:xfrm>
            <a:off x="11333953" y="24182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65EFFCC2-587C-4247-8ADB-9D6EC719458A}"/>
              </a:ext>
            </a:extLst>
          </p:cNvPr>
          <p:cNvSpPr/>
          <p:nvPr/>
        </p:nvSpPr>
        <p:spPr>
          <a:xfrm>
            <a:off x="-1897212" y="606550"/>
            <a:ext cx="959783" cy="94877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1"/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1AAEDE1D-7C68-45AD-8084-0FFE5EE23E32}"/>
              </a:ext>
            </a:extLst>
          </p:cNvPr>
          <p:cNvSpPr txBox="1"/>
          <p:nvPr/>
        </p:nvSpPr>
        <p:spPr>
          <a:xfrm>
            <a:off x="8973114" y="2337970"/>
            <a:ext cx="207719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Righe di codice</a:t>
            </a:r>
          </a:p>
          <a:p>
            <a:endParaRPr lang="it-IT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Righe di commenti</a:t>
            </a:r>
          </a:p>
          <a:p>
            <a:endParaRPr lang="it-IT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Documenti prodotti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Confronto RDBMS e JCR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Struttura JCR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Manuale utente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Resoconto test prestazionali</a:t>
            </a:r>
          </a:p>
        </p:txBody>
      </p:sp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D37A7705-4C18-40F4-9579-4CAFCC20B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5157"/>
              </p:ext>
            </p:extLst>
          </p:nvPr>
        </p:nvGraphicFramePr>
        <p:xfrm>
          <a:off x="561445" y="1246984"/>
          <a:ext cx="4460279" cy="923662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868279">
                  <a:extLst>
                    <a:ext uri="{9D8B030D-6E8A-4147-A177-3AD203B41FA5}">
                      <a16:colId xmlns:a16="http://schemas.microsoft.com/office/drawing/2014/main" val="2426757256"/>
                    </a:ext>
                  </a:extLst>
                </a:gridCol>
                <a:gridCol w="2365196">
                  <a:extLst>
                    <a:ext uri="{9D8B030D-6E8A-4147-A177-3AD203B41FA5}">
                      <a16:colId xmlns:a16="http://schemas.microsoft.com/office/drawing/2014/main" val="113056811"/>
                    </a:ext>
                  </a:extLst>
                </a:gridCol>
                <a:gridCol w="226804">
                  <a:extLst>
                    <a:ext uri="{9D8B030D-6E8A-4147-A177-3AD203B41FA5}">
                      <a16:colId xmlns:a16="http://schemas.microsoft.com/office/drawing/2014/main" val="1647017502"/>
                    </a:ext>
                  </a:extLst>
                </a:gridCol>
              </a:tblGrid>
              <a:tr h="588382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Attività</a:t>
                      </a:r>
                      <a:endParaRPr lang="it-IT" sz="2000" dirty="0"/>
                    </a:p>
                  </a:txBody>
                  <a:tcPr marL="100702" marR="100702" marT="50351" marB="503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kern="1200" dirty="0"/>
                        <a:t>Ore</a:t>
                      </a:r>
                    </a:p>
                    <a:p>
                      <a:pPr algn="ctr"/>
                      <a:r>
                        <a:rPr lang="it-IT" sz="1600" kern="1200" dirty="0"/>
                        <a:t>preventivate</a:t>
                      </a:r>
                      <a:endParaRPr lang="it-IT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0702" marR="100702" marT="50351" marB="503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Ore </a:t>
                      </a:r>
                      <a:br>
                        <a:rPr lang="it-IT" sz="1600" dirty="0"/>
                      </a:br>
                      <a:r>
                        <a:rPr lang="it-IT" sz="1600" dirty="0"/>
                        <a:t>effettive</a:t>
                      </a:r>
                    </a:p>
                  </a:txBody>
                  <a:tcPr marL="100702" marR="100702" marT="50351" marB="50351"/>
                </a:tc>
                <a:extLst>
                  <a:ext uri="{0D108BD9-81ED-4DB2-BD59-A6C34878D82A}">
                    <a16:rowId xmlns:a16="http://schemas.microsoft.com/office/drawing/2014/main" val="6079240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it-IT" sz="1600" dirty="0"/>
                        <a:t>Analisi RDBMS </a:t>
                      </a:r>
                    </a:p>
                    <a:p>
                      <a:pPr algn="l"/>
                      <a:r>
                        <a:rPr lang="it-IT" sz="1600" dirty="0"/>
                        <a:t>e JCR</a:t>
                      </a:r>
                    </a:p>
                  </a:txBody>
                  <a:tcPr marL="100702" marR="100702" marT="50351" marB="503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24</a:t>
                      </a:r>
                    </a:p>
                  </a:txBody>
                  <a:tcPr marL="100702" marR="100702" marT="50351" marB="503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17</a:t>
                      </a:r>
                    </a:p>
                  </a:txBody>
                  <a:tcPr marL="100702" marR="100702" marT="50351" marB="50351"/>
                </a:tc>
                <a:extLst>
                  <a:ext uri="{0D108BD9-81ED-4DB2-BD59-A6C34878D82A}">
                    <a16:rowId xmlns:a16="http://schemas.microsoft.com/office/drawing/2014/main" val="4065257184"/>
                  </a:ext>
                </a:extLst>
              </a:tr>
              <a:tr h="588382">
                <a:tc>
                  <a:txBody>
                    <a:bodyPr/>
                    <a:lstStyle/>
                    <a:p>
                      <a:pPr algn="l"/>
                      <a:r>
                        <a:rPr lang="it-IT" sz="1600" dirty="0"/>
                        <a:t>Studio JCR </a:t>
                      </a:r>
                    </a:p>
                    <a:p>
                      <a:pPr algn="l"/>
                      <a:r>
                        <a:rPr lang="it-IT" sz="1600" dirty="0"/>
                        <a:t>e </a:t>
                      </a:r>
                      <a:r>
                        <a:rPr lang="it-IT" sz="1600" dirty="0" err="1"/>
                        <a:t>Jackrabbit</a:t>
                      </a:r>
                      <a:endParaRPr lang="it-IT" sz="1600" dirty="0"/>
                    </a:p>
                  </a:txBody>
                  <a:tcPr marL="100702" marR="100702" marT="50351" marB="503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112</a:t>
                      </a:r>
                    </a:p>
                  </a:txBody>
                  <a:tcPr marL="100702" marR="100702" marT="50351" marB="503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90</a:t>
                      </a:r>
                    </a:p>
                  </a:txBody>
                  <a:tcPr marL="100702" marR="100702" marT="50351" marB="50351"/>
                </a:tc>
                <a:extLst>
                  <a:ext uri="{0D108BD9-81ED-4DB2-BD59-A6C34878D82A}">
                    <a16:rowId xmlns:a16="http://schemas.microsoft.com/office/drawing/2014/main" val="57386780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/>
                      <a:r>
                        <a:rPr lang="it-IT" sz="1600" dirty="0"/>
                        <a:t>Analisi requisiti</a:t>
                      </a:r>
                    </a:p>
                  </a:txBody>
                  <a:tcPr marL="100702" marR="100702" marT="50351" marB="503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16</a:t>
                      </a:r>
                    </a:p>
                  </a:txBody>
                  <a:tcPr marL="100702" marR="100702" marT="50351" marB="503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22</a:t>
                      </a:r>
                    </a:p>
                  </a:txBody>
                  <a:tcPr marL="100702" marR="100702" marT="50351" marB="50351"/>
                </a:tc>
                <a:extLst>
                  <a:ext uri="{0D108BD9-81ED-4DB2-BD59-A6C34878D82A}">
                    <a16:rowId xmlns:a16="http://schemas.microsoft.com/office/drawing/2014/main" val="289199537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/>
                      <a:r>
                        <a:rPr lang="it-IT" sz="1600" dirty="0"/>
                        <a:t>Progettazione</a:t>
                      </a:r>
                    </a:p>
                  </a:txBody>
                  <a:tcPr marL="100702" marR="100702" marT="50351" marB="503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48</a:t>
                      </a:r>
                    </a:p>
                  </a:txBody>
                  <a:tcPr marL="100702" marR="100702" marT="50351" marB="503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44</a:t>
                      </a:r>
                    </a:p>
                  </a:txBody>
                  <a:tcPr marL="100702" marR="100702" marT="50351" marB="50351"/>
                </a:tc>
                <a:extLst>
                  <a:ext uri="{0D108BD9-81ED-4DB2-BD59-A6C34878D82A}">
                    <a16:rowId xmlns:a16="http://schemas.microsoft.com/office/drawing/2014/main" val="90509653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/>
                      <a:r>
                        <a:rPr lang="it-IT" sz="1600" dirty="0"/>
                        <a:t>Codifica</a:t>
                      </a:r>
                    </a:p>
                  </a:txBody>
                  <a:tcPr marL="100702" marR="100702" marT="50351" marB="503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32</a:t>
                      </a:r>
                    </a:p>
                  </a:txBody>
                  <a:tcPr marL="100702" marR="100702" marT="50351" marB="503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45</a:t>
                      </a:r>
                    </a:p>
                  </a:txBody>
                  <a:tcPr marL="100702" marR="100702" marT="50351" marB="50351"/>
                </a:tc>
                <a:extLst>
                  <a:ext uri="{0D108BD9-81ED-4DB2-BD59-A6C34878D82A}">
                    <a16:rowId xmlns:a16="http://schemas.microsoft.com/office/drawing/2014/main" val="418000623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/>
                      <a:r>
                        <a:rPr lang="it-IT" sz="1600" dirty="0" err="1"/>
                        <a:t>Testing</a:t>
                      </a:r>
                      <a:endParaRPr lang="it-IT" sz="1600" dirty="0"/>
                    </a:p>
                  </a:txBody>
                  <a:tcPr marL="100702" marR="100702" marT="50351" marB="503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16</a:t>
                      </a:r>
                    </a:p>
                  </a:txBody>
                  <a:tcPr marL="100702" marR="100702" marT="50351" marB="503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30</a:t>
                      </a:r>
                    </a:p>
                  </a:txBody>
                  <a:tcPr marL="100702" marR="100702" marT="50351" marB="50351"/>
                </a:tc>
                <a:extLst>
                  <a:ext uri="{0D108BD9-81ED-4DB2-BD59-A6C34878D82A}">
                    <a16:rowId xmlns:a16="http://schemas.microsoft.com/office/drawing/2014/main" val="246695044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/>
                      <a:r>
                        <a:rPr lang="it-IT" sz="1600" dirty="0"/>
                        <a:t>Documentazione</a:t>
                      </a:r>
                    </a:p>
                  </a:txBody>
                  <a:tcPr marL="100702" marR="100702" marT="50351" marB="503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24</a:t>
                      </a:r>
                    </a:p>
                  </a:txBody>
                  <a:tcPr marL="100702" marR="100702" marT="50351" marB="503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24</a:t>
                      </a:r>
                    </a:p>
                  </a:txBody>
                  <a:tcPr marL="100702" marR="100702" marT="50351" marB="50351"/>
                </a:tc>
                <a:extLst>
                  <a:ext uri="{0D108BD9-81ED-4DB2-BD59-A6C34878D82A}">
                    <a16:rowId xmlns:a16="http://schemas.microsoft.com/office/drawing/2014/main" val="367230683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/>
                      <a:r>
                        <a:rPr lang="it-IT" sz="1600" dirty="0"/>
                        <a:t>Realizzazione GUI</a:t>
                      </a:r>
                    </a:p>
                  </a:txBody>
                  <a:tcPr marL="100702" marR="100702" marT="50351" marB="503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48</a:t>
                      </a:r>
                    </a:p>
                  </a:txBody>
                  <a:tcPr marL="100702" marR="100702" marT="50351" marB="503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58</a:t>
                      </a:r>
                    </a:p>
                  </a:txBody>
                  <a:tcPr marL="100702" marR="100702" marT="50351" marB="50351"/>
                </a:tc>
                <a:extLst>
                  <a:ext uri="{0D108BD9-81ED-4DB2-BD59-A6C34878D82A}">
                    <a16:rowId xmlns:a16="http://schemas.microsoft.com/office/drawing/2014/main" val="3442344793"/>
                  </a:ext>
                </a:extLst>
              </a:tr>
              <a:tr h="588382">
                <a:tc>
                  <a:txBody>
                    <a:bodyPr/>
                    <a:lstStyle/>
                    <a:p>
                      <a:pPr algn="l"/>
                      <a:r>
                        <a:rPr lang="it-IT" sz="2000" dirty="0"/>
                        <a:t>Totale</a:t>
                      </a:r>
                    </a:p>
                  </a:txBody>
                  <a:tcPr marL="100702" marR="100702" marT="50351" marB="503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/>
                        <a:t>320</a:t>
                      </a:r>
                    </a:p>
                  </a:txBody>
                  <a:tcPr marL="100702" marR="100702" marT="50351" marB="503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dirty="0"/>
                        <a:t>320</a:t>
                      </a:r>
                    </a:p>
                  </a:txBody>
                  <a:tcPr marL="100702" marR="100702" marT="50351" marB="50351"/>
                </a:tc>
                <a:extLst>
                  <a:ext uri="{0D108BD9-81ED-4DB2-BD59-A6C34878D82A}">
                    <a16:rowId xmlns:a16="http://schemas.microsoft.com/office/drawing/2014/main" val="2039833947"/>
                  </a:ext>
                </a:extLst>
              </a:tr>
            </a:tbl>
          </a:graphicData>
        </a:graphic>
      </p:graphicFrame>
      <p:graphicFrame>
        <p:nvGraphicFramePr>
          <p:cNvPr id="14" name="Grafico 13">
            <a:extLst>
              <a:ext uri="{FF2B5EF4-FFF2-40B4-BE49-F238E27FC236}">
                <a16:creationId xmlns:a16="http://schemas.microsoft.com/office/drawing/2014/main" id="{D0BB40C7-A52F-4B78-B13F-D51658A9BB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7188680"/>
              </p:ext>
            </p:extLst>
          </p:nvPr>
        </p:nvGraphicFramePr>
        <p:xfrm>
          <a:off x="5119291" y="1473417"/>
          <a:ext cx="3485978" cy="1956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9" name="Grafico 18">
            <a:extLst>
              <a:ext uri="{FF2B5EF4-FFF2-40B4-BE49-F238E27FC236}">
                <a16:creationId xmlns:a16="http://schemas.microsoft.com/office/drawing/2014/main" id="{BC307F51-8114-4910-B305-DFAAACE6C5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2930090"/>
              </p:ext>
            </p:extLst>
          </p:nvPr>
        </p:nvGraphicFramePr>
        <p:xfrm>
          <a:off x="5462536" y="3825031"/>
          <a:ext cx="3346184" cy="2041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BF7ED96-8532-401D-94FB-6C36A5C6E76F}"/>
              </a:ext>
            </a:extLst>
          </p:cNvPr>
          <p:cNvCxnSpPr>
            <a:cxnSpLocks/>
          </p:cNvCxnSpPr>
          <p:nvPr/>
        </p:nvCxnSpPr>
        <p:spPr>
          <a:xfrm>
            <a:off x="11109942" y="2317473"/>
            <a:ext cx="0" cy="2821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257D3FE-8F84-4D4A-B151-55DE6B58F55C}"/>
              </a:ext>
            </a:extLst>
          </p:cNvPr>
          <p:cNvSpPr txBox="1"/>
          <p:nvPr/>
        </p:nvSpPr>
        <p:spPr>
          <a:xfrm>
            <a:off x="11153397" y="2372124"/>
            <a:ext cx="6727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3566</a:t>
            </a:r>
          </a:p>
          <a:p>
            <a:endParaRPr lang="it-IT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848</a:t>
            </a:r>
          </a:p>
          <a:p>
            <a:endParaRPr lang="it-IT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F3EBE89-CBE9-45C9-9E03-AD06C73B0125}"/>
              </a:ext>
            </a:extLst>
          </p:cNvPr>
          <p:cNvSpPr/>
          <p:nvPr/>
        </p:nvSpPr>
        <p:spPr>
          <a:xfrm>
            <a:off x="8826484" y="2045623"/>
            <a:ext cx="3184328" cy="3487479"/>
          </a:xfrm>
          <a:prstGeom prst="rec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457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6E2E2"/>
            </a:gs>
          </a:gsLst>
          <a:lin ang="6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0EEAA-88A1-4568-9A94-A7326B716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571" y="101920"/>
            <a:ext cx="8675077" cy="715025"/>
          </a:xfrm>
          <a:noFill/>
        </p:spPr>
        <p:txBody>
          <a:bodyPr>
            <a:normAutofit/>
          </a:bodyPr>
          <a:lstStyle/>
          <a:p>
            <a:r>
              <a:rPr lang="it-IT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PRODOTTI E SERVIZI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FF0B8AA-D460-49CD-AEEB-DD3CECD02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5" y="6270878"/>
            <a:ext cx="580511" cy="364564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1B73A1CD-456D-4FBF-A112-9C4E2543757A}"/>
              </a:ext>
            </a:extLst>
          </p:cNvPr>
          <p:cNvSpPr/>
          <p:nvPr/>
        </p:nvSpPr>
        <p:spPr>
          <a:xfrm>
            <a:off x="694616" y="6304197"/>
            <a:ext cx="5407295" cy="415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JORDAN GOTTARDO - 1070703</a:t>
            </a:r>
          </a:p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JAVA CONTENT REPOSITORY PER LA PERSISTENZA DI PRODOTTI COMMERCIALI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FA10F8D-B0E1-4EA7-9107-7F0809A5024A}"/>
              </a:ext>
            </a:extLst>
          </p:cNvPr>
          <p:cNvCxnSpPr>
            <a:cxnSpLocks/>
          </p:cNvCxnSpPr>
          <p:nvPr/>
        </p:nvCxnSpPr>
        <p:spPr>
          <a:xfrm>
            <a:off x="772504" y="6270867"/>
            <a:ext cx="495519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1912B567-EA7E-4DF8-94E0-4D274830111A}"/>
              </a:ext>
            </a:extLst>
          </p:cNvPr>
          <p:cNvSpPr/>
          <p:nvPr/>
        </p:nvSpPr>
        <p:spPr>
          <a:xfrm>
            <a:off x="11301096" y="6453637"/>
            <a:ext cx="7826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</a:t>
            </a:r>
            <a:r>
              <a:rPr lang="it-IT" sz="12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/14</a:t>
            </a:r>
          </a:p>
        </p:txBody>
      </p: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09220EE-85E0-4226-97E8-37DD72A9106E}"/>
              </a:ext>
            </a:extLst>
          </p:cNvPr>
          <p:cNvGrpSpPr/>
          <p:nvPr/>
        </p:nvGrpSpPr>
        <p:grpSpPr>
          <a:xfrm>
            <a:off x="6498976" y="1265735"/>
            <a:ext cx="1241884" cy="1227642"/>
            <a:chOff x="-1859281" y="1675552"/>
            <a:chExt cx="959783" cy="948776"/>
          </a:xfrm>
        </p:grpSpPr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7F164DB4-5E09-43D3-89BC-F82342DA0707}"/>
                </a:ext>
              </a:extLst>
            </p:cNvPr>
            <p:cNvSpPr/>
            <p:nvPr/>
          </p:nvSpPr>
          <p:spPr>
            <a:xfrm>
              <a:off x="-1859281" y="1675552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39" name="Elemento grafico 38" descr="Monete">
              <a:extLst>
                <a:ext uri="{FF2B5EF4-FFF2-40B4-BE49-F238E27FC236}">
                  <a16:creationId xmlns:a16="http://schemas.microsoft.com/office/drawing/2014/main" id="{030613A4-7EF6-4712-9A75-3A289C90A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750866" y="1747984"/>
              <a:ext cx="758191" cy="758191"/>
            </a:xfrm>
            <a:prstGeom prst="rect">
              <a:avLst/>
            </a:prstGeom>
          </p:spPr>
        </p:pic>
      </p:grp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42319D05-E789-4EF7-AF8B-D8FB1E46BE84}"/>
              </a:ext>
            </a:extLst>
          </p:cNvPr>
          <p:cNvGrpSpPr/>
          <p:nvPr/>
        </p:nvGrpSpPr>
        <p:grpSpPr>
          <a:xfrm>
            <a:off x="-1897213" y="2696760"/>
            <a:ext cx="959783" cy="948776"/>
            <a:chOff x="-1897213" y="2696760"/>
            <a:chExt cx="959783" cy="948776"/>
          </a:xfrm>
        </p:grpSpPr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9D476FF0-B6BE-4ED4-94B5-92DC40CCBD26}"/>
                </a:ext>
              </a:extLst>
            </p:cNvPr>
            <p:cNvSpPr/>
            <p:nvPr/>
          </p:nvSpPr>
          <p:spPr>
            <a:xfrm>
              <a:off x="-1897213" y="2696760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48" name="Elemento grafico 47" descr="Computer portatile">
              <a:extLst>
                <a:ext uri="{FF2B5EF4-FFF2-40B4-BE49-F238E27FC236}">
                  <a16:creationId xmlns:a16="http://schemas.microsoft.com/office/drawing/2014/main" id="{47A6B3CF-2714-45D4-B1A9-EE52C61F1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1850625" y="2696760"/>
              <a:ext cx="866606" cy="866606"/>
            </a:xfrm>
            <a:prstGeom prst="rect">
              <a:avLst/>
            </a:prstGeom>
          </p:spPr>
        </p:pic>
      </p:grp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7BD2263-C1A3-431D-BA5E-EE62FD137587}"/>
              </a:ext>
            </a:extLst>
          </p:cNvPr>
          <p:cNvSpPr txBox="1"/>
          <p:nvPr/>
        </p:nvSpPr>
        <p:spPr>
          <a:xfrm>
            <a:off x="7773130" y="1182736"/>
            <a:ext cx="40701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Nascita: 1980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Sede Vigonza (PD): 1995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Fatturato 2015: ~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7M €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Punti vendita gestiti: ~1000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1A3B276-C010-498D-8311-2056325CD7B5}"/>
              </a:ext>
            </a:extLst>
          </p:cNvPr>
          <p:cNvSpPr txBox="1"/>
          <p:nvPr/>
        </p:nvSpPr>
        <p:spPr>
          <a:xfrm>
            <a:off x="6835230" y="2964977"/>
            <a:ext cx="28168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Casse automatiche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Terminali POS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Bilance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A6542986-C047-41D9-8330-81A9A01B62C7}"/>
              </a:ext>
            </a:extLst>
          </p:cNvPr>
          <p:cNvSpPr txBox="1"/>
          <p:nvPr/>
        </p:nvSpPr>
        <p:spPr>
          <a:xfrm>
            <a:off x="7795432" y="4469804"/>
            <a:ext cx="28168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Software per casse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Soluzioni mobile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Soluzioni web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469671A-C827-4A58-8276-C8245E472B98}"/>
              </a:ext>
            </a:extLst>
          </p:cNvPr>
          <p:cNvSpPr txBox="1"/>
          <p:nvPr/>
        </p:nvSpPr>
        <p:spPr>
          <a:xfrm>
            <a:off x="11474605" y="6065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47C85449-A378-4393-8087-698802FB0245}"/>
              </a:ext>
            </a:extLst>
          </p:cNvPr>
          <p:cNvCxnSpPr>
            <a:cxnSpLocks/>
          </p:cNvCxnSpPr>
          <p:nvPr/>
        </p:nvCxnSpPr>
        <p:spPr>
          <a:xfrm flipH="1" flipV="1">
            <a:off x="2881692" y="1882987"/>
            <a:ext cx="3617695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5EF694A4-0839-4FAD-A513-71D1EA375509}"/>
              </a:ext>
            </a:extLst>
          </p:cNvPr>
          <p:cNvCxnSpPr/>
          <p:nvPr/>
        </p:nvCxnSpPr>
        <p:spPr>
          <a:xfrm flipH="1">
            <a:off x="4505093" y="3429000"/>
            <a:ext cx="122261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F3911FB1-F648-4718-99EC-0833A5DAF9EF}"/>
              </a:ext>
            </a:extLst>
          </p:cNvPr>
          <p:cNvCxnSpPr>
            <a:cxnSpLocks/>
          </p:cNvCxnSpPr>
          <p:nvPr/>
        </p:nvCxnSpPr>
        <p:spPr>
          <a:xfrm flipH="1" flipV="1">
            <a:off x="4360127" y="5029200"/>
            <a:ext cx="2139260" cy="1530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:a16="http://schemas.microsoft.com/office/drawing/2014/main" id="{84F0EC83-A922-475C-B455-A209EBF22177}"/>
              </a:ext>
            </a:extLst>
          </p:cNvPr>
          <p:cNvSpPr/>
          <p:nvPr/>
        </p:nvSpPr>
        <p:spPr>
          <a:xfrm>
            <a:off x="694616" y="1356802"/>
            <a:ext cx="4374153" cy="4374207"/>
          </a:xfrm>
          <a:prstGeom prst="ellipse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C000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79634494-5AFE-4E09-90BB-DCF7A6A1FFCB}"/>
              </a:ext>
            </a:extLst>
          </p:cNvPr>
          <p:cNvGrpSpPr/>
          <p:nvPr/>
        </p:nvGrpSpPr>
        <p:grpSpPr>
          <a:xfrm>
            <a:off x="-1955096" y="4427812"/>
            <a:ext cx="959783" cy="948776"/>
            <a:chOff x="-1955096" y="4427812"/>
            <a:chExt cx="959783" cy="948776"/>
          </a:xfrm>
        </p:grpSpPr>
        <p:sp>
          <p:nvSpPr>
            <p:cNvPr id="44" name="Ovale 43">
              <a:extLst>
                <a:ext uri="{FF2B5EF4-FFF2-40B4-BE49-F238E27FC236}">
                  <a16:creationId xmlns:a16="http://schemas.microsoft.com/office/drawing/2014/main" id="{D1CFC7FB-7CC6-4C40-8292-D78FE77744E8}"/>
                </a:ext>
              </a:extLst>
            </p:cNvPr>
            <p:cNvSpPr/>
            <p:nvPr/>
          </p:nvSpPr>
          <p:spPr>
            <a:xfrm>
              <a:off x="-1955096" y="4427812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/>
            </a:p>
          </p:txBody>
        </p:sp>
        <p:pic>
          <p:nvPicPr>
            <p:cNvPr id="45" name="Elemento grafico 44" descr="Registratore di cassa">
              <a:extLst>
                <a:ext uri="{FF2B5EF4-FFF2-40B4-BE49-F238E27FC236}">
                  <a16:creationId xmlns:a16="http://schemas.microsoft.com/office/drawing/2014/main" id="{1D6CDE82-1099-4775-8C45-180C7362037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1806507" y="4548038"/>
              <a:ext cx="670224" cy="670224"/>
            </a:xfrm>
            <a:prstGeom prst="rect">
              <a:avLst/>
            </a:prstGeom>
          </p:spPr>
        </p:pic>
      </p:grpSp>
      <p:grpSp>
        <p:nvGrpSpPr>
          <p:cNvPr id="52" name="Gruppo 51">
            <a:extLst>
              <a:ext uri="{FF2B5EF4-FFF2-40B4-BE49-F238E27FC236}">
                <a16:creationId xmlns:a16="http://schemas.microsoft.com/office/drawing/2014/main" id="{7218EADA-7CE7-4256-A181-ACC6F6DC91B6}"/>
              </a:ext>
            </a:extLst>
          </p:cNvPr>
          <p:cNvGrpSpPr/>
          <p:nvPr/>
        </p:nvGrpSpPr>
        <p:grpSpPr>
          <a:xfrm>
            <a:off x="-1897212" y="606550"/>
            <a:ext cx="959783" cy="948776"/>
            <a:chOff x="-1897212" y="606550"/>
            <a:chExt cx="959783" cy="948776"/>
          </a:xfrm>
        </p:grpSpPr>
        <p:sp>
          <p:nvSpPr>
            <p:cNvPr id="32" name="Ovale 31">
              <a:extLst>
                <a:ext uri="{FF2B5EF4-FFF2-40B4-BE49-F238E27FC236}">
                  <a16:creationId xmlns:a16="http://schemas.microsoft.com/office/drawing/2014/main" id="{65EFFCC2-587C-4247-8ADB-9D6EC719458A}"/>
                </a:ext>
              </a:extLst>
            </p:cNvPr>
            <p:cNvSpPr/>
            <p:nvPr/>
          </p:nvSpPr>
          <p:spPr>
            <a:xfrm>
              <a:off x="-1897212" y="606550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/>
            </a:p>
          </p:txBody>
        </p:sp>
        <p:pic>
          <p:nvPicPr>
            <p:cNvPr id="51" name="Elemento grafico 50" descr="Computer portatile">
              <a:extLst>
                <a:ext uri="{FF2B5EF4-FFF2-40B4-BE49-F238E27FC236}">
                  <a16:creationId xmlns:a16="http://schemas.microsoft.com/office/drawing/2014/main" id="{E7515807-6B23-4BA1-AC12-DFCE3520B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1820315" y="610159"/>
              <a:ext cx="836296" cy="836296"/>
            </a:xfrm>
            <a:prstGeom prst="rect">
              <a:avLst/>
            </a:prstGeom>
          </p:spPr>
        </p:pic>
      </p:grpSp>
      <p:pic>
        <p:nvPicPr>
          <p:cNvPr id="54" name="Immagine 53">
            <a:extLst>
              <a:ext uri="{FF2B5EF4-FFF2-40B4-BE49-F238E27FC236}">
                <a16:creationId xmlns:a16="http://schemas.microsoft.com/office/drawing/2014/main" id="{B4B49928-C62D-4F9B-9244-1CCA05A83CA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257" y="2841817"/>
            <a:ext cx="1241883" cy="1226359"/>
          </a:xfrm>
          <a:prstGeom prst="rect">
            <a:avLst/>
          </a:prstGeom>
        </p:spPr>
      </p:pic>
      <p:pic>
        <p:nvPicPr>
          <p:cNvPr id="58" name="Immagine 57">
            <a:extLst>
              <a:ext uri="{FF2B5EF4-FFF2-40B4-BE49-F238E27FC236}">
                <a16:creationId xmlns:a16="http://schemas.microsoft.com/office/drawing/2014/main" id="{0160C445-9ADC-4C26-B5A3-9ED753C4D5B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387" y="4427812"/>
            <a:ext cx="1258018" cy="125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619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6E2E2"/>
            </a:gs>
          </a:gsLst>
          <a:lin ang="6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0EEAA-88A1-4568-9A94-A7326B716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571" y="101920"/>
            <a:ext cx="8675077" cy="715025"/>
          </a:xfrm>
          <a:noFill/>
        </p:spPr>
        <p:txBody>
          <a:bodyPr>
            <a:normAutofit/>
          </a:bodyPr>
          <a:lstStyle/>
          <a:p>
            <a:r>
              <a:rPr lang="it-IT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PRODOTTI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FF0B8AA-D460-49CD-AEEB-DD3CECD02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5" y="6270878"/>
            <a:ext cx="580511" cy="364564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1B73A1CD-456D-4FBF-A112-9C4E2543757A}"/>
              </a:ext>
            </a:extLst>
          </p:cNvPr>
          <p:cNvSpPr/>
          <p:nvPr/>
        </p:nvSpPr>
        <p:spPr>
          <a:xfrm>
            <a:off x="694616" y="6304197"/>
            <a:ext cx="5407295" cy="415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JORDAN GOTTARDO - 1070703</a:t>
            </a:r>
          </a:p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JAVA CONTENT REPOSITORY PER LA PERSISTENZA DI PRODOTTI COMMERCIALI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FA10F8D-B0E1-4EA7-9107-7F0809A5024A}"/>
              </a:ext>
            </a:extLst>
          </p:cNvPr>
          <p:cNvCxnSpPr>
            <a:cxnSpLocks/>
          </p:cNvCxnSpPr>
          <p:nvPr/>
        </p:nvCxnSpPr>
        <p:spPr>
          <a:xfrm>
            <a:off x="772504" y="6270867"/>
            <a:ext cx="495519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1912B567-EA7E-4DF8-94E0-4D274830111A}"/>
              </a:ext>
            </a:extLst>
          </p:cNvPr>
          <p:cNvSpPr/>
          <p:nvPr/>
        </p:nvSpPr>
        <p:spPr>
          <a:xfrm>
            <a:off x="11301096" y="6453637"/>
            <a:ext cx="7826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</a:t>
            </a:r>
            <a:r>
              <a:rPr lang="it-IT" sz="12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/14</a:t>
            </a:r>
          </a:p>
        </p:txBody>
      </p: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09220EE-85E0-4226-97E8-37DD72A9106E}"/>
              </a:ext>
            </a:extLst>
          </p:cNvPr>
          <p:cNvGrpSpPr/>
          <p:nvPr/>
        </p:nvGrpSpPr>
        <p:grpSpPr>
          <a:xfrm>
            <a:off x="-1427440" y="-222828"/>
            <a:ext cx="1241884" cy="1227642"/>
            <a:chOff x="-1859281" y="1675552"/>
            <a:chExt cx="959783" cy="948776"/>
          </a:xfrm>
        </p:grpSpPr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7F164DB4-5E09-43D3-89BC-F82342DA0707}"/>
                </a:ext>
              </a:extLst>
            </p:cNvPr>
            <p:cNvSpPr/>
            <p:nvPr/>
          </p:nvSpPr>
          <p:spPr>
            <a:xfrm>
              <a:off x="-1859281" y="1675552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39" name="Elemento grafico 38" descr="Monete">
              <a:extLst>
                <a:ext uri="{FF2B5EF4-FFF2-40B4-BE49-F238E27FC236}">
                  <a16:creationId xmlns:a16="http://schemas.microsoft.com/office/drawing/2014/main" id="{030613A4-7EF6-4712-9A75-3A289C90A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750866" y="1747984"/>
              <a:ext cx="758191" cy="758191"/>
            </a:xfrm>
            <a:prstGeom prst="rect">
              <a:avLst/>
            </a:prstGeom>
          </p:spPr>
        </p:pic>
      </p:grp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42319D05-E789-4EF7-AF8B-D8FB1E46BE84}"/>
              </a:ext>
            </a:extLst>
          </p:cNvPr>
          <p:cNvGrpSpPr/>
          <p:nvPr/>
        </p:nvGrpSpPr>
        <p:grpSpPr>
          <a:xfrm>
            <a:off x="-1897213" y="2696760"/>
            <a:ext cx="959783" cy="948776"/>
            <a:chOff x="-1897213" y="2696760"/>
            <a:chExt cx="959783" cy="948776"/>
          </a:xfrm>
        </p:grpSpPr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9D476FF0-B6BE-4ED4-94B5-92DC40CCBD26}"/>
                </a:ext>
              </a:extLst>
            </p:cNvPr>
            <p:cNvSpPr/>
            <p:nvPr/>
          </p:nvSpPr>
          <p:spPr>
            <a:xfrm>
              <a:off x="-1897213" y="2696760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48" name="Elemento grafico 47" descr="Computer portatile">
              <a:extLst>
                <a:ext uri="{FF2B5EF4-FFF2-40B4-BE49-F238E27FC236}">
                  <a16:creationId xmlns:a16="http://schemas.microsoft.com/office/drawing/2014/main" id="{47A6B3CF-2714-45D4-B1A9-EE52C61F1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1850625" y="2696760"/>
              <a:ext cx="866606" cy="866606"/>
            </a:xfrm>
            <a:prstGeom prst="rect">
              <a:avLst/>
            </a:prstGeom>
          </p:spPr>
        </p:pic>
      </p:grp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7BD2263-C1A3-431D-BA5E-EE62FD137587}"/>
              </a:ext>
            </a:extLst>
          </p:cNvPr>
          <p:cNvSpPr txBox="1"/>
          <p:nvPr/>
        </p:nvSpPr>
        <p:spPr>
          <a:xfrm>
            <a:off x="2109979" y="1101708"/>
            <a:ext cx="40701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Nascita: 1980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Sede Vigonza (PD): 1995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Fatturato 2015: ~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7M €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Punti vendita gestiti: ~1000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1A3B276-C010-498D-8311-2056325CD7B5}"/>
              </a:ext>
            </a:extLst>
          </p:cNvPr>
          <p:cNvSpPr txBox="1"/>
          <p:nvPr/>
        </p:nvSpPr>
        <p:spPr>
          <a:xfrm>
            <a:off x="2253481" y="2690886"/>
            <a:ext cx="28168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Casse automatiche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Terminali POS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Bilance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A6542986-C047-41D9-8330-81A9A01B62C7}"/>
              </a:ext>
            </a:extLst>
          </p:cNvPr>
          <p:cNvSpPr txBox="1"/>
          <p:nvPr/>
        </p:nvSpPr>
        <p:spPr>
          <a:xfrm>
            <a:off x="2241863" y="4208712"/>
            <a:ext cx="28168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Software per casse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Soluzioni mobile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Soluzioni web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469671A-C827-4A58-8276-C8245E472B98}"/>
              </a:ext>
            </a:extLst>
          </p:cNvPr>
          <p:cNvSpPr txBox="1"/>
          <p:nvPr/>
        </p:nvSpPr>
        <p:spPr>
          <a:xfrm>
            <a:off x="11474605" y="6065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47C85449-A378-4393-8087-698802FB0245}"/>
              </a:ext>
            </a:extLst>
          </p:cNvPr>
          <p:cNvCxnSpPr>
            <a:cxnSpLocks/>
          </p:cNvCxnSpPr>
          <p:nvPr/>
        </p:nvCxnSpPr>
        <p:spPr>
          <a:xfrm flipH="1" flipV="1">
            <a:off x="-3948327" y="5797138"/>
            <a:ext cx="3617695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5EF694A4-0839-4FAD-A513-71D1EA375509}"/>
              </a:ext>
            </a:extLst>
          </p:cNvPr>
          <p:cNvCxnSpPr/>
          <p:nvPr/>
        </p:nvCxnSpPr>
        <p:spPr>
          <a:xfrm flipH="1">
            <a:off x="-1924461" y="6870386"/>
            <a:ext cx="122261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F3911FB1-F648-4718-99EC-0833A5DAF9EF}"/>
              </a:ext>
            </a:extLst>
          </p:cNvPr>
          <p:cNvCxnSpPr>
            <a:cxnSpLocks/>
          </p:cNvCxnSpPr>
          <p:nvPr/>
        </p:nvCxnSpPr>
        <p:spPr>
          <a:xfrm flipH="1" flipV="1">
            <a:off x="-2469892" y="7943635"/>
            <a:ext cx="2139260" cy="1530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>
            <a:extLst>
              <a:ext uri="{FF2B5EF4-FFF2-40B4-BE49-F238E27FC236}">
                <a16:creationId xmlns:a16="http://schemas.microsoft.com/office/drawing/2014/main" id="{84F0EC83-A922-475C-B455-A209EBF22177}"/>
              </a:ext>
            </a:extLst>
          </p:cNvPr>
          <p:cNvSpPr/>
          <p:nvPr/>
        </p:nvSpPr>
        <p:spPr>
          <a:xfrm>
            <a:off x="912211" y="1230579"/>
            <a:ext cx="1114080" cy="1114093"/>
          </a:xfrm>
          <a:prstGeom prst="ellipse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C000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79634494-5AFE-4E09-90BB-DCF7A6A1FFCB}"/>
              </a:ext>
            </a:extLst>
          </p:cNvPr>
          <p:cNvGrpSpPr/>
          <p:nvPr/>
        </p:nvGrpSpPr>
        <p:grpSpPr>
          <a:xfrm>
            <a:off x="-1955096" y="4427812"/>
            <a:ext cx="959783" cy="948776"/>
            <a:chOff x="-1955096" y="4427812"/>
            <a:chExt cx="959783" cy="948776"/>
          </a:xfrm>
        </p:grpSpPr>
        <p:sp>
          <p:nvSpPr>
            <p:cNvPr id="44" name="Ovale 43">
              <a:extLst>
                <a:ext uri="{FF2B5EF4-FFF2-40B4-BE49-F238E27FC236}">
                  <a16:creationId xmlns:a16="http://schemas.microsoft.com/office/drawing/2014/main" id="{D1CFC7FB-7CC6-4C40-8292-D78FE77744E8}"/>
                </a:ext>
              </a:extLst>
            </p:cNvPr>
            <p:cNvSpPr/>
            <p:nvPr/>
          </p:nvSpPr>
          <p:spPr>
            <a:xfrm>
              <a:off x="-1955096" y="4427812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/>
            </a:p>
          </p:txBody>
        </p:sp>
        <p:pic>
          <p:nvPicPr>
            <p:cNvPr id="45" name="Elemento grafico 44" descr="Registratore di cassa">
              <a:extLst>
                <a:ext uri="{FF2B5EF4-FFF2-40B4-BE49-F238E27FC236}">
                  <a16:creationId xmlns:a16="http://schemas.microsoft.com/office/drawing/2014/main" id="{1D6CDE82-1099-4775-8C45-180C7362037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-1806507" y="4548038"/>
              <a:ext cx="670224" cy="670224"/>
            </a:xfrm>
            <a:prstGeom prst="rect">
              <a:avLst/>
            </a:prstGeom>
          </p:spPr>
        </p:pic>
      </p:grpSp>
      <p:grpSp>
        <p:nvGrpSpPr>
          <p:cNvPr id="52" name="Gruppo 51">
            <a:extLst>
              <a:ext uri="{FF2B5EF4-FFF2-40B4-BE49-F238E27FC236}">
                <a16:creationId xmlns:a16="http://schemas.microsoft.com/office/drawing/2014/main" id="{7218EADA-7CE7-4256-A181-ACC6F6DC91B6}"/>
              </a:ext>
            </a:extLst>
          </p:cNvPr>
          <p:cNvGrpSpPr/>
          <p:nvPr/>
        </p:nvGrpSpPr>
        <p:grpSpPr>
          <a:xfrm>
            <a:off x="-1897212" y="606550"/>
            <a:ext cx="959783" cy="948776"/>
            <a:chOff x="-1897212" y="606550"/>
            <a:chExt cx="959783" cy="948776"/>
          </a:xfrm>
        </p:grpSpPr>
        <p:sp>
          <p:nvSpPr>
            <p:cNvPr id="32" name="Ovale 31">
              <a:extLst>
                <a:ext uri="{FF2B5EF4-FFF2-40B4-BE49-F238E27FC236}">
                  <a16:creationId xmlns:a16="http://schemas.microsoft.com/office/drawing/2014/main" id="{65EFFCC2-587C-4247-8ADB-9D6EC719458A}"/>
                </a:ext>
              </a:extLst>
            </p:cNvPr>
            <p:cNvSpPr/>
            <p:nvPr/>
          </p:nvSpPr>
          <p:spPr>
            <a:xfrm>
              <a:off x="-1897212" y="606550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/>
            </a:p>
          </p:txBody>
        </p:sp>
        <p:pic>
          <p:nvPicPr>
            <p:cNvPr id="51" name="Elemento grafico 50" descr="Computer portatile">
              <a:extLst>
                <a:ext uri="{FF2B5EF4-FFF2-40B4-BE49-F238E27FC236}">
                  <a16:creationId xmlns:a16="http://schemas.microsoft.com/office/drawing/2014/main" id="{E7515807-6B23-4BA1-AC12-DFCE3520B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1820315" y="610159"/>
              <a:ext cx="836296" cy="836296"/>
            </a:xfrm>
            <a:prstGeom prst="rect">
              <a:avLst/>
            </a:prstGeom>
          </p:spPr>
        </p:pic>
      </p:grpSp>
      <p:pic>
        <p:nvPicPr>
          <p:cNvPr id="54" name="Immagine 53">
            <a:extLst>
              <a:ext uri="{FF2B5EF4-FFF2-40B4-BE49-F238E27FC236}">
                <a16:creationId xmlns:a16="http://schemas.microsoft.com/office/drawing/2014/main" id="{B4B49928-C62D-4F9B-9244-1CCA05A83CA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55" y="2585539"/>
            <a:ext cx="1241883" cy="1226359"/>
          </a:xfrm>
          <a:prstGeom prst="rect">
            <a:avLst/>
          </a:prstGeom>
        </p:spPr>
      </p:pic>
      <p:pic>
        <p:nvPicPr>
          <p:cNvPr id="58" name="Immagine 57">
            <a:extLst>
              <a:ext uri="{FF2B5EF4-FFF2-40B4-BE49-F238E27FC236}">
                <a16:creationId xmlns:a16="http://schemas.microsoft.com/office/drawing/2014/main" id="{0160C445-9ADC-4C26-B5A3-9ED753C4D5B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42" y="4113366"/>
            <a:ext cx="1258018" cy="1250106"/>
          </a:xfrm>
          <a:prstGeom prst="rect">
            <a:avLst/>
          </a:prstGeom>
        </p:spPr>
      </p:pic>
      <p:grpSp>
        <p:nvGrpSpPr>
          <p:cNvPr id="33" name="Gruppo 32">
            <a:extLst>
              <a:ext uri="{FF2B5EF4-FFF2-40B4-BE49-F238E27FC236}">
                <a16:creationId xmlns:a16="http://schemas.microsoft.com/office/drawing/2014/main" id="{D17284FE-B4D1-421D-A65E-DF2F57AFF7A1}"/>
              </a:ext>
            </a:extLst>
          </p:cNvPr>
          <p:cNvGrpSpPr/>
          <p:nvPr/>
        </p:nvGrpSpPr>
        <p:grpSpPr>
          <a:xfrm>
            <a:off x="6193228" y="1121408"/>
            <a:ext cx="1223264" cy="1223264"/>
            <a:chOff x="443166" y="2376804"/>
            <a:chExt cx="3381435" cy="3381435"/>
          </a:xfrm>
        </p:grpSpPr>
        <p:sp>
          <p:nvSpPr>
            <p:cNvPr id="35" name="Ovale 34">
              <a:extLst>
                <a:ext uri="{FF2B5EF4-FFF2-40B4-BE49-F238E27FC236}">
                  <a16:creationId xmlns:a16="http://schemas.microsoft.com/office/drawing/2014/main" id="{7534C438-8400-49B0-821E-91141E7E2049}"/>
                </a:ext>
              </a:extLst>
            </p:cNvPr>
            <p:cNvSpPr/>
            <p:nvPr/>
          </p:nvSpPr>
          <p:spPr>
            <a:xfrm>
              <a:off x="443166" y="2376804"/>
              <a:ext cx="3381435" cy="338143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38" name="Immagine 37">
              <a:extLst>
                <a:ext uri="{FF2B5EF4-FFF2-40B4-BE49-F238E27FC236}">
                  <a16:creationId xmlns:a16="http://schemas.microsoft.com/office/drawing/2014/main" id="{1BB87866-D2ED-4FD6-AD60-66338D895E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546" y="3156360"/>
              <a:ext cx="2630738" cy="1729723"/>
            </a:xfrm>
            <a:prstGeom prst="rect">
              <a:avLst/>
            </a:prstGeom>
          </p:spPr>
        </p:pic>
      </p:grpSp>
      <p:pic>
        <p:nvPicPr>
          <p:cNvPr id="40" name="Immagine 39">
            <a:extLst>
              <a:ext uri="{FF2B5EF4-FFF2-40B4-BE49-F238E27FC236}">
                <a16:creationId xmlns:a16="http://schemas.microsoft.com/office/drawing/2014/main" id="{CA00D733-EFBF-4BDB-ADE5-ED547BEC0BB9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1"/>
          <a:stretch/>
        </p:blipFill>
        <p:spPr>
          <a:xfrm>
            <a:off x="5672137" y="3089655"/>
            <a:ext cx="2064573" cy="1645846"/>
          </a:xfrm>
          <a:prstGeom prst="rect">
            <a:avLst/>
          </a:prstGeom>
        </p:spPr>
      </p:pic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B8A40850-505B-4EBE-A5E7-68E7FA09747D}"/>
              </a:ext>
            </a:extLst>
          </p:cNvPr>
          <p:cNvSpPr txBox="1"/>
          <p:nvPr/>
        </p:nvSpPr>
        <p:spPr>
          <a:xfrm>
            <a:off x="7598504" y="1082132"/>
            <a:ext cx="46687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Software di sede per ambienti </a:t>
            </a:r>
            <a:r>
              <a:rPr lang="it-IT" sz="2000" b="1" dirty="0" err="1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retail</a:t>
            </a:r>
            <a:endParaRPr lang="it-IT" sz="2000" b="1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Controllo dei punti vendita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Modulare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Multipiattaforma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5ED48C6C-1916-4B21-A232-3BE64D687EBC}"/>
              </a:ext>
            </a:extLst>
          </p:cNvPr>
          <p:cNvSpPr txBox="1"/>
          <p:nvPr/>
        </p:nvSpPr>
        <p:spPr>
          <a:xfrm>
            <a:off x="7598504" y="3248592"/>
            <a:ext cx="36997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Moduli </a:t>
            </a:r>
            <a:r>
              <a:rPr lang="it-IT" sz="2000" b="1" dirty="0" err="1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JStore</a:t>
            </a:r>
            <a:endParaRPr lang="it-IT" sz="2000" b="1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Web service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Modificabili singolarmente</a:t>
            </a:r>
          </a:p>
        </p:txBody>
      </p:sp>
    </p:spTree>
    <p:extLst>
      <p:ext uri="{BB962C8B-B14F-4D97-AF65-F5344CB8AC3E}">
        <p14:creationId xmlns:p14="http://schemas.microsoft.com/office/powerpoint/2010/main" val="3499961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6E2E2"/>
            </a:gs>
          </a:gsLst>
          <a:lin ang="6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0EEAA-88A1-4568-9A94-A7326B716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571" y="101920"/>
            <a:ext cx="8675077" cy="715025"/>
          </a:xfrm>
          <a:noFill/>
        </p:spPr>
        <p:txBody>
          <a:bodyPr>
            <a:normAutofit/>
          </a:bodyPr>
          <a:lstStyle/>
          <a:p>
            <a:r>
              <a:rPr lang="it-IT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INDICE GENERALE</a:t>
            </a:r>
            <a:endParaRPr lang="it-IT" sz="36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FF0B8AA-D460-49CD-AEEB-DD3CECD02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5" y="6270878"/>
            <a:ext cx="580511" cy="364564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1B73A1CD-456D-4FBF-A112-9C4E2543757A}"/>
              </a:ext>
            </a:extLst>
          </p:cNvPr>
          <p:cNvSpPr/>
          <p:nvPr/>
        </p:nvSpPr>
        <p:spPr>
          <a:xfrm>
            <a:off x="694616" y="6304197"/>
            <a:ext cx="5407295" cy="415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JORDAN GOTTARDO - 1070703</a:t>
            </a:r>
          </a:p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JAVA CONTENT REPOSITORY PER LA PERSISTENZA DI PRODOTTI COMMERCIALI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FA10F8D-B0E1-4EA7-9107-7F0809A5024A}"/>
              </a:ext>
            </a:extLst>
          </p:cNvPr>
          <p:cNvCxnSpPr>
            <a:cxnSpLocks/>
          </p:cNvCxnSpPr>
          <p:nvPr/>
        </p:nvCxnSpPr>
        <p:spPr>
          <a:xfrm>
            <a:off x="772504" y="6270867"/>
            <a:ext cx="495519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1912B567-EA7E-4DF8-94E0-4D274830111A}"/>
              </a:ext>
            </a:extLst>
          </p:cNvPr>
          <p:cNvSpPr/>
          <p:nvPr/>
        </p:nvSpPr>
        <p:spPr>
          <a:xfrm>
            <a:off x="11301096" y="6453637"/>
            <a:ext cx="7826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</a:t>
            </a:r>
            <a:r>
              <a:rPr lang="it-IT" sz="12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/14</a:t>
            </a:r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65EFFCC2-587C-4247-8ADB-9D6EC719458A}"/>
              </a:ext>
            </a:extLst>
          </p:cNvPr>
          <p:cNvSpPr/>
          <p:nvPr/>
        </p:nvSpPr>
        <p:spPr>
          <a:xfrm>
            <a:off x="-1897212" y="606550"/>
            <a:ext cx="959783" cy="94877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1"/>
          </a:p>
        </p:txBody>
      </p:sp>
      <p:pic>
        <p:nvPicPr>
          <p:cNvPr id="35" name="Elemento grafico 34" descr="Registratore di cassa">
            <a:extLst>
              <a:ext uri="{FF2B5EF4-FFF2-40B4-BE49-F238E27FC236}">
                <a16:creationId xmlns:a16="http://schemas.microsoft.com/office/drawing/2014/main" id="{6DEA8915-1410-4262-88F6-3F8E8236D1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748623" y="726776"/>
            <a:ext cx="670224" cy="670224"/>
          </a:xfrm>
          <a:prstGeom prst="rect">
            <a:avLst/>
          </a:prstGeom>
        </p:spPr>
      </p:pic>
      <p:grpSp>
        <p:nvGrpSpPr>
          <p:cNvPr id="41" name="Gruppo 40">
            <a:extLst>
              <a:ext uri="{FF2B5EF4-FFF2-40B4-BE49-F238E27FC236}">
                <a16:creationId xmlns:a16="http://schemas.microsoft.com/office/drawing/2014/main" id="{F09220EE-85E0-4226-97E8-37DD72A9106E}"/>
              </a:ext>
            </a:extLst>
          </p:cNvPr>
          <p:cNvGrpSpPr/>
          <p:nvPr/>
        </p:nvGrpSpPr>
        <p:grpSpPr>
          <a:xfrm>
            <a:off x="-1897212" y="1675552"/>
            <a:ext cx="959783" cy="948776"/>
            <a:chOff x="-1859281" y="1675552"/>
            <a:chExt cx="959783" cy="948776"/>
          </a:xfrm>
        </p:grpSpPr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7F164DB4-5E09-43D3-89BC-F82342DA0707}"/>
                </a:ext>
              </a:extLst>
            </p:cNvPr>
            <p:cNvSpPr/>
            <p:nvPr/>
          </p:nvSpPr>
          <p:spPr>
            <a:xfrm>
              <a:off x="-1859281" y="1675552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39" name="Elemento grafico 38" descr="Monete">
              <a:extLst>
                <a:ext uri="{FF2B5EF4-FFF2-40B4-BE49-F238E27FC236}">
                  <a16:creationId xmlns:a16="http://schemas.microsoft.com/office/drawing/2014/main" id="{030613A4-7EF6-4712-9A75-3A289C90A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1750866" y="1747984"/>
              <a:ext cx="758191" cy="758191"/>
            </a:xfrm>
            <a:prstGeom prst="rect">
              <a:avLst/>
            </a:prstGeom>
          </p:spPr>
        </p:pic>
      </p:grp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42319D05-E789-4EF7-AF8B-D8FB1E46BE84}"/>
              </a:ext>
            </a:extLst>
          </p:cNvPr>
          <p:cNvGrpSpPr/>
          <p:nvPr/>
        </p:nvGrpSpPr>
        <p:grpSpPr>
          <a:xfrm>
            <a:off x="-1897213" y="2696760"/>
            <a:ext cx="959783" cy="948776"/>
            <a:chOff x="-1897213" y="2696760"/>
            <a:chExt cx="959783" cy="948776"/>
          </a:xfrm>
        </p:grpSpPr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9D476FF0-B6BE-4ED4-94B5-92DC40CCBD26}"/>
                </a:ext>
              </a:extLst>
            </p:cNvPr>
            <p:cNvSpPr/>
            <p:nvPr/>
          </p:nvSpPr>
          <p:spPr>
            <a:xfrm>
              <a:off x="-1897213" y="2696760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48" name="Elemento grafico 47" descr="Computer portatile">
              <a:extLst>
                <a:ext uri="{FF2B5EF4-FFF2-40B4-BE49-F238E27FC236}">
                  <a16:creationId xmlns:a16="http://schemas.microsoft.com/office/drawing/2014/main" id="{47A6B3CF-2714-45D4-B1A9-EE52C61F1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850625" y="2696760"/>
              <a:ext cx="866606" cy="866606"/>
            </a:xfrm>
            <a:prstGeom prst="rect">
              <a:avLst/>
            </a:prstGeom>
          </p:spPr>
        </p:pic>
      </p:grp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7BD2263-C1A3-431D-BA5E-EE62FD137587}"/>
              </a:ext>
            </a:extLst>
          </p:cNvPr>
          <p:cNvSpPr txBox="1"/>
          <p:nvPr/>
        </p:nvSpPr>
        <p:spPr>
          <a:xfrm>
            <a:off x="-4161768" y="4125250"/>
            <a:ext cx="40701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Nascita: 1980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Sede Vigonza (PD): 1995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Fatturato 2015: ~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7M €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Punti vendita gestiti: ~1000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469671A-C827-4A58-8276-C8245E472B98}"/>
              </a:ext>
            </a:extLst>
          </p:cNvPr>
          <p:cNvSpPr txBox="1"/>
          <p:nvPr/>
        </p:nvSpPr>
        <p:spPr>
          <a:xfrm>
            <a:off x="11474605" y="6065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aphicFrame>
        <p:nvGraphicFramePr>
          <p:cNvPr id="17" name="Diagramma 16">
            <a:extLst>
              <a:ext uri="{FF2B5EF4-FFF2-40B4-BE49-F238E27FC236}">
                <a16:creationId xmlns:a16="http://schemas.microsoft.com/office/drawing/2014/main" id="{3F1B7D91-ECF1-405E-B79C-4C00D0DD88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7178728"/>
              </p:ext>
            </p:extLst>
          </p:nvPr>
        </p:nvGraphicFramePr>
        <p:xfrm>
          <a:off x="548507" y="979491"/>
          <a:ext cx="11143930" cy="199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9265B974-4F65-4483-A7F4-7382B4F36D23}"/>
              </a:ext>
            </a:extLst>
          </p:cNvPr>
          <p:cNvCxnSpPr>
            <a:cxnSpLocks/>
          </p:cNvCxnSpPr>
          <p:nvPr/>
        </p:nvCxnSpPr>
        <p:spPr>
          <a:xfrm>
            <a:off x="1650292" y="3383280"/>
            <a:ext cx="0" cy="7971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E33A760-A52C-460E-8BCD-63CEFC3D6A1F}"/>
              </a:ext>
            </a:extLst>
          </p:cNvPr>
          <p:cNvSpPr txBox="1"/>
          <p:nvPr/>
        </p:nvSpPr>
        <p:spPr>
          <a:xfrm>
            <a:off x="739940" y="3021188"/>
            <a:ext cx="1838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dirty="0"/>
              <a:t>Prodotti e progetti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E933483B-8890-4471-A4BE-DDEB1484E8C2}"/>
              </a:ext>
            </a:extLst>
          </p:cNvPr>
          <p:cNvSpPr txBox="1"/>
          <p:nvPr/>
        </p:nvSpPr>
        <p:spPr>
          <a:xfrm>
            <a:off x="2610360" y="3036350"/>
            <a:ext cx="1601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dirty="0"/>
              <a:t>RDBMS vs JCR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08AA09E8-32B9-463B-8375-AD0DBB0C2847}"/>
              </a:ext>
            </a:extLst>
          </p:cNvPr>
          <p:cNvSpPr txBox="1"/>
          <p:nvPr/>
        </p:nvSpPr>
        <p:spPr>
          <a:xfrm>
            <a:off x="3727408" y="5290950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dirty="0"/>
              <a:t>Tecnologie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447749B3-5E99-4DFD-881E-D48D7DF193D5}"/>
              </a:ext>
            </a:extLst>
          </p:cNvPr>
          <p:cNvSpPr txBox="1"/>
          <p:nvPr/>
        </p:nvSpPr>
        <p:spPr>
          <a:xfrm>
            <a:off x="4714125" y="3036548"/>
            <a:ext cx="973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dirty="0"/>
              <a:t>Requisiti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AD898BB5-7971-4CE0-A6AD-3F5E5DD0FCC7}"/>
              </a:ext>
            </a:extLst>
          </p:cNvPr>
          <p:cNvSpPr txBox="1"/>
          <p:nvPr/>
        </p:nvSpPr>
        <p:spPr>
          <a:xfrm>
            <a:off x="5375901" y="5288843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dirty="0"/>
              <a:t>Progettazione</a:t>
            </a:r>
          </a:p>
        </p:txBody>
      </p: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DB15273F-DC01-499B-9E44-FB4ADB2B396B}"/>
              </a:ext>
            </a:extLst>
          </p:cNvPr>
          <p:cNvCxnSpPr>
            <a:cxnSpLocks/>
          </p:cNvCxnSpPr>
          <p:nvPr/>
        </p:nvCxnSpPr>
        <p:spPr>
          <a:xfrm>
            <a:off x="3437228" y="3364459"/>
            <a:ext cx="0" cy="7971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B88DDEAB-4A38-4752-963B-6F33C7CA99ED}"/>
              </a:ext>
            </a:extLst>
          </p:cNvPr>
          <p:cNvCxnSpPr>
            <a:cxnSpLocks/>
          </p:cNvCxnSpPr>
          <p:nvPr/>
        </p:nvCxnSpPr>
        <p:spPr>
          <a:xfrm>
            <a:off x="4334259" y="4485084"/>
            <a:ext cx="0" cy="7971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EC794E5C-3201-444D-82F0-3AF8273C78A8}"/>
              </a:ext>
            </a:extLst>
          </p:cNvPr>
          <p:cNvCxnSpPr>
            <a:cxnSpLocks/>
          </p:cNvCxnSpPr>
          <p:nvPr/>
        </p:nvCxnSpPr>
        <p:spPr>
          <a:xfrm>
            <a:off x="5199270" y="3376849"/>
            <a:ext cx="0" cy="7971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diritto 61">
            <a:extLst>
              <a:ext uri="{FF2B5EF4-FFF2-40B4-BE49-F238E27FC236}">
                <a16:creationId xmlns:a16="http://schemas.microsoft.com/office/drawing/2014/main" id="{0A687EE8-C1F8-4061-91AF-22F03EDE9E8F}"/>
              </a:ext>
            </a:extLst>
          </p:cNvPr>
          <p:cNvCxnSpPr>
            <a:cxnSpLocks/>
          </p:cNvCxnSpPr>
          <p:nvPr/>
        </p:nvCxnSpPr>
        <p:spPr>
          <a:xfrm>
            <a:off x="6132600" y="4493175"/>
            <a:ext cx="0" cy="7971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CFB94EE1-511E-4610-8F76-1988B46CBD1B}"/>
              </a:ext>
            </a:extLst>
          </p:cNvPr>
          <p:cNvSpPr txBox="1"/>
          <p:nvPr/>
        </p:nvSpPr>
        <p:spPr>
          <a:xfrm>
            <a:off x="6071242" y="3035866"/>
            <a:ext cx="1955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dirty="0"/>
              <a:t>Modello di sviluppo</a:t>
            </a:r>
          </a:p>
        </p:txBody>
      </p:sp>
      <p:cxnSp>
        <p:nvCxnSpPr>
          <p:cNvPr id="64" name="Connettore diritto 63">
            <a:extLst>
              <a:ext uri="{FF2B5EF4-FFF2-40B4-BE49-F238E27FC236}">
                <a16:creationId xmlns:a16="http://schemas.microsoft.com/office/drawing/2014/main" id="{832160AF-748A-48A3-80BB-591E926EAA9C}"/>
              </a:ext>
            </a:extLst>
          </p:cNvPr>
          <p:cNvCxnSpPr>
            <a:cxnSpLocks/>
          </p:cNvCxnSpPr>
          <p:nvPr/>
        </p:nvCxnSpPr>
        <p:spPr>
          <a:xfrm>
            <a:off x="7041606" y="3363975"/>
            <a:ext cx="0" cy="7971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D9F9FBD0-712F-4157-BB08-9CFDFE314E40}"/>
              </a:ext>
            </a:extLst>
          </p:cNvPr>
          <p:cNvSpPr txBox="1"/>
          <p:nvPr/>
        </p:nvSpPr>
        <p:spPr>
          <a:xfrm>
            <a:off x="7445606" y="5290581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dirty="0"/>
              <a:t>Codifica</a:t>
            </a:r>
          </a:p>
        </p:txBody>
      </p:sp>
      <p:cxnSp>
        <p:nvCxnSpPr>
          <p:cNvPr id="66" name="Connettore diritto 65">
            <a:extLst>
              <a:ext uri="{FF2B5EF4-FFF2-40B4-BE49-F238E27FC236}">
                <a16:creationId xmlns:a16="http://schemas.microsoft.com/office/drawing/2014/main" id="{31792F4A-4407-4807-9DF9-D9F40566F399}"/>
              </a:ext>
            </a:extLst>
          </p:cNvPr>
          <p:cNvCxnSpPr>
            <a:cxnSpLocks/>
          </p:cNvCxnSpPr>
          <p:nvPr/>
        </p:nvCxnSpPr>
        <p:spPr>
          <a:xfrm>
            <a:off x="7918649" y="4485084"/>
            <a:ext cx="0" cy="7971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643CA3EF-4343-47DD-8C57-F793E3A477FC}"/>
              </a:ext>
            </a:extLst>
          </p:cNvPr>
          <p:cNvSpPr txBox="1"/>
          <p:nvPr/>
        </p:nvSpPr>
        <p:spPr>
          <a:xfrm>
            <a:off x="8559074" y="3037004"/>
            <a:ext cx="5886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dirty="0"/>
              <a:t>Test</a:t>
            </a:r>
          </a:p>
        </p:txBody>
      </p:sp>
      <p:cxnSp>
        <p:nvCxnSpPr>
          <p:cNvPr id="68" name="Connettore diritto 67">
            <a:extLst>
              <a:ext uri="{FF2B5EF4-FFF2-40B4-BE49-F238E27FC236}">
                <a16:creationId xmlns:a16="http://schemas.microsoft.com/office/drawing/2014/main" id="{930FF16A-D206-45A0-A2B6-FC2A6658BE54}"/>
              </a:ext>
            </a:extLst>
          </p:cNvPr>
          <p:cNvCxnSpPr>
            <a:cxnSpLocks/>
          </p:cNvCxnSpPr>
          <p:nvPr/>
        </p:nvCxnSpPr>
        <p:spPr>
          <a:xfrm>
            <a:off x="8845760" y="3365113"/>
            <a:ext cx="0" cy="7971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508BE4BD-6853-462C-9038-2523AF4FCFD5}"/>
              </a:ext>
            </a:extLst>
          </p:cNvPr>
          <p:cNvSpPr txBox="1"/>
          <p:nvPr/>
        </p:nvSpPr>
        <p:spPr>
          <a:xfrm>
            <a:off x="8657234" y="5288843"/>
            <a:ext cx="22541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dirty="0"/>
              <a:t>Esempi prodotto finale</a:t>
            </a:r>
          </a:p>
        </p:txBody>
      </p:sp>
      <p:cxnSp>
        <p:nvCxnSpPr>
          <p:cNvPr id="70" name="Connettore diritto 69">
            <a:extLst>
              <a:ext uri="{FF2B5EF4-FFF2-40B4-BE49-F238E27FC236}">
                <a16:creationId xmlns:a16="http://schemas.microsoft.com/office/drawing/2014/main" id="{6580E25F-F35A-4012-86B3-18655725C1DA}"/>
              </a:ext>
            </a:extLst>
          </p:cNvPr>
          <p:cNvCxnSpPr>
            <a:cxnSpLocks/>
          </p:cNvCxnSpPr>
          <p:nvPr/>
        </p:nvCxnSpPr>
        <p:spPr>
          <a:xfrm>
            <a:off x="9788700" y="4493460"/>
            <a:ext cx="0" cy="7971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ABF5F3A7-D2EE-4EF0-B7D5-CCFF392A57E2}"/>
              </a:ext>
            </a:extLst>
          </p:cNvPr>
          <p:cNvCxnSpPr>
            <a:cxnSpLocks/>
            <a:stCxn id="4" idx="6"/>
            <a:endCxn id="80" idx="6"/>
          </p:cNvCxnSpPr>
          <p:nvPr/>
        </p:nvCxnSpPr>
        <p:spPr>
          <a:xfrm flipV="1">
            <a:off x="845650" y="4318532"/>
            <a:ext cx="10989033" cy="224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nettore 3">
            <a:extLst>
              <a:ext uri="{FF2B5EF4-FFF2-40B4-BE49-F238E27FC236}">
                <a16:creationId xmlns:a16="http://schemas.microsoft.com/office/drawing/2014/main" id="{D0B0D1FC-8248-47DA-8081-02F0A6B0C7C9}"/>
              </a:ext>
            </a:extLst>
          </p:cNvPr>
          <p:cNvSpPr/>
          <p:nvPr/>
        </p:nvSpPr>
        <p:spPr>
          <a:xfrm>
            <a:off x="522816" y="4179549"/>
            <a:ext cx="322834" cy="3228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Connettore 32">
            <a:extLst>
              <a:ext uri="{FF2B5EF4-FFF2-40B4-BE49-F238E27FC236}">
                <a16:creationId xmlns:a16="http://schemas.microsoft.com/office/drawing/2014/main" id="{5FFB6601-1FB3-4B86-8375-EFED1A067AC8}"/>
              </a:ext>
            </a:extLst>
          </p:cNvPr>
          <p:cNvSpPr/>
          <p:nvPr/>
        </p:nvSpPr>
        <p:spPr>
          <a:xfrm>
            <a:off x="2372558" y="4163893"/>
            <a:ext cx="322834" cy="32283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Connettore 44">
            <a:extLst>
              <a:ext uri="{FF2B5EF4-FFF2-40B4-BE49-F238E27FC236}">
                <a16:creationId xmlns:a16="http://schemas.microsoft.com/office/drawing/2014/main" id="{912DBCF4-4E9F-4E22-B863-33C8F7FB11F8}"/>
              </a:ext>
            </a:extLst>
          </p:cNvPr>
          <p:cNvSpPr/>
          <p:nvPr/>
        </p:nvSpPr>
        <p:spPr>
          <a:xfrm>
            <a:off x="3275811" y="4162250"/>
            <a:ext cx="322834" cy="32283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Connettore 45">
            <a:extLst>
              <a:ext uri="{FF2B5EF4-FFF2-40B4-BE49-F238E27FC236}">
                <a16:creationId xmlns:a16="http://schemas.microsoft.com/office/drawing/2014/main" id="{534A1D63-5F70-4D5C-BC91-4986ABE5E9F7}"/>
              </a:ext>
            </a:extLst>
          </p:cNvPr>
          <p:cNvSpPr/>
          <p:nvPr/>
        </p:nvSpPr>
        <p:spPr>
          <a:xfrm>
            <a:off x="4172842" y="4162250"/>
            <a:ext cx="322834" cy="32283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Connettore 55">
            <a:extLst>
              <a:ext uri="{FF2B5EF4-FFF2-40B4-BE49-F238E27FC236}">
                <a16:creationId xmlns:a16="http://schemas.microsoft.com/office/drawing/2014/main" id="{FD233D11-94DD-4BCA-9D9C-1DB3B901442B}"/>
              </a:ext>
            </a:extLst>
          </p:cNvPr>
          <p:cNvSpPr/>
          <p:nvPr/>
        </p:nvSpPr>
        <p:spPr>
          <a:xfrm>
            <a:off x="5042624" y="4170341"/>
            <a:ext cx="322834" cy="32283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Connettore 57">
            <a:extLst>
              <a:ext uri="{FF2B5EF4-FFF2-40B4-BE49-F238E27FC236}">
                <a16:creationId xmlns:a16="http://schemas.microsoft.com/office/drawing/2014/main" id="{02FA8267-9C9F-40B5-862B-9898D731C38C}"/>
              </a:ext>
            </a:extLst>
          </p:cNvPr>
          <p:cNvSpPr/>
          <p:nvPr/>
        </p:nvSpPr>
        <p:spPr>
          <a:xfrm>
            <a:off x="5974305" y="4171870"/>
            <a:ext cx="322834" cy="32283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Connettore 58">
            <a:extLst>
              <a:ext uri="{FF2B5EF4-FFF2-40B4-BE49-F238E27FC236}">
                <a16:creationId xmlns:a16="http://schemas.microsoft.com/office/drawing/2014/main" id="{AD9A1357-A2B6-4051-A78D-3BC14DE0C6A8}"/>
              </a:ext>
            </a:extLst>
          </p:cNvPr>
          <p:cNvSpPr/>
          <p:nvPr/>
        </p:nvSpPr>
        <p:spPr>
          <a:xfrm>
            <a:off x="6880872" y="4161397"/>
            <a:ext cx="322834" cy="32283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Connettore 59">
            <a:extLst>
              <a:ext uri="{FF2B5EF4-FFF2-40B4-BE49-F238E27FC236}">
                <a16:creationId xmlns:a16="http://schemas.microsoft.com/office/drawing/2014/main" id="{950F92DE-2F9E-4D61-A885-FBCDA8A29110}"/>
              </a:ext>
            </a:extLst>
          </p:cNvPr>
          <p:cNvSpPr/>
          <p:nvPr/>
        </p:nvSpPr>
        <p:spPr>
          <a:xfrm>
            <a:off x="7754030" y="4162250"/>
            <a:ext cx="322834" cy="32283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Connettore 25">
            <a:extLst>
              <a:ext uri="{FF2B5EF4-FFF2-40B4-BE49-F238E27FC236}">
                <a16:creationId xmlns:a16="http://schemas.microsoft.com/office/drawing/2014/main" id="{8E451F4B-53D9-4AB8-A1C8-42E563BA26B8}"/>
              </a:ext>
            </a:extLst>
          </p:cNvPr>
          <p:cNvSpPr/>
          <p:nvPr/>
        </p:nvSpPr>
        <p:spPr>
          <a:xfrm>
            <a:off x="8658422" y="4155791"/>
            <a:ext cx="322834" cy="32283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Connettore 28">
            <a:extLst>
              <a:ext uri="{FF2B5EF4-FFF2-40B4-BE49-F238E27FC236}">
                <a16:creationId xmlns:a16="http://schemas.microsoft.com/office/drawing/2014/main" id="{F7B6A731-2C16-40FA-8EBA-B11DFD447A57}"/>
              </a:ext>
            </a:extLst>
          </p:cNvPr>
          <p:cNvSpPr/>
          <p:nvPr/>
        </p:nvSpPr>
        <p:spPr>
          <a:xfrm>
            <a:off x="9622884" y="4163893"/>
            <a:ext cx="322834" cy="32283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9C51B229-5C4B-4092-881E-EBA2B6DA4365}"/>
              </a:ext>
            </a:extLst>
          </p:cNvPr>
          <p:cNvSpPr txBox="1"/>
          <p:nvPr/>
        </p:nvSpPr>
        <p:spPr>
          <a:xfrm>
            <a:off x="1721914" y="5296574"/>
            <a:ext cx="1601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dirty="0"/>
              <a:t>Offerta di stage</a:t>
            </a:r>
          </a:p>
        </p:txBody>
      </p:sp>
      <p:cxnSp>
        <p:nvCxnSpPr>
          <p:cNvPr id="74" name="Connettore diritto 73">
            <a:extLst>
              <a:ext uri="{FF2B5EF4-FFF2-40B4-BE49-F238E27FC236}">
                <a16:creationId xmlns:a16="http://schemas.microsoft.com/office/drawing/2014/main" id="{12AC09DB-3C70-4DC6-B2CE-4AED8A09316A}"/>
              </a:ext>
            </a:extLst>
          </p:cNvPr>
          <p:cNvCxnSpPr>
            <a:cxnSpLocks/>
          </p:cNvCxnSpPr>
          <p:nvPr/>
        </p:nvCxnSpPr>
        <p:spPr>
          <a:xfrm>
            <a:off x="2543547" y="4483262"/>
            <a:ext cx="0" cy="7971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onnettore 74">
            <a:extLst>
              <a:ext uri="{FF2B5EF4-FFF2-40B4-BE49-F238E27FC236}">
                <a16:creationId xmlns:a16="http://schemas.microsoft.com/office/drawing/2014/main" id="{01FDC93E-07D5-424E-90F6-88A877B9C65B}"/>
              </a:ext>
            </a:extLst>
          </p:cNvPr>
          <p:cNvSpPr/>
          <p:nvPr/>
        </p:nvSpPr>
        <p:spPr>
          <a:xfrm>
            <a:off x="1493592" y="4178067"/>
            <a:ext cx="322834" cy="322834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Connettore 75">
            <a:extLst>
              <a:ext uri="{FF2B5EF4-FFF2-40B4-BE49-F238E27FC236}">
                <a16:creationId xmlns:a16="http://schemas.microsoft.com/office/drawing/2014/main" id="{DA200605-38E5-4DB1-8C11-A35EC1C0D7A1}"/>
              </a:ext>
            </a:extLst>
          </p:cNvPr>
          <p:cNvSpPr/>
          <p:nvPr/>
        </p:nvSpPr>
        <p:spPr>
          <a:xfrm>
            <a:off x="10549995" y="4139927"/>
            <a:ext cx="322834" cy="322834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0" name="Connettore 79">
            <a:extLst>
              <a:ext uri="{FF2B5EF4-FFF2-40B4-BE49-F238E27FC236}">
                <a16:creationId xmlns:a16="http://schemas.microsoft.com/office/drawing/2014/main" id="{2B31A650-6AE9-4A7B-B51B-43B0DA1C57BF}"/>
              </a:ext>
            </a:extLst>
          </p:cNvPr>
          <p:cNvSpPr/>
          <p:nvPr/>
        </p:nvSpPr>
        <p:spPr>
          <a:xfrm>
            <a:off x="11511849" y="4157115"/>
            <a:ext cx="322834" cy="322834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6AFC11DE-28C1-4FBD-8E9B-2EA57B3002BF}"/>
              </a:ext>
            </a:extLst>
          </p:cNvPr>
          <p:cNvSpPr txBox="1"/>
          <p:nvPr/>
        </p:nvSpPr>
        <p:spPr>
          <a:xfrm>
            <a:off x="9811828" y="3027359"/>
            <a:ext cx="1790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dirty="0"/>
              <a:t>Obiettivi raggiunti</a:t>
            </a:r>
          </a:p>
        </p:txBody>
      </p:sp>
      <p:cxnSp>
        <p:nvCxnSpPr>
          <p:cNvPr id="82" name="Connettore diritto 81">
            <a:extLst>
              <a:ext uri="{FF2B5EF4-FFF2-40B4-BE49-F238E27FC236}">
                <a16:creationId xmlns:a16="http://schemas.microsoft.com/office/drawing/2014/main" id="{6AA846FF-5B8E-4104-96A6-46AC69116C73}"/>
              </a:ext>
            </a:extLst>
          </p:cNvPr>
          <p:cNvCxnSpPr>
            <a:cxnSpLocks/>
          </p:cNvCxnSpPr>
          <p:nvPr/>
        </p:nvCxnSpPr>
        <p:spPr>
          <a:xfrm>
            <a:off x="10699636" y="3355468"/>
            <a:ext cx="0" cy="7971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314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6E2E2"/>
            </a:gs>
          </a:gsLst>
          <a:lin ang="6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0EEAA-88A1-4568-9A94-A7326B716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571" y="101920"/>
            <a:ext cx="8675077" cy="715025"/>
          </a:xfrm>
        </p:spPr>
        <p:txBody>
          <a:bodyPr>
            <a:normAutofit/>
          </a:bodyPr>
          <a:lstStyle/>
          <a:p>
            <a:r>
              <a:rPr lang="it-IT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PROGETTI SOFTWARE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FF0B8AA-D460-49CD-AEEB-DD3CECD02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5" y="6270878"/>
            <a:ext cx="580511" cy="364564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1B73A1CD-456D-4FBF-A112-9C4E2543757A}"/>
              </a:ext>
            </a:extLst>
          </p:cNvPr>
          <p:cNvSpPr/>
          <p:nvPr/>
        </p:nvSpPr>
        <p:spPr>
          <a:xfrm>
            <a:off x="694616" y="6304197"/>
            <a:ext cx="5407295" cy="415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JORDAN GOTTARDO - 1070703</a:t>
            </a:r>
          </a:p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JAVA CONTENT REPOSITORY PER LA PERSISTENZA DI PRODOTTI COMMERCIALI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FA10F8D-B0E1-4EA7-9107-7F0809A5024A}"/>
              </a:ext>
            </a:extLst>
          </p:cNvPr>
          <p:cNvCxnSpPr>
            <a:cxnSpLocks/>
          </p:cNvCxnSpPr>
          <p:nvPr/>
        </p:nvCxnSpPr>
        <p:spPr>
          <a:xfrm>
            <a:off x="772504" y="6270867"/>
            <a:ext cx="495519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1912B567-EA7E-4DF8-94E0-4D274830111A}"/>
              </a:ext>
            </a:extLst>
          </p:cNvPr>
          <p:cNvSpPr/>
          <p:nvPr/>
        </p:nvSpPr>
        <p:spPr>
          <a:xfrm>
            <a:off x="11301096" y="6453637"/>
            <a:ext cx="7826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</a:t>
            </a:r>
            <a:r>
              <a:rPr lang="it-IT" sz="12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/14</a:t>
            </a:r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65EFFCC2-587C-4247-8ADB-9D6EC719458A}"/>
              </a:ext>
            </a:extLst>
          </p:cNvPr>
          <p:cNvSpPr/>
          <p:nvPr/>
        </p:nvSpPr>
        <p:spPr>
          <a:xfrm>
            <a:off x="-1897212" y="606550"/>
            <a:ext cx="959783" cy="94877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1"/>
          </a:p>
        </p:txBody>
      </p:sp>
      <p:pic>
        <p:nvPicPr>
          <p:cNvPr id="35" name="Elemento grafico 34" descr="Registratore di cassa">
            <a:extLst>
              <a:ext uri="{FF2B5EF4-FFF2-40B4-BE49-F238E27FC236}">
                <a16:creationId xmlns:a16="http://schemas.microsoft.com/office/drawing/2014/main" id="{6DEA8915-1410-4262-88F6-3F8E8236D1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748623" y="726776"/>
            <a:ext cx="670224" cy="670224"/>
          </a:xfrm>
          <a:prstGeom prst="rect">
            <a:avLst/>
          </a:prstGeom>
        </p:spPr>
      </p:pic>
      <p:grpSp>
        <p:nvGrpSpPr>
          <p:cNvPr id="41" name="Gruppo 40">
            <a:extLst>
              <a:ext uri="{FF2B5EF4-FFF2-40B4-BE49-F238E27FC236}">
                <a16:creationId xmlns:a16="http://schemas.microsoft.com/office/drawing/2014/main" id="{F09220EE-85E0-4226-97E8-37DD72A9106E}"/>
              </a:ext>
            </a:extLst>
          </p:cNvPr>
          <p:cNvGrpSpPr/>
          <p:nvPr/>
        </p:nvGrpSpPr>
        <p:grpSpPr>
          <a:xfrm>
            <a:off x="-1897212" y="1675552"/>
            <a:ext cx="959783" cy="948776"/>
            <a:chOff x="-1859281" y="1675552"/>
            <a:chExt cx="959783" cy="948776"/>
          </a:xfrm>
        </p:grpSpPr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7F164DB4-5E09-43D3-89BC-F82342DA0707}"/>
                </a:ext>
              </a:extLst>
            </p:cNvPr>
            <p:cNvSpPr/>
            <p:nvPr/>
          </p:nvSpPr>
          <p:spPr>
            <a:xfrm>
              <a:off x="-1859281" y="1675552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39" name="Elemento grafico 38" descr="Monete">
              <a:extLst>
                <a:ext uri="{FF2B5EF4-FFF2-40B4-BE49-F238E27FC236}">
                  <a16:creationId xmlns:a16="http://schemas.microsoft.com/office/drawing/2014/main" id="{030613A4-7EF6-4712-9A75-3A289C90A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1750866" y="1747984"/>
              <a:ext cx="758191" cy="758191"/>
            </a:xfrm>
            <a:prstGeom prst="rect">
              <a:avLst/>
            </a:prstGeom>
          </p:spPr>
        </p:pic>
      </p:grp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42319D05-E789-4EF7-AF8B-D8FB1E46BE84}"/>
              </a:ext>
            </a:extLst>
          </p:cNvPr>
          <p:cNvGrpSpPr/>
          <p:nvPr/>
        </p:nvGrpSpPr>
        <p:grpSpPr>
          <a:xfrm>
            <a:off x="-1897213" y="2696760"/>
            <a:ext cx="959783" cy="948776"/>
            <a:chOff x="-1897213" y="2696760"/>
            <a:chExt cx="959783" cy="948776"/>
          </a:xfrm>
        </p:grpSpPr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9D476FF0-B6BE-4ED4-94B5-92DC40CCBD26}"/>
                </a:ext>
              </a:extLst>
            </p:cNvPr>
            <p:cNvSpPr/>
            <p:nvPr/>
          </p:nvSpPr>
          <p:spPr>
            <a:xfrm>
              <a:off x="-1897213" y="2696760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48" name="Elemento grafico 47" descr="Computer portatile">
              <a:extLst>
                <a:ext uri="{FF2B5EF4-FFF2-40B4-BE49-F238E27FC236}">
                  <a16:creationId xmlns:a16="http://schemas.microsoft.com/office/drawing/2014/main" id="{47A6B3CF-2714-45D4-B1A9-EE52C61F1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850625" y="2696760"/>
              <a:ext cx="866606" cy="866606"/>
            </a:xfrm>
            <a:prstGeom prst="rect">
              <a:avLst/>
            </a:prstGeom>
          </p:spPr>
        </p:pic>
      </p:grp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7BD2263-C1A3-431D-BA5E-EE62FD137587}"/>
              </a:ext>
            </a:extLst>
          </p:cNvPr>
          <p:cNvSpPr txBox="1"/>
          <p:nvPr/>
        </p:nvSpPr>
        <p:spPr>
          <a:xfrm>
            <a:off x="6024876" y="1581671"/>
            <a:ext cx="54157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Software di sede per ambienti </a:t>
            </a:r>
            <a:r>
              <a:rPr lang="it-IT" sz="2000" b="1" dirty="0" err="1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retail</a:t>
            </a:r>
            <a:endParaRPr lang="it-IT" sz="2000" b="1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Controllo dei punti vendita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Modulare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Multipiattaforma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469671A-C827-4A58-8276-C8245E472B98}"/>
              </a:ext>
            </a:extLst>
          </p:cNvPr>
          <p:cNvSpPr txBox="1"/>
          <p:nvPr/>
        </p:nvSpPr>
        <p:spPr>
          <a:xfrm>
            <a:off x="11474605" y="6065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305CB638-8C44-4598-BD8F-0EEC39EF28F3}"/>
              </a:ext>
            </a:extLst>
          </p:cNvPr>
          <p:cNvGrpSpPr/>
          <p:nvPr/>
        </p:nvGrpSpPr>
        <p:grpSpPr>
          <a:xfrm>
            <a:off x="3502054" y="1235855"/>
            <a:ext cx="1894208" cy="1894208"/>
            <a:chOff x="443166" y="2376804"/>
            <a:chExt cx="3381435" cy="3381435"/>
          </a:xfrm>
        </p:grpSpPr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079AD566-8C61-416D-8E81-E569E41A5A38}"/>
                </a:ext>
              </a:extLst>
            </p:cNvPr>
            <p:cNvSpPr/>
            <p:nvPr/>
          </p:nvSpPr>
          <p:spPr>
            <a:xfrm>
              <a:off x="443166" y="2376804"/>
              <a:ext cx="3381435" cy="338143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01398E9E-8329-4340-ACA0-2FFF983702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546" y="3156360"/>
              <a:ext cx="2630738" cy="1729723"/>
            </a:xfrm>
            <a:prstGeom prst="rect">
              <a:avLst/>
            </a:prstGeom>
          </p:spPr>
        </p:pic>
      </p:grp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E2A523FD-A119-4F1F-A3D5-0050F8D821C7}"/>
              </a:ext>
            </a:extLst>
          </p:cNvPr>
          <p:cNvSpPr txBox="1"/>
          <p:nvPr/>
        </p:nvSpPr>
        <p:spPr>
          <a:xfrm>
            <a:off x="4769000" y="3976275"/>
            <a:ext cx="54157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Moduli </a:t>
            </a:r>
            <a:r>
              <a:rPr lang="it-IT" sz="2000" b="1" dirty="0" err="1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JStore</a:t>
            </a:r>
            <a:endParaRPr lang="it-IT" sz="2000" b="1" dirty="0">
              <a:solidFill>
                <a:schemeClr val="accent6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Web service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Modificabili singolarmente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3F2F62E-2E0E-4D33-AF27-808997B137B5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1"/>
          <a:stretch/>
        </p:blipFill>
        <p:spPr>
          <a:xfrm>
            <a:off x="924560" y="3130063"/>
            <a:ext cx="3196964" cy="254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1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uppo 62">
            <a:extLst>
              <a:ext uri="{FF2B5EF4-FFF2-40B4-BE49-F238E27FC236}">
                <a16:creationId xmlns:a16="http://schemas.microsoft.com/office/drawing/2014/main" id="{26C1ECFF-A85C-46D5-AD7B-AF4F2C8FB2B8}"/>
              </a:ext>
            </a:extLst>
          </p:cNvPr>
          <p:cNvGrpSpPr/>
          <p:nvPr/>
        </p:nvGrpSpPr>
        <p:grpSpPr>
          <a:xfrm>
            <a:off x="1551607" y="489097"/>
            <a:ext cx="5687008" cy="5287522"/>
            <a:chOff x="1868538" y="-214561"/>
            <a:chExt cx="8262133" cy="7681757"/>
          </a:xfrm>
        </p:grpSpPr>
        <p:sp>
          <p:nvSpPr>
            <p:cNvPr id="6" name="Oval 116">
              <a:extLst>
                <a:ext uri="{FF2B5EF4-FFF2-40B4-BE49-F238E27FC236}">
                  <a16:creationId xmlns:a16="http://schemas.microsoft.com/office/drawing/2014/main" id="{DDC32DF4-2E38-4E97-B86E-4C46BE4E5FC8}"/>
                </a:ext>
              </a:extLst>
            </p:cNvPr>
            <p:cNvSpPr/>
            <p:nvPr/>
          </p:nvSpPr>
          <p:spPr>
            <a:xfrm>
              <a:off x="2861181" y="216864"/>
              <a:ext cx="6259286" cy="6259286"/>
            </a:xfrm>
            <a:prstGeom prst="ellipse">
              <a:avLst/>
            </a:prstGeom>
            <a:noFill/>
            <a:ln w="2540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" name="Oval 117">
              <a:extLst>
                <a:ext uri="{FF2B5EF4-FFF2-40B4-BE49-F238E27FC236}">
                  <a16:creationId xmlns:a16="http://schemas.microsoft.com/office/drawing/2014/main" id="{C75B704D-06AC-4018-9718-42716C5907C2}"/>
                </a:ext>
              </a:extLst>
            </p:cNvPr>
            <p:cNvSpPr/>
            <p:nvPr/>
          </p:nvSpPr>
          <p:spPr>
            <a:xfrm>
              <a:off x="5840593" y="3177118"/>
              <a:ext cx="4290078" cy="4290078"/>
            </a:xfrm>
            <a:prstGeom prst="ellipse">
              <a:avLst/>
            </a:prstGeom>
            <a:noFill/>
            <a:ln w="25400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Oval 118">
              <a:extLst>
                <a:ext uri="{FF2B5EF4-FFF2-40B4-BE49-F238E27FC236}">
                  <a16:creationId xmlns:a16="http://schemas.microsoft.com/office/drawing/2014/main" id="{4404B726-2244-40E9-A19E-F1585EDD0543}"/>
                </a:ext>
              </a:extLst>
            </p:cNvPr>
            <p:cNvSpPr/>
            <p:nvPr/>
          </p:nvSpPr>
          <p:spPr>
            <a:xfrm>
              <a:off x="2686056" y="-214561"/>
              <a:ext cx="2537904" cy="2537904"/>
            </a:xfrm>
            <a:prstGeom prst="ellipse">
              <a:avLst/>
            </a:prstGeom>
            <a:noFill/>
            <a:ln w="25400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Oval 119">
              <a:extLst>
                <a:ext uri="{FF2B5EF4-FFF2-40B4-BE49-F238E27FC236}">
                  <a16:creationId xmlns:a16="http://schemas.microsoft.com/office/drawing/2014/main" id="{6D9A899C-4A98-4947-8B98-27AD372DD923}"/>
                </a:ext>
              </a:extLst>
            </p:cNvPr>
            <p:cNvSpPr/>
            <p:nvPr/>
          </p:nvSpPr>
          <p:spPr>
            <a:xfrm>
              <a:off x="6493145" y="3829670"/>
              <a:ext cx="2984975" cy="2984975"/>
            </a:xfrm>
            <a:prstGeom prst="ellipse">
              <a:avLst/>
            </a:prstGeom>
            <a:gradFill>
              <a:gsLst>
                <a:gs pos="33000">
                  <a:srgbClr val="F2F2F2"/>
                </a:gs>
                <a:gs pos="100000">
                  <a:srgbClr val="FBFBFB"/>
                </a:gs>
              </a:gsLst>
              <a:lin ang="5400000" scaled="1"/>
            </a:gradFill>
            <a:ln>
              <a:noFill/>
            </a:ln>
            <a:effectLst>
              <a:outerShdw blurRad="330200" dist="3429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Oval 120">
              <a:extLst>
                <a:ext uri="{FF2B5EF4-FFF2-40B4-BE49-F238E27FC236}">
                  <a16:creationId xmlns:a16="http://schemas.microsoft.com/office/drawing/2014/main" id="{C348684C-E9BA-4D3B-B663-05A8182A9785}"/>
                </a:ext>
              </a:extLst>
            </p:cNvPr>
            <p:cNvSpPr/>
            <p:nvPr/>
          </p:nvSpPr>
          <p:spPr>
            <a:xfrm>
              <a:off x="2014138" y="2958436"/>
              <a:ext cx="2547257" cy="2547257"/>
            </a:xfrm>
            <a:prstGeom prst="ellipse">
              <a:avLst/>
            </a:prstGeom>
            <a:gradFill>
              <a:gsLst>
                <a:gs pos="33000">
                  <a:srgbClr val="F2F2F2"/>
                </a:gs>
                <a:gs pos="100000">
                  <a:srgbClr val="FBFBFB"/>
                </a:gs>
              </a:gsLst>
              <a:lin ang="5400000" scaled="1"/>
            </a:gradFill>
            <a:ln>
              <a:noFill/>
            </a:ln>
            <a:effectLst>
              <a:outerShdw blurRad="330200" dist="4318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Oval 121">
              <a:extLst>
                <a:ext uri="{FF2B5EF4-FFF2-40B4-BE49-F238E27FC236}">
                  <a16:creationId xmlns:a16="http://schemas.microsoft.com/office/drawing/2014/main" id="{1256ACAA-9766-4BAF-B5FC-E9D411A4EF04}"/>
                </a:ext>
              </a:extLst>
            </p:cNvPr>
            <p:cNvSpPr/>
            <p:nvPr/>
          </p:nvSpPr>
          <p:spPr>
            <a:xfrm>
              <a:off x="7421316" y="603009"/>
              <a:ext cx="2005264" cy="2005264"/>
            </a:xfrm>
            <a:prstGeom prst="ellipse">
              <a:avLst/>
            </a:prstGeom>
            <a:gradFill>
              <a:gsLst>
                <a:gs pos="33000">
                  <a:srgbClr val="F2F2F2"/>
                </a:gs>
                <a:gs pos="100000">
                  <a:srgbClr val="FBFBFB"/>
                </a:gs>
              </a:gsLst>
              <a:lin ang="5400000" scaled="1"/>
            </a:gradFill>
            <a:ln>
              <a:noFill/>
            </a:ln>
            <a:effectLst>
              <a:outerShdw blurRad="330200" dist="317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Oval 122">
              <a:extLst>
                <a:ext uri="{FF2B5EF4-FFF2-40B4-BE49-F238E27FC236}">
                  <a16:creationId xmlns:a16="http://schemas.microsoft.com/office/drawing/2014/main" id="{5BD5B86C-1469-4D86-B529-529D8B80289A}"/>
                </a:ext>
              </a:extLst>
            </p:cNvPr>
            <p:cNvSpPr/>
            <p:nvPr/>
          </p:nvSpPr>
          <p:spPr>
            <a:xfrm>
              <a:off x="3166808" y="266191"/>
              <a:ext cx="1576400" cy="1576400"/>
            </a:xfrm>
            <a:prstGeom prst="ellipse">
              <a:avLst/>
            </a:prstGeom>
            <a:gradFill>
              <a:gsLst>
                <a:gs pos="33000">
                  <a:srgbClr val="F2F2F2"/>
                </a:gs>
                <a:gs pos="100000">
                  <a:srgbClr val="FBFBFB"/>
                </a:gs>
              </a:gsLst>
              <a:lin ang="5400000" scaled="1"/>
            </a:gradFill>
            <a:ln>
              <a:noFill/>
            </a:ln>
            <a:effectLst>
              <a:outerShdw blurRad="330200" dist="3175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3" name="Oval 123">
              <a:extLst>
                <a:ext uri="{FF2B5EF4-FFF2-40B4-BE49-F238E27FC236}">
                  <a16:creationId xmlns:a16="http://schemas.microsoft.com/office/drawing/2014/main" id="{AAAD0106-B3AC-47B2-BF74-A15697E63544}"/>
                </a:ext>
              </a:extLst>
            </p:cNvPr>
            <p:cNvSpPr/>
            <p:nvPr/>
          </p:nvSpPr>
          <p:spPr>
            <a:xfrm>
              <a:off x="4875617" y="285450"/>
              <a:ext cx="348343" cy="34834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" name="Oval 124">
              <a:extLst>
                <a:ext uri="{FF2B5EF4-FFF2-40B4-BE49-F238E27FC236}">
                  <a16:creationId xmlns:a16="http://schemas.microsoft.com/office/drawing/2014/main" id="{CF21296A-456E-4FD6-8B75-00920C8DB0F9}"/>
                </a:ext>
              </a:extLst>
            </p:cNvPr>
            <p:cNvSpPr/>
            <p:nvPr/>
          </p:nvSpPr>
          <p:spPr>
            <a:xfrm>
              <a:off x="2836326" y="1739170"/>
              <a:ext cx="526250" cy="526250"/>
            </a:xfrm>
            <a:prstGeom prst="ellipse">
              <a:avLst/>
            </a:prstGeom>
            <a:noFill/>
            <a:ln w="698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" name="Oval 125">
              <a:extLst>
                <a:ext uri="{FF2B5EF4-FFF2-40B4-BE49-F238E27FC236}">
                  <a16:creationId xmlns:a16="http://schemas.microsoft.com/office/drawing/2014/main" id="{5A0B1247-4426-486B-953A-85589AA328B8}"/>
                </a:ext>
              </a:extLst>
            </p:cNvPr>
            <p:cNvSpPr/>
            <p:nvPr/>
          </p:nvSpPr>
          <p:spPr>
            <a:xfrm>
              <a:off x="8702852" y="3139333"/>
              <a:ext cx="593784" cy="593784"/>
            </a:xfrm>
            <a:prstGeom prst="ellipse">
              <a:avLst/>
            </a:prstGeom>
            <a:noFill/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Oval 126">
              <a:extLst>
                <a:ext uri="{FF2B5EF4-FFF2-40B4-BE49-F238E27FC236}">
                  <a16:creationId xmlns:a16="http://schemas.microsoft.com/office/drawing/2014/main" id="{8BF17D75-C3BE-46EF-9CFD-76113A45CCC0}"/>
                </a:ext>
              </a:extLst>
            </p:cNvPr>
            <p:cNvSpPr/>
            <p:nvPr/>
          </p:nvSpPr>
          <p:spPr>
            <a:xfrm>
              <a:off x="6055444" y="6308687"/>
              <a:ext cx="287473" cy="2874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Oval 127">
              <a:extLst>
                <a:ext uri="{FF2B5EF4-FFF2-40B4-BE49-F238E27FC236}">
                  <a16:creationId xmlns:a16="http://schemas.microsoft.com/office/drawing/2014/main" id="{706290E6-7E48-4B84-B411-6723F498CBF4}"/>
                </a:ext>
              </a:extLst>
            </p:cNvPr>
            <p:cNvSpPr/>
            <p:nvPr/>
          </p:nvSpPr>
          <p:spPr>
            <a:xfrm>
              <a:off x="2923063" y="1829790"/>
              <a:ext cx="348343" cy="34834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Oval 128">
              <a:extLst>
                <a:ext uri="{FF2B5EF4-FFF2-40B4-BE49-F238E27FC236}">
                  <a16:creationId xmlns:a16="http://schemas.microsoft.com/office/drawing/2014/main" id="{1DA6629E-3FF6-4C6E-9472-EAD2EEEFAAFB}"/>
                </a:ext>
              </a:extLst>
            </p:cNvPr>
            <p:cNvSpPr/>
            <p:nvPr/>
          </p:nvSpPr>
          <p:spPr>
            <a:xfrm>
              <a:off x="8841174" y="3014489"/>
              <a:ext cx="287473" cy="2874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CC8E53C0-1720-43AA-B6E0-F845C5319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6808" y="413499"/>
              <a:ext cx="382021" cy="336431"/>
            </a:xfrm>
            <a:custGeom>
              <a:avLst/>
              <a:gdLst>
                <a:gd name="T0" fmla="*/ 221 w 442"/>
                <a:gd name="T1" fmla="*/ 311 h 421"/>
                <a:gd name="T2" fmla="*/ 442 w 442"/>
                <a:gd name="T3" fmla="*/ 421 h 421"/>
                <a:gd name="T4" fmla="*/ 442 w 442"/>
                <a:gd name="T5" fmla="*/ 0 h 421"/>
                <a:gd name="T6" fmla="*/ 0 w 442"/>
                <a:gd name="T7" fmla="*/ 0 h 421"/>
                <a:gd name="T8" fmla="*/ 0 w 442"/>
                <a:gd name="T9" fmla="*/ 421 h 421"/>
                <a:gd name="T10" fmla="*/ 221 w 442"/>
                <a:gd name="T11" fmla="*/ 31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2" h="421">
                  <a:moveTo>
                    <a:pt x="221" y="311"/>
                  </a:moveTo>
                  <a:lnTo>
                    <a:pt x="442" y="421"/>
                  </a:lnTo>
                  <a:lnTo>
                    <a:pt x="442" y="0"/>
                  </a:lnTo>
                  <a:lnTo>
                    <a:pt x="0" y="0"/>
                  </a:lnTo>
                  <a:lnTo>
                    <a:pt x="0" y="421"/>
                  </a:lnTo>
                  <a:lnTo>
                    <a:pt x="221" y="3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id-ID" sz="1200" b="1" dirty="0">
                  <a:solidFill>
                    <a:schemeClr val="bg1"/>
                  </a:solidFill>
                </a:rPr>
                <a:t>01</a:t>
              </a:r>
              <a:endParaRPr lang="id-ID" sz="1351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0B86ABA9-5A89-4AD4-99F4-2E105D66FA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0657" y="826772"/>
              <a:ext cx="382021" cy="336431"/>
            </a:xfrm>
            <a:custGeom>
              <a:avLst/>
              <a:gdLst>
                <a:gd name="T0" fmla="*/ 221 w 442"/>
                <a:gd name="T1" fmla="*/ 311 h 421"/>
                <a:gd name="T2" fmla="*/ 442 w 442"/>
                <a:gd name="T3" fmla="*/ 421 h 421"/>
                <a:gd name="T4" fmla="*/ 442 w 442"/>
                <a:gd name="T5" fmla="*/ 0 h 421"/>
                <a:gd name="T6" fmla="*/ 0 w 442"/>
                <a:gd name="T7" fmla="*/ 0 h 421"/>
                <a:gd name="T8" fmla="*/ 0 w 442"/>
                <a:gd name="T9" fmla="*/ 421 h 421"/>
                <a:gd name="T10" fmla="*/ 221 w 442"/>
                <a:gd name="T11" fmla="*/ 31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2" h="421">
                  <a:moveTo>
                    <a:pt x="221" y="311"/>
                  </a:moveTo>
                  <a:lnTo>
                    <a:pt x="442" y="421"/>
                  </a:lnTo>
                  <a:lnTo>
                    <a:pt x="442" y="0"/>
                  </a:lnTo>
                  <a:lnTo>
                    <a:pt x="0" y="0"/>
                  </a:lnTo>
                  <a:lnTo>
                    <a:pt x="0" y="421"/>
                  </a:lnTo>
                  <a:lnTo>
                    <a:pt x="221" y="3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id-ID" sz="1200" b="1" dirty="0">
                  <a:solidFill>
                    <a:schemeClr val="bg1"/>
                  </a:solidFill>
                </a:rPr>
                <a:t>02</a:t>
              </a:r>
              <a:endParaRPr lang="id-ID" sz="1351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0C1BA308-6289-4298-9F6F-46DC2F8ED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9262843" y="4890765"/>
              <a:ext cx="382021" cy="336431"/>
            </a:xfrm>
            <a:custGeom>
              <a:avLst/>
              <a:gdLst>
                <a:gd name="T0" fmla="*/ 221 w 442"/>
                <a:gd name="T1" fmla="*/ 311 h 421"/>
                <a:gd name="T2" fmla="*/ 442 w 442"/>
                <a:gd name="T3" fmla="*/ 421 h 421"/>
                <a:gd name="T4" fmla="*/ 442 w 442"/>
                <a:gd name="T5" fmla="*/ 0 h 421"/>
                <a:gd name="T6" fmla="*/ 0 w 442"/>
                <a:gd name="T7" fmla="*/ 0 h 421"/>
                <a:gd name="T8" fmla="*/ 0 w 442"/>
                <a:gd name="T9" fmla="*/ 421 h 421"/>
                <a:gd name="T10" fmla="*/ 221 w 442"/>
                <a:gd name="T11" fmla="*/ 31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2" h="421">
                  <a:moveTo>
                    <a:pt x="221" y="311"/>
                  </a:moveTo>
                  <a:lnTo>
                    <a:pt x="442" y="421"/>
                  </a:lnTo>
                  <a:lnTo>
                    <a:pt x="442" y="0"/>
                  </a:lnTo>
                  <a:lnTo>
                    <a:pt x="0" y="0"/>
                  </a:lnTo>
                  <a:lnTo>
                    <a:pt x="0" y="421"/>
                  </a:lnTo>
                  <a:lnTo>
                    <a:pt x="221" y="31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id-ID" sz="1200" b="1" dirty="0">
                  <a:solidFill>
                    <a:schemeClr val="bg1"/>
                  </a:solidFill>
                </a:rPr>
                <a:t>03</a:t>
              </a:r>
              <a:endParaRPr lang="id-ID" sz="1351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0DD8D665-2803-47C9-9A67-5992CFEA9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8538" y="4317413"/>
              <a:ext cx="382021" cy="336431"/>
            </a:xfrm>
            <a:custGeom>
              <a:avLst/>
              <a:gdLst>
                <a:gd name="T0" fmla="*/ 221 w 442"/>
                <a:gd name="T1" fmla="*/ 311 h 421"/>
                <a:gd name="T2" fmla="*/ 442 w 442"/>
                <a:gd name="T3" fmla="*/ 421 h 421"/>
                <a:gd name="T4" fmla="*/ 442 w 442"/>
                <a:gd name="T5" fmla="*/ 0 h 421"/>
                <a:gd name="T6" fmla="*/ 0 w 442"/>
                <a:gd name="T7" fmla="*/ 0 h 421"/>
                <a:gd name="T8" fmla="*/ 0 w 442"/>
                <a:gd name="T9" fmla="*/ 421 h 421"/>
                <a:gd name="T10" fmla="*/ 221 w 442"/>
                <a:gd name="T11" fmla="*/ 31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2" h="421">
                  <a:moveTo>
                    <a:pt x="221" y="311"/>
                  </a:moveTo>
                  <a:lnTo>
                    <a:pt x="442" y="421"/>
                  </a:lnTo>
                  <a:lnTo>
                    <a:pt x="442" y="0"/>
                  </a:lnTo>
                  <a:lnTo>
                    <a:pt x="0" y="0"/>
                  </a:lnTo>
                  <a:lnTo>
                    <a:pt x="0" y="421"/>
                  </a:lnTo>
                  <a:lnTo>
                    <a:pt x="221" y="31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id-ID" sz="1200" b="1" dirty="0">
                  <a:solidFill>
                    <a:schemeClr val="bg1"/>
                  </a:solidFill>
                </a:rPr>
                <a:t>04</a:t>
              </a:r>
              <a:endParaRPr lang="id-ID" sz="1351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133">
              <a:extLst>
                <a:ext uri="{FF2B5EF4-FFF2-40B4-BE49-F238E27FC236}">
                  <a16:creationId xmlns:a16="http://schemas.microsoft.com/office/drawing/2014/main" id="{D7E53EA0-82D4-4CB5-8942-C48130332F03}"/>
                </a:ext>
              </a:extLst>
            </p:cNvPr>
            <p:cNvSpPr txBox="1"/>
            <p:nvPr/>
          </p:nvSpPr>
          <p:spPr>
            <a:xfrm>
              <a:off x="3499109" y="1443311"/>
              <a:ext cx="9829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T Sans" panose="020B0503020203020204" pitchFamily="34" charset="0"/>
                </a:rPr>
                <a:t>Hujan Deras</a:t>
              </a:r>
              <a:endParaRPr lang="id-ID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0"/>
              </a:endParaRPr>
            </a:p>
          </p:txBody>
        </p:sp>
        <p:grpSp>
          <p:nvGrpSpPr>
            <p:cNvPr id="24" name="Group 134">
              <a:extLst>
                <a:ext uri="{FF2B5EF4-FFF2-40B4-BE49-F238E27FC236}">
                  <a16:creationId xmlns:a16="http://schemas.microsoft.com/office/drawing/2014/main" id="{F0AB2426-D7ED-471D-8DD1-E18EBCD25584}"/>
                </a:ext>
              </a:extLst>
            </p:cNvPr>
            <p:cNvGrpSpPr/>
            <p:nvPr/>
          </p:nvGrpSpPr>
          <p:grpSpPr>
            <a:xfrm>
              <a:off x="3628170" y="627600"/>
              <a:ext cx="605185" cy="776712"/>
              <a:chOff x="3175" y="3175"/>
              <a:chExt cx="1389063" cy="1782763"/>
            </a:xfrm>
            <a:solidFill>
              <a:schemeClr val="accent1"/>
            </a:solidFill>
          </p:grpSpPr>
          <p:sp>
            <p:nvSpPr>
              <p:cNvPr id="25" name="Freeform 5">
                <a:extLst>
                  <a:ext uri="{FF2B5EF4-FFF2-40B4-BE49-F238E27FC236}">
                    <a16:creationId xmlns:a16="http://schemas.microsoft.com/office/drawing/2014/main" id="{F64B4DDB-3147-48F2-80B2-13A80949AEB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0813" y="276225"/>
                <a:ext cx="1241425" cy="1181100"/>
              </a:xfrm>
              <a:custGeom>
                <a:avLst/>
                <a:gdLst>
                  <a:gd name="T0" fmla="*/ 284 w 328"/>
                  <a:gd name="T1" fmla="*/ 106 h 313"/>
                  <a:gd name="T2" fmla="*/ 184 w 328"/>
                  <a:gd name="T3" fmla="*/ 44 h 313"/>
                  <a:gd name="T4" fmla="*/ 178 w 328"/>
                  <a:gd name="T5" fmla="*/ 44 h 313"/>
                  <a:gd name="T6" fmla="*/ 109 w 328"/>
                  <a:gd name="T7" fmla="*/ 0 h 313"/>
                  <a:gd name="T8" fmla="*/ 33 w 328"/>
                  <a:gd name="T9" fmla="*/ 76 h 313"/>
                  <a:gd name="T10" fmla="*/ 36 w 328"/>
                  <a:gd name="T11" fmla="*/ 97 h 313"/>
                  <a:gd name="T12" fmla="*/ 0 w 328"/>
                  <a:gd name="T13" fmla="*/ 171 h 313"/>
                  <a:gd name="T14" fmla="*/ 77 w 328"/>
                  <a:gd name="T15" fmla="*/ 261 h 313"/>
                  <a:gd name="T16" fmla="*/ 77 w 328"/>
                  <a:gd name="T17" fmla="*/ 265 h 313"/>
                  <a:gd name="T18" fmla="*/ 93 w 328"/>
                  <a:gd name="T19" fmla="*/ 281 h 313"/>
                  <a:gd name="T20" fmla="*/ 109 w 328"/>
                  <a:gd name="T21" fmla="*/ 265 h 313"/>
                  <a:gd name="T22" fmla="*/ 109 w 328"/>
                  <a:gd name="T23" fmla="*/ 261 h 313"/>
                  <a:gd name="T24" fmla="*/ 130 w 328"/>
                  <a:gd name="T25" fmla="*/ 254 h 313"/>
                  <a:gd name="T26" fmla="*/ 149 w 328"/>
                  <a:gd name="T27" fmla="*/ 262 h 313"/>
                  <a:gd name="T28" fmla="*/ 149 w 328"/>
                  <a:gd name="T29" fmla="*/ 265 h 313"/>
                  <a:gd name="T30" fmla="*/ 149 w 328"/>
                  <a:gd name="T31" fmla="*/ 297 h 313"/>
                  <a:gd name="T32" fmla="*/ 165 w 328"/>
                  <a:gd name="T33" fmla="*/ 313 h 313"/>
                  <a:gd name="T34" fmla="*/ 181 w 328"/>
                  <a:gd name="T35" fmla="*/ 297 h 313"/>
                  <a:gd name="T36" fmla="*/ 181 w 328"/>
                  <a:gd name="T37" fmla="*/ 268 h 313"/>
                  <a:gd name="T38" fmla="*/ 184 w 328"/>
                  <a:gd name="T39" fmla="*/ 268 h 313"/>
                  <a:gd name="T40" fmla="*/ 221 w 328"/>
                  <a:gd name="T41" fmla="*/ 262 h 313"/>
                  <a:gd name="T42" fmla="*/ 221 w 328"/>
                  <a:gd name="T43" fmla="*/ 265 h 313"/>
                  <a:gd name="T44" fmla="*/ 237 w 328"/>
                  <a:gd name="T45" fmla="*/ 281 h 313"/>
                  <a:gd name="T46" fmla="*/ 253 w 328"/>
                  <a:gd name="T47" fmla="*/ 265 h 313"/>
                  <a:gd name="T48" fmla="*/ 253 w 328"/>
                  <a:gd name="T49" fmla="*/ 244 h 313"/>
                  <a:gd name="T50" fmla="*/ 253 w 328"/>
                  <a:gd name="T51" fmla="*/ 244 h 313"/>
                  <a:gd name="T52" fmla="*/ 256 w 328"/>
                  <a:gd name="T53" fmla="*/ 244 h 313"/>
                  <a:gd name="T54" fmla="*/ 328 w 328"/>
                  <a:gd name="T55" fmla="*/ 172 h 313"/>
                  <a:gd name="T56" fmla="*/ 284 w 328"/>
                  <a:gd name="T57" fmla="*/ 106 h 313"/>
                  <a:gd name="T58" fmla="*/ 256 w 328"/>
                  <a:gd name="T59" fmla="*/ 212 h 313"/>
                  <a:gd name="T60" fmla="*/ 250 w 328"/>
                  <a:gd name="T61" fmla="*/ 211 h 313"/>
                  <a:gd name="T62" fmla="*/ 243 w 328"/>
                  <a:gd name="T63" fmla="*/ 211 h 313"/>
                  <a:gd name="T64" fmla="*/ 238 w 328"/>
                  <a:gd name="T65" fmla="*/ 215 h 313"/>
                  <a:gd name="T66" fmla="*/ 184 w 328"/>
                  <a:gd name="T67" fmla="*/ 236 h 313"/>
                  <a:gd name="T68" fmla="*/ 140 w 328"/>
                  <a:gd name="T69" fmla="*/ 222 h 313"/>
                  <a:gd name="T70" fmla="*/ 131 w 328"/>
                  <a:gd name="T71" fmla="*/ 217 h 313"/>
                  <a:gd name="T72" fmla="*/ 122 w 328"/>
                  <a:gd name="T73" fmla="*/ 222 h 313"/>
                  <a:gd name="T74" fmla="*/ 92 w 328"/>
                  <a:gd name="T75" fmla="*/ 231 h 313"/>
                  <a:gd name="T76" fmla="*/ 32 w 328"/>
                  <a:gd name="T77" fmla="*/ 171 h 313"/>
                  <a:gd name="T78" fmla="*/ 92 w 328"/>
                  <a:gd name="T79" fmla="*/ 111 h 313"/>
                  <a:gd name="T80" fmla="*/ 105 w 328"/>
                  <a:gd name="T81" fmla="*/ 112 h 313"/>
                  <a:gd name="T82" fmla="*/ 115 w 328"/>
                  <a:gd name="T83" fmla="*/ 114 h 313"/>
                  <a:gd name="T84" fmla="*/ 121 w 328"/>
                  <a:gd name="T85" fmla="*/ 106 h 313"/>
                  <a:gd name="T86" fmla="*/ 184 w 328"/>
                  <a:gd name="T87" fmla="*/ 76 h 313"/>
                  <a:gd name="T88" fmla="*/ 258 w 328"/>
                  <a:gd name="T89" fmla="*/ 125 h 313"/>
                  <a:gd name="T90" fmla="*/ 261 w 328"/>
                  <a:gd name="T91" fmla="*/ 131 h 313"/>
                  <a:gd name="T92" fmla="*/ 268 w 328"/>
                  <a:gd name="T93" fmla="*/ 134 h 313"/>
                  <a:gd name="T94" fmla="*/ 296 w 328"/>
                  <a:gd name="T95" fmla="*/ 172 h 313"/>
                  <a:gd name="T96" fmla="*/ 256 w 328"/>
                  <a:gd name="T97" fmla="*/ 212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28" h="313">
                    <a:moveTo>
                      <a:pt x="284" y="106"/>
                    </a:moveTo>
                    <a:cubicBezTo>
                      <a:pt x="265" y="68"/>
                      <a:pt x="227" y="44"/>
                      <a:pt x="184" y="44"/>
                    </a:cubicBezTo>
                    <a:cubicBezTo>
                      <a:pt x="182" y="44"/>
                      <a:pt x="180" y="44"/>
                      <a:pt x="178" y="44"/>
                    </a:cubicBezTo>
                    <a:cubicBezTo>
                      <a:pt x="166" y="18"/>
                      <a:pt x="139" y="0"/>
                      <a:pt x="109" y="0"/>
                    </a:cubicBezTo>
                    <a:cubicBezTo>
                      <a:pt x="67" y="0"/>
                      <a:pt x="33" y="34"/>
                      <a:pt x="33" y="76"/>
                    </a:cubicBezTo>
                    <a:cubicBezTo>
                      <a:pt x="33" y="83"/>
                      <a:pt x="34" y="91"/>
                      <a:pt x="36" y="97"/>
                    </a:cubicBezTo>
                    <a:cubicBezTo>
                      <a:pt x="14" y="114"/>
                      <a:pt x="0" y="141"/>
                      <a:pt x="0" y="171"/>
                    </a:cubicBezTo>
                    <a:cubicBezTo>
                      <a:pt x="0" y="216"/>
                      <a:pt x="33" y="254"/>
                      <a:pt x="77" y="261"/>
                    </a:cubicBezTo>
                    <a:cubicBezTo>
                      <a:pt x="77" y="265"/>
                      <a:pt x="77" y="265"/>
                      <a:pt x="77" y="265"/>
                    </a:cubicBezTo>
                    <a:cubicBezTo>
                      <a:pt x="77" y="274"/>
                      <a:pt x="84" y="281"/>
                      <a:pt x="93" y="281"/>
                    </a:cubicBezTo>
                    <a:cubicBezTo>
                      <a:pt x="102" y="281"/>
                      <a:pt x="109" y="274"/>
                      <a:pt x="109" y="265"/>
                    </a:cubicBezTo>
                    <a:cubicBezTo>
                      <a:pt x="109" y="261"/>
                      <a:pt x="109" y="261"/>
                      <a:pt x="109" y="261"/>
                    </a:cubicBezTo>
                    <a:cubicBezTo>
                      <a:pt x="116" y="259"/>
                      <a:pt x="123" y="257"/>
                      <a:pt x="130" y="254"/>
                    </a:cubicBezTo>
                    <a:cubicBezTo>
                      <a:pt x="136" y="257"/>
                      <a:pt x="143" y="260"/>
                      <a:pt x="149" y="262"/>
                    </a:cubicBezTo>
                    <a:cubicBezTo>
                      <a:pt x="149" y="263"/>
                      <a:pt x="149" y="264"/>
                      <a:pt x="149" y="265"/>
                    </a:cubicBezTo>
                    <a:cubicBezTo>
                      <a:pt x="149" y="297"/>
                      <a:pt x="149" y="297"/>
                      <a:pt x="149" y="297"/>
                    </a:cubicBezTo>
                    <a:cubicBezTo>
                      <a:pt x="149" y="306"/>
                      <a:pt x="156" y="313"/>
                      <a:pt x="165" y="313"/>
                    </a:cubicBezTo>
                    <a:cubicBezTo>
                      <a:pt x="174" y="313"/>
                      <a:pt x="181" y="306"/>
                      <a:pt x="181" y="297"/>
                    </a:cubicBezTo>
                    <a:cubicBezTo>
                      <a:pt x="181" y="268"/>
                      <a:pt x="181" y="268"/>
                      <a:pt x="181" y="268"/>
                    </a:cubicBezTo>
                    <a:cubicBezTo>
                      <a:pt x="182" y="268"/>
                      <a:pt x="183" y="268"/>
                      <a:pt x="184" y="268"/>
                    </a:cubicBezTo>
                    <a:cubicBezTo>
                      <a:pt x="197" y="268"/>
                      <a:pt x="209" y="266"/>
                      <a:pt x="221" y="262"/>
                    </a:cubicBezTo>
                    <a:cubicBezTo>
                      <a:pt x="221" y="265"/>
                      <a:pt x="221" y="265"/>
                      <a:pt x="221" y="265"/>
                    </a:cubicBezTo>
                    <a:cubicBezTo>
                      <a:pt x="221" y="274"/>
                      <a:pt x="228" y="281"/>
                      <a:pt x="237" y="281"/>
                    </a:cubicBezTo>
                    <a:cubicBezTo>
                      <a:pt x="246" y="281"/>
                      <a:pt x="253" y="274"/>
                      <a:pt x="253" y="265"/>
                    </a:cubicBezTo>
                    <a:cubicBezTo>
                      <a:pt x="253" y="244"/>
                      <a:pt x="253" y="244"/>
                      <a:pt x="253" y="244"/>
                    </a:cubicBezTo>
                    <a:cubicBezTo>
                      <a:pt x="253" y="244"/>
                      <a:pt x="253" y="244"/>
                      <a:pt x="253" y="244"/>
                    </a:cubicBezTo>
                    <a:cubicBezTo>
                      <a:pt x="254" y="244"/>
                      <a:pt x="255" y="244"/>
                      <a:pt x="256" y="244"/>
                    </a:cubicBezTo>
                    <a:cubicBezTo>
                      <a:pt x="295" y="244"/>
                      <a:pt x="328" y="212"/>
                      <a:pt x="328" y="172"/>
                    </a:cubicBezTo>
                    <a:cubicBezTo>
                      <a:pt x="328" y="143"/>
                      <a:pt x="311" y="117"/>
                      <a:pt x="284" y="106"/>
                    </a:cubicBezTo>
                    <a:close/>
                    <a:moveTo>
                      <a:pt x="256" y="212"/>
                    </a:moveTo>
                    <a:cubicBezTo>
                      <a:pt x="254" y="212"/>
                      <a:pt x="253" y="212"/>
                      <a:pt x="250" y="211"/>
                    </a:cubicBezTo>
                    <a:cubicBezTo>
                      <a:pt x="243" y="211"/>
                      <a:pt x="243" y="211"/>
                      <a:pt x="243" y="211"/>
                    </a:cubicBezTo>
                    <a:cubicBezTo>
                      <a:pt x="238" y="215"/>
                      <a:pt x="238" y="215"/>
                      <a:pt x="238" y="215"/>
                    </a:cubicBezTo>
                    <a:cubicBezTo>
                      <a:pt x="223" y="229"/>
                      <a:pt x="204" y="236"/>
                      <a:pt x="184" y="236"/>
                    </a:cubicBezTo>
                    <a:cubicBezTo>
                      <a:pt x="168" y="236"/>
                      <a:pt x="153" y="231"/>
                      <a:pt x="140" y="222"/>
                    </a:cubicBezTo>
                    <a:cubicBezTo>
                      <a:pt x="131" y="217"/>
                      <a:pt x="131" y="217"/>
                      <a:pt x="131" y="217"/>
                    </a:cubicBezTo>
                    <a:cubicBezTo>
                      <a:pt x="122" y="222"/>
                      <a:pt x="122" y="222"/>
                      <a:pt x="122" y="222"/>
                    </a:cubicBezTo>
                    <a:cubicBezTo>
                      <a:pt x="113" y="228"/>
                      <a:pt x="102" y="231"/>
                      <a:pt x="92" y="231"/>
                    </a:cubicBezTo>
                    <a:cubicBezTo>
                      <a:pt x="59" y="231"/>
                      <a:pt x="32" y="204"/>
                      <a:pt x="32" y="171"/>
                    </a:cubicBezTo>
                    <a:cubicBezTo>
                      <a:pt x="32" y="137"/>
                      <a:pt x="59" y="111"/>
                      <a:pt x="92" y="111"/>
                    </a:cubicBezTo>
                    <a:cubicBezTo>
                      <a:pt x="96" y="111"/>
                      <a:pt x="101" y="111"/>
                      <a:pt x="105" y="112"/>
                    </a:cubicBezTo>
                    <a:cubicBezTo>
                      <a:pt x="115" y="114"/>
                      <a:pt x="115" y="114"/>
                      <a:pt x="115" y="114"/>
                    </a:cubicBezTo>
                    <a:cubicBezTo>
                      <a:pt x="121" y="106"/>
                      <a:pt x="121" y="106"/>
                      <a:pt x="121" y="106"/>
                    </a:cubicBezTo>
                    <a:cubicBezTo>
                      <a:pt x="136" y="87"/>
                      <a:pt x="159" y="76"/>
                      <a:pt x="184" y="76"/>
                    </a:cubicBezTo>
                    <a:cubicBezTo>
                      <a:pt x="216" y="76"/>
                      <a:pt x="245" y="95"/>
                      <a:pt x="258" y="125"/>
                    </a:cubicBezTo>
                    <a:cubicBezTo>
                      <a:pt x="261" y="131"/>
                      <a:pt x="261" y="131"/>
                      <a:pt x="261" y="131"/>
                    </a:cubicBezTo>
                    <a:cubicBezTo>
                      <a:pt x="268" y="134"/>
                      <a:pt x="268" y="134"/>
                      <a:pt x="268" y="134"/>
                    </a:cubicBezTo>
                    <a:cubicBezTo>
                      <a:pt x="285" y="139"/>
                      <a:pt x="296" y="154"/>
                      <a:pt x="296" y="172"/>
                    </a:cubicBezTo>
                    <a:cubicBezTo>
                      <a:pt x="296" y="194"/>
                      <a:pt x="278" y="212"/>
                      <a:pt x="256" y="2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D5017E19-5DF7-47CE-85FE-D90BBA4D07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238" y="3175"/>
                <a:ext cx="120650" cy="180975"/>
              </a:xfrm>
              <a:custGeom>
                <a:avLst/>
                <a:gdLst>
                  <a:gd name="T0" fmla="*/ 16 w 32"/>
                  <a:gd name="T1" fmla="*/ 48 h 48"/>
                  <a:gd name="T2" fmla="*/ 16 w 32"/>
                  <a:gd name="T3" fmla="*/ 48 h 48"/>
                  <a:gd name="T4" fmla="*/ 16 w 32"/>
                  <a:gd name="T5" fmla="*/ 48 h 48"/>
                  <a:gd name="T6" fmla="*/ 16 w 32"/>
                  <a:gd name="T7" fmla="*/ 48 h 48"/>
                  <a:gd name="T8" fmla="*/ 16 w 32"/>
                  <a:gd name="T9" fmla="*/ 48 h 48"/>
                  <a:gd name="T10" fmla="*/ 32 w 32"/>
                  <a:gd name="T11" fmla="*/ 32 h 48"/>
                  <a:gd name="T12" fmla="*/ 16 w 32"/>
                  <a:gd name="T13" fmla="*/ 0 h 48"/>
                  <a:gd name="T14" fmla="*/ 16 w 32"/>
                  <a:gd name="T15" fmla="*/ 0 h 48"/>
                  <a:gd name="T16" fmla="*/ 16 w 32"/>
                  <a:gd name="T17" fmla="*/ 0 h 48"/>
                  <a:gd name="T18" fmla="*/ 16 w 32"/>
                  <a:gd name="T19" fmla="*/ 0 h 48"/>
                  <a:gd name="T20" fmla="*/ 16 w 32"/>
                  <a:gd name="T21" fmla="*/ 0 h 48"/>
                  <a:gd name="T22" fmla="*/ 0 w 32"/>
                  <a:gd name="T23" fmla="*/ 32 h 48"/>
                  <a:gd name="T24" fmla="*/ 16 w 32"/>
                  <a:gd name="T2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" h="48">
                    <a:moveTo>
                      <a:pt x="16" y="48"/>
                    </a:move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23" y="48"/>
                      <a:pt x="32" y="43"/>
                      <a:pt x="32" y="32"/>
                    </a:cubicBezTo>
                    <a:cubicBezTo>
                      <a:pt x="32" y="15"/>
                      <a:pt x="17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4" y="0"/>
                      <a:pt x="0" y="15"/>
                      <a:pt x="0" y="32"/>
                    </a:cubicBezTo>
                    <a:cubicBezTo>
                      <a:pt x="0" y="43"/>
                      <a:pt x="9" y="48"/>
                      <a:pt x="16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12CE1D6E-387E-47F3-A8DE-102A1B0366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5" y="501650"/>
                <a:ext cx="182563" cy="120650"/>
              </a:xfrm>
              <a:custGeom>
                <a:avLst/>
                <a:gdLst>
                  <a:gd name="T0" fmla="*/ 48 w 48"/>
                  <a:gd name="T1" fmla="*/ 16 h 32"/>
                  <a:gd name="T2" fmla="*/ 48 w 48"/>
                  <a:gd name="T3" fmla="*/ 16 h 32"/>
                  <a:gd name="T4" fmla="*/ 48 w 48"/>
                  <a:gd name="T5" fmla="*/ 16 h 32"/>
                  <a:gd name="T6" fmla="*/ 48 w 48"/>
                  <a:gd name="T7" fmla="*/ 16 h 32"/>
                  <a:gd name="T8" fmla="*/ 48 w 48"/>
                  <a:gd name="T9" fmla="*/ 16 h 32"/>
                  <a:gd name="T10" fmla="*/ 32 w 48"/>
                  <a:gd name="T11" fmla="*/ 0 h 32"/>
                  <a:gd name="T12" fmla="*/ 0 w 48"/>
                  <a:gd name="T13" fmla="*/ 16 h 32"/>
                  <a:gd name="T14" fmla="*/ 0 w 48"/>
                  <a:gd name="T15" fmla="*/ 16 h 32"/>
                  <a:gd name="T16" fmla="*/ 0 w 48"/>
                  <a:gd name="T17" fmla="*/ 16 h 32"/>
                  <a:gd name="T18" fmla="*/ 0 w 48"/>
                  <a:gd name="T19" fmla="*/ 16 h 32"/>
                  <a:gd name="T20" fmla="*/ 0 w 48"/>
                  <a:gd name="T21" fmla="*/ 16 h 32"/>
                  <a:gd name="T22" fmla="*/ 32 w 48"/>
                  <a:gd name="T23" fmla="*/ 32 h 32"/>
                  <a:gd name="T24" fmla="*/ 48 w 48"/>
                  <a:gd name="T25" fmla="*/ 1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8" h="32">
                    <a:moveTo>
                      <a:pt x="48" y="16"/>
                    </a:moveTo>
                    <a:cubicBezTo>
                      <a:pt x="48" y="16"/>
                      <a:pt x="48" y="16"/>
                      <a:pt x="48" y="16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48" y="9"/>
                      <a:pt x="43" y="0"/>
                      <a:pt x="32" y="0"/>
                    </a:cubicBezTo>
                    <a:cubicBezTo>
                      <a:pt x="15" y="0"/>
                      <a:pt x="0" y="14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7"/>
                      <a:pt x="15" y="32"/>
                      <a:pt x="32" y="32"/>
                    </a:cubicBezTo>
                    <a:cubicBezTo>
                      <a:pt x="43" y="32"/>
                      <a:pt x="48" y="23"/>
                      <a:pt x="4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FC547FB2-C6DA-4E7C-80E4-684D2C0CC4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8513" y="161925"/>
                <a:ext cx="161925" cy="161925"/>
              </a:xfrm>
              <a:custGeom>
                <a:avLst/>
                <a:gdLst>
                  <a:gd name="T0" fmla="*/ 9 w 43"/>
                  <a:gd name="T1" fmla="*/ 35 h 43"/>
                  <a:gd name="T2" fmla="*/ 9 w 43"/>
                  <a:gd name="T3" fmla="*/ 35 h 43"/>
                  <a:gd name="T4" fmla="*/ 9 w 43"/>
                  <a:gd name="T5" fmla="*/ 35 h 43"/>
                  <a:gd name="T6" fmla="*/ 9 w 43"/>
                  <a:gd name="T7" fmla="*/ 35 h 43"/>
                  <a:gd name="T8" fmla="*/ 31 w 43"/>
                  <a:gd name="T9" fmla="*/ 35 h 43"/>
                  <a:gd name="T10" fmla="*/ 42 w 43"/>
                  <a:gd name="T11" fmla="*/ 1 h 43"/>
                  <a:gd name="T12" fmla="*/ 42 w 43"/>
                  <a:gd name="T13" fmla="*/ 1 h 43"/>
                  <a:gd name="T14" fmla="*/ 42 w 43"/>
                  <a:gd name="T15" fmla="*/ 1 h 43"/>
                  <a:gd name="T16" fmla="*/ 42 w 43"/>
                  <a:gd name="T17" fmla="*/ 1 h 43"/>
                  <a:gd name="T18" fmla="*/ 42 w 43"/>
                  <a:gd name="T19" fmla="*/ 1 h 43"/>
                  <a:gd name="T20" fmla="*/ 9 w 43"/>
                  <a:gd name="T21" fmla="*/ 12 h 43"/>
                  <a:gd name="T22" fmla="*/ 8 w 43"/>
                  <a:gd name="T23" fmla="*/ 35 h 43"/>
                  <a:gd name="T24" fmla="*/ 9 w 43"/>
                  <a:gd name="T25" fmla="*/ 35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" h="43">
                    <a:moveTo>
                      <a:pt x="9" y="35"/>
                    </a:move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13" y="40"/>
                      <a:pt x="23" y="43"/>
                      <a:pt x="31" y="35"/>
                    </a:cubicBezTo>
                    <a:cubicBezTo>
                      <a:pt x="43" y="23"/>
                      <a:pt x="43" y="3"/>
                      <a:pt x="42" y="1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1" y="0"/>
                      <a:pt x="21" y="0"/>
                      <a:pt x="9" y="12"/>
                    </a:cubicBezTo>
                    <a:cubicBezTo>
                      <a:pt x="0" y="21"/>
                      <a:pt x="4" y="30"/>
                      <a:pt x="8" y="35"/>
                    </a:cubicBezTo>
                    <a:cubicBezTo>
                      <a:pt x="8" y="35"/>
                      <a:pt x="9" y="35"/>
                      <a:pt x="9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41BD021A-2A4F-4B9B-ABFB-168AF7019B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925" y="161925"/>
                <a:ext cx="163513" cy="161925"/>
              </a:xfrm>
              <a:custGeom>
                <a:avLst/>
                <a:gdLst>
                  <a:gd name="T0" fmla="*/ 35 w 43"/>
                  <a:gd name="T1" fmla="*/ 35 h 43"/>
                  <a:gd name="T2" fmla="*/ 35 w 43"/>
                  <a:gd name="T3" fmla="*/ 35 h 43"/>
                  <a:gd name="T4" fmla="*/ 35 w 43"/>
                  <a:gd name="T5" fmla="*/ 35 h 43"/>
                  <a:gd name="T6" fmla="*/ 35 w 43"/>
                  <a:gd name="T7" fmla="*/ 35 h 43"/>
                  <a:gd name="T8" fmla="*/ 35 w 43"/>
                  <a:gd name="T9" fmla="*/ 35 h 43"/>
                  <a:gd name="T10" fmla="*/ 35 w 43"/>
                  <a:gd name="T11" fmla="*/ 12 h 43"/>
                  <a:gd name="T12" fmla="*/ 1 w 43"/>
                  <a:gd name="T13" fmla="*/ 1 h 43"/>
                  <a:gd name="T14" fmla="*/ 1 w 43"/>
                  <a:gd name="T15" fmla="*/ 1 h 43"/>
                  <a:gd name="T16" fmla="*/ 1 w 43"/>
                  <a:gd name="T17" fmla="*/ 1 h 43"/>
                  <a:gd name="T18" fmla="*/ 1 w 43"/>
                  <a:gd name="T19" fmla="*/ 1 h 43"/>
                  <a:gd name="T20" fmla="*/ 1 w 43"/>
                  <a:gd name="T21" fmla="*/ 1 h 43"/>
                  <a:gd name="T22" fmla="*/ 12 w 43"/>
                  <a:gd name="T23" fmla="*/ 35 h 43"/>
                  <a:gd name="T24" fmla="*/ 35 w 43"/>
                  <a:gd name="T25" fmla="*/ 35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" h="43">
                    <a:moveTo>
                      <a:pt x="35" y="35"/>
                    </a:moveTo>
                    <a:cubicBezTo>
                      <a:pt x="35" y="35"/>
                      <a:pt x="35" y="35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40" y="30"/>
                      <a:pt x="43" y="21"/>
                      <a:pt x="35" y="12"/>
                    </a:cubicBezTo>
                    <a:cubicBezTo>
                      <a:pt x="23" y="0"/>
                      <a:pt x="3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3"/>
                      <a:pt x="0" y="23"/>
                      <a:pt x="12" y="35"/>
                    </a:cubicBezTo>
                    <a:cubicBezTo>
                      <a:pt x="21" y="43"/>
                      <a:pt x="30" y="40"/>
                      <a:pt x="35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28D04F08-452B-41A3-953A-106FB3D1DD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4375" y="1547813"/>
                <a:ext cx="120650" cy="238125"/>
              </a:xfrm>
              <a:custGeom>
                <a:avLst/>
                <a:gdLst>
                  <a:gd name="T0" fmla="*/ 16 w 32"/>
                  <a:gd name="T1" fmla="*/ 0 h 63"/>
                  <a:gd name="T2" fmla="*/ 0 w 32"/>
                  <a:gd name="T3" fmla="*/ 16 h 63"/>
                  <a:gd name="T4" fmla="*/ 0 w 32"/>
                  <a:gd name="T5" fmla="*/ 47 h 63"/>
                  <a:gd name="T6" fmla="*/ 16 w 32"/>
                  <a:gd name="T7" fmla="*/ 63 h 63"/>
                  <a:gd name="T8" fmla="*/ 32 w 32"/>
                  <a:gd name="T9" fmla="*/ 47 h 63"/>
                  <a:gd name="T10" fmla="*/ 32 w 32"/>
                  <a:gd name="T11" fmla="*/ 16 h 63"/>
                  <a:gd name="T12" fmla="*/ 16 w 32"/>
                  <a:gd name="T1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63">
                    <a:moveTo>
                      <a:pt x="16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56"/>
                      <a:pt x="7" y="63"/>
                      <a:pt x="16" y="63"/>
                    </a:cubicBezTo>
                    <a:cubicBezTo>
                      <a:pt x="25" y="63"/>
                      <a:pt x="32" y="56"/>
                      <a:pt x="32" y="47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7"/>
                      <a:pt x="25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08A02A63-B7F5-43F5-BF3F-53BABB0318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913" y="1427163"/>
                <a:ext cx="120650" cy="241300"/>
              </a:xfrm>
              <a:custGeom>
                <a:avLst/>
                <a:gdLst>
                  <a:gd name="T0" fmla="*/ 16 w 32"/>
                  <a:gd name="T1" fmla="*/ 0 h 64"/>
                  <a:gd name="T2" fmla="*/ 0 w 32"/>
                  <a:gd name="T3" fmla="*/ 16 h 64"/>
                  <a:gd name="T4" fmla="*/ 0 w 32"/>
                  <a:gd name="T5" fmla="*/ 48 h 64"/>
                  <a:gd name="T6" fmla="*/ 16 w 32"/>
                  <a:gd name="T7" fmla="*/ 64 h 64"/>
                  <a:gd name="T8" fmla="*/ 32 w 32"/>
                  <a:gd name="T9" fmla="*/ 48 h 64"/>
                  <a:gd name="T10" fmla="*/ 32 w 32"/>
                  <a:gd name="T11" fmla="*/ 16 h 64"/>
                  <a:gd name="T12" fmla="*/ 16 w 32"/>
                  <a:gd name="T13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64">
                    <a:moveTo>
                      <a:pt x="16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7"/>
                      <a:pt x="7" y="64"/>
                      <a:pt x="16" y="64"/>
                    </a:cubicBezTo>
                    <a:cubicBezTo>
                      <a:pt x="25" y="64"/>
                      <a:pt x="32" y="57"/>
                      <a:pt x="32" y="48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7"/>
                      <a:pt x="25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BB4C8BB0-6160-4C4C-9787-35C366137A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7425" y="1427163"/>
                <a:ext cx="120650" cy="241300"/>
              </a:xfrm>
              <a:custGeom>
                <a:avLst/>
                <a:gdLst>
                  <a:gd name="T0" fmla="*/ 16 w 32"/>
                  <a:gd name="T1" fmla="*/ 0 h 64"/>
                  <a:gd name="T2" fmla="*/ 0 w 32"/>
                  <a:gd name="T3" fmla="*/ 16 h 64"/>
                  <a:gd name="T4" fmla="*/ 0 w 32"/>
                  <a:gd name="T5" fmla="*/ 48 h 64"/>
                  <a:gd name="T6" fmla="*/ 16 w 32"/>
                  <a:gd name="T7" fmla="*/ 64 h 64"/>
                  <a:gd name="T8" fmla="*/ 32 w 32"/>
                  <a:gd name="T9" fmla="*/ 48 h 64"/>
                  <a:gd name="T10" fmla="*/ 32 w 32"/>
                  <a:gd name="T11" fmla="*/ 16 h 64"/>
                  <a:gd name="T12" fmla="*/ 16 w 32"/>
                  <a:gd name="T13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64">
                    <a:moveTo>
                      <a:pt x="16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57"/>
                      <a:pt x="7" y="64"/>
                      <a:pt x="16" y="64"/>
                    </a:cubicBezTo>
                    <a:cubicBezTo>
                      <a:pt x="25" y="64"/>
                      <a:pt x="32" y="57"/>
                      <a:pt x="32" y="48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7"/>
                      <a:pt x="25" y="0"/>
                      <a:pt x="1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33" name="TextBox 143">
              <a:extLst>
                <a:ext uri="{FF2B5EF4-FFF2-40B4-BE49-F238E27FC236}">
                  <a16:creationId xmlns:a16="http://schemas.microsoft.com/office/drawing/2014/main" id="{624BE78E-2A30-4522-84E7-D4CA9AF98B03}"/>
                </a:ext>
              </a:extLst>
            </p:cNvPr>
            <p:cNvSpPr txBox="1"/>
            <p:nvPr/>
          </p:nvSpPr>
          <p:spPr>
            <a:xfrm>
              <a:off x="8001243" y="1937178"/>
              <a:ext cx="944489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T Sans" panose="020B0503020203020204" pitchFamily="34" charset="0"/>
                </a:rPr>
                <a:t>Berawan</a:t>
              </a:r>
            </a:p>
            <a:p>
              <a:pPr algn="ctr"/>
              <a:r>
                <a:rPr lang="id-ID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T Sans" panose="020B0503020203020204" pitchFamily="34" charset="0"/>
                </a:rPr>
                <a:t>Execution</a:t>
              </a:r>
              <a:endParaRPr lang="id-ID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0"/>
              </a:endParaRPr>
            </a:p>
          </p:txBody>
        </p:sp>
        <p:grpSp>
          <p:nvGrpSpPr>
            <p:cNvPr id="34" name="Group 144">
              <a:extLst>
                <a:ext uri="{FF2B5EF4-FFF2-40B4-BE49-F238E27FC236}">
                  <a16:creationId xmlns:a16="http://schemas.microsoft.com/office/drawing/2014/main" id="{8FF4F784-B6CF-4D29-8AD6-795D0171EEF2}"/>
                </a:ext>
              </a:extLst>
            </p:cNvPr>
            <p:cNvGrpSpPr/>
            <p:nvPr/>
          </p:nvGrpSpPr>
          <p:grpSpPr>
            <a:xfrm>
              <a:off x="7949702" y="910989"/>
              <a:ext cx="876467" cy="986646"/>
              <a:chOff x="-1587" y="0"/>
              <a:chExt cx="1401762" cy="1577975"/>
            </a:xfrm>
            <a:solidFill>
              <a:schemeClr val="accent2"/>
            </a:solidFill>
          </p:grpSpPr>
          <p:sp>
            <p:nvSpPr>
              <p:cNvPr id="35" name="Freeform 16">
                <a:extLst>
                  <a:ext uri="{FF2B5EF4-FFF2-40B4-BE49-F238E27FC236}">
                    <a16:creationId xmlns:a16="http://schemas.microsoft.com/office/drawing/2014/main" id="{BA066B0F-8B5C-45DE-B6A2-501B3031D6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6888" y="0"/>
                <a:ext cx="120650" cy="180975"/>
              </a:xfrm>
              <a:custGeom>
                <a:avLst/>
                <a:gdLst>
                  <a:gd name="T0" fmla="*/ 16 w 32"/>
                  <a:gd name="T1" fmla="*/ 48 h 48"/>
                  <a:gd name="T2" fmla="*/ 16 w 32"/>
                  <a:gd name="T3" fmla="*/ 48 h 48"/>
                  <a:gd name="T4" fmla="*/ 16 w 32"/>
                  <a:gd name="T5" fmla="*/ 48 h 48"/>
                  <a:gd name="T6" fmla="*/ 16 w 32"/>
                  <a:gd name="T7" fmla="*/ 48 h 48"/>
                  <a:gd name="T8" fmla="*/ 16 w 32"/>
                  <a:gd name="T9" fmla="*/ 48 h 48"/>
                  <a:gd name="T10" fmla="*/ 32 w 32"/>
                  <a:gd name="T11" fmla="*/ 32 h 48"/>
                  <a:gd name="T12" fmla="*/ 16 w 32"/>
                  <a:gd name="T13" fmla="*/ 0 h 48"/>
                  <a:gd name="T14" fmla="*/ 16 w 32"/>
                  <a:gd name="T15" fmla="*/ 0 h 48"/>
                  <a:gd name="T16" fmla="*/ 16 w 32"/>
                  <a:gd name="T17" fmla="*/ 0 h 48"/>
                  <a:gd name="T18" fmla="*/ 16 w 32"/>
                  <a:gd name="T19" fmla="*/ 0 h 48"/>
                  <a:gd name="T20" fmla="*/ 16 w 32"/>
                  <a:gd name="T21" fmla="*/ 0 h 48"/>
                  <a:gd name="T22" fmla="*/ 0 w 32"/>
                  <a:gd name="T23" fmla="*/ 32 h 48"/>
                  <a:gd name="T24" fmla="*/ 16 w 32"/>
                  <a:gd name="T2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" h="48">
                    <a:moveTo>
                      <a:pt x="16" y="48"/>
                    </a:move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23" y="48"/>
                      <a:pt x="32" y="44"/>
                      <a:pt x="32" y="32"/>
                    </a:cubicBezTo>
                    <a:cubicBezTo>
                      <a:pt x="32" y="15"/>
                      <a:pt x="18" y="1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4" y="1"/>
                      <a:pt x="0" y="15"/>
                      <a:pt x="0" y="32"/>
                    </a:cubicBezTo>
                    <a:cubicBezTo>
                      <a:pt x="0" y="44"/>
                      <a:pt x="9" y="48"/>
                      <a:pt x="16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1AEBC71C-0C94-4956-A4A4-F93976CDEE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587" y="498475"/>
                <a:ext cx="180975" cy="120650"/>
              </a:xfrm>
              <a:custGeom>
                <a:avLst/>
                <a:gdLst>
                  <a:gd name="T0" fmla="*/ 48 w 48"/>
                  <a:gd name="T1" fmla="*/ 16 h 32"/>
                  <a:gd name="T2" fmla="*/ 48 w 48"/>
                  <a:gd name="T3" fmla="*/ 16 h 32"/>
                  <a:gd name="T4" fmla="*/ 48 w 48"/>
                  <a:gd name="T5" fmla="*/ 16 h 32"/>
                  <a:gd name="T6" fmla="*/ 48 w 48"/>
                  <a:gd name="T7" fmla="*/ 16 h 32"/>
                  <a:gd name="T8" fmla="*/ 48 w 48"/>
                  <a:gd name="T9" fmla="*/ 16 h 32"/>
                  <a:gd name="T10" fmla="*/ 32 w 48"/>
                  <a:gd name="T11" fmla="*/ 0 h 32"/>
                  <a:gd name="T12" fmla="*/ 0 w 48"/>
                  <a:gd name="T13" fmla="*/ 16 h 32"/>
                  <a:gd name="T14" fmla="*/ 0 w 48"/>
                  <a:gd name="T15" fmla="*/ 16 h 32"/>
                  <a:gd name="T16" fmla="*/ 0 w 48"/>
                  <a:gd name="T17" fmla="*/ 16 h 32"/>
                  <a:gd name="T18" fmla="*/ 0 w 48"/>
                  <a:gd name="T19" fmla="*/ 16 h 32"/>
                  <a:gd name="T20" fmla="*/ 0 w 48"/>
                  <a:gd name="T21" fmla="*/ 16 h 32"/>
                  <a:gd name="T22" fmla="*/ 32 w 48"/>
                  <a:gd name="T23" fmla="*/ 32 h 32"/>
                  <a:gd name="T24" fmla="*/ 48 w 48"/>
                  <a:gd name="T25" fmla="*/ 1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8" h="32">
                    <a:moveTo>
                      <a:pt x="48" y="16"/>
                    </a:moveTo>
                    <a:cubicBezTo>
                      <a:pt x="48" y="16"/>
                      <a:pt x="48" y="16"/>
                      <a:pt x="48" y="16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48" y="9"/>
                      <a:pt x="44" y="0"/>
                      <a:pt x="32" y="0"/>
                    </a:cubicBezTo>
                    <a:cubicBezTo>
                      <a:pt x="15" y="0"/>
                      <a:pt x="1" y="14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8"/>
                      <a:pt x="15" y="32"/>
                      <a:pt x="32" y="32"/>
                    </a:cubicBezTo>
                    <a:cubicBezTo>
                      <a:pt x="44" y="32"/>
                      <a:pt x="48" y="23"/>
                      <a:pt x="4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78F31CFF-941D-42E4-A0F2-6295BC458E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2163" y="161925"/>
                <a:ext cx="161925" cy="163513"/>
              </a:xfrm>
              <a:custGeom>
                <a:avLst/>
                <a:gdLst>
                  <a:gd name="T0" fmla="*/ 9 w 43"/>
                  <a:gd name="T1" fmla="*/ 34 h 43"/>
                  <a:gd name="T2" fmla="*/ 9 w 43"/>
                  <a:gd name="T3" fmla="*/ 34 h 43"/>
                  <a:gd name="T4" fmla="*/ 9 w 43"/>
                  <a:gd name="T5" fmla="*/ 34 h 43"/>
                  <a:gd name="T6" fmla="*/ 9 w 43"/>
                  <a:gd name="T7" fmla="*/ 34 h 43"/>
                  <a:gd name="T8" fmla="*/ 31 w 43"/>
                  <a:gd name="T9" fmla="*/ 34 h 43"/>
                  <a:gd name="T10" fmla="*/ 43 w 43"/>
                  <a:gd name="T11" fmla="*/ 0 h 43"/>
                  <a:gd name="T12" fmla="*/ 43 w 43"/>
                  <a:gd name="T13" fmla="*/ 0 h 43"/>
                  <a:gd name="T14" fmla="*/ 43 w 43"/>
                  <a:gd name="T15" fmla="*/ 0 h 43"/>
                  <a:gd name="T16" fmla="*/ 43 w 43"/>
                  <a:gd name="T17" fmla="*/ 0 h 43"/>
                  <a:gd name="T18" fmla="*/ 43 w 43"/>
                  <a:gd name="T19" fmla="*/ 0 h 43"/>
                  <a:gd name="T20" fmla="*/ 9 w 43"/>
                  <a:gd name="T21" fmla="*/ 12 h 43"/>
                  <a:gd name="T22" fmla="*/ 9 w 43"/>
                  <a:gd name="T23" fmla="*/ 34 h 43"/>
                  <a:gd name="T24" fmla="*/ 9 w 43"/>
                  <a:gd name="T25" fmla="*/ 3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" h="43">
                    <a:moveTo>
                      <a:pt x="9" y="34"/>
                    </a:moveTo>
                    <a:cubicBezTo>
                      <a:pt x="9" y="34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ubicBezTo>
                      <a:pt x="14" y="39"/>
                      <a:pt x="23" y="43"/>
                      <a:pt x="31" y="34"/>
                    </a:cubicBezTo>
                    <a:cubicBezTo>
                      <a:pt x="43" y="22"/>
                      <a:pt x="43" y="2"/>
                      <a:pt x="43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1" y="0"/>
                      <a:pt x="21" y="0"/>
                      <a:pt x="9" y="12"/>
                    </a:cubicBezTo>
                    <a:cubicBezTo>
                      <a:pt x="0" y="20"/>
                      <a:pt x="4" y="29"/>
                      <a:pt x="9" y="34"/>
                    </a:cubicBezTo>
                    <a:cubicBezTo>
                      <a:pt x="9" y="34"/>
                      <a:pt x="9" y="34"/>
                      <a:pt x="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DD1ED4F5-009D-450B-8FBE-E0ED8C4886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338" y="161925"/>
                <a:ext cx="161925" cy="163513"/>
              </a:xfrm>
              <a:custGeom>
                <a:avLst/>
                <a:gdLst>
                  <a:gd name="T0" fmla="*/ 34 w 43"/>
                  <a:gd name="T1" fmla="*/ 34 h 43"/>
                  <a:gd name="T2" fmla="*/ 34 w 43"/>
                  <a:gd name="T3" fmla="*/ 34 h 43"/>
                  <a:gd name="T4" fmla="*/ 34 w 43"/>
                  <a:gd name="T5" fmla="*/ 34 h 43"/>
                  <a:gd name="T6" fmla="*/ 34 w 43"/>
                  <a:gd name="T7" fmla="*/ 34 h 43"/>
                  <a:gd name="T8" fmla="*/ 34 w 43"/>
                  <a:gd name="T9" fmla="*/ 34 h 43"/>
                  <a:gd name="T10" fmla="*/ 34 w 43"/>
                  <a:gd name="T11" fmla="*/ 12 h 43"/>
                  <a:gd name="T12" fmla="*/ 0 w 43"/>
                  <a:gd name="T13" fmla="*/ 0 h 43"/>
                  <a:gd name="T14" fmla="*/ 0 w 43"/>
                  <a:gd name="T15" fmla="*/ 0 h 43"/>
                  <a:gd name="T16" fmla="*/ 0 w 43"/>
                  <a:gd name="T17" fmla="*/ 0 h 43"/>
                  <a:gd name="T18" fmla="*/ 0 w 43"/>
                  <a:gd name="T19" fmla="*/ 0 h 43"/>
                  <a:gd name="T20" fmla="*/ 0 w 43"/>
                  <a:gd name="T21" fmla="*/ 0 h 43"/>
                  <a:gd name="T22" fmla="*/ 12 w 43"/>
                  <a:gd name="T23" fmla="*/ 34 h 43"/>
                  <a:gd name="T24" fmla="*/ 34 w 43"/>
                  <a:gd name="T25" fmla="*/ 3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" h="43">
                    <a:moveTo>
                      <a:pt x="34" y="34"/>
                    </a:moveTo>
                    <a:cubicBezTo>
                      <a:pt x="34" y="34"/>
                      <a:pt x="34" y="34"/>
                      <a:pt x="34" y="34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34" y="34"/>
                      <a:pt x="34" y="34"/>
                      <a:pt x="34" y="34"/>
                    </a:cubicBezTo>
                    <a:cubicBezTo>
                      <a:pt x="39" y="29"/>
                      <a:pt x="43" y="20"/>
                      <a:pt x="34" y="12"/>
                    </a:cubicBezTo>
                    <a:cubicBezTo>
                      <a:pt x="22" y="0"/>
                      <a:pt x="2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2"/>
                      <a:pt x="12" y="34"/>
                    </a:cubicBezTo>
                    <a:cubicBezTo>
                      <a:pt x="20" y="43"/>
                      <a:pt x="29" y="39"/>
                      <a:pt x="34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208E4AEA-352F-4B65-A18E-C8D4BBE84D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400" y="271463"/>
                <a:ext cx="1247775" cy="1119188"/>
              </a:xfrm>
              <a:custGeom>
                <a:avLst/>
                <a:gdLst>
                  <a:gd name="T0" fmla="*/ 305 w 330"/>
                  <a:gd name="T1" fmla="*/ 253 h 296"/>
                  <a:gd name="T2" fmla="*/ 189 w 330"/>
                  <a:gd name="T3" fmla="*/ 240 h 296"/>
                  <a:gd name="T4" fmla="*/ 117 w 330"/>
                  <a:gd name="T5" fmla="*/ 222 h 296"/>
                  <a:gd name="T6" fmla="*/ 117 w 330"/>
                  <a:gd name="T7" fmla="*/ 222 h 296"/>
                  <a:gd name="T8" fmla="*/ 117 w 330"/>
                  <a:gd name="T9" fmla="*/ 222 h 296"/>
                  <a:gd name="T10" fmla="*/ 92 w 330"/>
                  <a:gd name="T11" fmla="*/ 227 h 296"/>
                  <a:gd name="T12" fmla="*/ 32 w 330"/>
                  <a:gd name="T13" fmla="*/ 167 h 296"/>
                  <a:gd name="T14" fmla="*/ 92 w 330"/>
                  <a:gd name="T15" fmla="*/ 108 h 296"/>
                  <a:gd name="T16" fmla="*/ 105 w 330"/>
                  <a:gd name="T17" fmla="*/ 109 h 296"/>
                  <a:gd name="T18" fmla="*/ 115 w 330"/>
                  <a:gd name="T19" fmla="*/ 111 h 296"/>
                  <a:gd name="T20" fmla="*/ 121 w 330"/>
                  <a:gd name="T21" fmla="*/ 103 h 296"/>
                  <a:gd name="T22" fmla="*/ 184 w 330"/>
                  <a:gd name="T23" fmla="*/ 73 h 296"/>
                  <a:gd name="T24" fmla="*/ 258 w 330"/>
                  <a:gd name="T25" fmla="*/ 122 h 296"/>
                  <a:gd name="T26" fmla="*/ 261 w 330"/>
                  <a:gd name="T27" fmla="*/ 128 h 296"/>
                  <a:gd name="T28" fmla="*/ 268 w 330"/>
                  <a:gd name="T29" fmla="*/ 131 h 296"/>
                  <a:gd name="T30" fmla="*/ 296 w 330"/>
                  <a:gd name="T31" fmla="*/ 169 h 296"/>
                  <a:gd name="T32" fmla="*/ 261 w 330"/>
                  <a:gd name="T33" fmla="*/ 208 h 296"/>
                  <a:gd name="T34" fmla="*/ 260 w 330"/>
                  <a:gd name="T35" fmla="*/ 208 h 296"/>
                  <a:gd name="T36" fmla="*/ 209 w 330"/>
                  <a:gd name="T37" fmla="*/ 188 h 296"/>
                  <a:gd name="T38" fmla="*/ 139 w 330"/>
                  <a:gd name="T39" fmla="*/ 163 h 296"/>
                  <a:gd name="T40" fmla="*/ 123 w 330"/>
                  <a:gd name="T41" fmla="*/ 179 h 296"/>
                  <a:gd name="T42" fmla="*/ 139 w 330"/>
                  <a:gd name="T43" fmla="*/ 195 h 296"/>
                  <a:gd name="T44" fmla="*/ 192 w 330"/>
                  <a:gd name="T45" fmla="*/ 216 h 296"/>
                  <a:gd name="T46" fmla="*/ 260 w 330"/>
                  <a:gd name="T47" fmla="*/ 240 h 296"/>
                  <a:gd name="T48" fmla="*/ 261 w 330"/>
                  <a:gd name="T49" fmla="*/ 240 h 296"/>
                  <a:gd name="T50" fmla="*/ 261 w 330"/>
                  <a:gd name="T51" fmla="*/ 241 h 296"/>
                  <a:gd name="T52" fmla="*/ 328 w 330"/>
                  <a:gd name="T53" fmla="*/ 169 h 296"/>
                  <a:gd name="T54" fmla="*/ 285 w 330"/>
                  <a:gd name="T55" fmla="*/ 103 h 296"/>
                  <a:gd name="T56" fmla="*/ 184 w 330"/>
                  <a:gd name="T57" fmla="*/ 41 h 296"/>
                  <a:gd name="T58" fmla="*/ 174 w 330"/>
                  <a:gd name="T59" fmla="*/ 41 h 296"/>
                  <a:gd name="T60" fmla="*/ 107 w 330"/>
                  <a:gd name="T61" fmla="*/ 0 h 296"/>
                  <a:gd name="T62" fmla="*/ 31 w 330"/>
                  <a:gd name="T63" fmla="*/ 76 h 296"/>
                  <a:gd name="T64" fmla="*/ 34 w 330"/>
                  <a:gd name="T65" fmla="*/ 96 h 296"/>
                  <a:gd name="T66" fmla="*/ 0 w 330"/>
                  <a:gd name="T67" fmla="*/ 167 h 296"/>
                  <a:gd name="T68" fmla="*/ 92 w 330"/>
                  <a:gd name="T69" fmla="*/ 259 h 296"/>
                  <a:gd name="T70" fmla="*/ 127 w 330"/>
                  <a:gd name="T71" fmla="*/ 253 h 296"/>
                  <a:gd name="T72" fmla="*/ 126 w 330"/>
                  <a:gd name="T73" fmla="*/ 253 h 296"/>
                  <a:gd name="T74" fmla="*/ 128 w 330"/>
                  <a:gd name="T75" fmla="*/ 252 h 296"/>
                  <a:gd name="T76" fmla="*/ 173 w 330"/>
                  <a:gd name="T77" fmla="*/ 267 h 296"/>
                  <a:gd name="T78" fmla="*/ 260 w 330"/>
                  <a:gd name="T79" fmla="*/ 296 h 296"/>
                  <a:gd name="T80" fmla="*/ 319 w 330"/>
                  <a:gd name="T81" fmla="*/ 282 h 296"/>
                  <a:gd name="T82" fmla="*/ 327 w 330"/>
                  <a:gd name="T83" fmla="*/ 261 h 296"/>
                  <a:gd name="T84" fmla="*/ 305 w 330"/>
                  <a:gd name="T85" fmla="*/ 253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30" h="296">
                    <a:moveTo>
                      <a:pt x="305" y="253"/>
                    </a:moveTo>
                    <a:cubicBezTo>
                      <a:pt x="255" y="277"/>
                      <a:pt x="221" y="258"/>
                      <a:pt x="189" y="240"/>
                    </a:cubicBezTo>
                    <a:cubicBezTo>
                      <a:pt x="166" y="226"/>
                      <a:pt x="143" y="213"/>
                      <a:pt x="117" y="222"/>
                    </a:cubicBezTo>
                    <a:cubicBezTo>
                      <a:pt x="117" y="222"/>
                      <a:pt x="117" y="222"/>
                      <a:pt x="117" y="222"/>
                    </a:cubicBezTo>
                    <a:cubicBezTo>
                      <a:pt x="117" y="222"/>
                      <a:pt x="117" y="222"/>
                      <a:pt x="117" y="222"/>
                    </a:cubicBezTo>
                    <a:cubicBezTo>
                      <a:pt x="109" y="226"/>
                      <a:pt x="101" y="227"/>
                      <a:pt x="92" y="227"/>
                    </a:cubicBezTo>
                    <a:cubicBezTo>
                      <a:pt x="59" y="227"/>
                      <a:pt x="32" y="201"/>
                      <a:pt x="32" y="167"/>
                    </a:cubicBezTo>
                    <a:cubicBezTo>
                      <a:pt x="32" y="134"/>
                      <a:pt x="59" y="108"/>
                      <a:pt x="92" y="108"/>
                    </a:cubicBezTo>
                    <a:cubicBezTo>
                      <a:pt x="96" y="108"/>
                      <a:pt x="101" y="108"/>
                      <a:pt x="105" y="109"/>
                    </a:cubicBezTo>
                    <a:cubicBezTo>
                      <a:pt x="115" y="111"/>
                      <a:pt x="115" y="111"/>
                      <a:pt x="115" y="111"/>
                    </a:cubicBezTo>
                    <a:cubicBezTo>
                      <a:pt x="121" y="103"/>
                      <a:pt x="121" y="103"/>
                      <a:pt x="121" y="103"/>
                    </a:cubicBezTo>
                    <a:cubicBezTo>
                      <a:pt x="137" y="84"/>
                      <a:pt x="160" y="73"/>
                      <a:pt x="184" y="73"/>
                    </a:cubicBezTo>
                    <a:cubicBezTo>
                      <a:pt x="217" y="73"/>
                      <a:pt x="246" y="92"/>
                      <a:pt x="258" y="122"/>
                    </a:cubicBezTo>
                    <a:cubicBezTo>
                      <a:pt x="261" y="128"/>
                      <a:pt x="261" y="128"/>
                      <a:pt x="261" y="128"/>
                    </a:cubicBezTo>
                    <a:cubicBezTo>
                      <a:pt x="268" y="131"/>
                      <a:pt x="268" y="131"/>
                      <a:pt x="268" y="131"/>
                    </a:cubicBezTo>
                    <a:cubicBezTo>
                      <a:pt x="285" y="136"/>
                      <a:pt x="296" y="151"/>
                      <a:pt x="296" y="169"/>
                    </a:cubicBezTo>
                    <a:cubicBezTo>
                      <a:pt x="296" y="189"/>
                      <a:pt x="281" y="206"/>
                      <a:pt x="261" y="208"/>
                    </a:cubicBezTo>
                    <a:cubicBezTo>
                      <a:pt x="261" y="208"/>
                      <a:pt x="260" y="208"/>
                      <a:pt x="260" y="208"/>
                    </a:cubicBezTo>
                    <a:cubicBezTo>
                      <a:pt x="243" y="208"/>
                      <a:pt x="226" y="199"/>
                      <a:pt x="209" y="188"/>
                    </a:cubicBezTo>
                    <a:cubicBezTo>
                      <a:pt x="189" y="176"/>
                      <a:pt x="166" y="163"/>
                      <a:pt x="139" y="163"/>
                    </a:cubicBezTo>
                    <a:cubicBezTo>
                      <a:pt x="130" y="163"/>
                      <a:pt x="123" y="170"/>
                      <a:pt x="123" y="179"/>
                    </a:cubicBezTo>
                    <a:cubicBezTo>
                      <a:pt x="123" y="188"/>
                      <a:pt x="130" y="195"/>
                      <a:pt x="139" y="195"/>
                    </a:cubicBezTo>
                    <a:cubicBezTo>
                      <a:pt x="157" y="195"/>
                      <a:pt x="174" y="205"/>
                      <a:pt x="192" y="216"/>
                    </a:cubicBezTo>
                    <a:cubicBezTo>
                      <a:pt x="213" y="228"/>
                      <a:pt x="234" y="240"/>
                      <a:pt x="260" y="240"/>
                    </a:cubicBezTo>
                    <a:cubicBezTo>
                      <a:pt x="260" y="240"/>
                      <a:pt x="260" y="240"/>
                      <a:pt x="261" y="240"/>
                    </a:cubicBezTo>
                    <a:cubicBezTo>
                      <a:pt x="261" y="241"/>
                      <a:pt x="261" y="241"/>
                      <a:pt x="261" y="241"/>
                    </a:cubicBezTo>
                    <a:cubicBezTo>
                      <a:pt x="298" y="238"/>
                      <a:pt x="328" y="207"/>
                      <a:pt x="328" y="169"/>
                    </a:cubicBezTo>
                    <a:cubicBezTo>
                      <a:pt x="328" y="140"/>
                      <a:pt x="311" y="114"/>
                      <a:pt x="285" y="103"/>
                    </a:cubicBezTo>
                    <a:cubicBezTo>
                      <a:pt x="266" y="65"/>
                      <a:pt x="227" y="41"/>
                      <a:pt x="184" y="41"/>
                    </a:cubicBezTo>
                    <a:cubicBezTo>
                      <a:pt x="181" y="41"/>
                      <a:pt x="178" y="41"/>
                      <a:pt x="174" y="41"/>
                    </a:cubicBezTo>
                    <a:cubicBezTo>
                      <a:pt x="162" y="17"/>
                      <a:pt x="136" y="0"/>
                      <a:pt x="107" y="0"/>
                    </a:cubicBezTo>
                    <a:cubicBezTo>
                      <a:pt x="65" y="0"/>
                      <a:pt x="31" y="34"/>
                      <a:pt x="31" y="76"/>
                    </a:cubicBezTo>
                    <a:cubicBezTo>
                      <a:pt x="31" y="83"/>
                      <a:pt x="32" y="90"/>
                      <a:pt x="34" y="96"/>
                    </a:cubicBezTo>
                    <a:cubicBezTo>
                      <a:pt x="13" y="113"/>
                      <a:pt x="0" y="139"/>
                      <a:pt x="0" y="167"/>
                    </a:cubicBezTo>
                    <a:cubicBezTo>
                      <a:pt x="0" y="218"/>
                      <a:pt x="41" y="259"/>
                      <a:pt x="92" y="259"/>
                    </a:cubicBezTo>
                    <a:cubicBezTo>
                      <a:pt x="104" y="259"/>
                      <a:pt x="116" y="257"/>
                      <a:pt x="127" y="253"/>
                    </a:cubicBezTo>
                    <a:cubicBezTo>
                      <a:pt x="126" y="253"/>
                      <a:pt x="126" y="253"/>
                      <a:pt x="126" y="253"/>
                    </a:cubicBezTo>
                    <a:cubicBezTo>
                      <a:pt x="127" y="252"/>
                      <a:pt x="128" y="252"/>
                      <a:pt x="128" y="252"/>
                    </a:cubicBezTo>
                    <a:cubicBezTo>
                      <a:pt x="139" y="248"/>
                      <a:pt x="152" y="255"/>
                      <a:pt x="173" y="267"/>
                    </a:cubicBezTo>
                    <a:cubicBezTo>
                      <a:pt x="196" y="280"/>
                      <a:pt x="224" y="296"/>
                      <a:pt x="260" y="296"/>
                    </a:cubicBezTo>
                    <a:cubicBezTo>
                      <a:pt x="277" y="296"/>
                      <a:pt x="297" y="292"/>
                      <a:pt x="319" y="282"/>
                    </a:cubicBezTo>
                    <a:cubicBezTo>
                      <a:pt x="327" y="278"/>
                      <a:pt x="330" y="269"/>
                      <a:pt x="327" y="261"/>
                    </a:cubicBezTo>
                    <a:cubicBezTo>
                      <a:pt x="323" y="253"/>
                      <a:pt x="313" y="249"/>
                      <a:pt x="305" y="2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0" name="Freeform 21">
                <a:extLst>
                  <a:ext uri="{FF2B5EF4-FFF2-40B4-BE49-F238E27FC236}">
                    <a16:creationId xmlns:a16="http://schemas.microsoft.com/office/drawing/2014/main" id="{99760DD8-8DAB-4002-BCDB-5E5AFF5F85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713" y="1292225"/>
                <a:ext cx="517525" cy="285750"/>
              </a:xfrm>
              <a:custGeom>
                <a:avLst/>
                <a:gdLst>
                  <a:gd name="T0" fmla="*/ 128 w 137"/>
                  <a:gd name="T1" fmla="*/ 47 h 76"/>
                  <a:gd name="T2" fmla="*/ 116 w 137"/>
                  <a:gd name="T3" fmla="*/ 38 h 76"/>
                  <a:gd name="T4" fmla="*/ 15 w 137"/>
                  <a:gd name="T5" fmla="*/ 6 h 76"/>
                  <a:gd name="T6" fmla="*/ 1 w 137"/>
                  <a:gd name="T7" fmla="*/ 24 h 76"/>
                  <a:gd name="T8" fmla="*/ 19 w 137"/>
                  <a:gd name="T9" fmla="*/ 38 h 76"/>
                  <a:gd name="T10" fmla="*/ 97 w 137"/>
                  <a:gd name="T11" fmla="*/ 64 h 76"/>
                  <a:gd name="T12" fmla="*/ 110 w 137"/>
                  <a:gd name="T13" fmla="*/ 73 h 76"/>
                  <a:gd name="T14" fmla="*/ 119 w 137"/>
                  <a:gd name="T15" fmla="*/ 76 h 76"/>
                  <a:gd name="T16" fmla="*/ 132 w 137"/>
                  <a:gd name="T17" fmla="*/ 69 h 76"/>
                  <a:gd name="T18" fmla="*/ 128 w 137"/>
                  <a:gd name="T19" fmla="*/ 47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7" h="76">
                    <a:moveTo>
                      <a:pt x="128" y="47"/>
                    </a:moveTo>
                    <a:cubicBezTo>
                      <a:pt x="124" y="44"/>
                      <a:pt x="120" y="41"/>
                      <a:pt x="116" y="38"/>
                    </a:cubicBezTo>
                    <a:cubicBezTo>
                      <a:pt x="85" y="17"/>
                      <a:pt x="61" y="0"/>
                      <a:pt x="15" y="6"/>
                    </a:cubicBezTo>
                    <a:cubicBezTo>
                      <a:pt x="6" y="7"/>
                      <a:pt x="0" y="15"/>
                      <a:pt x="1" y="24"/>
                    </a:cubicBezTo>
                    <a:cubicBezTo>
                      <a:pt x="2" y="33"/>
                      <a:pt x="10" y="39"/>
                      <a:pt x="19" y="38"/>
                    </a:cubicBezTo>
                    <a:cubicBezTo>
                      <a:pt x="53" y="33"/>
                      <a:pt x="69" y="44"/>
                      <a:pt x="97" y="64"/>
                    </a:cubicBezTo>
                    <a:cubicBezTo>
                      <a:pt x="101" y="67"/>
                      <a:pt x="105" y="70"/>
                      <a:pt x="110" y="73"/>
                    </a:cubicBezTo>
                    <a:cubicBezTo>
                      <a:pt x="113" y="75"/>
                      <a:pt x="116" y="76"/>
                      <a:pt x="119" y="76"/>
                    </a:cubicBezTo>
                    <a:cubicBezTo>
                      <a:pt x="124" y="76"/>
                      <a:pt x="129" y="74"/>
                      <a:pt x="132" y="69"/>
                    </a:cubicBezTo>
                    <a:cubicBezTo>
                      <a:pt x="137" y="62"/>
                      <a:pt x="135" y="52"/>
                      <a:pt x="128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41" name="Group 151">
              <a:extLst>
                <a:ext uri="{FF2B5EF4-FFF2-40B4-BE49-F238E27FC236}">
                  <a16:creationId xmlns:a16="http://schemas.microsoft.com/office/drawing/2014/main" id="{4D3AE46A-D0E6-4B91-81C4-D3E20177F3F8}"/>
                </a:ext>
              </a:extLst>
            </p:cNvPr>
            <p:cNvGrpSpPr/>
            <p:nvPr/>
          </p:nvGrpSpPr>
          <p:grpSpPr>
            <a:xfrm>
              <a:off x="2671900" y="3521153"/>
              <a:ext cx="1079084" cy="1000157"/>
              <a:chOff x="4763" y="3175"/>
              <a:chExt cx="1389062" cy="1287463"/>
            </a:xfrm>
            <a:solidFill>
              <a:schemeClr val="accent4"/>
            </a:solidFill>
          </p:grpSpPr>
          <p:sp>
            <p:nvSpPr>
              <p:cNvPr id="42" name="Freeform 25">
                <a:extLst>
                  <a:ext uri="{FF2B5EF4-FFF2-40B4-BE49-F238E27FC236}">
                    <a16:creationId xmlns:a16="http://schemas.microsoft.com/office/drawing/2014/main" id="{61520841-0E6F-47E4-88EA-D3839D8ACD0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2400" y="276225"/>
                <a:ext cx="1241425" cy="1014413"/>
              </a:xfrm>
              <a:custGeom>
                <a:avLst/>
                <a:gdLst>
                  <a:gd name="T0" fmla="*/ 285 w 328"/>
                  <a:gd name="T1" fmla="*/ 106 h 268"/>
                  <a:gd name="T2" fmla="*/ 184 w 328"/>
                  <a:gd name="T3" fmla="*/ 44 h 268"/>
                  <a:gd name="T4" fmla="*/ 178 w 328"/>
                  <a:gd name="T5" fmla="*/ 44 h 268"/>
                  <a:gd name="T6" fmla="*/ 109 w 328"/>
                  <a:gd name="T7" fmla="*/ 0 h 268"/>
                  <a:gd name="T8" fmla="*/ 33 w 328"/>
                  <a:gd name="T9" fmla="*/ 76 h 268"/>
                  <a:gd name="T10" fmla="*/ 36 w 328"/>
                  <a:gd name="T11" fmla="*/ 98 h 268"/>
                  <a:gd name="T12" fmla="*/ 0 w 328"/>
                  <a:gd name="T13" fmla="*/ 171 h 268"/>
                  <a:gd name="T14" fmla="*/ 92 w 328"/>
                  <a:gd name="T15" fmla="*/ 263 h 268"/>
                  <a:gd name="T16" fmla="*/ 130 w 328"/>
                  <a:gd name="T17" fmla="*/ 254 h 268"/>
                  <a:gd name="T18" fmla="*/ 184 w 328"/>
                  <a:gd name="T19" fmla="*/ 268 h 268"/>
                  <a:gd name="T20" fmla="*/ 254 w 328"/>
                  <a:gd name="T21" fmla="*/ 244 h 268"/>
                  <a:gd name="T22" fmla="*/ 256 w 328"/>
                  <a:gd name="T23" fmla="*/ 244 h 268"/>
                  <a:gd name="T24" fmla="*/ 328 w 328"/>
                  <a:gd name="T25" fmla="*/ 172 h 268"/>
                  <a:gd name="T26" fmla="*/ 285 w 328"/>
                  <a:gd name="T27" fmla="*/ 106 h 268"/>
                  <a:gd name="T28" fmla="*/ 256 w 328"/>
                  <a:gd name="T29" fmla="*/ 212 h 268"/>
                  <a:gd name="T30" fmla="*/ 251 w 328"/>
                  <a:gd name="T31" fmla="*/ 212 h 268"/>
                  <a:gd name="T32" fmla="*/ 243 w 328"/>
                  <a:gd name="T33" fmla="*/ 211 h 268"/>
                  <a:gd name="T34" fmla="*/ 238 w 328"/>
                  <a:gd name="T35" fmla="*/ 216 h 268"/>
                  <a:gd name="T36" fmla="*/ 184 w 328"/>
                  <a:gd name="T37" fmla="*/ 236 h 268"/>
                  <a:gd name="T38" fmla="*/ 140 w 328"/>
                  <a:gd name="T39" fmla="*/ 223 h 268"/>
                  <a:gd name="T40" fmla="*/ 131 w 328"/>
                  <a:gd name="T41" fmla="*/ 217 h 268"/>
                  <a:gd name="T42" fmla="*/ 123 w 328"/>
                  <a:gd name="T43" fmla="*/ 222 h 268"/>
                  <a:gd name="T44" fmla="*/ 92 w 328"/>
                  <a:gd name="T45" fmla="*/ 231 h 268"/>
                  <a:gd name="T46" fmla="*/ 32 w 328"/>
                  <a:gd name="T47" fmla="*/ 171 h 268"/>
                  <a:gd name="T48" fmla="*/ 92 w 328"/>
                  <a:gd name="T49" fmla="*/ 111 h 268"/>
                  <a:gd name="T50" fmla="*/ 105 w 328"/>
                  <a:gd name="T51" fmla="*/ 112 h 268"/>
                  <a:gd name="T52" fmla="*/ 115 w 328"/>
                  <a:gd name="T53" fmla="*/ 114 h 268"/>
                  <a:gd name="T54" fmla="*/ 121 w 328"/>
                  <a:gd name="T55" fmla="*/ 107 h 268"/>
                  <a:gd name="T56" fmla="*/ 184 w 328"/>
                  <a:gd name="T57" fmla="*/ 76 h 268"/>
                  <a:gd name="T58" fmla="*/ 258 w 328"/>
                  <a:gd name="T59" fmla="*/ 125 h 268"/>
                  <a:gd name="T60" fmla="*/ 261 w 328"/>
                  <a:gd name="T61" fmla="*/ 132 h 268"/>
                  <a:gd name="T62" fmla="*/ 268 w 328"/>
                  <a:gd name="T63" fmla="*/ 134 h 268"/>
                  <a:gd name="T64" fmla="*/ 296 w 328"/>
                  <a:gd name="T65" fmla="*/ 172 h 268"/>
                  <a:gd name="T66" fmla="*/ 256 w 328"/>
                  <a:gd name="T67" fmla="*/ 212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28" h="268">
                    <a:moveTo>
                      <a:pt x="285" y="106"/>
                    </a:moveTo>
                    <a:cubicBezTo>
                      <a:pt x="266" y="68"/>
                      <a:pt x="227" y="44"/>
                      <a:pt x="184" y="44"/>
                    </a:cubicBezTo>
                    <a:cubicBezTo>
                      <a:pt x="182" y="44"/>
                      <a:pt x="180" y="44"/>
                      <a:pt x="178" y="44"/>
                    </a:cubicBezTo>
                    <a:cubicBezTo>
                      <a:pt x="166" y="18"/>
                      <a:pt x="140" y="0"/>
                      <a:pt x="109" y="0"/>
                    </a:cubicBezTo>
                    <a:cubicBezTo>
                      <a:pt x="67" y="0"/>
                      <a:pt x="33" y="34"/>
                      <a:pt x="33" y="76"/>
                    </a:cubicBezTo>
                    <a:cubicBezTo>
                      <a:pt x="33" y="83"/>
                      <a:pt x="34" y="91"/>
                      <a:pt x="36" y="98"/>
                    </a:cubicBezTo>
                    <a:cubicBezTo>
                      <a:pt x="14" y="114"/>
                      <a:pt x="0" y="141"/>
                      <a:pt x="0" y="171"/>
                    </a:cubicBezTo>
                    <a:cubicBezTo>
                      <a:pt x="0" y="221"/>
                      <a:pt x="41" y="263"/>
                      <a:pt x="92" y="263"/>
                    </a:cubicBezTo>
                    <a:cubicBezTo>
                      <a:pt x="105" y="263"/>
                      <a:pt x="118" y="260"/>
                      <a:pt x="130" y="254"/>
                    </a:cubicBezTo>
                    <a:cubicBezTo>
                      <a:pt x="147" y="263"/>
                      <a:pt x="165" y="268"/>
                      <a:pt x="184" y="268"/>
                    </a:cubicBezTo>
                    <a:cubicBezTo>
                      <a:pt x="210" y="268"/>
                      <a:pt x="234" y="260"/>
                      <a:pt x="254" y="244"/>
                    </a:cubicBezTo>
                    <a:cubicBezTo>
                      <a:pt x="255" y="244"/>
                      <a:pt x="255" y="244"/>
                      <a:pt x="256" y="244"/>
                    </a:cubicBezTo>
                    <a:cubicBezTo>
                      <a:pt x="296" y="244"/>
                      <a:pt x="328" y="212"/>
                      <a:pt x="328" y="172"/>
                    </a:cubicBezTo>
                    <a:cubicBezTo>
                      <a:pt x="328" y="143"/>
                      <a:pt x="311" y="117"/>
                      <a:pt x="285" y="106"/>
                    </a:cubicBezTo>
                    <a:close/>
                    <a:moveTo>
                      <a:pt x="256" y="212"/>
                    </a:moveTo>
                    <a:cubicBezTo>
                      <a:pt x="254" y="212"/>
                      <a:pt x="253" y="212"/>
                      <a:pt x="251" y="212"/>
                    </a:cubicBezTo>
                    <a:cubicBezTo>
                      <a:pt x="243" y="211"/>
                      <a:pt x="243" y="211"/>
                      <a:pt x="243" y="211"/>
                    </a:cubicBezTo>
                    <a:cubicBezTo>
                      <a:pt x="238" y="216"/>
                      <a:pt x="238" y="216"/>
                      <a:pt x="238" y="216"/>
                    </a:cubicBezTo>
                    <a:cubicBezTo>
                      <a:pt x="223" y="229"/>
                      <a:pt x="204" y="236"/>
                      <a:pt x="184" y="236"/>
                    </a:cubicBezTo>
                    <a:cubicBezTo>
                      <a:pt x="168" y="236"/>
                      <a:pt x="153" y="231"/>
                      <a:pt x="140" y="223"/>
                    </a:cubicBezTo>
                    <a:cubicBezTo>
                      <a:pt x="131" y="217"/>
                      <a:pt x="131" y="217"/>
                      <a:pt x="131" y="217"/>
                    </a:cubicBezTo>
                    <a:cubicBezTo>
                      <a:pt x="123" y="222"/>
                      <a:pt x="123" y="222"/>
                      <a:pt x="123" y="222"/>
                    </a:cubicBezTo>
                    <a:cubicBezTo>
                      <a:pt x="113" y="228"/>
                      <a:pt x="103" y="231"/>
                      <a:pt x="92" y="231"/>
                    </a:cubicBezTo>
                    <a:cubicBezTo>
                      <a:pt x="59" y="231"/>
                      <a:pt x="32" y="204"/>
                      <a:pt x="32" y="171"/>
                    </a:cubicBezTo>
                    <a:cubicBezTo>
                      <a:pt x="32" y="138"/>
                      <a:pt x="59" y="111"/>
                      <a:pt x="92" y="111"/>
                    </a:cubicBezTo>
                    <a:cubicBezTo>
                      <a:pt x="96" y="111"/>
                      <a:pt x="101" y="111"/>
                      <a:pt x="105" y="112"/>
                    </a:cubicBezTo>
                    <a:cubicBezTo>
                      <a:pt x="115" y="114"/>
                      <a:pt x="115" y="114"/>
                      <a:pt x="115" y="114"/>
                    </a:cubicBezTo>
                    <a:cubicBezTo>
                      <a:pt x="121" y="107"/>
                      <a:pt x="121" y="107"/>
                      <a:pt x="121" y="107"/>
                    </a:cubicBezTo>
                    <a:cubicBezTo>
                      <a:pt x="137" y="87"/>
                      <a:pt x="160" y="76"/>
                      <a:pt x="184" y="76"/>
                    </a:cubicBezTo>
                    <a:cubicBezTo>
                      <a:pt x="217" y="76"/>
                      <a:pt x="246" y="95"/>
                      <a:pt x="258" y="125"/>
                    </a:cubicBezTo>
                    <a:cubicBezTo>
                      <a:pt x="261" y="132"/>
                      <a:pt x="261" y="132"/>
                      <a:pt x="261" y="132"/>
                    </a:cubicBezTo>
                    <a:cubicBezTo>
                      <a:pt x="268" y="134"/>
                      <a:pt x="268" y="134"/>
                      <a:pt x="268" y="134"/>
                    </a:cubicBezTo>
                    <a:cubicBezTo>
                      <a:pt x="285" y="139"/>
                      <a:pt x="296" y="154"/>
                      <a:pt x="296" y="172"/>
                    </a:cubicBezTo>
                    <a:cubicBezTo>
                      <a:pt x="296" y="194"/>
                      <a:pt x="278" y="212"/>
                      <a:pt x="256" y="2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3" name="Freeform 26">
                <a:extLst>
                  <a:ext uri="{FF2B5EF4-FFF2-40B4-BE49-F238E27FC236}">
                    <a16:creationId xmlns:a16="http://schemas.microsoft.com/office/drawing/2014/main" id="{BDEA1B6B-D921-4ED3-BAFE-B5D5F345C6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825" y="3175"/>
                <a:ext cx="120650" cy="182563"/>
              </a:xfrm>
              <a:custGeom>
                <a:avLst/>
                <a:gdLst>
                  <a:gd name="T0" fmla="*/ 16 w 32"/>
                  <a:gd name="T1" fmla="*/ 48 h 48"/>
                  <a:gd name="T2" fmla="*/ 16 w 32"/>
                  <a:gd name="T3" fmla="*/ 48 h 48"/>
                  <a:gd name="T4" fmla="*/ 16 w 32"/>
                  <a:gd name="T5" fmla="*/ 48 h 48"/>
                  <a:gd name="T6" fmla="*/ 16 w 32"/>
                  <a:gd name="T7" fmla="*/ 48 h 48"/>
                  <a:gd name="T8" fmla="*/ 16 w 32"/>
                  <a:gd name="T9" fmla="*/ 48 h 48"/>
                  <a:gd name="T10" fmla="*/ 32 w 32"/>
                  <a:gd name="T11" fmla="*/ 32 h 48"/>
                  <a:gd name="T12" fmla="*/ 16 w 32"/>
                  <a:gd name="T13" fmla="*/ 0 h 48"/>
                  <a:gd name="T14" fmla="*/ 16 w 32"/>
                  <a:gd name="T15" fmla="*/ 0 h 48"/>
                  <a:gd name="T16" fmla="*/ 16 w 32"/>
                  <a:gd name="T17" fmla="*/ 0 h 48"/>
                  <a:gd name="T18" fmla="*/ 16 w 32"/>
                  <a:gd name="T19" fmla="*/ 0 h 48"/>
                  <a:gd name="T20" fmla="*/ 16 w 32"/>
                  <a:gd name="T21" fmla="*/ 0 h 48"/>
                  <a:gd name="T22" fmla="*/ 0 w 32"/>
                  <a:gd name="T23" fmla="*/ 32 h 48"/>
                  <a:gd name="T24" fmla="*/ 16 w 32"/>
                  <a:gd name="T2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" h="48">
                    <a:moveTo>
                      <a:pt x="16" y="48"/>
                    </a:move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23" y="48"/>
                      <a:pt x="32" y="43"/>
                      <a:pt x="32" y="32"/>
                    </a:cubicBezTo>
                    <a:cubicBezTo>
                      <a:pt x="32" y="15"/>
                      <a:pt x="18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4" y="0"/>
                      <a:pt x="0" y="15"/>
                      <a:pt x="0" y="32"/>
                    </a:cubicBezTo>
                    <a:cubicBezTo>
                      <a:pt x="0" y="43"/>
                      <a:pt x="9" y="48"/>
                      <a:pt x="16" y="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4" name="Freeform 27">
                <a:extLst>
                  <a:ext uri="{FF2B5EF4-FFF2-40B4-BE49-F238E27FC236}">
                    <a16:creationId xmlns:a16="http://schemas.microsoft.com/office/drawing/2014/main" id="{0EF6D8C5-A702-4197-A082-34F458DAC8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3" y="503238"/>
                <a:ext cx="182562" cy="120650"/>
              </a:xfrm>
              <a:custGeom>
                <a:avLst/>
                <a:gdLst>
                  <a:gd name="T0" fmla="*/ 48 w 48"/>
                  <a:gd name="T1" fmla="*/ 16 h 32"/>
                  <a:gd name="T2" fmla="*/ 48 w 48"/>
                  <a:gd name="T3" fmla="*/ 16 h 32"/>
                  <a:gd name="T4" fmla="*/ 48 w 48"/>
                  <a:gd name="T5" fmla="*/ 16 h 32"/>
                  <a:gd name="T6" fmla="*/ 48 w 48"/>
                  <a:gd name="T7" fmla="*/ 16 h 32"/>
                  <a:gd name="T8" fmla="*/ 48 w 48"/>
                  <a:gd name="T9" fmla="*/ 16 h 32"/>
                  <a:gd name="T10" fmla="*/ 32 w 48"/>
                  <a:gd name="T11" fmla="*/ 0 h 32"/>
                  <a:gd name="T12" fmla="*/ 0 w 48"/>
                  <a:gd name="T13" fmla="*/ 16 h 32"/>
                  <a:gd name="T14" fmla="*/ 0 w 48"/>
                  <a:gd name="T15" fmla="*/ 16 h 32"/>
                  <a:gd name="T16" fmla="*/ 0 w 48"/>
                  <a:gd name="T17" fmla="*/ 16 h 32"/>
                  <a:gd name="T18" fmla="*/ 0 w 48"/>
                  <a:gd name="T19" fmla="*/ 16 h 32"/>
                  <a:gd name="T20" fmla="*/ 0 w 48"/>
                  <a:gd name="T21" fmla="*/ 16 h 32"/>
                  <a:gd name="T22" fmla="*/ 32 w 48"/>
                  <a:gd name="T23" fmla="*/ 32 h 32"/>
                  <a:gd name="T24" fmla="*/ 48 w 48"/>
                  <a:gd name="T25" fmla="*/ 1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8" h="32">
                    <a:moveTo>
                      <a:pt x="48" y="16"/>
                    </a:moveTo>
                    <a:cubicBezTo>
                      <a:pt x="48" y="16"/>
                      <a:pt x="48" y="16"/>
                      <a:pt x="48" y="16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48" y="9"/>
                      <a:pt x="44" y="0"/>
                      <a:pt x="32" y="0"/>
                    </a:cubicBezTo>
                    <a:cubicBezTo>
                      <a:pt x="15" y="0"/>
                      <a:pt x="1" y="14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7"/>
                      <a:pt x="15" y="32"/>
                      <a:pt x="32" y="32"/>
                    </a:cubicBezTo>
                    <a:cubicBezTo>
                      <a:pt x="44" y="32"/>
                      <a:pt x="48" y="23"/>
                      <a:pt x="4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5" name="Freeform 28">
                <a:extLst>
                  <a:ext uri="{FF2B5EF4-FFF2-40B4-BE49-F238E27FC236}">
                    <a16:creationId xmlns:a16="http://schemas.microsoft.com/office/drawing/2014/main" id="{1C29B113-F2E6-4C7A-B8DE-223423CAD4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275" y="161925"/>
                <a:ext cx="161925" cy="163513"/>
              </a:xfrm>
              <a:custGeom>
                <a:avLst/>
                <a:gdLst>
                  <a:gd name="T0" fmla="*/ 8 w 43"/>
                  <a:gd name="T1" fmla="*/ 35 h 43"/>
                  <a:gd name="T2" fmla="*/ 8 w 43"/>
                  <a:gd name="T3" fmla="*/ 35 h 43"/>
                  <a:gd name="T4" fmla="*/ 8 w 43"/>
                  <a:gd name="T5" fmla="*/ 35 h 43"/>
                  <a:gd name="T6" fmla="*/ 8 w 43"/>
                  <a:gd name="T7" fmla="*/ 35 h 43"/>
                  <a:gd name="T8" fmla="*/ 30 w 43"/>
                  <a:gd name="T9" fmla="*/ 35 h 43"/>
                  <a:gd name="T10" fmla="*/ 42 w 43"/>
                  <a:gd name="T11" fmla="*/ 1 h 43"/>
                  <a:gd name="T12" fmla="*/ 42 w 43"/>
                  <a:gd name="T13" fmla="*/ 1 h 43"/>
                  <a:gd name="T14" fmla="*/ 42 w 43"/>
                  <a:gd name="T15" fmla="*/ 1 h 43"/>
                  <a:gd name="T16" fmla="*/ 42 w 43"/>
                  <a:gd name="T17" fmla="*/ 1 h 43"/>
                  <a:gd name="T18" fmla="*/ 42 w 43"/>
                  <a:gd name="T19" fmla="*/ 1 h 43"/>
                  <a:gd name="T20" fmla="*/ 8 w 43"/>
                  <a:gd name="T21" fmla="*/ 12 h 43"/>
                  <a:gd name="T22" fmla="*/ 8 w 43"/>
                  <a:gd name="T23" fmla="*/ 35 h 43"/>
                  <a:gd name="T24" fmla="*/ 8 w 43"/>
                  <a:gd name="T25" fmla="*/ 35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" h="43">
                    <a:moveTo>
                      <a:pt x="8" y="35"/>
                    </a:moveTo>
                    <a:cubicBezTo>
                      <a:pt x="8" y="35"/>
                      <a:pt x="8" y="35"/>
                      <a:pt x="8" y="35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3" y="40"/>
                      <a:pt x="22" y="43"/>
                      <a:pt x="30" y="35"/>
                    </a:cubicBezTo>
                    <a:cubicBezTo>
                      <a:pt x="42" y="23"/>
                      <a:pt x="43" y="3"/>
                      <a:pt x="42" y="1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0" y="0"/>
                      <a:pt x="20" y="0"/>
                      <a:pt x="8" y="12"/>
                    </a:cubicBezTo>
                    <a:cubicBezTo>
                      <a:pt x="0" y="21"/>
                      <a:pt x="3" y="30"/>
                      <a:pt x="8" y="35"/>
                    </a:cubicBezTo>
                    <a:cubicBezTo>
                      <a:pt x="8" y="35"/>
                      <a:pt x="8" y="35"/>
                      <a:pt x="8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46" name="Freeform 29">
                <a:extLst>
                  <a:ext uri="{FF2B5EF4-FFF2-40B4-BE49-F238E27FC236}">
                    <a16:creationId xmlns:a16="http://schemas.microsoft.com/office/drawing/2014/main" id="{7716F291-4460-43E1-AC8B-46A8ED58F6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275" y="161925"/>
                <a:ext cx="161925" cy="163513"/>
              </a:xfrm>
              <a:custGeom>
                <a:avLst/>
                <a:gdLst>
                  <a:gd name="T0" fmla="*/ 34 w 43"/>
                  <a:gd name="T1" fmla="*/ 35 h 43"/>
                  <a:gd name="T2" fmla="*/ 34 w 43"/>
                  <a:gd name="T3" fmla="*/ 35 h 43"/>
                  <a:gd name="T4" fmla="*/ 34 w 43"/>
                  <a:gd name="T5" fmla="*/ 35 h 43"/>
                  <a:gd name="T6" fmla="*/ 34 w 43"/>
                  <a:gd name="T7" fmla="*/ 35 h 43"/>
                  <a:gd name="T8" fmla="*/ 34 w 43"/>
                  <a:gd name="T9" fmla="*/ 35 h 43"/>
                  <a:gd name="T10" fmla="*/ 34 w 43"/>
                  <a:gd name="T11" fmla="*/ 12 h 43"/>
                  <a:gd name="T12" fmla="*/ 0 w 43"/>
                  <a:gd name="T13" fmla="*/ 1 h 43"/>
                  <a:gd name="T14" fmla="*/ 0 w 43"/>
                  <a:gd name="T15" fmla="*/ 1 h 43"/>
                  <a:gd name="T16" fmla="*/ 0 w 43"/>
                  <a:gd name="T17" fmla="*/ 1 h 43"/>
                  <a:gd name="T18" fmla="*/ 0 w 43"/>
                  <a:gd name="T19" fmla="*/ 1 h 43"/>
                  <a:gd name="T20" fmla="*/ 0 w 43"/>
                  <a:gd name="T21" fmla="*/ 1 h 43"/>
                  <a:gd name="T22" fmla="*/ 12 w 43"/>
                  <a:gd name="T23" fmla="*/ 35 h 43"/>
                  <a:gd name="T24" fmla="*/ 34 w 43"/>
                  <a:gd name="T25" fmla="*/ 35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" h="43">
                    <a:moveTo>
                      <a:pt x="34" y="35"/>
                    </a:moveTo>
                    <a:cubicBezTo>
                      <a:pt x="34" y="35"/>
                      <a:pt x="34" y="35"/>
                      <a:pt x="34" y="35"/>
                    </a:cubicBezTo>
                    <a:cubicBezTo>
                      <a:pt x="34" y="35"/>
                      <a:pt x="34" y="35"/>
                      <a:pt x="34" y="35"/>
                    </a:cubicBezTo>
                    <a:cubicBezTo>
                      <a:pt x="34" y="35"/>
                      <a:pt x="34" y="35"/>
                      <a:pt x="34" y="35"/>
                    </a:cubicBezTo>
                    <a:cubicBezTo>
                      <a:pt x="34" y="35"/>
                      <a:pt x="34" y="35"/>
                      <a:pt x="34" y="35"/>
                    </a:cubicBezTo>
                    <a:cubicBezTo>
                      <a:pt x="39" y="30"/>
                      <a:pt x="43" y="21"/>
                      <a:pt x="34" y="12"/>
                    </a:cubicBezTo>
                    <a:cubicBezTo>
                      <a:pt x="22" y="0"/>
                      <a:pt x="2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23"/>
                      <a:pt x="12" y="35"/>
                    </a:cubicBezTo>
                    <a:cubicBezTo>
                      <a:pt x="20" y="43"/>
                      <a:pt x="29" y="40"/>
                      <a:pt x="34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47" name="TextBox 157">
              <a:extLst>
                <a:ext uri="{FF2B5EF4-FFF2-40B4-BE49-F238E27FC236}">
                  <a16:creationId xmlns:a16="http://schemas.microsoft.com/office/drawing/2014/main" id="{F1ED4299-50EE-4813-A114-FE9CEF82FDFD}"/>
                </a:ext>
              </a:extLst>
            </p:cNvPr>
            <p:cNvSpPr txBox="1"/>
            <p:nvPr/>
          </p:nvSpPr>
          <p:spPr>
            <a:xfrm>
              <a:off x="2368796" y="4628285"/>
              <a:ext cx="1837940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T Sans" panose="020B0503020203020204" pitchFamily="34" charset="0"/>
                </a:rPr>
                <a:t>Matahari Setengah</a:t>
              </a:r>
            </a:p>
            <a:p>
              <a:pPr algn="ctr"/>
              <a:r>
                <a:rPr lang="id-ID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T Sans" panose="020B0503020203020204" pitchFamily="34" charset="0"/>
                </a:rPr>
                <a:t>Evaluation</a:t>
              </a:r>
              <a:endParaRPr lang="id-ID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0"/>
              </a:endParaRPr>
            </a:p>
          </p:txBody>
        </p:sp>
        <p:sp>
          <p:nvSpPr>
            <p:cNvPr id="48" name="Freeform 33">
              <a:extLst>
                <a:ext uri="{FF2B5EF4-FFF2-40B4-BE49-F238E27FC236}">
                  <a16:creationId xmlns:a16="http://schemas.microsoft.com/office/drawing/2014/main" id="{0E82A1EB-1801-45F9-ADCC-30D16A939D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00093" y="4710666"/>
              <a:ext cx="1241425" cy="850900"/>
            </a:xfrm>
            <a:custGeom>
              <a:avLst/>
              <a:gdLst>
                <a:gd name="T0" fmla="*/ 184 w 328"/>
                <a:gd name="T1" fmla="*/ 224 h 224"/>
                <a:gd name="T2" fmla="*/ 130 w 328"/>
                <a:gd name="T3" fmla="*/ 211 h 224"/>
                <a:gd name="T4" fmla="*/ 92 w 328"/>
                <a:gd name="T5" fmla="*/ 219 h 224"/>
                <a:gd name="T6" fmla="*/ 0 w 328"/>
                <a:gd name="T7" fmla="*/ 127 h 224"/>
                <a:gd name="T8" fmla="*/ 92 w 328"/>
                <a:gd name="T9" fmla="*/ 35 h 224"/>
                <a:gd name="T10" fmla="*/ 102 w 328"/>
                <a:gd name="T11" fmla="*/ 36 h 224"/>
                <a:gd name="T12" fmla="*/ 184 w 328"/>
                <a:gd name="T13" fmla="*/ 0 h 224"/>
                <a:gd name="T14" fmla="*/ 284 w 328"/>
                <a:gd name="T15" fmla="*/ 62 h 224"/>
                <a:gd name="T16" fmla="*/ 328 w 328"/>
                <a:gd name="T17" fmla="*/ 128 h 224"/>
                <a:gd name="T18" fmla="*/ 256 w 328"/>
                <a:gd name="T19" fmla="*/ 200 h 224"/>
                <a:gd name="T20" fmla="*/ 254 w 328"/>
                <a:gd name="T21" fmla="*/ 200 h 224"/>
                <a:gd name="T22" fmla="*/ 184 w 328"/>
                <a:gd name="T23" fmla="*/ 224 h 224"/>
                <a:gd name="T24" fmla="*/ 131 w 328"/>
                <a:gd name="T25" fmla="*/ 173 h 224"/>
                <a:gd name="T26" fmla="*/ 140 w 328"/>
                <a:gd name="T27" fmla="*/ 179 h 224"/>
                <a:gd name="T28" fmla="*/ 184 w 328"/>
                <a:gd name="T29" fmla="*/ 192 h 224"/>
                <a:gd name="T30" fmla="*/ 238 w 328"/>
                <a:gd name="T31" fmla="*/ 172 h 224"/>
                <a:gd name="T32" fmla="*/ 243 w 328"/>
                <a:gd name="T33" fmla="*/ 167 h 224"/>
                <a:gd name="T34" fmla="*/ 250 w 328"/>
                <a:gd name="T35" fmla="*/ 168 h 224"/>
                <a:gd name="T36" fmla="*/ 256 w 328"/>
                <a:gd name="T37" fmla="*/ 168 h 224"/>
                <a:gd name="T38" fmla="*/ 296 w 328"/>
                <a:gd name="T39" fmla="*/ 128 h 224"/>
                <a:gd name="T40" fmla="*/ 268 w 328"/>
                <a:gd name="T41" fmla="*/ 90 h 224"/>
                <a:gd name="T42" fmla="*/ 261 w 328"/>
                <a:gd name="T43" fmla="*/ 88 h 224"/>
                <a:gd name="T44" fmla="*/ 258 w 328"/>
                <a:gd name="T45" fmla="*/ 81 h 224"/>
                <a:gd name="T46" fmla="*/ 184 w 328"/>
                <a:gd name="T47" fmla="*/ 32 h 224"/>
                <a:gd name="T48" fmla="*/ 121 w 328"/>
                <a:gd name="T49" fmla="*/ 63 h 224"/>
                <a:gd name="T50" fmla="*/ 115 w 328"/>
                <a:gd name="T51" fmla="*/ 71 h 224"/>
                <a:gd name="T52" fmla="*/ 105 w 328"/>
                <a:gd name="T53" fmla="*/ 69 h 224"/>
                <a:gd name="T54" fmla="*/ 92 w 328"/>
                <a:gd name="T55" fmla="*/ 67 h 224"/>
                <a:gd name="T56" fmla="*/ 32 w 328"/>
                <a:gd name="T57" fmla="*/ 127 h 224"/>
                <a:gd name="T58" fmla="*/ 92 w 328"/>
                <a:gd name="T59" fmla="*/ 187 h 224"/>
                <a:gd name="T60" fmla="*/ 123 w 328"/>
                <a:gd name="T61" fmla="*/ 179 h 224"/>
                <a:gd name="T62" fmla="*/ 131 w 328"/>
                <a:gd name="T63" fmla="*/ 173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8" h="224">
                  <a:moveTo>
                    <a:pt x="184" y="224"/>
                  </a:moveTo>
                  <a:cubicBezTo>
                    <a:pt x="165" y="224"/>
                    <a:pt x="147" y="220"/>
                    <a:pt x="130" y="211"/>
                  </a:cubicBezTo>
                  <a:cubicBezTo>
                    <a:pt x="118" y="216"/>
                    <a:pt x="105" y="219"/>
                    <a:pt x="92" y="219"/>
                  </a:cubicBezTo>
                  <a:cubicBezTo>
                    <a:pt x="41" y="219"/>
                    <a:pt x="0" y="178"/>
                    <a:pt x="0" y="127"/>
                  </a:cubicBezTo>
                  <a:cubicBezTo>
                    <a:pt x="0" y="76"/>
                    <a:pt x="41" y="35"/>
                    <a:pt x="92" y="35"/>
                  </a:cubicBezTo>
                  <a:cubicBezTo>
                    <a:pt x="95" y="35"/>
                    <a:pt x="99" y="35"/>
                    <a:pt x="102" y="36"/>
                  </a:cubicBezTo>
                  <a:cubicBezTo>
                    <a:pt x="124" y="13"/>
                    <a:pt x="153" y="0"/>
                    <a:pt x="184" y="0"/>
                  </a:cubicBezTo>
                  <a:cubicBezTo>
                    <a:pt x="227" y="0"/>
                    <a:pt x="266" y="24"/>
                    <a:pt x="284" y="62"/>
                  </a:cubicBezTo>
                  <a:cubicBezTo>
                    <a:pt x="311" y="74"/>
                    <a:pt x="328" y="99"/>
                    <a:pt x="328" y="128"/>
                  </a:cubicBezTo>
                  <a:cubicBezTo>
                    <a:pt x="328" y="168"/>
                    <a:pt x="296" y="200"/>
                    <a:pt x="256" y="200"/>
                  </a:cubicBezTo>
                  <a:cubicBezTo>
                    <a:pt x="255" y="200"/>
                    <a:pt x="254" y="200"/>
                    <a:pt x="254" y="200"/>
                  </a:cubicBezTo>
                  <a:cubicBezTo>
                    <a:pt x="234" y="216"/>
                    <a:pt x="209" y="224"/>
                    <a:pt x="184" y="224"/>
                  </a:cubicBezTo>
                  <a:close/>
                  <a:moveTo>
                    <a:pt x="131" y="173"/>
                  </a:moveTo>
                  <a:cubicBezTo>
                    <a:pt x="140" y="179"/>
                    <a:pt x="140" y="179"/>
                    <a:pt x="140" y="179"/>
                  </a:cubicBezTo>
                  <a:cubicBezTo>
                    <a:pt x="153" y="188"/>
                    <a:pt x="168" y="192"/>
                    <a:pt x="184" y="192"/>
                  </a:cubicBezTo>
                  <a:cubicBezTo>
                    <a:pt x="204" y="192"/>
                    <a:pt x="223" y="185"/>
                    <a:pt x="238" y="172"/>
                  </a:cubicBezTo>
                  <a:cubicBezTo>
                    <a:pt x="243" y="167"/>
                    <a:pt x="243" y="167"/>
                    <a:pt x="243" y="167"/>
                  </a:cubicBezTo>
                  <a:cubicBezTo>
                    <a:pt x="250" y="168"/>
                    <a:pt x="250" y="168"/>
                    <a:pt x="250" y="168"/>
                  </a:cubicBezTo>
                  <a:cubicBezTo>
                    <a:pt x="253" y="168"/>
                    <a:pt x="254" y="168"/>
                    <a:pt x="256" y="168"/>
                  </a:cubicBezTo>
                  <a:cubicBezTo>
                    <a:pt x="278" y="168"/>
                    <a:pt x="296" y="150"/>
                    <a:pt x="296" y="128"/>
                  </a:cubicBezTo>
                  <a:cubicBezTo>
                    <a:pt x="296" y="111"/>
                    <a:pt x="285" y="95"/>
                    <a:pt x="268" y="90"/>
                  </a:cubicBezTo>
                  <a:cubicBezTo>
                    <a:pt x="261" y="88"/>
                    <a:pt x="261" y="88"/>
                    <a:pt x="261" y="88"/>
                  </a:cubicBezTo>
                  <a:cubicBezTo>
                    <a:pt x="258" y="81"/>
                    <a:pt x="258" y="81"/>
                    <a:pt x="258" y="81"/>
                  </a:cubicBezTo>
                  <a:cubicBezTo>
                    <a:pt x="245" y="51"/>
                    <a:pt x="216" y="32"/>
                    <a:pt x="184" y="32"/>
                  </a:cubicBezTo>
                  <a:cubicBezTo>
                    <a:pt x="159" y="32"/>
                    <a:pt x="137" y="43"/>
                    <a:pt x="121" y="63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05" y="69"/>
                    <a:pt x="105" y="69"/>
                    <a:pt x="105" y="69"/>
                  </a:cubicBezTo>
                  <a:cubicBezTo>
                    <a:pt x="101" y="68"/>
                    <a:pt x="96" y="67"/>
                    <a:pt x="92" y="67"/>
                  </a:cubicBezTo>
                  <a:cubicBezTo>
                    <a:pt x="59" y="67"/>
                    <a:pt x="32" y="94"/>
                    <a:pt x="32" y="127"/>
                  </a:cubicBezTo>
                  <a:cubicBezTo>
                    <a:pt x="32" y="160"/>
                    <a:pt x="59" y="187"/>
                    <a:pt x="92" y="187"/>
                  </a:cubicBezTo>
                  <a:cubicBezTo>
                    <a:pt x="103" y="187"/>
                    <a:pt x="113" y="184"/>
                    <a:pt x="123" y="179"/>
                  </a:cubicBezTo>
                  <a:lnTo>
                    <a:pt x="131" y="1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" name="Oval 159">
              <a:extLst>
                <a:ext uri="{FF2B5EF4-FFF2-40B4-BE49-F238E27FC236}">
                  <a16:creationId xmlns:a16="http://schemas.microsoft.com/office/drawing/2014/main" id="{9A6B6B7B-4716-4CA5-8811-A1DAA2F532BE}"/>
                </a:ext>
              </a:extLst>
            </p:cNvPr>
            <p:cNvSpPr/>
            <p:nvPr/>
          </p:nvSpPr>
          <p:spPr>
            <a:xfrm>
              <a:off x="3816686" y="1232988"/>
              <a:ext cx="4055673" cy="4055673"/>
            </a:xfrm>
            <a:prstGeom prst="ellipse">
              <a:avLst/>
            </a:prstGeom>
            <a:gradFill>
              <a:gsLst>
                <a:gs pos="33000">
                  <a:srgbClr val="F2F2F2"/>
                </a:gs>
                <a:gs pos="100000">
                  <a:srgbClr val="FBFBFB"/>
                </a:gs>
              </a:gsLst>
              <a:lin ang="5400000" scaled="1"/>
            </a:gradFill>
            <a:ln>
              <a:noFill/>
            </a:ln>
            <a:effectLst>
              <a:outerShdw blurRad="330200" dist="4318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0" name="TextBox 160">
              <a:extLst>
                <a:ext uri="{FF2B5EF4-FFF2-40B4-BE49-F238E27FC236}">
                  <a16:creationId xmlns:a16="http://schemas.microsoft.com/office/drawing/2014/main" id="{F29E2651-302A-46EC-8C51-D1E20A002E78}"/>
                </a:ext>
              </a:extLst>
            </p:cNvPr>
            <p:cNvSpPr txBox="1"/>
            <p:nvPr/>
          </p:nvSpPr>
          <p:spPr>
            <a:xfrm>
              <a:off x="7277890" y="5818758"/>
              <a:ext cx="1536190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T Sans" panose="020B0503020203020204" pitchFamily="34" charset="0"/>
                </a:rPr>
                <a:t>Awan Mendung</a:t>
              </a:r>
            </a:p>
            <a:p>
              <a:pPr algn="ctr"/>
              <a:r>
                <a:rPr lang="id-ID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T Sans" panose="020B0503020203020204" pitchFamily="34" charset="0"/>
                </a:rPr>
                <a:t>Refining</a:t>
              </a:r>
              <a:endParaRPr lang="id-ID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PT Sans" panose="020B0503020203020204" pitchFamily="34" charset="0"/>
              </a:endParaRPr>
            </a:p>
          </p:txBody>
        </p:sp>
        <p:grpSp>
          <p:nvGrpSpPr>
            <p:cNvPr id="51" name="Group 161">
              <a:extLst>
                <a:ext uri="{FF2B5EF4-FFF2-40B4-BE49-F238E27FC236}">
                  <a16:creationId xmlns:a16="http://schemas.microsoft.com/office/drawing/2014/main" id="{1C3DF3DC-1647-4D85-8D99-08D7DD2C7EED}"/>
                </a:ext>
              </a:extLst>
            </p:cNvPr>
            <p:cNvGrpSpPr/>
            <p:nvPr/>
          </p:nvGrpSpPr>
          <p:grpSpPr>
            <a:xfrm>
              <a:off x="5081024" y="1607912"/>
              <a:ext cx="1486450" cy="1486450"/>
              <a:chOff x="1631950" y="-66675"/>
              <a:chExt cx="1120775" cy="1120775"/>
            </a:xfrm>
            <a:solidFill>
              <a:schemeClr val="accent5"/>
            </a:solidFill>
          </p:grpSpPr>
          <p:sp>
            <p:nvSpPr>
              <p:cNvPr id="52" name="Oval 37">
                <a:extLst>
                  <a:ext uri="{FF2B5EF4-FFF2-40B4-BE49-F238E27FC236}">
                    <a16:creationId xmlns:a16="http://schemas.microsoft.com/office/drawing/2014/main" id="{2AFEDD53-6701-42DA-8141-D662D776FE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5000" y="206375"/>
                <a:ext cx="576263" cy="5746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3" name="Freeform 38">
                <a:extLst>
                  <a:ext uri="{FF2B5EF4-FFF2-40B4-BE49-F238E27FC236}">
                    <a16:creationId xmlns:a16="http://schemas.microsoft.com/office/drawing/2014/main" id="{52978DEF-A7F6-4BA2-8CC4-F6FA34F291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2013" y="-66675"/>
                <a:ext cx="120650" cy="182563"/>
              </a:xfrm>
              <a:custGeom>
                <a:avLst/>
                <a:gdLst>
                  <a:gd name="T0" fmla="*/ 32 w 32"/>
                  <a:gd name="T1" fmla="*/ 32 h 48"/>
                  <a:gd name="T2" fmla="*/ 16 w 32"/>
                  <a:gd name="T3" fmla="*/ 0 h 48"/>
                  <a:gd name="T4" fmla="*/ 16 w 32"/>
                  <a:gd name="T5" fmla="*/ 0 h 48"/>
                  <a:gd name="T6" fmla="*/ 16 w 32"/>
                  <a:gd name="T7" fmla="*/ 0 h 48"/>
                  <a:gd name="T8" fmla="*/ 16 w 32"/>
                  <a:gd name="T9" fmla="*/ 0 h 48"/>
                  <a:gd name="T10" fmla="*/ 16 w 32"/>
                  <a:gd name="T11" fmla="*/ 0 h 48"/>
                  <a:gd name="T12" fmla="*/ 0 w 32"/>
                  <a:gd name="T13" fmla="*/ 32 h 48"/>
                  <a:gd name="T14" fmla="*/ 16 w 32"/>
                  <a:gd name="T15" fmla="*/ 48 h 48"/>
                  <a:gd name="T16" fmla="*/ 16 w 32"/>
                  <a:gd name="T17" fmla="*/ 48 h 48"/>
                  <a:gd name="T18" fmla="*/ 16 w 32"/>
                  <a:gd name="T19" fmla="*/ 48 h 48"/>
                  <a:gd name="T20" fmla="*/ 16 w 32"/>
                  <a:gd name="T21" fmla="*/ 48 h 48"/>
                  <a:gd name="T22" fmla="*/ 16 w 32"/>
                  <a:gd name="T23" fmla="*/ 48 h 48"/>
                  <a:gd name="T24" fmla="*/ 32 w 32"/>
                  <a:gd name="T25" fmla="*/ 3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" h="48">
                    <a:moveTo>
                      <a:pt x="32" y="32"/>
                    </a:moveTo>
                    <a:cubicBezTo>
                      <a:pt x="32" y="15"/>
                      <a:pt x="18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0" y="15"/>
                      <a:pt x="0" y="32"/>
                    </a:cubicBezTo>
                    <a:cubicBezTo>
                      <a:pt x="0" y="43"/>
                      <a:pt x="9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23" y="48"/>
                      <a:pt x="32" y="43"/>
                      <a:pt x="32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4" name="Freeform 39">
                <a:extLst>
                  <a:ext uri="{FF2B5EF4-FFF2-40B4-BE49-F238E27FC236}">
                    <a16:creationId xmlns:a16="http://schemas.microsoft.com/office/drawing/2014/main" id="{1CDE18AA-1274-4A68-8D3F-52B67556D0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2013" y="873125"/>
                <a:ext cx="120650" cy="180975"/>
              </a:xfrm>
              <a:custGeom>
                <a:avLst/>
                <a:gdLst>
                  <a:gd name="T0" fmla="*/ 0 w 32"/>
                  <a:gd name="T1" fmla="*/ 16 h 48"/>
                  <a:gd name="T2" fmla="*/ 16 w 32"/>
                  <a:gd name="T3" fmla="*/ 48 h 48"/>
                  <a:gd name="T4" fmla="*/ 16 w 32"/>
                  <a:gd name="T5" fmla="*/ 48 h 48"/>
                  <a:gd name="T6" fmla="*/ 16 w 32"/>
                  <a:gd name="T7" fmla="*/ 48 h 48"/>
                  <a:gd name="T8" fmla="*/ 16 w 32"/>
                  <a:gd name="T9" fmla="*/ 48 h 48"/>
                  <a:gd name="T10" fmla="*/ 16 w 32"/>
                  <a:gd name="T11" fmla="*/ 48 h 48"/>
                  <a:gd name="T12" fmla="*/ 32 w 32"/>
                  <a:gd name="T13" fmla="*/ 16 h 48"/>
                  <a:gd name="T14" fmla="*/ 16 w 32"/>
                  <a:gd name="T15" fmla="*/ 0 h 48"/>
                  <a:gd name="T16" fmla="*/ 16 w 32"/>
                  <a:gd name="T17" fmla="*/ 0 h 48"/>
                  <a:gd name="T18" fmla="*/ 16 w 32"/>
                  <a:gd name="T19" fmla="*/ 0 h 48"/>
                  <a:gd name="T20" fmla="*/ 16 w 32"/>
                  <a:gd name="T21" fmla="*/ 0 h 48"/>
                  <a:gd name="T22" fmla="*/ 16 w 32"/>
                  <a:gd name="T23" fmla="*/ 0 h 48"/>
                  <a:gd name="T24" fmla="*/ 0 w 32"/>
                  <a:gd name="T25" fmla="*/ 1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" h="48">
                    <a:moveTo>
                      <a:pt x="0" y="16"/>
                    </a:moveTo>
                    <a:cubicBezTo>
                      <a:pt x="0" y="33"/>
                      <a:pt x="15" y="47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8" y="47"/>
                      <a:pt x="32" y="33"/>
                      <a:pt x="32" y="16"/>
                    </a:cubicBezTo>
                    <a:cubicBezTo>
                      <a:pt x="32" y="4"/>
                      <a:pt x="23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9" y="0"/>
                      <a:pt x="0" y="4"/>
                      <a:pt x="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5" name="Freeform 40">
                <a:extLst>
                  <a:ext uri="{FF2B5EF4-FFF2-40B4-BE49-F238E27FC236}">
                    <a16:creationId xmlns:a16="http://schemas.microsoft.com/office/drawing/2014/main" id="{0C4C34CF-8FF7-4239-8E15-EA36420296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1750" y="433388"/>
                <a:ext cx="180975" cy="120650"/>
              </a:xfrm>
              <a:custGeom>
                <a:avLst/>
                <a:gdLst>
                  <a:gd name="T0" fmla="*/ 16 w 48"/>
                  <a:gd name="T1" fmla="*/ 32 h 32"/>
                  <a:gd name="T2" fmla="*/ 48 w 48"/>
                  <a:gd name="T3" fmla="*/ 16 h 32"/>
                  <a:gd name="T4" fmla="*/ 48 w 48"/>
                  <a:gd name="T5" fmla="*/ 16 h 32"/>
                  <a:gd name="T6" fmla="*/ 48 w 48"/>
                  <a:gd name="T7" fmla="*/ 16 h 32"/>
                  <a:gd name="T8" fmla="*/ 48 w 48"/>
                  <a:gd name="T9" fmla="*/ 16 h 32"/>
                  <a:gd name="T10" fmla="*/ 48 w 48"/>
                  <a:gd name="T11" fmla="*/ 16 h 32"/>
                  <a:gd name="T12" fmla="*/ 16 w 48"/>
                  <a:gd name="T13" fmla="*/ 0 h 32"/>
                  <a:gd name="T14" fmla="*/ 0 w 48"/>
                  <a:gd name="T15" fmla="*/ 16 h 32"/>
                  <a:gd name="T16" fmla="*/ 0 w 48"/>
                  <a:gd name="T17" fmla="*/ 16 h 32"/>
                  <a:gd name="T18" fmla="*/ 0 w 48"/>
                  <a:gd name="T19" fmla="*/ 16 h 32"/>
                  <a:gd name="T20" fmla="*/ 0 w 48"/>
                  <a:gd name="T21" fmla="*/ 16 h 32"/>
                  <a:gd name="T22" fmla="*/ 0 w 48"/>
                  <a:gd name="T23" fmla="*/ 16 h 32"/>
                  <a:gd name="T24" fmla="*/ 16 w 48"/>
                  <a:gd name="T25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8" h="32">
                    <a:moveTo>
                      <a:pt x="16" y="32"/>
                    </a:moveTo>
                    <a:cubicBezTo>
                      <a:pt x="33" y="32"/>
                      <a:pt x="48" y="17"/>
                      <a:pt x="48" y="16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48" y="14"/>
                      <a:pt x="33" y="0"/>
                      <a:pt x="16" y="0"/>
                    </a:cubicBezTo>
                    <a:cubicBezTo>
                      <a:pt x="5" y="0"/>
                      <a:pt x="0" y="9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3"/>
                      <a:pt x="5" y="32"/>
                      <a:pt x="16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6" name="Freeform 41">
                <a:extLst>
                  <a:ext uri="{FF2B5EF4-FFF2-40B4-BE49-F238E27FC236}">
                    <a16:creationId xmlns:a16="http://schemas.microsoft.com/office/drawing/2014/main" id="{FABDB12C-9E72-4BC5-898A-224C632663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1950" y="433388"/>
                <a:ext cx="182563" cy="120650"/>
              </a:xfrm>
              <a:custGeom>
                <a:avLst/>
                <a:gdLst>
                  <a:gd name="T0" fmla="*/ 32 w 48"/>
                  <a:gd name="T1" fmla="*/ 0 h 32"/>
                  <a:gd name="T2" fmla="*/ 0 w 48"/>
                  <a:gd name="T3" fmla="*/ 16 h 32"/>
                  <a:gd name="T4" fmla="*/ 0 w 48"/>
                  <a:gd name="T5" fmla="*/ 16 h 32"/>
                  <a:gd name="T6" fmla="*/ 0 w 48"/>
                  <a:gd name="T7" fmla="*/ 16 h 32"/>
                  <a:gd name="T8" fmla="*/ 0 w 48"/>
                  <a:gd name="T9" fmla="*/ 16 h 32"/>
                  <a:gd name="T10" fmla="*/ 0 w 48"/>
                  <a:gd name="T11" fmla="*/ 16 h 32"/>
                  <a:gd name="T12" fmla="*/ 32 w 48"/>
                  <a:gd name="T13" fmla="*/ 32 h 32"/>
                  <a:gd name="T14" fmla="*/ 48 w 48"/>
                  <a:gd name="T15" fmla="*/ 16 h 32"/>
                  <a:gd name="T16" fmla="*/ 48 w 48"/>
                  <a:gd name="T17" fmla="*/ 16 h 32"/>
                  <a:gd name="T18" fmla="*/ 48 w 48"/>
                  <a:gd name="T19" fmla="*/ 16 h 32"/>
                  <a:gd name="T20" fmla="*/ 48 w 48"/>
                  <a:gd name="T21" fmla="*/ 16 h 32"/>
                  <a:gd name="T22" fmla="*/ 48 w 48"/>
                  <a:gd name="T23" fmla="*/ 16 h 32"/>
                  <a:gd name="T24" fmla="*/ 32 w 48"/>
                  <a:gd name="T2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8" h="32">
                    <a:moveTo>
                      <a:pt x="32" y="0"/>
                    </a:moveTo>
                    <a:cubicBezTo>
                      <a:pt x="15" y="0"/>
                      <a:pt x="1" y="14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1" y="17"/>
                      <a:pt x="15" y="32"/>
                      <a:pt x="32" y="32"/>
                    </a:cubicBezTo>
                    <a:cubicBezTo>
                      <a:pt x="44" y="32"/>
                      <a:pt x="48" y="23"/>
                      <a:pt x="48" y="16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48" y="16"/>
                      <a:pt x="48" y="16"/>
                      <a:pt x="48" y="16"/>
                    </a:cubicBezTo>
                    <a:cubicBezTo>
                      <a:pt x="48" y="9"/>
                      <a:pt x="44" y="0"/>
                      <a:pt x="3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7" name="Freeform 42">
                <a:extLst>
                  <a:ext uri="{FF2B5EF4-FFF2-40B4-BE49-F238E27FC236}">
                    <a16:creationId xmlns:a16="http://schemas.microsoft.com/office/drawing/2014/main" id="{0D6D7D98-9648-4B26-9564-910327B883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2050" y="93663"/>
                <a:ext cx="161925" cy="161925"/>
              </a:xfrm>
              <a:custGeom>
                <a:avLst/>
                <a:gdLst>
                  <a:gd name="T0" fmla="*/ 31 w 43"/>
                  <a:gd name="T1" fmla="*/ 35 h 43"/>
                  <a:gd name="T2" fmla="*/ 42 w 43"/>
                  <a:gd name="T3" fmla="*/ 1 h 43"/>
                  <a:gd name="T4" fmla="*/ 42 w 43"/>
                  <a:gd name="T5" fmla="*/ 1 h 43"/>
                  <a:gd name="T6" fmla="*/ 42 w 43"/>
                  <a:gd name="T7" fmla="*/ 1 h 43"/>
                  <a:gd name="T8" fmla="*/ 42 w 43"/>
                  <a:gd name="T9" fmla="*/ 1 h 43"/>
                  <a:gd name="T10" fmla="*/ 42 w 43"/>
                  <a:gd name="T11" fmla="*/ 1 h 43"/>
                  <a:gd name="T12" fmla="*/ 8 w 43"/>
                  <a:gd name="T13" fmla="*/ 12 h 43"/>
                  <a:gd name="T14" fmla="*/ 8 w 43"/>
                  <a:gd name="T15" fmla="*/ 35 h 43"/>
                  <a:gd name="T16" fmla="*/ 8 w 43"/>
                  <a:gd name="T17" fmla="*/ 35 h 43"/>
                  <a:gd name="T18" fmla="*/ 8 w 43"/>
                  <a:gd name="T19" fmla="*/ 35 h 43"/>
                  <a:gd name="T20" fmla="*/ 8 w 43"/>
                  <a:gd name="T21" fmla="*/ 35 h 43"/>
                  <a:gd name="T22" fmla="*/ 8 w 43"/>
                  <a:gd name="T23" fmla="*/ 35 h 43"/>
                  <a:gd name="T24" fmla="*/ 31 w 43"/>
                  <a:gd name="T25" fmla="*/ 35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" h="43">
                    <a:moveTo>
                      <a:pt x="31" y="35"/>
                    </a:moveTo>
                    <a:cubicBezTo>
                      <a:pt x="43" y="23"/>
                      <a:pt x="43" y="3"/>
                      <a:pt x="42" y="1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1" y="0"/>
                      <a:pt x="20" y="0"/>
                      <a:pt x="8" y="12"/>
                    </a:cubicBezTo>
                    <a:cubicBezTo>
                      <a:pt x="0" y="21"/>
                      <a:pt x="3" y="30"/>
                      <a:pt x="8" y="35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13" y="40"/>
                      <a:pt x="22" y="43"/>
                      <a:pt x="31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8" name="Freeform 43">
                <a:extLst>
                  <a:ext uri="{FF2B5EF4-FFF2-40B4-BE49-F238E27FC236}">
                    <a16:creationId xmlns:a16="http://schemas.microsoft.com/office/drawing/2014/main" id="{637EDD98-1A4D-4FE3-856A-427CB9D784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5463" y="728663"/>
                <a:ext cx="161925" cy="161925"/>
              </a:xfrm>
              <a:custGeom>
                <a:avLst/>
                <a:gdLst>
                  <a:gd name="T0" fmla="*/ 12 w 43"/>
                  <a:gd name="T1" fmla="*/ 8 h 43"/>
                  <a:gd name="T2" fmla="*/ 1 w 43"/>
                  <a:gd name="T3" fmla="*/ 42 h 43"/>
                  <a:gd name="T4" fmla="*/ 1 w 43"/>
                  <a:gd name="T5" fmla="*/ 42 h 43"/>
                  <a:gd name="T6" fmla="*/ 1 w 43"/>
                  <a:gd name="T7" fmla="*/ 42 h 43"/>
                  <a:gd name="T8" fmla="*/ 1 w 43"/>
                  <a:gd name="T9" fmla="*/ 42 h 43"/>
                  <a:gd name="T10" fmla="*/ 1 w 43"/>
                  <a:gd name="T11" fmla="*/ 42 h 43"/>
                  <a:gd name="T12" fmla="*/ 35 w 43"/>
                  <a:gd name="T13" fmla="*/ 31 h 43"/>
                  <a:gd name="T14" fmla="*/ 35 w 43"/>
                  <a:gd name="T15" fmla="*/ 8 h 43"/>
                  <a:gd name="T16" fmla="*/ 35 w 43"/>
                  <a:gd name="T17" fmla="*/ 8 h 43"/>
                  <a:gd name="T18" fmla="*/ 35 w 43"/>
                  <a:gd name="T19" fmla="*/ 8 h 43"/>
                  <a:gd name="T20" fmla="*/ 35 w 43"/>
                  <a:gd name="T21" fmla="*/ 8 h 43"/>
                  <a:gd name="T22" fmla="*/ 35 w 43"/>
                  <a:gd name="T23" fmla="*/ 8 h 43"/>
                  <a:gd name="T24" fmla="*/ 12 w 43"/>
                  <a:gd name="T25" fmla="*/ 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" h="43">
                    <a:moveTo>
                      <a:pt x="12" y="8"/>
                    </a:moveTo>
                    <a:cubicBezTo>
                      <a:pt x="0" y="20"/>
                      <a:pt x="0" y="41"/>
                      <a:pt x="1" y="42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2" y="43"/>
                      <a:pt x="23" y="43"/>
                      <a:pt x="35" y="31"/>
                    </a:cubicBezTo>
                    <a:cubicBezTo>
                      <a:pt x="43" y="23"/>
                      <a:pt x="40" y="13"/>
                      <a:pt x="35" y="8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30" y="4"/>
                      <a:pt x="20" y="0"/>
                      <a:pt x="12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59" name="Freeform 44">
                <a:extLst>
                  <a:ext uri="{FF2B5EF4-FFF2-40B4-BE49-F238E27FC236}">
                    <a16:creationId xmlns:a16="http://schemas.microsoft.com/office/drawing/2014/main" id="{61376C78-5C27-48B0-9E53-16FEE94294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2050" y="728663"/>
                <a:ext cx="161925" cy="161925"/>
              </a:xfrm>
              <a:custGeom>
                <a:avLst/>
                <a:gdLst>
                  <a:gd name="T0" fmla="*/ 8 w 43"/>
                  <a:gd name="T1" fmla="*/ 31 h 43"/>
                  <a:gd name="T2" fmla="*/ 42 w 43"/>
                  <a:gd name="T3" fmla="*/ 42 h 43"/>
                  <a:gd name="T4" fmla="*/ 42 w 43"/>
                  <a:gd name="T5" fmla="*/ 42 h 43"/>
                  <a:gd name="T6" fmla="*/ 42 w 43"/>
                  <a:gd name="T7" fmla="*/ 42 h 43"/>
                  <a:gd name="T8" fmla="*/ 42 w 43"/>
                  <a:gd name="T9" fmla="*/ 42 h 43"/>
                  <a:gd name="T10" fmla="*/ 42 w 43"/>
                  <a:gd name="T11" fmla="*/ 42 h 43"/>
                  <a:gd name="T12" fmla="*/ 31 w 43"/>
                  <a:gd name="T13" fmla="*/ 8 h 43"/>
                  <a:gd name="T14" fmla="*/ 8 w 43"/>
                  <a:gd name="T15" fmla="*/ 8 h 43"/>
                  <a:gd name="T16" fmla="*/ 8 w 43"/>
                  <a:gd name="T17" fmla="*/ 8 h 43"/>
                  <a:gd name="T18" fmla="*/ 8 w 43"/>
                  <a:gd name="T19" fmla="*/ 8 h 43"/>
                  <a:gd name="T20" fmla="*/ 8 w 43"/>
                  <a:gd name="T21" fmla="*/ 8 h 43"/>
                  <a:gd name="T22" fmla="*/ 8 w 43"/>
                  <a:gd name="T23" fmla="*/ 8 h 43"/>
                  <a:gd name="T24" fmla="*/ 8 w 43"/>
                  <a:gd name="T25" fmla="*/ 3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" h="43">
                    <a:moveTo>
                      <a:pt x="8" y="31"/>
                    </a:moveTo>
                    <a:cubicBezTo>
                      <a:pt x="20" y="43"/>
                      <a:pt x="41" y="43"/>
                      <a:pt x="42" y="42"/>
                    </a:cubicBezTo>
                    <a:cubicBezTo>
                      <a:pt x="42" y="42"/>
                      <a:pt x="42" y="42"/>
                      <a:pt x="42" y="42"/>
                    </a:cubicBezTo>
                    <a:cubicBezTo>
                      <a:pt x="42" y="42"/>
                      <a:pt x="42" y="42"/>
                      <a:pt x="42" y="42"/>
                    </a:cubicBezTo>
                    <a:cubicBezTo>
                      <a:pt x="42" y="42"/>
                      <a:pt x="42" y="42"/>
                      <a:pt x="42" y="42"/>
                    </a:cubicBezTo>
                    <a:cubicBezTo>
                      <a:pt x="42" y="42"/>
                      <a:pt x="42" y="42"/>
                      <a:pt x="42" y="42"/>
                    </a:cubicBezTo>
                    <a:cubicBezTo>
                      <a:pt x="43" y="41"/>
                      <a:pt x="43" y="20"/>
                      <a:pt x="31" y="8"/>
                    </a:cubicBezTo>
                    <a:cubicBezTo>
                      <a:pt x="22" y="0"/>
                      <a:pt x="13" y="4"/>
                      <a:pt x="8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3" y="13"/>
                      <a:pt x="0" y="23"/>
                      <a:pt x="8" y="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60" name="Freeform 45">
                <a:extLst>
                  <a:ext uri="{FF2B5EF4-FFF2-40B4-BE49-F238E27FC236}">
                    <a16:creationId xmlns:a16="http://schemas.microsoft.com/office/drawing/2014/main" id="{DE1484ED-B162-4B10-B8B5-7B3849AD92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5463" y="93663"/>
                <a:ext cx="161925" cy="161925"/>
              </a:xfrm>
              <a:custGeom>
                <a:avLst/>
                <a:gdLst>
                  <a:gd name="T0" fmla="*/ 35 w 43"/>
                  <a:gd name="T1" fmla="*/ 12 h 43"/>
                  <a:gd name="T2" fmla="*/ 1 w 43"/>
                  <a:gd name="T3" fmla="*/ 1 h 43"/>
                  <a:gd name="T4" fmla="*/ 1 w 43"/>
                  <a:gd name="T5" fmla="*/ 1 h 43"/>
                  <a:gd name="T6" fmla="*/ 1 w 43"/>
                  <a:gd name="T7" fmla="*/ 1 h 43"/>
                  <a:gd name="T8" fmla="*/ 1 w 43"/>
                  <a:gd name="T9" fmla="*/ 1 h 43"/>
                  <a:gd name="T10" fmla="*/ 1 w 43"/>
                  <a:gd name="T11" fmla="*/ 1 h 43"/>
                  <a:gd name="T12" fmla="*/ 12 w 43"/>
                  <a:gd name="T13" fmla="*/ 35 h 43"/>
                  <a:gd name="T14" fmla="*/ 35 w 43"/>
                  <a:gd name="T15" fmla="*/ 35 h 43"/>
                  <a:gd name="T16" fmla="*/ 35 w 43"/>
                  <a:gd name="T17" fmla="*/ 35 h 43"/>
                  <a:gd name="T18" fmla="*/ 35 w 43"/>
                  <a:gd name="T19" fmla="*/ 35 h 43"/>
                  <a:gd name="T20" fmla="*/ 35 w 43"/>
                  <a:gd name="T21" fmla="*/ 35 h 43"/>
                  <a:gd name="T22" fmla="*/ 35 w 43"/>
                  <a:gd name="T23" fmla="*/ 35 h 43"/>
                  <a:gd name="T24" fmla="*/ 35 w 43"/>
                  <a:gd name="T25" fmla="*/ 1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3" h="43">
                    <a:moveTo>
                      <a:pt x="35" y="12"/>
                    </a:moveTo>
                    <a:cubicBezTo>
                      <a:pt x="23" y="0"/>
                      <a:pt x="2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3"/>
                      <a:pt x="0" y="23"/>
                      <a:pt x="12" y="35"/>
                    </a:cubicBezTo>
                    <a:cubicBezTo>
                      <a:pt x="20" y="43"/>
                      <a:pt x="30" y="40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40" y="30"/>
                      <a:pt x="43" y="21"/>
                      <a:pt x="3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61" name="TextBox 171">
              <a:extLst>
                <a:ext uri="{FF2B5EF4-FFF2-40B4-BE49-F238E27FC236}">
                  <a16:creationId xmlns:a16="http://schemas.microsoft.com/office/drawing/2014/main" id="{FAF4EFD0-011E-48C7-813C-90D7E62EEB14}"/>
                </a:ext>
              </a:extLst>
            </p:cNvPr>
            <p:cNvSpPr txBox="1"/>
            <p:nvPr/>
          </p:nvSpPr>
          <p:spPr>
            <a:xfrm>
              <a:off x="4225176" y="3638164"/>
              <a:ext cx="3294037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You will not believe 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all of the elements in this slide are all editable without reducing the quality, unlimited color, and unlimited size, none of which use jpg or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png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. pure vector of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powerpoint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.</a:t>
              </a:r>
              <a:r>
                <a:rPr lang="id-ID" sz="1400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</a:p>
          </p:txBody>
        </p:sp>
        <p:sp>
          <p:nvSpPr>
            <p:cNvPr id="62" name="Rectangle 172">
              <a:extLst>
                <a:ext uri="{FF2B5EF4-FFF2-40B4-BE49-F238E27FC236}">
                  <a16:creationId xmlns:a16="http://schemas.microsoft.com/office/drawing/2014/main" id="{5062C5C0-73F9-498A-91F6-5F2EE72F8E74}"/>
                </a:ext>
              </a:extLst>
            </p:cNvPr>
            <p:cNvSpPr/>
            <p:nvPr/>
          </p:nvSpPr>
          <p:spPr>
            <a:xfrm>
              <a:off x="4802511" y="3202192"/>
              <a:ext cx="21393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d-ID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T Sans" panose="020B0503020203020204" pitchFamily="34" charset="0"/>
                </a:rPr>
                <a:t>Process Finalization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8752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6E2E2"/>
            </a:gs>
          </a:gsLst>
          <a:lin ang="6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0EEAA-88A1-4568-9A94-A7326B716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571" y="101920"/>
            <a:ext cx="8675077" cy="715025"/>
          </a:xfrm>
        </p:spPr>
        <p:txBody>
          <a:bodyPr>
            <a:normAutofit/>
          </a:bodyPr>
          <a:lstStyle/>
          <a:p>
            <a:r>
              <a:rPr lang="it-IT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ESEMPI PRODOTTO FINALE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FF0B8AA-D460-49CD-AEEB-DD3CECD02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5" y="6270878"/>
            <a:ext cx="580511" cy="364564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1B73A1CD-456D-4FBF-A112-9C4E2543757A}"/>
              </a:ext>
            </a:extLst>
          </p:cNvPr>
          <p:cNvSpPr/>
          <p:nvPr/>
        </p:nvSpPr>
        <p:spPr>
          <a:xfrm>
            <a:off x="694616" y="6304197"/>
            <a:ext cx="5407295" cy="415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JORDAN GOTTARDO - 1070703</a:t>
            </a:r>
          </a:p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JAVA CONTENT REPOSITORY PER LA PERSISTENZA DI PRODOTTI COMMERCIALI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FA10F8D-B0E1-4EA7-9107-7F0809A5024A}"/>
              </a:ext>
            </a:extLst>
          </p:cNvPr>
          <p:cNvCxnSpPr>
            <a:cxnSpLocks/>
          </p:cNvCxnSpPr>
          <p:nvPr/>
        </p:nvCxnSpPr>
        <p:spPr>
          <a:xfrm>
            <a:off x="772504" y="6270867"/>
            <a:ext cx="495519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1912B567-EA7E-4DF8-94E0-4D274830111A}"/>
              </a:ext>
            </a:extLst>
          </p:cNvPr>
          <p:cNvSpPr/>
          <p:nvPr/>
        </p:nvSpPr>
        <p:spPr>
          <a:xfrm>
            <a:off x="11301096" y="6453637"/>
            <a:ext cx="7826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13</a:t>
            </a:r>
            <a:r>
              <a:rPr lang="it-IT" sz="12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/14</a:t>
            </a:r>
          </a:p>
        </p:txBody>
      </p: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09220EE-85E0-4226-97E8-37DD72A9106E}"/>
              </a:ext>
            </a:extLst>
          </p:cNvPr>
          <p:cNvGrpSpPr/>
          <p:nvPr/>
        </p:nvGrpSpPr>
        <p:grpSpPr>
          <a:xfrm>
            <a:off x="-1897212" y="1675552"/>
            <a:ext cx="959783" cy="948776"/>
            <a:chOff x="-1859281" y="1675552"/>
            <a:chExt cx="959783" cy="948776"/>
          </a:xfrm>
        </p:grpSpPr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7F164DB4-5E09-43D3-89BC-F82342DA0707}"/>
                </a:ext>
              </a:extLst>
            </p:cNvPr>
            <p:cNvSpPr/>
            <p:nvPr/>
          </p:nvSpPr>
          <p:spPr>
            <a:xfrm>
              <a:off x="-1859281" y="1675552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39" name="Elemento grafico 38" descr="Monete">
              <a:extLst>
                <a:ext uri="{FF2B5EF4-FFF2-40B4-BE49-F238E27FC236}">
                  <a16:creationId xmlns:a16="http://schemas.microsoft.com/office/drawing/2014/main" id="{030613A4-7EF6-4712-9A75-3A289C90A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750866" y="1747984"/>
              <a:ext cx="758191" cy="758191"/>
            </a:xfrm>
            <a:prstGeom prst="rect">
              <a:avLst/>
            </a:prstGeom>
          </p:spPr>
        </p:pic>
      </p:grp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42319D05-E789-4EF7-AF8B-D8FB1E46BE84}"/>
              </a:ext>
            </a:extLst>
          </p:cNvPr>
          <p:cNvGrpSpPr/>
          <p:nvPr/>
        </p:nvGrpSpPr>
        <p:grpSpPr>
          <a:xfrm>
            <a:off x="-1897213" y="2696760"/>
            <a:ext cx="959783" cy="948776"/>
            <a:chOff x="-1897213" y="2696760"/>
            <a:chExt cx="959783" cy="948776"/>
          </a:xfrm>
        </p:grpSpPr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9D476FF0-B6BE-4ED4-94B5-92DC40CCBD26}"/>
                </a:ext>
              </a:extLst>
            </p:cNvPr>
            <p:cNvSpPr/>
            <p:nvPr/>
          </p:nvSpPr>
          <p:spPr>
            <a:xfrm>
              <a:off x="-1897213" y="2696760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48" name="Elemento grafico 47" descr="Computer portatile">
              <a:extLst>
                <a:ext uri="{FF2B5EF4-FFF2-40B4-BE49-F238E27FC236}">
                  <a16:creationId xmlns:a16="http://schemas.microsoft.com/office/drawing/2014/main" id="{47A6B3CF-2714-45D4-B1A9-EE52C61F1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1850625" y="2696760"/>
              <a:ext cx="866606" cy="866606"/>
            </a:xfrm>
            <a:prstGeom prst="rect">
              <a:avLst/>
            </a:prstGeom>
          </p:spPr>
        </p:pic>
      </p:grp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469671A-C827-4A58-8276-C8245E472B98}"/>
              </a:ext>
            </a:extLst>
          </p:cNvPr>
          <p:cNvSpPr txBox="1"/>
          <p:nvPr/>
        </p:nvSpPr>
        <p:spPr>
          <a:xfrm>
            <a:off x="11474605" y="6065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65EFFCC2-587C-4247-8ADB-9D6EC719458A}"/>
              </a:ext>
            </a:extLst>
          </p:cNvPr>
          <p:cNvSpPr/>
          <p:nvPr/>
        </p:nvSpPr>
        <p:spPr>
          <a:xfrm>
            <a:off x="-1897212" y="606550"/>
            <a:ext cx="959783" cy="94877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1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7D1EBC3-1DEC-437A-B116-655FFF1CB698}"/>
              </a:ext>
            </a:extLst>
          </p:cNvPr>
          <p:cNvSpPr txBox="1"/>
          <p:nvPr/>
        </p:nvSpPr>
        <p:spPr>
          <a:xfrm>
            <a:off x="7551131" y="4978403"/>
            <a:ext cx="39234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Finestra di ricerca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Ricerche per passi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Aggiunta e rimozione di filtri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 stringhe e numeri</a:t>
            </a:r>
          </a:p>
        </p:txBody>
      </p:sp>
      <p:pic>
        <p:nvPicPr>
          <p:cNvPr id="7" name="Elemento grafico 6" descr="Lente di ingrandimento">
            <a:extLst>
              <a:ext uri="{FF2B5EF4-FFF2-40B4-BE49-F238E27FC236}">
                <a16:creationId xmlns:a16="http://schemas.microsoft.com/office/drawing/2014/main" id="{BF591F5A-B82B-4B4C-9C3F-F73086A3A0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2479666" y="5705336"/>
            <a:ext cx="1495647" cy="1495647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BEEC49CD-92DA-411A-B74F-5EC6F17A1779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8" r="590"/>
          <a:stretch/>
        </p:blipFill>
        <p:spPr>
          <a:xfrm>
            <a:off x="323865" y="1031240"/>
            <a:ext cx="6185452" cy="4752872"/>
          </a:xfrm>
          <a:prstGeom prst="rect">
            <a:avLst/>
          </a:prstGeom>
        </p:spPr>
      </p:pic>
      <p:grpSp>
        <p:nvGrpSpPr>
          <p:cNvPr id="23" name="Gruppo 22">
            <a:extLst>
              <a:ext uri="{FF2B5EF4-FFF2-40B4-BE49-F238E27FC236}">
                <a16:creationId xmlns:a16="http://schemas.microsoft.com/office/drawing/2014/main" id="{F6F86FF1-7621-4D4F-93A9-413A67653027}"/>
              </a:ext>
            </a:extLst>
          </p:cNvPr>
          <p:cNvGrpSpPr/>
          <p:nvPr/>
        </p:nvGrpSpPr>
        <p:grpSpPr>
          <a:xfrm>
            <a:off x="6609543" y="1018454"/>
            <a:ext cx="5315080" cy="3779590"/>
            <a:chOff x="6248029" y="1316176"/>
            <a:chExt cx="4999061" cy="3554867"/>
          </a:xfrm>
        </p:grpSpPr>
        <p:pic>
          <p:nvPicPr>
            <p:cNvPr id="22" name="Immagine 21">
              <a:extLst>
                <a:ext uri="{FF2B5EF4-FFF2-40B4-BE49-F238E27FC236}">
                  <a16:creationId xmlns:a16="http://schemas.microsoft.com/office/drawing/2014/main" id="{F0B35313-4E3A-4588-9FE7-D4D1988F18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4" t="338" r="14421" b="-1"/>
            <a:stretch/>
          </p:blipFill>
          <p:spPr>
            <a:xfrm>
              <a:off x="6248029" y="1328201"/>
              <a:ext cx="4858884" cy="3542842"/>
            </a:xfrm>
            <a:prstGeom prst="rect">
              <a:avLst/>
            </a:prstGeom>
          </p:spPr>
        </p:pic>
        <p:pic>
          <p:nvPicPr>
            <p:cNvPr id="33" name="Immagine 32">
              <a:extLst>
                <a:ext uri="{FF2B5EF4-FFF2-40B4-BE49-F238E27FC236}">
                  <a16:creationId xmlns:a16="http://schemas.microsoft.com/office/drawing/2014/main" id="{3C358923-4B8D-40E5-AF11-77E46A2774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183" r="368"/>
            <a:stretch/>
          </p:blipFill>
          <p:spPr>
            <a:xfrm>
              <a:off x="11106913" y="1316176"/>
              <a:ext cx="140177" cy="35548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7106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6E2E2"/>
            </a:gs>
          </a:gsLst>
          <a:lin ang="6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0EEAA-88A1-4568-9A94-A7326B716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571" y="101920"/>
            <a:ext cx="8675077" cy="715025"/>
          </a:xfrm>
          <a:noFill/>
        </p:spPr>
        <p:txBody>
          <a:bodyPr>
            <a:normAutofit/>
          </a:bodyPr>
          <a:lstStyle/>
          <a:p>
            <a:r>
              <a:rPr lang="it-IT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PRODOTTI E PROGETTI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FF0B8AA-D460-49CD-AEEB-DD3CECD02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5" y="6270878"/>
            <a:ext cx="580511" cy="364564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1B73A1CD-456D-4FBF-A112-9C4E2543757A}"/>
              </a:ext>
            </a:extLst>
          </p:cNvPr>
          <p:cNvSpPr/>
          <p:nvPr/>
        </p:nvSpPr>
        <p:spPr>
          <a:xfrm>
            <a:off x="694616" y="6304197"/>
            <a:ext cx="5407295" cy="415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JORDAN GOTTARDO - 1070703</a:t>
            </a:r>
          </a:p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JAVA CONTENT REPOSITORY PER LA PERSISTENZA DI PRODOTTI COMMERCIALI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FA10F8D-B0E1-4EA7-9107-7F0809A5024A}"/>
              </a:ext>
            </a:extLst>
          </p:cNvPr>
          <p:cNvCxnSpPr>
            <a:cxnSpLocks/>
          </p:cNvCxnSpPr>
          <p:nvPr/>
        </p:nvCxnSpPr>
        <p:spPr>
          <a:xfrm>
            <a:off x="772504" y="6270867"/>
            <a:ext cx="495519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1912B567-EA7E-4DF8-94E0-4D274830111A}"/>
              </a:ext>
            </a:extLst>
          </p:cNvPr>
          <p:cNvSpPr/>
          <p:nvPr/>
        </p:nvSpPr>
        <p:spPr>
          <a:xfrm>
            <a:off x="11301096" y="6453637"/>
            <a:ext cx="7826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</a:t>
            </a:r>
            <a:r>
              <a:rPr lang="it-IT" sz="12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/14</a:t>
            </a:r>
          </a:p>
        </p:txBody>
      </p: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42319D05-E789-4EF7-AF8B-D8FB1E46BE84}"/>
              </a:ext>
            </a:extLst>
          </p:cNvPr>
          <p:cNvGrpSpPr/>
          <p:nvPr/>
        </p:nvGrpSpPr>
        <p:grpSpPr>
          <a:xfrm>
            <a:off x="-1897213" y="2696760"/>
            <a:ext cx="959783" cy="948776"/>
            <a:chOff x="-1897213" y="2696760"/>
            <a:chExt cx="959783" cy="948776"/>
          </a:xfrm>
        </p:grpSpPr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9D476FF0-B6BE-4ED4-94B5-92DC40CCBD26}"/>
                </a:ext>
              </a:extLst>
            </p:cNvPr>
            <p:cNvSpPr/>
            <p:nvPr/>
          </p:nvSpPr>
          <p:spPr>
            <a:xfrm>
              <a:off x="-1897213" y="2696760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48" name="Elemento grafico 47" descr="Computer portatile">
              <a:extLst>
                <a:ext uri="{FF2B5EF4-FFF2-40B4-BE49-F238E27FC236}">
                  <a16:creationId xmlns:a16="http://schemas.microsoft.com/office/drawing/2014/main" id="{47A6B3CF-2714-45D4-B1A9-EE52C61F1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850625" y="2696760"/>
              <a:ext cx="866606" cy="866606"/>
            </a:xfrm>
            <a:prstGeom prst="rect">
              <a:avLst/>
            </a:prstGeom>
          </p:spPr>
        </p:pic>
      </p:grp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469671A-C827-4A58-8276-C8245E472B98}"/>
              </a:ext>
            </a:extLst>
          </p:cNvPr>
          <p:cNvSpPr txBox="1"/>
          <p:nvPr/>
        </p:nvSpPr>
        <p:spPr>
          <a:xfrm>
            <a:off x="11474605" y="6065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47C85449-A378-4393-8087-698802FB0245}"/>
              </a:ext>
            </a:extLst>
          </p:cNvPr>
          <p:cNvCxnSpPr>
            <a:cxnSpLocks/>
          </p:cNvCxnSpPr>
          <p:nvPr/>
        </p:nvCxnSpPr>
        <p:spPr>
          <a:xfrm flipH="1" flipV="1">
            <a:off x="-3948327" y="5797138"/>
            <a:ext cx="3617695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5EF694A4-0839-4FAD-A513-71D1EA375509}"/>
              </a:ext>
            </a:extLst>
          </p:cNvPr>
          <p:cNvCxnSpPr/>
          <p:nvPr/>
        </p:nvCxnSpPr>
        <p:spPr>
          <a:xfrm flipH="1">
            <a:off x="-1924461" y="6870386"/>
            <a:ext cx="122261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F3911FB1-F648-4718-99EC-0833A5DAF9EF}"/>
              </a:ext>
            </a:extLst>
          </p:cNvPr>
          <p:cNvCxnSpPr>
            <a:cxnSpLocks/>
          </p:cNvCxnSpPr>
          <p:nvPr/>
        </p:nvCxnSpPr>
        <p:spPr>
          <a:xfrm flipH="1" flipV="1">
            <a:off x="-2469892" y="7943635"/>
            <a:ext cx="2139260" cy="1530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79634494-5AFE-4E09-90BB-DCF7A6A1FFCB}"/>
              </a:ext>
            </a:extLst>
          </p:cNvPr>
          <p:cNvGrpSpPr/>
          <p:nvPr/>
        </p:nvGrpSpPr>
        <p:grpSpPr>
          <a:xfrm>
            <a:off x="-1955096" y="4427812"/>
            <a:ext cx="959783" cy="948776"/>
            <a:chOff x="-1955096" y="4427812"/>
            <a:chExt cx="959783" cy="948776"/>
          </a:xfrm>
        </p:grpSpPr>
        <p:sp>
          <p:nvSpPr>
            <p:cNvPr id="44" name="Ovale 43">
              <a:extLst>
                <a:ext uri="{FF2B5EF4-FFF2-40B4-BE49-F238E27FC236}">
                  <a16:creationId xmlns:a16="http://schemas.microsoft.com/office/drawing/2014/main" id="{D1CFC7FB-7CC6-4C40-8292-D78FE77744E8}"/>
                </a:ext>
              </a:extLst>
            </p:cNvPr>
            <p:cNvSpPr/>
            <p:nvPr/>
          </p:nvSpPr>
          <p:spPr>
            <a:xfrm>
              <a:off x="-1955096" y="4427812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/>
            </a:p>
          </p:txBody>
        </p:sp>
        <p:pic>
          <p:nvPicPr>
            <p:cNvPr id="45" name="Elemento grafico 44" descr="Registratore di cassa">
              <a:extLst>
                <a:ext uri="{FF2B5EF4-FFF2-40B4-BE49-F238E27FC236}">
                  <a16:creationId xmlns:a16="http://schemas.microsoft.com/office/drawing/2014/main" id="{1D6CDE82-1099-4775-8C45-180C736203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1806507" y="4548038"/>
              <a:ext cx="670224" cy="670224"/>
            </a:xfrm>
            <a:prstGeom prst="rect">
              <a:avLst/>
            </a:prstGeom>
          </p:spPr>
        </p:pic>
      </p:grpSp>
      <p:grpSp>
        <p:nvGrpSpPr>
          <p:cNvPr id="52" name="Gruppo 51">
            <a:extLst>
              <a:ext uri="{FF2B5EF4-FFF2-40B4-BE49-F238E27FC236}">
                <a16:creationId xmlns:a16="http://schemas.microsoft.com/office/drawing/2014/main" id="{7218EADA-7CE7-4256-A181-ACC6F6DC91B6}"/>
              </a:ext>
            </a:extLst>
          </p:cNvPr>
          <p:cNvGrpSpPr/>
          <p:nvPr/>
        </p:nvGrpSpPr>
        <p:grpSpPr>
          <a:xfrm>
            <a:off x="-1897212" y="606550"/>
            <a:ext cx="959783" cy="948776"/>
            <a:chOff x="-1897212" y="606550"/>
            <a:chExt cx="959783" cy="948776"/>
          </a:xfrm>
        </p:grpSpPr>
        <p:sp>
          <p:nvSpPr>
            <p:cNvPr id="32" name="Ovale 31">
              <a:extLst>
                <a:ext uri="{FF2B5EF4-FFF2-40B4-BE49-F238E27FC236}">
                  <a16:creationId xmlns:a16="http://schemas.microsoft.com/office/drawing/2014/main" id="{65EFFCC2-587C-4247-8ADB-9D6EC719458A}"/>
                </a:ext>
              </a:extLst>
            </p:cNvPr>
            <p:cNvSpPr/>
            <p:nvPr/>
          </p:nvSpPr>
          <p:spPr>
            <a:xfrm>
              <a:off x="-1897212" y="606550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/>
            </a:p>
          </p:txBody>
        </p:sp>
        <p:pic>
          <p:nvPicPr>
            <p:cNvPr id="51" name="Elemento grafico 50" descr="Computer portatile">
              <a:extLst>
                <a:ext uri="{FF2B5EF4-FFF2-40B4-BE49-F238E27FC236}">
                  <a16:creationId xmlns:a16="http://schemas.microsoft.com/office/drawing/2014/main" id="{E7515807-6B23-4BA1-AC12-DFCE3520B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1820315" y="610159"/>
              <a:ext cx="836296" cy="836296"/>
            </a:xfrm>
            <a:prstGeom prst="rect">
              <a:avLst/>
            </a:prstGeom>
          </p:spPr>
        </p:pic>
      </p:grpSp>
      <p:cxnSp>
        <p:nvCxnSpPr>
          <p:cNvPr id="47" name="Straight Connector 36">
            <a:extLst>
              <a:ext uri="{FF2B5EF4-FFF2-40B4-BE49-F238E27FC236}">
                <a16:creationId xmlns:a16="http://schemas.microsoft.com/office/drawing/2014/main" id="{6C49D0ED-7436-4667-BBC0-344E36ED926E}"/>
              </a:ext>
            </a:extLst>
          </p:cNvPr>
          <p:cNvCxnSpPr/>
          <p:nvPr/>
        </p:nvCxnSpPr>
        <p:spPr>
          <a:xfrm>
            <a:off x="3311988" y="2403844"/>
            <a:ext cx="0" cy="369951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37">
            <a:extLst>
              <a:ext uri="{FF2B5EF4-FFF2-40B4-BE49-F238E27FC236}">
                <a16:creationId xmlns:a16="http://schemas.microsoft.com/office/drawing/2014/main" id="{34EF4EEC-1FD0-422F-BD85-E276BE142D24}"/>
              </a:ext>
            </a:extLst>
          </p:cNvPr>
          <p:cNvCxnSpPr/>
          <p:nvPr/>
        </p:nvCxnSpPr>
        <p:spPr>
          <a:xfrm>
            <a:off x="5276902" y="2403844"/>
            <a:ext cx="0" cy="369951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38">
            <a:extLst>
              <a:ext uri="{FF2B5EF4-FFF2-40B4-BE49-F238E27FC236}">
                <a16:creationId xmlns:a16="http://schemas.microsoft.com/office/drawing/2014/main" id="{BA68AD84-7A48-4ACC-B599-39E490641A31}"/>
              </a:ext>
            </a:extLst>
          </p:cNvPr>
          <p:cNvCxnSpPr/>
          <p:nvPr/>
        </p:nvCxnSpPr>
        <p:spPr>
          <a:xfrm>
            <a:off x="1328093" y="2403844"/>
            <a:ext cx="0" cy="369951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39">
            <a:extLst>
              <a:ext uri="{FF2B5EF4-FFF2-40B4-BE49-F238E27FC236}">
                <a16:creationId xmlns:a16="http://schemas.microsoft.com/office/drawing/2014/main" id="{135252BE-024C-49B9-AED5-044863ED9CD4}"/>
              </a:ext>
            </a:extLst>
          </p:cNvPr>
          <p:cNvCxnSpPr/>
          <p:nvPr/>
        </p:nvCxnSpPr>
        <p:spPr>
          <a:xfrm>
            <a:off x="7240968" y="2403844"/>
            <a:ext cx="0" cy="369951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40">
            <a:extLst>
              <a:ext uri="{FF2B5EF4-FFF2-40B4-BE49-F238E27FC236}">
                <a16:creationId xmlns:a16="http://schemas.microsoft.com/office/drawing/2014/main" id="{27167DF2-57A6-4673-A075-0FFFE228529F}"/>
              </a:ext>
            </a:extLst>
          </p:cNvPr>
          <p:cNvGrpSpPr/>
          <p:nvPr/>
        </p:nvGrpSpPr>
        <p:grpSpPr>
          <a:xfrm>
            <a:off x="8499173" y="2764716"/>
            <a:ext cx="2212405" cy="2474812"/>
            <a:chOff x="8979191" y="2272158"/>
            <a:chExt cx="2212405" cy="2317999"/>
          </a:xfrm>
        </p:grpSpPr>
        <p:sp>
          <p:nvSpPr>
            <p:cNvPr id="57" name="TextBox 41">
              <a:extLst>
                <a:ext uri="{FF2B5EF4-FFF2-40B4-BE49-F238E27FC236}">
                  <a16:creationId xmlns:a16="http://schemas.microsoft.com/office/drawing/2014/main" id="{B4F9E032-8004-4E94-BB1E-37585F50C516}"/>
                </a:ext>
              </a:extLst>
            </p:cNvPr>
            <p:cNvSpPr txBox="1"/>
            <p:nvPr/>
          </p:nvSpPr>
          <p:spPr>
            <a:xfrm>
              <a:off x="9055386" y="2272158"/>
              <a:ext cx="1962280" cy="345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b="1" dirty="0">
                  <a:solidFill>
                    <a:schemeClr val="accent5"/>
                  </a:solidFill>
                  <a:latin typeface="Raleway" panose="020B0003030101060003" pitchFamily="34" charset="0"/>
                </a:rPr>
                <a:t>Moduli </a:t>
              </a:r>
              <a:r>
                <a:rPr lang="it-IT" b="1" dirty="0" err="1">
                  <a:solidFill>
                    <a:schemeClr val="accent5"/>
                  </a:solidFill>
                  <a:latin typeface="Raleway" panose="020B0003030101060003" pitchFamily="34" charset="0"/>
                </a:rPr>
                <a:t>JStore</a:t>
              </a:r>
              <a:endParaRPr lang="en-US" b="1" dirty="0">
                <a:solidFill>
                  <a:schemeClr val="accent5"/>
                </a:solidFill>
                <a:latin typeface="Raleway" panose="020B0003030101060003" pitchFamily="34" charset="0"/>
              </a:endParaRPr>
            </a:p>
          </p:txBody>
        </p:sp>
        <p:cxnSp>
          <p:nvCxnSpPr>
            <p:cNvPr id="60" name="Straight Connector 43">
              <a:extLst>
                <a:ext uri="{FF2B5EF4-FFF2-40B4-BE49-F238E27FC236}">
                  <a16:creationId xmlns:a16="http://schemas.microsoft.com/office/drawing/2014/main" id="{43F4E8B6-5C70-4C11-97A1-11B1156CB3C9}"/>
                </a:ext>
              </a:extLst>
            </p:cNvPr>
            <p:cNvCxnSpPr/>
            <p:nvPr/>
          </p:nvCxnSpPr>
          <p:spPr>
            <a:xfrm>
              <a:off x="9300515" y="3715454"/>
              <a:ext cx="1447637" cy="0"/>
            </a:xfrm>
            <a:prstGeom prst="line">
              <a:avLst/>
            </a:prstGeom>
            <a:ln w="19050">
              <a:solidFill>
                <a:schemeClr val="tx2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44">
              <a:extLst>
                <a:ext uri="{FF2B5EF4-FFF2-40B4-BE49-F238E27FC236}">
                  <a16:creationId xmlns:a16="http://schemas.microsoft.com/office/drawing/2014/main" id="{8E25B94F-729E-4D95-BF3E-F2ED00D4BCB6}"/>
                </a:ext>
              </a:extLst>
            </p:cNvPr>
            <p:cNvSpPr/>
            <p:nvPr/>
          </p:nvSpPr>
          <p:spPr>
            <a:xfrm>
              <a:off x="8979191" y="3759160"/>
              <a:ext cx="221240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it-IT" sz="16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Web service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it-IT" sz="16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Modificabili singolarmente</a:t>
              </a:r>
            </a:p>
          </p:txBody>
        </p:sp>
      </p:grpSp>
      <p:grpSp>
        <p:nvGrpSpPr>
          <p:cNvPr id="63" name="Group 46">
            <a:extLst>
              <a:ext uri="{FF2B5EF4-FFF2-40B4-BE49-F238E27FC236}">
                <a16:creationId xmlns:a16="http://schemas.microsoft.com/office/drawing/2014/main" id="{1AC3E0E5-48E2-4A91-95E1-47332A601513}"/>
              </a:ext>
            </a:extLst>
          </p:cNvPr>
          <p:cNvGrpSpPr/>
          <p:nvPr/>
        </p:nvGrpSpPr>
        <p:grpSpPr>
          <a:xfrm>
            <a:off x="3936223" y="2763157"/>
            <a:ext cx="2227932" cy="2417927"/>
            <a:chOff x="5111138" y="2270599"/>
            <a:chExt cx="2227932" cy="2417927"/>
          </a:xfrm>
        </p:grpSpPr>
        <p:sp>
          <p:nvSpPr>
            <p:cNvPr id="64" name="TextBox 47">
              <a:extLst>
                <a:ext uri="{FF2B5EF4-FFF2-40B4-BE49-F238E27FC236}">
                  <a16:creationId xmlns:a16="http://schemas.microsoft.com/office/drawing/2014/main" id="{012EC3A9-1E3C-41C1-AFF3-EA9057D2A6FB}"/>
                </a:ext>
              </a:extLst>
            </p:cNvPr>
            <p:cNvSpPr txBox="1"/>
            <p:nvPr/>
          </p:nvSpPr>
          <p:spPr>
            <a:xfrm>
              <a:off x="5124133" y="2270599"/>
              <a:ext cx="1962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b="1" dirty="0">
                  <a:solidFill>
                    <a:schemeClr val="accent5">
                      <a:lumMod val="75000"/>
                    </a:schemeClr>
                  </a:solidFill>
                  <a:latin typeface="+mj-lt"/>
                </a:rPr>
                <a:t>Software</a:t>
              </a:r>
              <a:endParaRPr lang="en-US" b="1" dirty="0">
                <a:solidFill>
                  <a:schemeClr val="accent5">
                    <a:lumMod val="75000"/>
                  </a:schemeClr>
                </a:solidFill>
                <a:latin typeface="+mj-lt"/>
              </a:endParaRPr>
            </a:p>
          </p:txBody>
        </p:sp>
        <p:cxnSp>
          <p:nvCxnSpPr>
            <p:cNvPr id="66" name="Straight Connector 49">
              <a:extLst>
                <a:ext uri="{FF2B5EF4-FFF2-40B4-BE49-F238E27FC236}">
                  <a16:creationId xmlns:a16="http://schemas.microsoft.com/office/drawing/2014/main" id="{DDFC6B22-E074-4703-BF71-6584B4B7CCA4}"/>
                </a:ext>
              </a:extLst>
            </p:cNvPr>
            <p:cNvCxnSpPr/>
            <p:nvPr/>
          </p:nvCxnSpPr>
          <p:spPr>
            <a:xfrm>
              <a:off x="5404017" y="3821520"/>
              <a:ext cx="1447637" cy="0"/>
            </a:xfrm>
            <a:prstGeom prst="line">
              <a:avLst/>
            </a:prstGeom>
            <a:ln w="19050">
              <a:solidFill>
                <a:schemeClr val="tx2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52">
              <a:extLst>
                <a:ext uri="{FF2B5EF4-FFF2-40B4-BE49-F238E27FC236}">
                  <a16:creationId xmlns:a16="http://schemas.microsoft.com/office/drawing/2014/main" id="{E03D92E5-E46E-4142-81DD-73762A7A9586}"/>
                </a:ext>
              </a:extLst>
            </p:cNvPr>
            <p:cNvSpPr/>
            <p:nvPr/>
          </p:nvSpPr>
          <p:spPr>
            <a:xfrm>
              <a:off x="5111138" y="3857529"/>
              <a:ext cx="222793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6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Software per casse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6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Soluzioni mobile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6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Soluzioni web</a:t>
              </a:r>
            </a:p>
          </p:txBody>
        </p:sp>
      </p:grpSp>
      <p:grpSp>
        <p:nvGrpSpPr>
          <p:cNvPr id="69" name="Group 54">
            <a:extLst>
              <a:ext uri="{FF2B5EF4-FFF2-40B4-BE49-F238E27FC236}">
                <a16:creationId xmlns:a16="http://schemas.microsoft.com/office/drawing/2014/main" id="{92B520A0-0158-4C47-90A4-0E691C6A7098}"/>
              </a:ext>
            </a:extLst>
          </p:cNvPr>
          <p:cNvGrpSpPr/>
          <p:nvPr/>
        </p:nvGrpSpPr>
        <p:grpSpPr>
          <a:xfrm>
            <a:off x="6249219" y="2737135"/>
            <a:ext cx="2120669" cy="2689697"/>
            <a:chOff x="7074677" y="2244577"/>
            <a:chExt cx="2120669" cy="2689697"/>
          </a:xfrm>
        </p:grpSpPr>
        <p:sp>
          <p:nvSpPr>
            <p:cNvPr id="70" name="TextBox 55">
              <a:extLst>
                <a:ext uri="{FF2B5EF4-FFF2-40B4-BE49-F238E27FC236}">
                  <a16:creationId xmlns:a16="http://schemas.microsoft.com/office/drawing/2014/main" id="{B7566E67-399D-4A2C-A2C7-A63AAE8BE912}"/>
                </a:ext>
              </a:extLst>
            </p:cNvPr>
            <p:cNvSpPr txBox="1"/>
            <p:nvPr/>
          </p:nvSpPr>
          <p:spPr>
            <a:xfrm>
              <a:off x="7094215" y="2244577"/>
              <a:ext cx="1962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b="1" dirty="0" err="1">
                  <a:solidFill>
                    <a:schemeClr val="accent4"/>
                  </a:solidFill>
                  <a:latin typeface="+mj-lt"/>
                </a:rPr>
                <a:t>JStore</a:t>
              </a:r>
              <a:endParaRPr lang="en-US" b="1" dirty="0">
                <a:solidFill>
                  <a:schemeClr val="accent4"/>
                </a:solidFill>
                <a:latin typeface="+mj-lt"/>
              </a:endParaRPr>
            </a:p>
          </p:txBody>
        </p:sp>
        <p:cxnSp>
          <p:nvCxnSpPr>
            <p:cNvPr id="72" name="Straight Connector 57">
              <a:extLst>
                <a:ext uri="{FF2B5EF4-FFF2-40B4-BE49-F238E27FC236}">
                  <a16:creationId xmlns:a16="http://schemas.microsoft.com/office/drawing/2014/main" id="{06188636-212F-4FCF-B55E-0A3589F90B24}"/>
                </a:ext>
              </a:extLst>
            </p:cNvPr>
            <p:cNvCxnSpPr/>
            <p:nvPr/>
          </p:nvCxnSpPr>
          <p:spPr>
            <a:xfrm>
              <a:off x="7351631" y="3823552"/>
              <a:ext cx="1447637" cy="0"/>
            </a:xfrm>
            <a:prstGeom prst="line">
              <a:avLst/>
            </a:prstGeom>
            <a:ln w="19050">
              <a:solidFill>
                <a:schemeClr val="tx2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58">
              <a:extLst>
                <a:ext uri="{FF2B5EF4-FFF2-40B4-BE49-F238E27FC236}">
                  <a16:creationId xmlns:a16="http://schemas.microsoft.com/office/drawing/2014/main" id="{FF30C1C5-0075-416D-8FCA-BF1E552E8BBB}"/>
                </a:ext>
              </a:extLst>
            </p:cNvPr>
            <p:cNvSpPr/>
            <p:nvPr/>
          </p:nvSpPr>
          <p:spPr>
            <a:xfrm>
              <a:off x="7074677" y="3857056"/>
              <a:ext cx="2120669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6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Controllo dei punti vendita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it-IT" sz="16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Modulare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it-IT" sz="16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Multipiattaforma</a:t>
              </a:r>
            </a:p>
          </p:txBody>
        </p:sp>
      </p:grpSp>
      <p:sp>
        <p:nvSpPr>
          <p:cNvPr id="82" name="Rectangle 69">
            <a:extLst>
              <a:ext uri="{FF2B5EF4-FFF2-40B4-BE49-F238E27FC236}">
                <a16:creationId xmlns:a16="http://schemas.microsoft.com/office/drawing/2014/main" id="{B70B4AD7-9A38-49FF-B468-761B5B4722D1}"/>
              </a:ext>
            </a:extLst>
          </p:cNvPr>
          <p:cNvSpPr/>
          <p:nvPr/>
        </p:nvSpPr>
        <p:spPr>
          <a:xfrm>
            <a:off x="6064038" y="1014606"/>
            <a:ext cx="370728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Nascita: 1980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Sede Vigonza (PD): 1995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Fatturato 2015: ~7M €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Punti vendita gestiti: ~1000</a:t>
            </a:r>
          </a:p>
        </p:txBody>
      </p:sp>
      <p:grpSp>
        <p:nvGrpSpPr>
          <p:cNvPr id="84" name="Group 71">
            <a:extLst>
              <a:ext uri="{FF2B5EF4-FFF2-40B4-BE49-F238E27FC236}">
                <a16:creationId xmlns:a16="http://schemas.microsoft.com/office/drawing/2014/main" id="{F41CCADE-3FB1-4C36-97A8-E86E16E7769D}"/>
              </a:ext>
            </a:extLst>
          </p:cNvPr>
          <p:cNvGrpSpPr/>
          <p:nvPr/>
        </p:nvGrpSpPr>
        <p:grpSpPr>
          <a:xfrm>
            <a:off x="1528432" y="2760564"/>
            <a:ext cx="2377784" cy="2689083"/>
            <a:chOff x="3103492" y="2322444"/>
            <a:chExt cx="2007646" cy="2633323"/>
          </a:xfrm>
        </p:grpSpPr>
        <p:sp>
          <p:nvSpPr>
            <p:cNvPr id="85" name="TextBox 72">
              <a:extLst>
                <a:ext uri="{FF2B5EF4-FFF2-40B4-BE49-F238E27FC236}">
                  <a16:creationId xmlns:a16="http://schemas.microsoft.com/office/drawing/2014/main" id="{E9360C8B-0813-4A31-B40B-0384D11B2CEC}"/>
                </a:ext>
              </a:extLst>
            </p:cNvPr>
            <p:cNvSpPr txBox="1"/>
            <p:nvPr/>
          </p:nvSpPr>
          <p:spPr>
            <a:xfrm>
              <a:off x="3148858" y="2322444"/>
              <a:ext cx="1962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b="1" dirty="0">
                  <a:solidFill>
                    <a:schemeClr val="accent5">
                      <a:lumMod val="50000"/>
                    </a:schemeClr>
                  </a:solidFill>
                  <a:latin typeface="+mj-lt"/>
                </a:rPr>
                <a:t>Hardware</a:t>
              </a:r>
              <a:endParaRPr lang="en-US" b="1" dirty="0">
                <a:solidFill>
                  <a:schemeClr val="accent5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88" name="Rectangle 75">
              <a:extLst>
                <a:ext uri="{FF2B5EF4-FFF2-40B4-BE49-F238E27FC236}">
                  <a16:creationId xmlns:a16="http://schemas.microsoft.com/office/drawing/2014/main" id="{050295D0-9498-4816-A6A2-FD8032D5DEEB}"/>
                </a:ext>
              </a:extLst>
            </p:cNvPr>
            <p:cNvSpPr/>
            <p:nvPr/>
          </p:nvSpPr>
          <p:spPr>
            <a:xfrm>
              <a:off x="3103492" y="3878549"/>
              <a:ext cx="2000874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6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Casse automatiche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6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Terminali POS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sz="16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Bilance</a:t>
              </a:r>
            </a:p>
          </p:txBody>
        </p:sp>
      </p:grpSp>
      <p:sp>
        <p:nvSpPr>
          <p:cNvPr id="92" name="Ovale 91">
            <a:extLst>
              <a:ext uri="{FF2B5EF4-FFF2-40B4-BE49-F238E27FC236}">
                <a16:creationId xmlns:a16="http://schemas.microsoft.com/office/drawing/2014/main" id="{33B99509-466B-42D5-989F-D46C42A55CE3}"/>
              </a:ext>
            </a:extLst>
          </p:cNvPr>
          <p:cNvSpPr/>
          <p:nvPr/>
        </p:nvSpPr>
        <p:spPr>
          <a:xfrm>
            <a:off x="4536337" y="870223"/>
            <a:ext cx="1480324" cy="1480342"/>
          </a:xfrm>
          <a:prstGeom prst="ellipse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C00000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cxnSp>
        <p:nvCxnSpPr>
          <p:cNvPr id="101" name="Straight Connector 49">
            <a:extLst>
              <a:ext uri="{FF2B5EF4-FFF2-40B4-BE49-F238E27FC236}">
                <a16:creationId xmlns:a16="http://schemas.microsoft.com/office/drawing/2014/main" id="{E0EBF7C0-EC58-482E-B468-97A7E77A0F30}"/>
              </a:ext>
            </a:extLst>
          </p:cNvPr>
          <p:cNvCxnSpPr/>
          <p:nvPr/>
        </p:nvCxnSpPr>
        <p:spPr>
          <a:xfrm>
            <a:off x="1948120" y="4303918"/>
            <a:ext cx="1447637" cy="0"/>
          </a:xfrm>
          <a:prstGeom prst="line">
            <a:avLst/>
          </a:prstGeom>
          <a:ln w="19050">
            <a:solidFill>
              <a:schemeClr val="tx2"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uppo 96">
            <a:extLst>
              <a:ext uri="{FF2B5EF4-FFF2-40B4-BE49-F238E27FC236}">
                <a16:creationId xmlns:a16="http://schemas.microsoft.com/office/drawing/2014/main" id="{6007650D-3085-484E-8706-3A3CF8CFE85C}"/>
              </a:ext>
            </a:extLst>
          </p:cNvPr>
          <p:cNvGrpSpPr/>
          <p:nvPr/>
        </p:nvGrpSpPr>
        <p:grpSpPr>
          <a:xfrm>
            <a:off x="6728238" y="3155347"/>
            <a:ext cx="1043319" cy="1043319"/>
            <a:chOff x="443166" y="2376804"/>
            <a:chExt cx="3381435" cy="3381435"/>
          </a:xfrm>
        </p:grpSpPr>
        <p:sp>
          <p:nvSpPr>
            <p:cNvPr id="98" name="Ovale 97">
              <a:extLst>
                <a:ext uri="{FF2B5EF4-FFF2-40B4-BE49-F238E27FC236}">
                  <a16:creationId xmlns:a16="http://schemas.microsoft.com/office/drawing/2014/main" id="{03F2FB8C-DB13-46F9-9EB5-CC22186306BE}"/>
                </a:ext>
              </a:extLst>
            </p:cNvPr>
            <p:cNvSpPr/>
            <p:nvPr/>
          </p:nvSpPr>
          <p:spPr>
            <a:xfrm>
              <a:off x="443166" y="2376804"/>
              <a:ext cx="3381435" cy="338143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99" name="Immagine 98">
              <a:extLst>
                <a:ext uri="{FF2B5EF4-FFF2-40B4-BE49-F238E27FC236}">
                  <a16:creationId xmlns:a16="http://schemas.microsoft.com/office/drawing/2014/main" id="{4CC9D8C7-5383-46C6-B47F-F3D495249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546" y="3156360"/>
              <a:ext cx="2630738" cy="1729723"/>
            </a:xfrm>
            <a:prstGeom prst="rect">
              <a:avLst/>
            </a:prstGeom>
          </p:spPr>
        </p:pic>
      </p:grpSp>
      <p:pic>
        <p:nvPicPr>
          <p:cNvPr id="96" name="Immagine 95">
            <a:extLst>
              <a:ext uri="{FF2B5EF4-FFF2-40B4-BE49-F238E27FC236}">
                <a16:creationId xmlns:a16="http://schemas.microsoft.com/office/drawing/2014/main" id="{54A6C4C5-E33D-4647-8A98-125F5EF36BC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287" y="3166813"/>
            <a:ext cx="1038383" cy="1031853"/>
          </a:xfrm>
          <a:prstGeom prst="rect">
            <a:avLst/>
          </a:prstGeom>
        </p:spPr>
      </p:pic>
      <p:pic>
        <p:nvPicPr>
          <p:cNvPr id="94" name="Immagine 93">
            <a:extLst>
              <a:ext uri="{FF2B5EF4-FFF2-40B4-BE49-F238E27FC236}">
                <a16:creationId xmlns:a16="http://schemas.microsoft.com/office/drawing/2014/main" id="{AFF0D50C-F996-4073-8264-C6D7DE51223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197" y="3168125"/>
            <a:ext cx="1043587" cy="1030541"/>
          </a:xfrm>
          <a:prstGeom prst="rect">
            <a:avLst/>
          </a:prstGeom>
        </p:spPr>
      </p:pic>
      <p:grpSp>
        <p:nvGrpSpPr>
          <p:cNvPr id="3" name="Gruppo 2">
            <a:extLst>
              <a:ext uri="{FF2B5EF4-FFF2-40B4-BE49-F238E27FC236}">
                <a16:creationId xmlns:a16="http://schemas.microsoft.com/office/drawing/2014/main" id="{378493F5-0B5B-4E4C-B475-239E68633198}"/>
              </a:ext>
            </a:extLst>
          </p:cNvPr>
          <p:cNvGrpSpPr/>
          <p:nvPr/>
        </p:nvGrpSpPr>
        <p:grpSpPr>
          <a:xfrm>
            <a:off x="9059490" y="3158778"/>
            <a:ext cx="1048867" cy="1039888"/>
            <a:chOff x="2086979" y="1203600"/>
            <a:chExt cx="1241884" cy="1227642"/>
          </a:xfrm>
        </p:grpSpPr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7F164DB4-5E09-43D3-89BC-F82342DA0707}"/>
                </a:ext>
              </a:extLst>
            </p:cNvPr>
            <p:cNvSpPr/>
            <p:nvPr/>
          </p:nvSpPr>
          <p:spPr>
            <a:xfrm>
              <a:off x="2086979" y="1203600"/>
              <a:ext cx="1241884" cy="12276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102" name="Immagine 101">
              <a:extLst>
                <a:ext uri="{FF2B5EF4-FFF2-40B4-BE49-F238E27FC236}">
                  <a16:creationId xmlns:a16="http://schemas.microsoft.com/office/drawing/2014/main" id="{46D94362-DC1C-4C59-85AF-2CFEEA9B05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1"/>
            <a:stretch/>
          </p:blipFill>
          <p:spPr>
            <a:xfrm>
              <a:off x="2172636" y="1364852"/>
              <a:ext cx="1121370" cy="8939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5520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6E2E2"/>
            </a:gs>
          </a:gsLst>
          <a:lin ang="6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0EEAA-88A1-4568-9A94-A7326B716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571" y="101920"/>
            <a:ext cx="8675077" cy="715025"/>
          </a:xfrm>
        </p:spPr>
        <p:txBody>
          <a:bodyPr>
            <a:normAutofit/>
          </a:bodyPr>
          <a:lstStyle/>
          <a:p>
            <a:r>
              <a:rPr lang="it-IT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OFFERTA</a:t>
            </a:r>
            <a:r>
              <a:rPr lang="it-IT" sz="36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t-IT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</a:t>
            </a:r>
            <a:r>
              <a:rPr lang="it-IT" sz="36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t-IT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STAGE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FF0B8AA-D460-49CD-AEEB-DD3CECD02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5" y="6270878"/>
            <a:ext cx="580511" cy="364564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1B73A1CD-456D-4FBF-A112-9C4E2543757A}"/>
              </a:ext>
            </a:extLst>
          </p:cNvPr>
          <p:cNvSpPr/>
          <p:nvPr/>
        </p:nvSpPr>
        <p:spPr>
          <a:xfrm>
            <a:off x="694616" y="6304197"/>
            <a:ext cx="5407295" cy="415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JORDAN GOTTARDO - 1070703</a:t>
            </a:r>
          </a:p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JAVA CONTENT REPOSITORY PER LA PERSISTENZA DI PRODOTTI COMMERCIALI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FA10F8D-B0E1-4EA7-9107-7F0809A5024A}"/>
              </a:ext>
            </a:extLst>
          </p:cNvPr>
          <p:cNvCxnSpPr>
            <a:cxnSpLocks/>
          </p:cNvCxnSpPr>
          <p:nvPr/>
        </p:nvCxnSpPr>
        <p:spPr>
          <a:xfrm>
            <a:off x="772504" y="6270867"/>
            <a:ext cx="495519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1912B567-EA7E-4DF8-94E0-4D274830111A}"/>
              </a:ext>
            </a:extLst>
          </p:cNvPr>
          <p:cNvSpPr/>
          <p:nvPr/>
        </p:nvSpPr>
        <p:spPr>
          <a:xfrm>
            <a:off x="11301096" y="6453637"/>
            <a:ext cx="7826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r>
              <a:rPr lang="it-IT" sz="12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/14</a:t>
            </a:r>
          </a:p>
        </p:txBody>
      </p: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09220EE-85E0-4226-97E8-37DD72A9106E}"/>
              </a:ext>
            </a:extLst>
          </p:cNvPr>
          <p:cNvGrpSpPr/>
          <p:nvPr/>
        </p:nvGrpSpPr>
        <p:grpSpPr>
          <a:xfrm>
            <a:off x="-1897212" y="1675552"/>
            <a:ext cx="959783" cy="948776"/>
            <a:chOff x="-1859281" y="1675552"/>
            <a:chExt cx="959783" cy="948776"/>
          </a:xfrm>
        </p:grpSpPr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7F164DB4-5E09-43D3-89BC-F82342DA0707}"/>
                </a:ext>
              </a:extLst>
            </p:cNvPr>
            <p:cNvSpPr/>
            <p:nvPr/>
          </p:nvSpPr>
          <p:spPr>
            <a:xfrm>
              <a:off x="-1859281" y="1675552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39" name="Elemento grafico 38" descr="Monete">
              <a:extLst>
                <a:ext uri="{FF2B5EF4-FFF2-40B4-BE49-F238E27FC236}">
                  <a16:creationId xmlns:a16="http://schemas.microsoft.com/office/drawing/2014/main" id="{030613A4-7EF6-4712-9A75-3A289C90A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750866" y="1747984"/>
              <a:ext cx="758191" cy="758191"/>
            </a:xfrm>
            <a:prstGeom prst="rect">
              <a:avLst/>
            </a:prstGeom>
          </p:spPr>
        </p:pic>
      </p:grp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42319D05-E789-4EF7-AF8B-D8FB1E46BE84}"/>
              </a:ext>
            </a:extLst>
          </p:cNvPr>
          <p:cNvGrpSpPr/>
          <p:nvPr/>
        </p:nvGrpSpPr>
        <p:grpSpPr>
          <a:xfrm>
            <a:off x="-1897213" y="2696760"/>
            <a:ext cx="959783" cy="948776"/>
            <a:chOff x="-1897213" y="2696760"/>
            <a:chExt cx="959783" cy="948776"/>
          </a:xfrm>
        </p:grpSpPr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9D476FF0-B6BE-4ED4-94B5-92DC40CCBD26}"/>
                </a:ext>
              </a:extLst>
            </p:cNvPr>
            <p:cNvSpPr/>
            <p:nvPr/>
          </p:nvSpPr>
          <p:spPr>
            <a:xfrm>
              <a:off x="-1897213" y="2696760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48" name="Elemento grafico 47" descr="Computer portatile">
              <a:extLst>
                <a:ext uri="{FF2B5EF4-FFF2-40B4-BE49-F238E27FC236}">
                  <a16:creationId xmlns:a16="http://schemas.microsoft.com/office/drawing/2014/main" id="{47A6B3CF-2714-45D4-B1A9-EE52C61F1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1850625" y="2696760"/>
              <a:ext cx="866606" cy="866606"/>
            </a:xfrm>
            <a:prstGeom prst="rect">
              <a:avLst/>
            </a:prstGeom>
          </p:spPr>
        </p:pic>
      </p:grp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469671A-C827-4A58-8276-C8245E472B98}"/>
              </a:ext>
            </a:extLst>
          </p:cNvPr>
          <p:cNvSpPr txBox="1"/>
          <p:nvPr/>
        </p:nvSpPr>
        <p:spPr>
          <a:xfrm>
            <a:off x="11474605" y="6065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pSp>
        <p:nvGrpSpPr>
          <p:cNvPr id="22" name="Group 137">
            <a:extLst>
              <a:ext uri="{FF2B5EF4-FFF2-40B4-BE49-F238E27FC236}">
                <a16:creationId xmlns:a16="http://schemas.microsoft.com/office/drawing/2014/main" id="{76D0C959-A82A-40E8-89A1-13EAE2B763AD}"/>
              </a:ext>
            </a:extLst>
          </p:cNvPr>
          <p:cNvGrpSpPr/>
          <p:nvPr/>
        </p:nvGrpSpPr>
        <p:grpSpPr>
          <a:xfrm>
            <a:off x="2224328" y="3966236"/>
            <a:ext cx="1179895" cy="1724029"/>
            <a:chOff x="4934796" y="1751013"/>
            <a:chExt cx="2935287" cy="4606075"/>
          </a:xfrm>
          <a:solidFill>
            <a:schemeClr val="accent6"/>
          </a:solidFill>
        </p:grpSpPr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B164DE73-91D4-49A9-B631-72F296AF13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34796" y="1751013"/>
              <a:ext cx="2935287" cy="3470275"/>
            </a:xfrm>
            <a:custGeom>
              <a:avLst/>
              <a:gdLst>
                <a:gd name="T0" fmla="*/ 774 w 1058"/>
                <a:gd name="T1" fmla="*/ 1252 h 1252"/>
                <a:gd name="T2" fmla="*/ 283 w 1058"/>
                <a:gd name="T3" fmla="*/ 1252 h 1252"/>
                <a:gd name="T4" fmla="*/ 248 w 1058"/>
                <a:gd name="T5" fmla="*/ 1218 h 1252"/>
                <a:gd name="T6" fmla="*/ 142 w 1058"/>
                <a:gd name="T7" fmla="*/ 887 h 1252"/>
                <a:gd name="T8" fmla="*/ 110 w 1058"/>
                <a:gd name="T9" fmla="*/ 831 h 1252"/>
                <a:gd name="T10" fmla="*/ 0 w 1058"/>
                <a:gd name="T11" fmla="*/ 529 h 1252"/>
                <a:gd name="T12" fmla="*/ 529 w 1058"/>
                <a:gd name="T13" fmla="*/ 0 h 1252"/>
                <a:gd name="T14" fmla="*/ 1058 w 1058"/>
                <a:gd name="T15" fmla="*/ 529 h 1252"/>
                <a:gd name="T16" fmla="*/ 947 w 1058"/>
                <a:gd name="T17" fmla="*/ 831 h 1252"/>
                <a:gd name="T18" fmla="*/ 916 w 1058"/>
                <a:gd name="T19" fmla="*/ 887 h 1252"/>
                <a:gd name="T20" fmla="*/ 810 w 1058"/>
                <a:gd name="T21" fmla="*/ 1218 h 1252"/>
                <a:gd name="T22" fmla="*/ 774 w 1058"/>
                <a:gd name="T23" fmla="*/ 1252 h 1252"/>
                <a:gd name="T24" fmla="*/ 315 w 1058"/>
                <a:gd name="T25" fmla="*/ 1180 h 1252"/>
                <a:gd name="T26" fmla="*/ 742 w 1058"/>
                <a:gd name="T27" fmla="*/ 1180 h 1252"/>
                <a:gd name="T28" fmla="*/ 851 w 1058"/>
                <a:gd name="T29" fmla="*/ 857 h 1252"/>
                <a:gd name="T30" fmla="*/ 885 w 1058"/>
                <a:gd name="T31" fmla="*/ 794 h 1252"/>
                <a:gd name="T32" fmla="*/ 986 w 1058"/>
                <a:gd name="T33" fmla="*/ 529 h 1252"/>
                <a:gd name="T34" fmla="*/ 529 w 1058"/>
                <a:gd name="T35" fmla="*/ 72 h 1252"/>
                <a:gd name="T36" fmla="*/ 72 w 1058"/>
                <a:gd name="T37" fmla="*/ 529 h 1252"/>
                <a:gd name="T38" fmla="*/ 172 w 1058"/>
                <a:gd name="T39" fmla="*/ 794 h 1252"/>
                <a:gd name="T40" fmla="*/ 207 w 1058"/>
                <a:gd name="T41" fmla="*/ 857 h 1252"/>
                <a:gd name="T42" fmla="*/ 315 w 1058"/>
                <a:gd name="T43" fmla="*/ 1180 h 1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58" h="1252">
                  <a:moveTo>
                    <a:pt x="774" y="1252"/>
                  </a:moveTo>
                  <a:cubicBezTo>
                    <a:pt x="283" y="1252"/>
                    <a:pt x="283" y="1252"/>
                    <a:pt x="283" y="1252"/>
                  </a:cubicBezTo>
                  <a:cubicBezTo>
                    <a:pt x="264" y="1252"/>
                    <a:pt x="249" y="1237"/>
                    <a:pt x="248" y="1218"/>
                  </a:cubicBezTo>
                  <a:cubicBezTo>
                    <a:pt x="247" y="1217"/>
                    <a:pt x="239" y="1097"/>
                    <a:pt x="142" y="887"/>
                  </a:cubicBezTo>
                  <a:cubicBezTo>
                    <a:pt x="135" y="873"/>
                    <a:pt x="123" y="853"/>
                    <a:pt x="110" y="831"/>
                  </a:cubicBezTo>
                  <a:cubicBezTo>
                    <a:pt x="66" y="755"/>
                    <a:pt x="0" y="640"/>
                    <a:pt x="0" y="529"/>
                  </a:cubicBezTo>
                  <a:cubicBezTo>
                    <a:pt x="0" y="238"/>
                    <a:pt x="237" y="0"/>
                    <a:pt x="529" y="0"/>
                  </a:cubicBezTo>
                  <a:cubicBezTo>
                    <a:pt x="820" y="0"/>
                    <a:pt x="1058" y="238"/>
                    <a:pt x="1058" y="529"/>
                  </a:cubicBezTo>
                  <a:cubicBezTo>
                    <a:pt x="1058" y="640"/>
                    <a:pt x="991" y="755"/>
                    <a:pt x="947" y="831"/>
                  </a:cubicBezTo>
                  <a:cubicBezTo>
                    <a:pt x="934" y="853"/>
                    <a:pt x="923" y="873"/>
                    <a:pt x="916" y="887"/>
                  </a:cubicBezTo>
                  <a:cubicBezTo>
                    <a:pt x="818" y="1097"/>
                    <a:pt x="810" y="1217"/>
                    <a:pt x="810" y="1218"/>
                  </a:cubicBezTo>
                  <a:cubicBezTo>
                    <a:pt x="809" y="1237"/>
                    <a:pt x="793" y="1252"/>
                    <a:pt x="774" y="1252"/>
                  </a:cubicBezTo>
                  <a:close/>
                  <a:moveTo>
                    <a:pt x="315" y="1180"/>
                  </a:moveTo>
                  <a:cubicBezTo>
                    <a:pt x="742" y="1180"/>
                    <a:pt x="742" y="1180"/>
                    <a:pt x="742" y="1180"/>
                  </a:cubicBezTo>
                  <a:cubicBezTo>
                    <a:pt x="751" y="1127"/>
                    <a:pt x="776" y="1017"/>
                    <a:pt x="851" y="857"/>
                  </a:cubicBezTo>
                  <a:cubicBezTo>
                    <a:pt x="859" y="840"/>
                    <a:pt x="871" y="819"/>
                    <a:pt x="885" y="794"/>
                  </a:cubicBezTo>
                  <a:cubicBezTo>
                    <a:pt x="928" y="721"/>
                    <a:pt x="986" y="621"/>
                    <a:pt x="986" y="529"/>
                  </a:cubicBezTo>
                  <a:cubicBezTo>
                    <a:pt x="986" y="277"/>
                    <a:pt x="781" y="72"/>
                    <a:pt x="529" y="72"/>
                  </a:cubicBezTo>
                  <a:cubicBezTo>
                    <a:pt x="277" y="72"/>
                    <a:pt x="72" y="277"/>
                    <a:pt x="72" y="529"/>
                  </a:cubicBezTo>
                  <a:cubicBezTo>
                    <a:pt x="72" y="621"/>
                    <a:pt x="130" y="721"/>
                    <a:pt x="172" y="794"/>
                  </a:cubicBezTo>
                  <a:cubicBezTo>
                    <a:pt x="187" y="819"/>
                    <a:pt x="199" y="840"/>
                    <a:pt x="207" y="857"/>
                  </a:cubicBezTo>
                  <a:cubicBezTo>
                    <a:pt x="281" y="1017"/>
                    <a:pt x="307" y="1127"/>
                    <a:pt x="315" y="11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4F5FCC14-9E8F-4989-964E-59BF4489C5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72983" y="5153763"/>
              <a:ext cx="1500187" cy="1203325"/>
            </a:xfrm>
            <a:custGeom>
              <a:avLst/>
              <a:gdLst>
                <a:gd name="T0" fmla="*/ 495 w 541"/>
                <a:gd name="T1" fmla="*/ 223 h 434"/>
                <a:gd name="T2" fmla="*/ 540 w 541"/>
                <a:gd name="T3" fmla="*/ 168 h 434"/>
                <a:gd name="T4" fmla="*/ 494 w 541"/>
                <a:gd name="T5" fmla="*/ 112 h 434"/>
                <a:gd name="T6" fmla="*/ 540 w 541"/>
                <a:gd name="T7" fmla="*/ 57 h 434"/>
                <a:gd name="T8" fmla="*/ 483 w 541"/>
                <a:gd name="T9" fmla="*/ 0 h 434"/>
                <a:gd name="T10" fmla="*/ 56 w 541"/>
                <a:gd name="T11" fmla="*/ 0 h 434"/>
                <a:gd name="T12" fmla="*/ 0 w 541"/>
                <a:gd name="T13" fmla="*/ 56 h 434"/>
                <a:gd name="T14" fmla="*/ 46 w 541"/>
                <a:gd name="T15" fmla="*/ 112 h 434"/>
                <a:gd name="T16" fmla="*/ 0 w 541"/>
                <a:gd name="T17" fmla="*/ 167 h 434"/>
                <a:gd name="T18" fmla="*/ 46 w 541"/>
                <a:gd name="T19" fmla="*/ 223 h 434"/>
                <a:gd name="T20" fmla="*/ 1 w 541"/>
                <a:gd name="T21" fmla="*/ 278 h 434"/>
                <a:gd name="T22" fmla="*/ 57 w 541"/>
                <a:gd name="T23" fmla="*/ 334 h 434"/>
                <a:gd name="T24" fmla="*/ 157 w 541"/>
                <a:gd name="T25" fmla="*/ 334 h 434"/>
                <a:gd name="T26" fmla="*/ 161 w 541"/>
                <a:gd name="T27" fmla="*/ 351 h 434"/>
                <a:gd name="T28" fmla="*/ 272 w 541"/>
                <a:gd name="T29" fmla="*/ 433 h 434"/>
                <a:gd name="T30" fmla="*/ 383 w 541"/>
                <a:gd name="T31" fmla="*/ 335 h 434"/>
                <a:gd name="T32" fmla="*/ 484 w 541"/>
                <a:gd name="T33" fmla="*/ 335 h 434"/>
                <a:gd name="T34" fmla="*/ 541 w 541"/>
                <a:gd name="T35" fmla="*/ 278 h 434"/>
                <a:gd name="T36" fmla="*/ 495 w 541"/>
                <a:gd name="T37" fmla="*/ 223 h 434"/>
                <a:gd name="T38" fmla="*/ 423 w 541"/>
                <a:gd name="T39" fmla="*/ 241 h 434"/>
                <a:gd name="T40" fmla="*/ 118 w 541"/>
                <a:gd name="T41" fmla="*/ 241 h 434"/>
                <a:gd name="T42" fmla="*/ 104 w 541"/>
                <a:gd name="T43" fmla="*/ 227 h 434"/>
                <a:gd name="T44" fmla="*/ 118 w 541"/>
                <a:gd name="T45" fmla="*/ 213 h 434"/>
                <a:gd name="T46" fmla="*/ 423 w 541"/>
                <a:gd name="T47" fmla="*/ 213 h 434"/>
                <a:gd name="T48" fmla="*/ 437 w 541"/>
                <a:gd name="T49" fmla="*/ 227 h 434"/>
                <a:gd name="T50" fmla="*/ 423 w 541"/>
                <a:gd name="T51" fmla="*/ 241 h 434"/>
                <a:gd name="T52" fmla="*/ 423 w 541"/>
                <a:gd name="T53" fmla="*/ 116 h 434"/>
                <a:gd name="T54" fmla="*/ 118 w 541"/>
                <a:gd name="T55" fmla="*/ 116 h 434"/>
                <a:gd name="T56" fmla="*/ 104 w 541"/>
                <a:gd name="T57" fmla="*/ 102 h 434"/>
                <a:gd name="T58" fmla="*/ 118 w 541"/>
                <a:gd name="T59" fmla="*/ 88 h 434"/>
                <a:gd name="T60" fmla="*/ 423 w 541"/>
                <a:gd name="T61" fmla="*/ 88 h 434"/>
                <a:gd name="T62" fmla="*/ 437 w 541"/>
                <a:gd name="T63" fmla="*/ 102 h 434"/>
                <a:gd name="T64" fmla="*/ 423 w 541"/>
                <a:gd name="T65" fmla="*/ 116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1" h="434">
                  <a:moveTo>
                    <a:pt x="495" y="223"/>
                  </a:moveTo>
                  <a:cubicBezTo>
                    <a:pt x="521" y="218"/>
                    <a:pt x="540" y="195"/>
                    <a:pt x="540" y="168"/>
                  </a:cubicBezTo>
                  <a:cubicBezTo>
                    <a:pt x="540" y="140"/>
                    <a:pt x="520" y="117"/>
                    <a:pt x="494" y="112"/>
                  </a:cubicBezTo>
                  <a:cubicBezTo>
                    <a:pt x="520" y="107"/>
                    <a:pt x="540" y="84"/>
                    <a:pt x="540" y="57"/>
                  </a:cubicBezTo>
                  <a:cubicBezTo>
                    <a:pt x="540" y="26"/>
                    <a:pt x="514" y="0"/>
                    <a:pt x="483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4"/>
                    <a:pt x="20" y="107"/>
                    <a:pt x="46" y="112"/>
                  </a:cubicBezTo>
                  <a:cubicBezTo>
                    <a:pt x="20" y="117"/>
                    <a:pt x="0" y="140"/>
                    <a:pt x="0" y="167"/>
                  </a:cubicBezTo>
                  <a:cubicBezTo>
                    <a:pt x="0" y="195"/>
                    <a:pt x="20" y="218"/>
                    <a:pt x="46" y="223"/>
                  </a:cubicBezTo>
                  <a:cubicBezTo>
                    <a:pt x="20" y="228"/>
                    <a:pt x="1" y="250"/>
                    <a:pt x="1" y="278"/>
                  </a:cubicBezTo>
                  <a:cubicBezTo>
                    <a:pt x="1" y="309"/>
                    <a:pt x="26" y="334"/>
                    <a:pt x="57" y="334"/>
                  </a:cubicBezTo>
                  <a:cubicBezTo>
                    <a:pt x="157" y="334"/>
                    <a:pt x="157" y="334"/>
                    <a:pt x="157" y="334"/>
                  </a:cubicBezTo>
                  <a:cubicBezTo>
                    <a:pt x="158" y="340"/>
                    <a:pt x="159" y="345"/>
                    <a:pt x="161" y="351"/>
                  </a:cubicBezTo>
                  <a:cubicBezTo>
                    <a:pt x="175" y="399"/>
                    <a:pt x="219" y="434"/>
                    <a:pt x="272" y="433"/>
                  </a:cubicBezTo>
                  <a:cubicBezTo>
                    <a:pt x="331" y="433"/>
                    <a:pt x="380" y="392"/>
                    <a:pt x="383" y="335"/>
                  </a:cubicBezTo>
                  <a:cubicBezTo>
                    <a:pt x="484" y="335"/>
                    <a:pt x="484" y="335"/>
                    <a:pt x="484" y="335"/>
                  </a:cubicBezTo>
                  <a:cubicBezTo>
                    <a:pt x="515" y="335"/>
                    <a:pt x="541" y="309"/>
                    <a:pt x="541" y="278"/>
                  </a:cubicBezTo>
                  <a:cubicBezTo>
                    <a:pt x="541" y="251"/>
                    <a:pt x="521" y="228"/>
                    <a:pt x="495" y="223"/>
                  </a:cubicBezTo>
                  <a:close/>
                  <a:moveTo>
                    <a:pt x="423" y="241"/>
                  </a:moveTo>
                  <a:cubicBezTo>
                    <a:pt x="118" y="241"/>
                    <a:pt x="118" y="241"/>
                    <a:pt x="118" y="241"/>
                  </a:cubicBezTo>
                  <a:cubicBezTo>
                    <a:pt x="110" y="241"/>
                    <a:pt x="104" y="234"/>
                    <a:pt x="104" y="227"/>
                  </a:cubicBezTo>
                  <a:cubicBezTo>
                    <a:pt x="104" y="219"/>
                    <a:pt x="110" y="213"/>
                    <a:pt x="118" y="213"/>
                  </a:cubicBezTo>
                  <a:cubicBezTo>
                    <a:pt x="423" y="213"/>
                    <a:pt x="423" y="213"/>
                    <a:pt x="423" y="213"/>
                  </a:cubicBezTo>
                  <a:cubicBezTo>
                    <a:pt x="431" y="213"/>
                    <a:pt x="437" y="219"/>
                    <a:pt x="437" y="227"/>
                  </a:cubicBezTo>
                  <a:cubicBezTo>
                    <a:pt x="437" y="234"/>
                    <a:pt x="431" y="241"/>
                    <a:pt x="423" y="241"/>
                  </a:cubicBezTo>
                  <a:close/>
                  <a:moveTo>
                    <a:pt x="423" y="116"/>
                  </a:moveTo>
                  <a:cubicBezTo>
                    <a:pt x="118" y="116"/>
                    <a:pt x="118" y="116"/>
                    <a:pt x="118" y="116"/>
                  </a:cubicBezTo>
                  <a:cubicBezTo>
                    <a:pt x="110" y="116"/>
                    <a:pt x="104" y="110"/>
                    <a:pt x="104" y="102"/>
                  </a:cubicBezTo>
                  <a:cubicBezTo>
                    <a:pt x="104" y="95"/>
                    <a:pt x="110" y="88"/>
                    <a:pt x="118" y="88"/>
                  </a:cubicBezTo>
                  <a:cubicBezTo>
                    <a:pt x="423" y="88"/>
                    <a:pt x="423" y="88"/>
                    <a:pt x="423" y="88"/>
                  </a:cubicBezTo>
                  <a:cubicBezTo>
                    <a:pt x="431" y="88"/>
                    <a:pt x="437" y="95"/>
                    <a:pt x="437" y="102"/>
                  </a:cubicBezTo>
                  <a:cubicBezTo>
                    <a:pt x="437" y="110"/>
                    <a:pt x="431" y="116"/>
                    <a:pt x="423" y="1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645AC25E-B109-4456-94A7-5927BC93B736}"/>
              </a:ext>
            </a:extLst>
          </p:cNvPr>
          <p:cNvSpPr txBox="1"/>
          <p:nvPr/>
        </p:nvSpPr>
        <p:spPr>
          <a:xfrm>
            <a:off x="4827111" y="1135300"/>
            <a:ext cx="54157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Persistenza informazioni prodotti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Stampa etichetta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Gestione di magazzino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Raccolta dati statistici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8C2DC8AB-CA61-496C-B37C-3A04545CB5F0}"/>
              </a:ext>
            </a:extLst>
          </p:cNvPr>
          <p:cNvSpPr txBox="1"/>
          <p:nvPr/>
        </p:nvSpPr>
        <p:spPr>
          <a:xfrm>
            <a:off x="4827111" y="2950307"/>
            <a:ext cx="66707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Scavalcare i limiti imposti dalla struttura del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Flessibilità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Estendibilità</a:t>
            </a:r>
          </a:p>
          <a:p>
            <a:pPr lvl="1"/>
            <a:endParaRPr lang="it-IT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it-IT" sz="2000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Java Content Repository (JCR)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Studio standard JSR 170 e JSR 283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Documentazione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Esempi di codice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Prototipo sotto forma di web </a:t>
            </a:r>
            <a:r>
              <a:rPr lang="it-IT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app</a:t>
            </a:r>
            <a:endParaRPr lang="it-IT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6" name="Teardrop 50">
            <a:extLst>
              <a:ext uri="{FF2B5EF4-FFF2-40B4-BE49-F238E27FC236}">
                <a16:creationId xmlns:a16="http://schemas.microsoft.com/office/drawing/2014/main" id="{4E52376C-E317-42B7-B3B4-07ECE8EF942D}"/>
              </a:ext>
            </a:extLst>
          </p:cNvPr>
          <p:cNvSpPr/>
          <p:nvPr/>
        </p:nvSpPr>
        <p:spPr>
          <a:xfrm rot="5400000">
            <a:off x="1553715" y="1047017"/>
            <a:ext cx="1141200" cy="1140277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7" name="Teardrop 51">
            <a:extLst>
              <a:ext uri="{FF2B5EF4-FFF2-40B4-BE49-F238E27FC236}">
                <a16:creationId xmlns:a16="http://schemas.microsoft.com/office/drawing/2014/main" id="{5C625D6D-63E4-4710-B410-78A2E9BECBE2}"/>
              </a:ext>
            </a:extLst>
          </p:cNvPr>
          <p:cNvSpPr/>
          <p:nvPr/>
        </p:nvSpPr>
        <p:spPr>
          <a:xfrm rot="10800000">
            <a:off x="2742182" y="1042200"/>
            <a:ext cx="1141827" cy="1141827"/>
          </a:xfrm>
          <a:prstGeom prst="teardrop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9" name="Teardrop 52">
            <a:extLst>
              <a:ext uri="{FF2B5EF4-FFF2-40B4-BE49-F238E27FC236}">
                <a16:creationId xmlns:a16="http://schemas.microsoft.com/office/drawing/2014/main" id="{8E24BA49-FEAE-480B-B2BD-C81DE4D6B979}"/>
              </a:ext>
            </a:extLst>
          </p:cNvPr>
          <p:cNvSpPr/>
          <p:nvPr/>
        </p:nvSpPr>
        <p:spPr>
          <a:xfrm>
            <a:off x="1552627" y="2236831"/>
            <a:ext cx="1141827" cy="1141827"/>
          </a:xfrm>
          <a:prstGeom prst="teardrop">
            <a:avLst/>
          </a:prstGeom>
          <a:solidFill>
            <a:schemeClr val="accent4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3" name="Teardrop 53">
            <a:extLst>
              <a:ext uri="{FF2B5EF4-FFF2-40B4-BE49-F238E27FC236}">
                <a16:creationId xmlns:a16="http://schemas.microsoft.com/office/drawing/2014/main" id="{6C5740AF-08D2-4834-B7A2-F3CA2A1C2DCC}"/>
              </a:ext>
            </a:extLst>
          </p:cNvPr>
          <p:cNvSpPr/>
          <p:nvPr/>
        </p:nvSpPr>
        <p:spPr>
          <a:xfrm rot="16200000">
            <a:off x="2742182" y="2236831"/>
            <a:ext cx="1141827" cy="1141827"/>
          </a:xfrm>
          <a:prstGeom prst="teardrop">
            <a:avLst/>
          </a:prstGeom>
          <a:solidFill>
            <a:schemeClr val="accent5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8" name="Immagine 27">
            <a:extLst>
              <a:ext uri="{FF2B5EF4-FFF2-40B4-BE49-F238E27FC236}">
                <a16:creationId xmlns:a16="http://schemas.microsoft.com/office/drawing/2014/main" id="{C1003B6E-1009-4512-AD4A-783756B345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173" y="2402044"/>
            <a:ext cx="719452" cy="714927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E071CD1B-C1BB-4023-89A1-46AEEFD0AB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619" y="2380091"/>
            <a:ext cx="751293" cy="746568"/>
          </a:xfrm>
          <a:prstGeom prst="rect">
            <a:avLst/>
          </a:prstGeom>
        </p:spPr>
      </p:pic>
      <p:pic>
        <p:nvPicPr>
          <p:cNvPr id="30" name="Immagine 29">
            <a:extLst>
              <a:ext uri="{FF2B5EF4-FFF2-40B4-BE49-F238E27FC236}">
                <a16:creationId xmlns:a16="http://schemas.microsoft.com/office/drawing/2014/main" id="{46F38DFF-47B6-48F5-B140-C11DA14969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571" y="1237433"/>
            <a:ext cx="797261" cy="792247"/>
          </a:xfrm>
          <a:prstGeom prst="rect">
            <a:avLst/>
          </a:prstGeom>
        </p:spPr>
      </p:pic>
      <p:grpSp>
        <p:nvGrpSpPr>
          <p:cNvPr id="6" name="Gruppo 5">
            <a:extLst>
              <a:ext uri="{FF2B5EF4-FFF2-40B4-BE49-F238E27FC236}">
                <a16:creationId xmlns:a16="http://schemas.microsoft.com/office/drawing/2014/main" id="{1835929D-0968-4356-99DA-39A76B352DB7}"/>
              </a:ext>
            </a:extLst>
          </p:cNvPr>
          <p:cNvGrpSpPr/>
          <p:nvPr/>
        </p:nvGrpSpPr>
        <p:grpSpPr>
          <a:xfrm>
            <a:off x="2907875" y="1242513"/>
            <a:ext cx="764422" cy="740789"/>
            <a:chOff x="-5656462" y="84527"/>
            <a:chExt cx="959783" cy="948776"/>
          </a:xfrm>
        </p:grpSpPr>
        <p:sp>
          <p:nvSpPr>
            <p:cNvPr id="32" name="Ovale 31">
              <a:extLst>
                <a:ext uri="{FF2B5EF4-FFF2-40B4-BE49-F238E27FC236}">
                  <a16:creationId xmlns:a16="http://schemas.microsoft.com/office/drawing/2014/main" id="{65EFFCC2-587C-4247-8ADB-9D6EC719458A}"/>
                </a:ext>
              </a:extLst>
            </p:cNvPr>
            <p:cNvSpPr/>
            <p:nvPr/>
          </p:nvSpPr>
          <p:spPr>
            <a:xfrm>
              <a:off x="-5656462" y="84527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/>
            </a:p>
          </p:txBody>
        </p:sp>
        <p:pic>
          <p:nvPicPr>
            <p:cNvPr id="4" name="Elemento grafico 3" descr="Elenco">
              <a:extLst>
                <a:ext uri="{FF2B5EF4-FFF2-40B4-BE49-F238E27FC236}">
                  <a16:creationId xmlns:a16="http://schemas.microsoft.com/office/drawing/2014/main" id="{38187A6B-86E3-457F-AED9-F05F28C26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-5552377" y="160435"/>
              <a:ext cx="769643" cy="7696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523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6E2E2"/>
            </a:gs>
          </a:gsLst>
          <a:lin ang="6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0EEAA-88A1-4568-9A94-A7326B716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571" y="101920"/>
            <a:ext cx="8675077" cy="715025"/>
          </a:xfrm>
        </p:spPr>
        <p:txBody>
          <a:bodyPr>
            <a:normAutofit/>
          </a:bodyPr>
          <a:lstStyle/>
          <a:p>
            <a:r>
              <a:rPr lang="it-IT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RDBMS VS JCR 1/2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FF0B8AA-D460-49CD-AEEB-DD3CECD02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5" y="6270878"/>
            <a:ext cx="580511" cy="364564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1B73A1CD-456D-4FBF-A112-9C4E2543757A}"/>
              </a:ext>
            </a:extLst>
          </p:cNvPr>
          <p:cNvSpPr/>
          <p:nvPr/>
        </p:nvSpPr>
        <p:spPr>
          <a:xfrm>
            <a:off x="694616" y="6304197"/>
            <a:ext cx="5407295" cy="415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JORDAN GOTTARDO - 1070703</a:t>
            </a:r>
          </a:p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JAVA CONTENT REPOSITORY PER LA PERSISTENZA DI PRODOTTI COMMERCIALI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FA10F8D-B0E1-4EA7-9107-7F0809A5024A}"/>
              </a:ext>
            </a:extLst>
          </p:cNvPr>
          <p:cNvCxnSpPr>
            <a:cxnSpLocks/>
          </p:cNvCxnSpPr>
          <p:nvPr/>
        </p:nvCxnSpPr>
        <p:spPr>
          <a:xfrm>
            <a:off x="772504" y="6270867"/>
            <a:ext cx="495519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1912B567-EA7E-4DF8-94E0-4D274830111A}"/>
              </a:ext>
            </a:extLst>
          </p:cNvPr>
          <p:cNvSpPr/>
          <p:nvPr/>
        </p:nvSpPr>
        <p:spPr>
          <a:xfrm>
            <a:off x="11301096" y="6453637"/>
            <a:ext cx="7826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6</a:t>
            </a:r>
            <a:r>
              <a:rPr lang="it-IT" sz="12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/14</a:t>
            </a:r>
          </a:p>
        </p:txBody>
      </p: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09220EE-85E0-4226-97E8-37DD72A9106E}"/>
              </a:ext>
            </a:extLst>
          </p:cNvPr>
          <p:cNvGrpSpPr/>
          <p:nvPr/>
        </p:nvGrpSpPr>
        <p:grpSpPr>
          <a:xfrm>
            <a:off x="-1897212" y="1675552"/>
            <a:ext cx="959783" cy="948776"/>
            <a:chOff x="-1859281" y="1675552"/>
            <a:chExt cx="959783" cy="948776"/>
          </a:xfrm>
        </p:grpSpPr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7F164DB4-5E09-43D3-89BC-F82342DA0707}"/>
                </a:ext>
              </a:extLst>
            </p:cNvPr>
            <p:cNvSpPr/>
            <p:nvPr/>
          </p:nvSpPr>
          <p:spPr>
            <a:xfrm>
              <a:off x="-1859281" y="1675552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39" name="Elemento grafico 38" descr="Monete">
              <a:extLst>
                <a:ext uri="{FF2B5EF4-FFF2-40B4-BE49-F238E27FC236}">
                  <a16:creationId xmlns:a16="http://schemas.microsoft.com/office/drawing/2014/main" id="{030613A4-7EF6-4712-9A75-3A289C90A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750866" y="1747984"/>
              <a:ext cx="758191" cy="758191"/>
            </a:xfrm>
            <a:prstGeom prst="rect">
              <a:avLst/>
            </a:prstGeom>
          </p:spPr>
        </p:pic>
      </p:grp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42319D05-E789-4EF7-AF8B-D8FB1E46BE84}"/>
              </a:ext>
            </a:extLst>
          </p:cNvPr>
          <p:cNvGrpSpPr/>
          <p:nvPr/>
        </p:nvGrpSpPr>
        <p:grpSpPr>
          <a:xfrm>
            <a:off x="-1897213" y="2696760"/>
            <a:ext cx="959783" cy="948776"/>
            <a:chOff x="-1897213" y="2696760"/>
            <a:chExt cx="959783" cy="948776"/>
          </a:xfrm>
        </p:grpSpPr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9D476FF0-B6BE-4ED4-94B5-92DC40CCBD26}"/>
                </a:ext>
              </a:extLst>
            </p:cNvPr>
            <p:cNvSpPr/>
            <p:nvPr/>
          </p:nvSpPr>
          <p:spPr>
            <a:xfrm>
              <a:off x="-1897213" y="2696760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48" name="Elemento grafico 47" descr="Computer portatile">
              <a:extLst>
                <a:ext uri="{FF2B5EF4-FFF2-40B4-BE49-F238E27FC236}">
                  <a16:creationId xmlns:a16="http://schemas.microsoft.com/office/drawing/2014/main" id="{47A6B3CF-2714-45D4-B1A9-EE52C61F1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1850625" y="2696760"/>
              <a:ext cx="866606" cy="866606"/>
            </a:xfrm>
            <a:prstGeom prst="rect">
              <a:avLst/>
            </a:prstGeom>
          </p:spPr>
        </p:pic>
      </p:grp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469671A-C827-4A58-8276-C8245E472B98}"/>
              </a:ext>
            </a:extLst>
          </p:cNvPr>
          <p:cNvSpPr txBox="1"/>
          <p:nvPr/>
        </p:nvSpPr>
        <p:spPr>
          <a:xfrm>
            <a:off x="11474605" y="6065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65EFFCC2-587C-4247-8ADB-9D6EC719458A}"/>
              </a:ext>
            </a:extLst>
          </p:cNvPr>
          <p:cNvSpPr/>
          <p:nvPr/>
        </p:nvSpPr>
        <p:spPr>
          <a:xfrm>
            <a:off x="-1897212" y="606550"/>
            <a:ext cx="959783" cy="94877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1"/>
          </a:p>
        </p:txBody>
      </p:sp>
      <p:pic>
        <p:nvPicPr>
          <p:cNvPr id="13" name="Elemento grafico 12" descr="Etichetta">
            <a:extLst>
              <a:ext uri="{FF2B5EF4-FFF2-40B4-BE49-F238E27FC236}">
                <a16:creationId xmlns:a16="http://schemas.microsoft.com/office/drawing/2014/main" id="{E2AC3B5D-53EA-4C4A-93B8-1D79784DE1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1804036" y="671532"/>
            <a:ext cx="866606" cy="866606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95CE89E4-E6ED-4616-BE0A-F12E1BCE3D20}"/>
              </a:ext>
            </a:extLst>
          </p:cNvPr>
          <p:cNvSpPr txBox="1"/>
          <p:nvPr/>
        </p:nvSpPr>
        <p:spPr>
          <a:xfrm>
            <a:off x="4311671" y="993016"/>
            <a:ext cx="3535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Modello dei dati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02D4A534-9001-4181-9166-4F6F175CA21A}"/>
              </a:ext>
            </a:extLst>
          </p:cNvPr>
          <p:cNvSpPr txBox="1"/>
          <p:nvPr/>
        </p:nvSpPr>
        <p:spPr>
          <a:xfrm>
            <a:off x="3059182" y="1621498"/>
            <a:ext cx="302667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Modello relazionale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Teoria degli insiemi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Relazione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Dati sotto forma di tabella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98E98548-1793-483D-B4DA-0B22FA70808E}"/>
              </a:ext>
            </a:extLst>
          </p:cNvPr>
          <p:cNvSpPr txBox="1"/>
          <p:nvPr/>
        </p:nvSpPr>
        <p:spPr>
          <a:xfrm>
            <a:off x="6355073" y="1621498"/>
            <a:ext cx="29845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Modello JCR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Modello gerarchico + modello a rete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Dati sotto forma di albero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Nodi e proprietà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F113867B-EDA2-46DD-B249-DECF8D76FE53}"/>
              </a:ext>
            </a:extLst>
          </p:cNvPr>
          <p:cNvSpPr txBox="1"/>
          <p:nvPr/>
        </p:nvSpPr>
        <p:spPr>
          <a:xfrm>
            <a:off x="4298239" y="3855903"/>
            <a:ext cx="3535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Struttura</a:t>
            </a:r>
          </a:p>
        </p:txBody>
      </p:sp>
      <p:pic>
        <p:nvPicPr>
          <p:cNvPr id="29" name="Immagine 28">
            <a:extLst>
              <a:ext uri="{FF2B5EF4-FFF2-40B4-BE49-F238E27FC236}">
                <a16:creationId xmlns:a16="http://schemas.microsoft.com/office/drawing/2014/main" id="{066E187C-BE1B-4C84-9E9A-7B50FD9FEFA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472" y="4409738"/>
            <a:ext cx="504825" cy="666750"/>
          </a:xfrm>
          <a:prstGeom prst="rect">
            <a:avLst/>
          </a:prstGeom>
        </p:spPr>
      </p:pic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4750CED6-E2FE-4F11-BB7C-F10CC64E79A1}"/>
              </a:ext>
            </a:extLst>
          </p:cNvPr>
          <p:cNvSpPr txBox="1"/>
          <p:nvPr/>
        </p:nvSpPr>
        <p:spPr>
          <a:xfrm>
            <a:off x="2978160" y="4256013"/>
            <a:ext cx="302441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Approccio a white-list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Struttura necessaria per ogni tipo di dato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F28F0995-F8AE-4A84-986A-1742BFEC482F}"/>
              </a:ext>
            </a:extLst>
          </p:cNvPr>
          <p:cNvSpPr txBox="1"/>
          <p:nvPr/>
        </p:nvSpPr>
        <p:spPr>
          <a:xfrm>
            <a:off x="6483528" y="4264961"/>
            <a:ext cx="353568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Approccio a </a:t>
            </a:r>
            <a:r>
              <a:rPr lang="it-IT" sz="2000" b="1" dirty="0" err="1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black</a:t>
            </a:r>
            <a:r>
              <a:rPr lang="it-IT" sz="2000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-list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Nessuna struttura necessaria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Definizione di vincoli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FC18980E-81AF-4663-A4D8-DC3DEF82FDE5}"/>
              </a:ext>
            </a:extLst>
          </p:cNvPr>
          <p:cNvCxnSpPr/>
          <p:nvPr/>
        </p:nvCxnSpPr>
        <p:spPr>
          <a:xfrm>
            <a:off x="2974694" y="3403323"/>
            <a:ext cx="65197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65BAD804-69EF-460F-9F61-E28C02F60FFA}"/>
              </a:ext>
            </a:extLst>
          </p:cNvPr>
          <p:cNvCxnSpPr>
            <a:cxnSpLocks/>
          </p:cNvCxnSpPr>
          <p:nvPr/>
        </p:nvCxnSpPr>
        <p:spPr>
          <a:xfrm>
            <a:off x="6059488" y="1571578"/>
            <a:ext cx="0" cy="1558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CA7ACAE3-3D41-4348-A6D7-32BA2ADA7E45}"/>
              </a:ext>
            </a:extLst>
          </p:cNvPr>
          <p:cNvCxnSpPr>
            <a:cxnSpLocks/>
          </p:cNvCxnSpPr>
          <p:nvPr/>
        </p:nvCxnSpPr>
        <p:spPr>
          <a:xfrm>
            <a:off x="6059488" y="4376032"/>
            <a:ext cx="0" cy="772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magine 22">
            <a:extLst>
              <a:ext uri="{FF2B5EF4-FFF2-40B4-BE49-F238E27FC236}">
                <a16:creationId xmlns:a16="http://schemas.microsoft.com/office/drawing/2014/main" id="{135E9F71-B254-4A3E-B6DA-3DC788DFC03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210" y="1584438"/>
            <a:ext cx="2236718" cy="150266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6E894E63-6DDF-4956-9311-F11A89CBCCD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75" y="2039513"/>
            <a:ext cx="2614072" cy="53510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B57C0869-E526-45E7-9E90-5E05EEDDA79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0358" y="4409737"/>
            <a:ext cx="464971" cy="66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40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6E2E2"/>
            </a:gs>
          </a:gsLst>
          <a:lin ang="6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0EEAA-88A1-4568-9A94-A7326B716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571" y="101920"/>
            <a:ext cx="8675077" cy="715025"/>
          </a:xfrm>
        </p:spPr>
        <p:txBody>
          <a:bodyPr>
            <a:normAutofit/>
          </a:bodyPr>
          <a:lstStyle/>
          <a:p>
            <a:r>
              <a:rPr lang="it-IT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RDBMS VS JCR 2/2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FF0B8AA-D460-49CD-AEEB-DD3CECD02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5" y="6270878"/>
            <a:ext cx="580511" cy="364564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1B73A1CD-456D-4FBF-A112-9C4E2543757A}"/>
              </a:ext>
            </a:extLst>
          </p:cNvPr>
          <p:cNvSpPr/>
          <p:nvPr/>
        </p:nvSpPr>
        <p:spPr>
          <a:xfrm>
            <a:off x="694616" y="6304197"/>
            <a:ext cx="5407295" cy="415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JORDAN GOTTARDO - 1070703</a:t>
            </a:r>
          </a:p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JAVA CONTENT REPOSITORY PER LA PERSISTENZA DI PRODOTTI COMMERCIALI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FA10F8D-B0E1-4EA7-9107-7F0809A5024A}"/>
              </a:ext>
            </a:extLst>
          </p:cNvPr>
          <p:cNvCxnSpPr>
            <a:cxnSpLocks/>
          </p:cNvCxnSpPr>
          <p:nvPr/>
        </p:nvCxnSpPr>
        <p:spPr>
          <a:xfrm>
            <a:off x="772504" y="6270867"/>
            <a:ext cx="495519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1912B567-EA7E-4DF8-94E0-4D274830111A}"/>
              </a:ext>
            </a:extLst>
          </p:cNvPr>
          <p:cNvSpPr/>
          <p:nvPr/>
        </p:nvSpPr>
        <p:spPr>
          <a:xfrm>
            <a:off x="11301096" y="6453637"/>
            <a:ext cx="7826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7</a:t>
            </a:r>
            <a:r>
              <a:rPr lang="it-IT" sz="12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/14</a:t>
            </a:r>
          </a:p>
        </p:txBody>
      </p: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09220EE-85E0-4226-97E8-37DD72A9106E}"/>
              </a:ext>
            </a:extLst>
          </p:cNvPr>
          <p:cNvGrpSpPr/>
          <p:nvPr/>
        </p:nvGrpSpPr>
        <p:grpSpPr>
          <a:xfrm>
            <a:off x="-1897212" y="1675552"/>
            <a:ext cx="959783" cy="948776"/>
            <a:chOff x="-1859281" y="1675552"/>
            <a:chExt cx="959783" cy="948776"/>
          </a:xfrm>
        </p:grpSpPr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7F164DB4-5E09-43D3-89BC-F82342DA0707}"/>
                </a:ext>
              </a:extLst>
            </p:cNvPr>
            <p:cNvSpPr/>
            <p:nvPr/>
          </p:nvSpPr>
          <p:spPr>
            <a:xfrm>
              <a:off x="-1859281" y="1675552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39" name="Elemento grafico 38" descr="Monete">
              <a:extLst>
                <a:ext uri="{FF2B5EF4-FFF2-40B4-BE49-F238E27FC236}">
                  <a16:creationId xmlns:a16="http://schemas.microsoft.com/office/drawing/2014/main" id="{030613A4-7EF6-4712-9A75-3A289C90A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750866" y="1747984"/>
              <a:ext cx="758191" cy="758191"/>
            </a:xfrm>
            <a:prstGeom prst="rect">
              <a:avLst/>
            </a:prstGeom>
          </p:spPr>
        </p:pic>
      </p:grp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42319D05-E789-4EF7-AF8B-D8FB1E46BE84}"/>
              </a:ext>
            </a:extLst>
          </p:cNvPr>
          <p:cNvGrpSpPr/>
          <p:nvPr/>
        </p:nvGrpSpPr>
        <p:grpSpPr>
          <a:xfrm>
            <a:off x="-1897213" y="2696760"/>
            <a:ext cx="959783" cy="948776"/>
            <a:chOff x="-1897213" y="2696760"/>
            <a:chExt cx="959783" cy="948776"/>
          </a:xfrm>
        </p:grpSpPr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9D476FF0-B6BE-4ED4-94B5-92DC40CCBD26}"/>
                </a:ext>
              </a:extLst>
            </p:cNvPr>
            <p:cNvSpPr/>
            <p:nvPr/>
          </p:nvSpPr>
          <p:spPr>
            <a:xfrm>
              <a:off x="-1897213" y="2696760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48" name="Elemento grafico 47" descr="Computer portatile">
              <a:extLst>
                <a:ext uri="{FF2B5EF4-FFF2-40B4-BE49-F238E27FC236}">
                  <a16:creationId xmlns:a16="http://schemas.microsoft.com/office/drawing/2014/main" id="{47A6B3CF-2714-45D4-B1A9-EE52C61F1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1850625" y="2696760"/>
              <a:ext cx="866606" cy="866606"/>
            </a:xfrm>
            <a:prstGeom prst="rect">
              <a:avLst/>
            </a:prstGeom>
          </p:spPr>
        </p:pic>
      </p:grp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469671A-C827-4A58-8276-C8245E472B98}"/>
              </a:ext>
            </a:extLst>
          </p:cNvPr>
          <p:cNvSpPr txBox="1"/>
          <p:nvPr/>
        </p:nvSpPr>
        <p:spPr>
          <a:xfrm>
            <a:off x="11474605" y="6065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65EFFCC2-587C-4247-8ADB-9D6EC719458A}"/>
              </a:ext>
            </a:extLst>
          </p:cNvPr>
          <p:cNvSpPr/>
          <p:nvPr/>
        </p:nvSpPr>
        <p:spPr>
          <a:xfrm>
            <a:off x="-1897212" y="606550"/>
            <a:ext cx="959783" cy="94877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1"/>
          </a:p>
        </p:txBody>
      </p:sp>
      <p:pic>
        <p:nvPicPr>
          <p:cNvPr id="13" name="Elemento grafico 12" descr="Etichetta">
            <a:extLst>
              <a:ext uri="{FF2B5EF4-FFF2-40B4-BE49-F238E27FC236}">
                <a16:creationId xmlns:a16="http://schemas.microsoft.com/office/drawing/2014/main" id="{E2AC3B5D-53EA-4C4A-93B8-1D79784DE1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1804036" y="671532"/>
            <a:ext cx="866606" cy="866606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95CE89E4-E6ED-4616-BE0A-F12E1BCE3D20}"/>
              </a:ext>
            </a:extLst>
          </p:cNvPr>
          <p:cNvSpPr txBox="1"/>
          <p:nvPr/>
        </p:nvSpPr>
        <p:spPr>
          <a:xfrm>
            <a:off x="4313267" y="1124223"/>
            <a:ext cx="3535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Responsabilità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02D4A534-9001-4181-9166-4F6F175CA21A}"/>
              </a:ext>
            </a:extLst>
          </p:cNvPr>
          <p:cNvSpPr txBox="1"/>
          <p:nvPr/>
        </p:nvSpPr>
        <p:spPr>
          <a:xfrm>
            <a:off x="3600450" y="1835617"/>
            <a:ext cx="24112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Struttura governata</a:t>
            </a:r>
          </a:p>
          <a:p>
            <a:r>
              <a:rPr lang="it-IT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 DBA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Parzialmente dal programmatore</a:t>
            </a:r>
          </a:p>
          <a:p>
            <a:endParaRPr lang="it-IT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98E98548-1793-483D-B4DA-0B22FA70808E}"/>
              </a:ext>
            </a:extLst>
          </p:cNvPr>
          <p:cNvSpPr txBox="1"/>
          <p:nvPr/>
        </p:nvSpPr>
        <p:spPr>
          <a:xfrm>
            <a:off x="6168709" y="1836913"/>
            <a:ext cx="336047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Struttura governata</a:t>
            </a:r>
          </a:p>
          <a:p>
            <a:r>
              <a:rPr lang="it-IT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dai tre ruoli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Principalmente da programmatore e utente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F113867B-EDA2-46DD-B249-DECF8D76FE53}"/>
              </a:ext>
            </a:extLst>
          </p:cNvPr>
          <p:cNvSpPr txBox="1"/>
          <p:nvPr/>
        </p:nvSpPr>
        <p:spPr>
          <a:xfrm>
            <a:off x="4082093" y="3620516"/>
            <a:ext cx="3998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Risposta ai cambiamenti</a:t>
            </a:r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05BEDA14-53F7-4145-9D24-3AFBF7E11FDC}"/>
              </a:ext>
            </a:extLst>
          </p:cNvPr>
          <p:cNvGrpSpPr/>
          <p:nvPr/>
        </p:nvGrpSpPr>
        <p:grpSpPr>
          <a:xfrm rot="3462937">
            <a:off x="9399243" y="4340111"/>
            <a:ext cx="1359675" cy="1009363"/>
            <a:chOff x="1286371" y="4227089"/>
            <a:chExt cx="1359675" cy="1009363"/>
          </a:xfrm>
          <a:solidFill>
            <a:schemeClr val="accent6"/>
          </a:solidFill>
        </p:grpSpPr>
        <p:pic>
          <p:nvPicPr>
            <p:cNvPr id="14" name="Elemento grafico 13" descr="Freccia: rotazione a destra">
              <a:extLst>
                <a:ext uri="{FF2B5EF4-FFF2-40B4-BE49-F238E27FC236}">
                  <a16:creationId xmlns:a16="http://schemas.microsoft.com/office/drawing/2014/main" id="{27DAB5D0-7DA6-4DD1-A93C-39BF7622A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2681305">
              <a:off x="1731646" y="4227089"/>
              <a:ext cx="914400" cy="914400"/>
            </a:xfrm>
            <a:prstGeom prst="rect">
              <a:avLst/>
            </a:prstGeom>
          </p:spPr>
        </p:pic>
        <p:pic>
          <p:nvPicPr>
            <p:cNvPr id="17" name="Elemento grafico 16" descr="Freccia: curva oraria">
              <a:extLst>
                <a:ext uri="{FF2B5EF4-FFF2-40B4-BE49-F238E27FC236}">
                  <a16:creationId xmlns:a16="http://schemas.microsoft.com/office/drawing/2014/main" id="{50B3634D-366A-48B6-8EBD-C946E3E4F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1110321">
              <a:off x="1286371" y="4322052"/>
              <a:ext cx="914400" cy="914400"/>
            </a:xfrm>
            <a:prstGeom prst="rect">
              <a:avLst/>
            </a:prstGeom>
          </p:spPr>
        </p:pic>
      </p:grp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E6B97FB8-1BF6-48E1-BC57-C70108952081}"/>
              </a:ext>
            </a:extLst>
          </p:cNvPr>
          <p:cNvSpPr txBox="1"/>
          <p:nvPr/>
        </p:nvSpPr>
        <p:spPr>
          <a:xfrm>
            <a:off x="6394317" y="4410372"/>
            <a:ext cx="3603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Modello flessibile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Struttura lasca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Disaccoppiamento tra dati e logica di business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F7705B44-A749-47B1-8124-A2833D5C6882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727" y="4296152"/>
            <a:ext cx="1828804" cy="1097282"/>
          </a:xfrm>
          <a:prstGeom prst="rect">
            <a:avLst/>
          </a:prstGeom>
        </p:spPr>
      </p:pic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149F05B4-300A-473F-A4CC-B3B7065B32B4}"/>
              </a:ext>
            </a:extLst>
          </p:cNvPr>
          <p:cNvSpPr txBox="1"/>
          <p:nvPr/>
        </p:nvSpPr>
        <p:spPr>
          <a:xfrm>
            <a:off x="3346291" y="4415244"/>
            <a:ext cx="263975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Modello rigido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Riprogettazioni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Cambiamenti costosi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it-IT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E34BD337-45A8-42B0-A9D4-52CFF48D6A7D}"/>
              </a:ext>
            </a:extLst>
          </p:cNvPr>
          <p:cNvCxnSpPr/>
          <p:nvPr/>
        </p:nvCxnSpPr>
        <p:spPr>
          <a:xfrm>
            <a:off x="2974694" y="3403323"/>
            <a:ext cx="65197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D4749E6D-F030-4E24-8B65-B5ED3EED8182}"/>
              </a:ext>
            </a:extLst>
          </p:cNvPr>
          <p:cNvCxnSpPr>
            <a:cxnSpLocks/>
          </p:cNvCxnSpPr>
          <p:nvPr/>
        </p:nvCxnSpPr>
        <p:spPr>
          <a:xfrm>
            <a:off x="6085861" y="1747984"/>
            <a:ext cx="0" cy="1394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A7C8232E-79A6-4078-B471-DC04E7F11F7D}"/>
              </a:ext>
            </a:extLst>
          </p:cNvPr>
          <p:cNvCxnSpPr>
            <a:cxnSpLocks/>
          </p:cNvCxnSpPr>
          <p:nvPr/>
        </p:nvCxnSpPr>
        <p:spPr>
          <a:xfrm>
            <a:off x="6115416" y="4343476"/>
            <a:ext cx="0" cy="1043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77CC9DB3-91E2-4547-A224-55752A3F4CC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098" y="1798780"/>
            <a:ext cx="2128451" cy="1257954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6DE02CB-F8CD-47AB-B443-77FDF9C055D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41" y="1798780"/>
            <a:ext cx="2125013" cy="126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9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6E2E2"/>
            </a:gs>
          </a:gsLst>
          <a:lin ang="6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0EEAA-88A1-4568-9A94-A7326B716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571" y="101920"/>
            <a:ext cx="8675077" cy="715025"/>
          </a:xfrm>
        </p:spPr>
        <p:txBody>
          <a:bodyPr>
            <a:normAutofit/>
          </a:bodyPr>
          <a:lstStyle/>
          <a:p>
            <a:r>
              <a:rPr lang="it-IT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SCELTA TECNOLOGIE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FF0B8AA-D460-49CD-AEEB-DD3CECD02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5" y="6270878"/>
            <a:ext cx="580511" cy="364564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1B73A1CD-456D-4FBF-A112-9C4E2543757A}"/>
              </a:ext>
            </a:extLst>
          </p:cNvPr>
          <p:cNvSpPr/>
          <p:nvPr/>
        </p:nvSpPr>
        <p:spPr>
          <a:xfrm>
            <a:off x="694616" y="6304197"/>
            <a:ext cx="5407295" cy="415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JORDAN GOTTARDO - 1070703</a:t>
            </a:r>
          </a:p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JAVA CONTENT REPOSITORY PER LA PERSISTENZA DI PRODOTTI COMMERCIALI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FA10F8D-B0E1-4EA7-9107-7F0809A5024A}"/>
              </a:ext>
            </a:extLst>
          </p:cNvPr>
          <p:cNvCxnSpPr>
            <a:cxnSpLocks/>
          </p:cNvCxnSpPr>
          <p:nvPr/>
        </p:nvCxnSpPr>
        <p:spPr>
          <a:xfrm>
            <a:off x="772504" y="6270867"/>
            <a:ext cx="495519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1912B567-EA7E-4DF8-94E0-4D274830111A}"/>
              </a:ext>
            </a:extLst>
          </p:cNvPr>
          <p:cNvSpPr/>
          <p:nvPr/>
        </p:nvSpPr>
        <p:spPr>
          <a:xfrm>
            <a:off x="11301096" y="6453637"/>
            <a:ext cx="7826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8</a:t>
            </a:r>
            <a:r>
              <a:rPr lang="it-IT" sz="12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/14</a:t>
            </a:r>
          </a:p>
        </p:txBody>
      </p: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09220EE-85E0-4226-97E8-37DD72A9106E}"/>
              </a:ext>
            </a:extLst>
          </p:cNvPr>
          <p:cNvGrpSpPr/>
          <p:nvPr/>
        </p:nvGrpSpPr>
        <p:grpSpPr>
          <a:xfrm>
            <a:off x="-1897212" y="1675552"/>
            <a:ext cx="959783" cy="948776"/>
            <a:chOff x="-1859281" y="1675552"/>
            <a:chExt cx="959783" cy="948776"/>
          </a:xfrm>
        </p:grpSpPr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7F164DB4-5E09-43D3-89BC-F82342DA0707}"/>
                </a:ext>
              </a:extLst>
            </p:cNvPr>
            <p:cNvSpPr/>
            <p:nvPr/>
          </p:nvSpPr>
          <p:spPr>
            <a:xfrm>
              <a:off x="-1859281" y="1675552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39" name="Elemento grafico 38" descr="Monete">
              <a:extLst>
                <a:ext uri="{FF2B5EF4-FFF2-40B4-BE49-F238E27FC236}">
                  <a16:creationId xmlns:a16="http://schemas.microsoft.com/office/drawing/2014/main" id="{030613A4-7EF6-4712-9A75-3A289C90A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750866" y="1747984"/>
              <a:ext cx="758191" cy="758191"/>
            </a:xfrm>
            <a:prstGeom prst="rect">
              <a:avLst/>
            </a:prstGeom>
          </p:spPr>
        </p:pic>
      </p:grp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42319D05-E789-4EF7-AF8B-D8FB1E46BE84}"/>
              </a:ext>
            </a:extLst>
          </p:cNvPr>
          <p:cNvGrpSpPr/>
          <p:nvPr/>
        </p:nvGrpSpPr>
        <p:grpSpPr>
          <a:xfrm>
            <a:off x="-1897213" y="2696760"/>
            <a:ext cx="959783" cy="948776"/>
            <a:chOff x="-1897213" y="2696760"/>
            <a:chExt cx="959783" cy="948776"/>
          </a:xfrm>
        </p:grpSpPr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9D476FF0-B6BE-4ED4-94B5-92DC40CCBD26}"/>
                </a:ext>
              </a:extLst>
            </p:cNvPr>
            <p:cNvSpPr/>
            <p:nvPr/>
          </p:nvSpPr>
          <p:spPr>
            <a:xfrm>
              <a:off x="-1897213" y="2696760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48" name="Elemento grafico 47" descr="Computer portatile">
              <a:extLst>
                <a:ext uri="{FF2B5EF4-FFF2-40B4-BE49-F238E27FC236}">
                  <a16:creationId xmlns:a16="http://schemas.microsoft.com/office/drawing/2014/main" id="{47A6B3CF-2714-45D4-B1A9-EE52C61F1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1850625" y="2696760"/>
              <a:ext cx="866606" cy="866606"/>
            </a:xfrm>
            <a:prstGeom prst="rect">
              <a:avLst/>
            </a:prstGeom>
          </p:spPr>
        </p:pic>
      </p:grpSp>
      <p:sp>
        <p:nvSpPr>
          <p:cNvPr id="32" name="Ovale 31">
            <a:extLst>
              <a:ext uri="{FF2B5EF4-FFF2-40B4-BE49-F238E27FC236}">
                <a16:creationId xmlns:a16="http://schemas.microsoft.com/office/drawing/2014/main" id="{65EFFCC2-587C-4247-8ADB-9D6EC719458A}"/>
              </a:ext>
            </a:extLst>
          </p:cNvPr>
          <p:cNvSpPr/>
          <p:nvPr/>
        </p:nvSpPr>
        <p:spPr>
          <a:xfrm>
            <a:off x="-1897212" y="606550"/>
            <a:ext cx="959783" cy="94877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1"/>
          </a:p>
        </p:txBody>
      </p:sp>
      <p:pic>
        <p:nvPicPr>
          <p:cNvPr id="13" name="Elemento grafico 12" descr="Etichetta">
            <a:extLst>
              <a:ext uri="{FF2B5EF4-FFF2-40B4-BE49-F238E27FC236}">
                <a16:creationId xmlns:a16="http://schemas.microsoft.com/office/drawing/2014/main" id="{E2AC3B5D-53EA-4C4A-93B8-1D79784DE1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1804036" y="671532"/>
            <a:ext cx="866606" cy="866606"/>
          </a:xfrm>
          <a:prstGeom prst="rect">
            <a:avLst/>
          </a:prstGeom>
        </p:spPr>
      </p:pic>
      <p:grpSp>
        <p:nvGrpSpPr>
          <p:cNvPr id="49" name="Gruppo 48">
            <a:extLst>
              <a:ext uri="{FF2B5EF4-FFF2-40B4-BE49-F238E27FC236}">
                <a16:creationId xmlns:a16="http://schemas.microsoft.com/office/drawing/2014/main" id="{2E64A42D-2CC1-435A-8578-70B6DA99B77C}"/>
              </a:ext>
            </a:extLst>
          </p:cNvPr>
          <p:cNvGrpSpPr/>
          <p:nvPr/>
        </p:nvGrpSpPr>
        <p:grpSpPr>
          <a:xfrm>
            <a:off x="3318655" y="1562173"/>
            <a:ext cx="5506370" cy="3708589"/>
            <a:chOff x="3596482" y="2342900"/>
            <a:chExt cx="4999037" cy="3710527"/>
          </a:xfrm>
        </p:grpSpPr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2807BEEE-0525-448E-B123-37274BFA4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6482" y="3628822"/>
              <a:ext cx="2422226" cy="2424605"/>
            </a:xfrm>
            <a:custGeom>
              <a:avLst/>
              <a:gdLst>
                <a:gd name="T0" fmla="*/ 646 w 861"/>
                <a:gd name="T1" fmla="*/ 430 h 861"/>
                <a:gd name="T2" fmla="*/ 430 w 861"/>
                <a:gd name="T3" fmla="*/ 645 h 861"/>
                <a:gd name="T4" fmla="*/ 215 w 861"/>
                <a:gd name="T5" fmla="*/ 430 h 861"/>
                <a:gd name="T6" fmla="*/ 430 w 861"/>
                <a:gd name="T7" fmla="*/ 215 h 861"/>
                <a:gd name="T8" fmla="*/ 488 w 861"/>
                <a:gd name="T9" fmla="*/ 223 h 861"/>
                <a:gd name="T10" fmla="*/ 418 w 861"/>
                <a:gd name="T11" fmla="*/ 0 h 861"/>
                <a:gd name="T12" fmla="*/ 0 w 861"/>
                <a:gd name="T13" fmla="*/ 430 h 861"/>
                <a:gd name="T14" fmla="*/ 430 w 861"/>
                <a:gd name="T15" fmla="*/ 861 h 861"/>
                <a:gd name="T16" fmla="*/ 861 w 861"/>
                <a:gd name="T17" fmla="*/ 430 h 861"/>
                <a:gd name="T18" fmla="*/ 742 w 861"/>
                <a:gd name="T19" fmla="*/ 133 h 861"/>
                <a:gd name="T20" fmla="*/ 590 w 861"/>
                <a:gd name="T21" fmla="*/ 286 h 861"/>
                <a:gd name="T22" fmla="*/ 646 w 861"/>
                <a:gd name="T23" fmla="*/ 43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1" h="861">
                  <a:moveTo>
                    <a:pt x="646" y="430"/>
                  </a:moveTo>
                  <a:cubicBezTo>
                    <a:pt x="646" y="549"/>
                    <a:pt x="549" y="645"/>
                    <a:pt x="430" y="645"/>
                  </a:cubicBezTo>
                  <a:cubicBezTo>
                    <a:pt x="311" y="645"/>
                    <a:pt x="215" y="549"/>
                    <a:pt x="215" y="430"/>
                  </a:cubicBezTo>
                  <a:cubicBezTo>
                    <a:pt x="215" y="311"/>
                    <a:pt x="311" y="215"/>
                    <a:pt x="430" y="215"/>
                  </a:cubicBezTo>
                  <a:cubicBezTo>
                    <a:pt x="450" y="215"/>
                    <a:pt x="470" y="218"/>
                    <a:pt x="488" y="223"/>
                  </a:cubicBezTo>
                  <a:cubicBezTo>
                    <a:pt x="447" y="156"/>
                    <a:pt x="422" y="80"/>
                    <a:pt x="418" y="0"/>
                  </a:cubicBezTo>
                  <a:cubicBezTo>
                    <a:pt x="186" y="6"/>
                    <a:pt x="0" y="196"/>
                    <a:pt x="0" y="430"/>
                  </a:cubicBezTo>
                  <a:cubicBezTo>
                    <a:pt x="0" y="668"/>
                    <a:pt x="192" y="861"/>
                    <a:pt x="430" y="861"/>
                  </a:cubicBezTo>
                  <a:cubicBezTo>
                    <a:pt x="668" y="861"/>
                    <a:pt x="861" y="668"/>
                    <a:pt x="861" y="430"/>
                  </a:cubicBezTo>
                  <a:cubicBezTo>
                    <a:pt x="861" y="315"/>
                    <a:pt x="816" y="211"/>
                    <a:pt x="742" y="133"/>
                  </a:cubicBezTo>
                  <a:cubicBezTo>
                    <a:pt x="590" y="286"/>
                    <a:pt x="590" y="286"/>
                    <a:pt x="590" y="286"/>
                  </a:cubicBezTo>
                  <a:cubicBezTo>
                    <a:pt x="625" y="325"/>
                    <a:pt x="646" y="375"/>
                    <a:pt x="646" y="4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accent3"/>
                </a:solidFill>
              </a:endParaRPr>
            </a:p>
          </p:txBody>
        </p:sp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E7C0A44F-567D-4C3B-9619-8051A4F3C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4293" y="2342900"/>
              <a:ext cx="2422226" cy="2111867"/>
            </a:xfrm>
            <a:custGeom>
              <a:avLst/>
              <a:gdLst>
                <a:gd name="T0" fmla="*/ 739 w 861"/>
                <a:gd name="T1" fmla="*/ 731 h 750"/>
                <a:gd name="T2" fmla="*/ 739 w 861"/>
                <a:gd name="T3" fmla="*/ 730 h 750"/>
                <a:gd name="T4" fmla="*/ 861 w 861"/>
                <a:gd name="T5" fmla="*/ 431 h 750"/>
                <a:gd name="T6" fmla="*/ 430 w 861"/>
                <a:gd name="T7" fmla="*/ 0 h 750"/>
                <a:gd name="T8" fmla="*/ 0 w 861"/>
                <a:gd name="T9" fmla="*/ 431 h 750"/>
                <a:gd name="T10" fmla="*/ 120 w 861"/>
                <a:gd name="T11" fmla="*/ 729 h 750"/>
                <a:gd name="T12" fmla="*/ 120 w 861"/>
                <a:gd name="T13" fmla="*/ 730 h 750"/>
                <a:gd name="T14" fmla="*/ 132 w 861"/>
                <a:gd name="T15" fmla="*/ 742 h 750"/>
                <a:gd name="T16" fmla="*/ 284 w 861"/>
                <a:gd name="T17" fmla="*/ 589 h 750"/>
                <a:gd name="T18" fmla="*/ 278 w 861"/>
                <a:gd name="T19" fmla="*/ 583 h 750"/>
                <a:gd name="T20" fmla="*/ 277 w 861"/>
                <a:gd name="T21" fmla="*/ 582 h 750"/>
                <a:gd name="T22" fmla="*/ 215 w 861"/>
                <a:gd name="T23" fmla="*/ 431 h 750"/>
                <a:gd name="T24" fmla="*/ 430 w 861"/>
                <a:gd name="T25" fmla="*/ 215 h 750"/>
                <a:gd name="T26" fmla="*/ 645 w 861"/>
                <a:gd name="T27" fmla="*/ 431 h 750"/>
                <a:gd name="T28" fmla="*/ 584 w 861"/>
                <a:gd name="T29" fmla="*/ 581 h 750"/>
                <a:gd name="T30" fmla="*/ 584 w 861"/>
                <a:gd name="T31" fmla="*/ 581 h 750"/>
                <a:gd name="T32" fmla="*/ 584 w 861"/>
                <a:gd name="T33" fmla="*/ 581 h 750"/>
                <a:gd name="T34" fmla="*/ 563 w 861"/>
                <a:gd name="T35" fmla="*/ 603 h 750"/>
                <a:gd name="T36" fmla="*/ 721 w 861"/>
                <a:gd name="T37" fmla="*/ 750 h 750"/>
                <a:gd name="T38" fmla="*/ 739 w 861"/>
                <a:gd name="T39" fmla="*/ 731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61" h="750">
                  <a:moveTo>
                    <a:pt x="739" y="731"/>
                  </a:moveTo>
                  <a:cubicBezTo>
                    <a:pt x="739" y="730"/>
                    <a:pt x="739" y="730"/>
                    <a:pt x="739" y="730"/>
                  </a:cubicBezTo>
                  <a:cubicBezTo>
                    <a:pt x="814" y="653"/>
                    <a:pt x="861" y="547"/>
                    <a:pt x="861" y="431"/>
                  </a:cubicBezTo>
                  <a:cubicBezTo>
                    <a:pt x="861" y="193"/>
                    <a:pt x="668" y="0"/>
                    <a:pt x="430" y="0"/>
                  </a:cubicBezTo>
                  <a:cubicBezTo>
                    <a:pt x="192" y="0"/>
                    <a:pt x="0" y="193"/>
                    <a:pt x="0" y="431"/>
                  </a:cubicBezTo>
                  <a:cubicBezTo>
                    <a:pt x="0" y="547"/>
                    <a:pt x="45" y="652"/>
                    <a:pt x="120" y="729"/>
                  </a:cubicBezTo>
                  <a:cubicBezTo>
                    <a:pt x="120" y="730"/>
                    <a:pt x="120" y="730"/>
                    <a:pt x="120" y="730"/>
                  </a:cubicBezTo>
                  <a:cubicBezTo>
                    <a:pt x="124" y="734"/>
                    <a:pt x="128" y="738"/>
                    <a:pt x="132" y="742"/>
                  </a:cubicBezTo>
                  <a:cubicBezTo>
                    <a:pt x="284" y="589"/>
                    <a:pt x="284" y="589"/>
                    <a:pt x="284" y="589"/>
                  </a:cubicBezTo>
                  <a:cubicBezTo>
                    <a:pt x="282" y="587"/>
                    <a:pt x="280" y="585"/>
                    <a:pt x="278" y="583"/>
                  </a:cubicBezTo>
                  <a:cubicBezTo>
                    <a:pt x="277" y="582"/>
                    <a:pt x="277" y="582"/>
                    <a:pt x="277" y="582"/>
                  </a:cubicBezTo>
                  <a:cubicBezTo>
                    <a:pt x="239" y="543"/>
                    <a:pt x="215" y="490"/>
                    <a:pt x="215" y="431"/>
                  </a:cubicBezTo>
                  <a:cubicBezTo>
                    <a:pt x="215" y="312"/>
                    <a:pt x="311" y="215"/>
                    <a:pt x="430" y="215"/>
                  </a:cubicBezTo>
                  <a:cubicBezTo>
                    <a:pt x="549" y="215"/>
                    <a:pt x="645" y="312"/>
                    <a:pt x="645" y="431"/>
                  </a:cubicBezTo>
                  <a:cubicBezTo>
                    <a:pt x="645" y="489"/>
                    <a:pt x="622" y="542"/>
                    <a:pt x="584" y="581"/>
                  </a:cubicBezTo>
                  <a:cubicBezTo>
                    <a:pt x="584" y="581"/>
                    <a:pt x="584" y="581"/>
                    <a:pt x="584" y="581"/>
                  </a:cubicBezTo>
                  <a:cubicBezTo>
                    <a:pt x="584" y="581"/>
                    <a:pt x="584" y="581"/>
                    <a:pt x="584" y="581"/>
                  </a:cubicBezTo>
                  <a:cubicBezTo>
                    <a:pt x="577" y="588"/>
                    <a:pt x="570" y="596"/>
                    <a:pt x="563" y="603"/>
                  </a:cubicBezTo>
                  <a:cubicBezTo>
                    <a:pt x="721" y="750"/>
                    <a:pt x="721" y="750"/>
                    <a:pt x="721" y="750"/>
                  </a:cubicBezTo>
                  <a:cubicBezTo>
                    <a:pt x="727" y="743"/>
                    <a:pt x="733" y="737"/>
                    <a:pt x="739" y="7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 dirty="0"/>
            </a:p>
          </p:txBody>
        </p:sp>
        <p:sp>
          <p:nvSpPr>
            <p:cNvPr id="53" name="Freeform 7">
              <a:extLst>
                <a:ext uri="{FF2B5EF4-FFF2-40B4-BE49-F238E27FC236}">
                  <a16:creationId xmlns:a16="http://schemas.microsoft.com/office/drawing/2014/main" id="{FD3E61E4-D43B-4E7D-8740-59815042FF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9726" y="3628822"/>
              <a:ext cx="2425793" cy="2424605"/>
            </a:xfrm>
            <a:custGeom>
              <a:avLst/>
              <a:gdLst>
                <a:gd name="T0" fmla="*/ 443 w 862"/>
                <a:gd name="T1" fmla="*/ 0 h 861"/>
                <a:gd name="T2" fmla="*/ 373 w 862"/>
                <a:gd name="T3" fmla="*/ 223 h 861"/>
                <a:gd name="T4" fmla="*/ 431 w 862"/>
                <a:gd name="T5" fmla="*/ 215 h 861"/>
                <a:gd name="T6" fmla="*/ 646 w 862"/>
                <a:gd name="T7" fmla="*/ 430 h 861"/>
                <a:gd name="T8" fmla="*/ 431 w 862"/>
                <a:gd name="T9" fmla="*/ 645 h 861"/>
                <a:gd name="T10" fmla="*/ 216 w 862"/>
                <a:gd name="T11" fmla="*/ 430 h 861"/>
                <a:gd name="T12" fmla="*/ 264 w 862"/>
                <a:gd name="T13" fmla="*/ 294 h 861"/>
                <a:gd name="T14" fmla="*/ 106 w 862"/>
                <a:gd name="T15" fmla="*/ 147 h 861"/>
                <a:gd name="T16" fmla="*/ 0 w 862"/>
                <a:gd name="T17" fmla="*/ 430 h 861"/>
                <a:gd name="T18" fmla="*/ 431 w 862"/>
                <a:gd name="T19" fmla="*/ 861 h 861"/>
                <a:gd name="T20" fmla="*/ 862 w 862"/>
                <a:gd name="T21" fmla="*/ 430 h 861"/>
                <a:gd name="T22" fmla="*/ 443 w 862"/>
                <a:gd name="T23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2" h="861">
                  <a:moveTo>
                    <a:pt x="443" y="0"/>
                  </a:moveTo>
                  <a:cubicBezTo>
                    <a:pt x="439" y="80"/>
                    <a:pt x="415" y="156"/>
                    <a:pt x="373" y="223"/>
                  </a:cubicBezTo>
                  <a:cubicBezTo>
                    <a:pt x="391" y="218"/>
                    <a:pt x="411" y="215"/>
                    <a:pt x="431" y="215"/>
                  </a:cubicBezTo>
                  <a:cubicBezTo>
                    <a:pt x="550" y="215"/>
                    <a:pt x="646" y="311"/>
                    <a:pt x="646" y="430"/>
                  </a:cubicBezTo>
                  <a:cubicBezTo>
                    <a:pt x="646" y="549"/>
                    <a:pt x="550" y="645"/>
                    <a:pt x="431" y="645"/>
                  </a:cubicBezTo>
                  <a:cubicBezTo>
                    <a:pt x="312" y="645"/>
                    <a:pt x="216" y="549"/>
                    <a:pt x="216" y="430"/>
                  </a:cubicBezTo>
                  <a:cubicBezTo>
                    <a:pt x="216" y="378"/>
                    <a:pt x="234" y="331"/>
                    <a:pt x="264" y="294"/>
                  </a:cubicBezTo>
                  <a:cubicBezTo>
                    <a:pt x="106" y="147"/>
                    <a:pt x="106" y="147"/>
                    <a:pt x="106" y="147"/>
                  </a:cubicBezTo>
                  <a:cubicBezTo>
                    <a:pt x="40" y="223"/>
                    <a:pt x="0" y="322"/>
                    <a:pt x="0" y="430"/>
                  </a:cubicBezTo>
                  <a:cubicBezTo>
                    <a:pt x="0" y="668"/>
                    <a:pt x="193" y="861"/>
                    <a:pt x="431" y="861"/>
                  </a:cubicBezTo>
                  <a:cubicBezTo>
                    <a:pt x="669" y="861"/>
                    <a:pt x="862" y="668"/>
                    <a:pt x="862" y="430"/>
                  </a:cubicBezTo>
                  <a:cubicBezTo>
                    <a:pt x="862" y="196"/>
                    <a:pt x="675" y="6"/>
                    <a:pt x="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C24DA46E-4BA4-48FC-8A63-6F45AD4D30F6}"/>
              </a:ext>
            </a:extLst>
          </p:cNvPr>
          <p:cNvCxnSpPr>
            <a:cxnSpLocks/>
          </p:cNvCxnSpPr>
          <p:nvPr/>
        </p:nvCxnSpPr>
        <p:spPr>
          <a:xfrm>
            <a:off x="-2118738" y="4000458"/>
            <a:ext cx="963691" cy="676659"/>
          </a:xfrm>
          <a:prstGeom prst="line">
            <a:avLst/>
          </a:prstGeom>
          <a:ln w="222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magine 18">
            <a:extLst>
              <a:ext uri="{FF2B5EF4-FFF2-40B4-BE49-F238E27FC236}">
                <a16:creationId xmlns:a16="http://schemas.microsoft.com/office/drawing/2014/main" id="{A5D71E26-1C1B-4F39-97BD-4CCD57D760D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554" y="5014712"/>
            <a:ext cx="1469056" cy="322457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0DC3E37F-2036-414C-98AB-FEA1403673D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586" y="3700186"/>
            <a:ext cx="871277" cy="220382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277DD7A4-480D-427B-B40B-A759281EAD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919" y="4437286"/>
            <a:ext cx="819563" cy="490457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A1A4F26B-AFC4-4BA8-861B-F94F0CC521E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670" y="4920190"/>
            <a:ext cx="833959" cy="833959"/>
          </a:xfrm>
          <a:prstGeom prst="rect">
            <a:avLst/>
          </a:prstGeom>
        </p:spPr>
      </p:pic>
      <p:pic>
        <p:nvPicPr>
          <p:cNvPr id="58" name="Immagine 57">
            <a:extLst>
              <a:ext uri="{FF2B5EF4-FFF2-40B4-BE49-F238E27FC236}">
                <a16:creationId xmlns:a16="http://schemas.microsoft.com/office/drawing/2014/main" id="{F84F0539-6C71-434F-9058-F771EFCAE00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651" y="1139764"/>
            <a:ext cx="1104900" cy="259652"/>
          </a:xfrm>
          <a:prstGeom prst="rect">
            <a:avLst/>
          </a:prstGeom>
        </p:spPr>
      </p:pic>
      <p:pic>
        <p:nvPicPr>
          <p:cNvPr id="62" name="Immagine 61">
            <a:extLst>
              <a:ext uri="{FF2B5EF4-FFF2-40B4-BE49-F238E27FC236}">
                <a16:creationId xmlns:a16="http://schemas.microsoft.com/office/drawing/2014/main" id="{57E16493-F363-4056-9037-C61A9026C1C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977" y="1921127"/>
            <a:ext cx="2215056" cy="659243"/>
          </a:xfrm>
          <a:prstGeom prst="rect">
            <a:avLst/>
          </a:prstGeom>
        </p:spPr>
      </p:pic>
      <p:pic>
        <p:nvPicPr>
          <p:cNvPr id="66" name="Immagine 65">
            <a:extLst>
              <a:ext uri="{FF2B5EF4-FFF2-40B4-BE49-F238E27FC236}">
                <a16:creationId xmlns:a16="http://schemas.microsoft.com/office/drawing/2014/main" id="{544DD4C4-B45D-414A-84B4-B4B99789AB1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519" y="1093039"/>
            <a:ext cx="899160" cy="899160"/>
          </a:xfrm>
          <a:prstGeom prst="rect">
            <a:avLst/>
          </a:prstGeom>
        </p:spPr>
      </p:pic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741CAF18-D4E9-4731-8C9D-8298B0ABC9AB}"/>
              </a:ext>
            </a:extLst>
          </p:cNvPr>
          <p:cNvSpPr txBox="1"/>
          <p:nvPr/>
        </p:nvSpPr>
        <p:spPr>
          <a:xfrm>
            <a:off x="6614514" y="4653000"/>
            <a:ext cx="192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Documentazione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EA3F62A0-C223-4D97-B862-7F4C41927AC7}"/>
              </a:ext>
            </a:extLst>
          </p:cNvPr>
          <p:cNvSpPr txBox="1"/>
          <p:nvPr/>
        </p:nvSpPr>
        <p:spPr>
          <a:xfrm>
            <a:off x="3868186" y="4653000"/>
            <a:ext cx="173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Configurazione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F343FD58-94A8-45C2-8549-22A6703FEEB1}"/>
              </a:ext>
            </a:extLst>
          </p:cNvPr>
          <p:cNvSpPr txBox="1"/>
          <p:nvPr/>
        </p:nvSpPr>
        <p:spPr>
          <a:xfrm>
            <a:off x="4909479" y="1694909"/>
            <a:ext cx="2411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Sviluppo</a:t>
            </a:r>
            <a:endParaRPr lang="it-IT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0684E3A9-DE29-4B5D-9F4C-BC322F84A780}"/>
              </a:ext>
            </a:extLst>
          </p:cNvPr>
          <p:cNvSpPr/>
          <p:nvPr/>
        </p:nvSpPr>
        <p:spPr>
          <a:xfrm>
            <a:off x="6843803" y="1128622"/>
            <a:ext cx="3758610" cy="172715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  <a:alpha val="58000"/>
                </a:schemeClr>
              </a:gs>
              <a:gs pos="97000">
                <a:schemeClr val="accent2">
                  <a:lumMod val="7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u="sng" dirty="0"/>
          </a:p>
        </p:txBody>
      </p:sp>
      <p:pic>
        <p:nvPicPr>
          <p:cNvPr id="40" name="Immagine 39">
            <a:extLst>
              <a:ext uri="{FF2B5EF4-FFF2-40B4-BE49-F238E27FC236}">
                <a16:creationId xmlns:a16="http://schemas.microsoft.com/office/drawing/2014/main" id="{64F422BD-13EA-450B-9D52-1A552E0A38D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367" y="1266680"/>
            <a:ext cx="1852046" cy="388127"/>
          </a:xfrm>
          <a:prstGeom prst="rect">
            <a:avLst/>
          </a:prstGeom>
        </p:spPr>
      </p:pic>
      <p:grpSp>
        <p:nvGrpSpPr>
          <p:cNvPr id="42" name="Gruppo 41">
            <a:extLst>
              <a:ext uri="{FF2B5EF4-FFF2-40B4-BE49-F238E27FC236}">
                <a16:creationId xmlns:a16="http://schemas.microsoft.com/office/drawing/2014/main" id="{C1A358DC-C3A8-4DC7-AE18-8263708F0BB8}"/>
              </a:ext>
            </a:extLst>
          </p:cNvPr>
          <p:cNvGrpSpPr/>
          <p:nvPr/>
        </p:nvGrpSpPr>
        <p:grpSpPr>
          <a:xfrm>
            <a:off x="7571554" y="1626916"/>
            <a:ext cx="3066813" cy="1415772"/>
            <a:chOff x="8306484" y="4354164"/>
            <a:chExt cx="3066813" cy="1415772"/>
          </a:xfrm>
        </p:grpSpPr>
        <p:sp>
          <p:nvSpPr>
            <p:cNvPr id="44" name="CasellaDiTesto 43">
              <a:extLst>
                <a:ext uri="{FF2B5EF4-FFF2-40B4-BE49-F238E27FC236}">
                  <a16:creationId xmlns:a16="http://schemas.microsoft.com/office/drawing/2014/main" id="{9D0CC0D6-7099-4136-B9A7-3A29A788FAF7}"/>
                </a:ext>
              </a:extLst>
            </p:cNvPr>
            <p:cNvSpPr txBox="1"/>
            <p:nvPr/>
          </p:nvSpPr>
          <p:spPr>
            <a:xfrm>
              <a:off x="8306484" y="4354164"/>
              <a:ext cx="3066813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 dirty="0">
                  <a:solidFill>
                    <a:schemeClr val="accent6">
                      <a:lumMod val="50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Scelta framework GUI</a:t>
              </a:r>
            </a:p>
            <a:p>
              <a:r>
                <a:rPr lang="it-IT" sz="16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	PHP</a:t>
              </a:r>
            </a:p>
            <a:p>
              <a:r>
                <a:rPr lang="it-IT" sz="16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	</a:t>
              </a:r>
              <a:r>
                <a:rPr lang="it-IT" sz="1600" dirty="0" err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JavaServer</a:t>
              </a:r>
              <a:r>
                <a:rPr lang="it-IT" sz="16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</a:t>
              </a:r>
              <a:r>
                <a:rPr lang="it-IT" sz="1600" dirty="0" err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Faces</a:t>
              </a:r>
              <a:r>
                <a:rPr lang="it-IT" sz="16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(JSF)</a:t>
              </a:r>
            </a:p>
            <a:p>
              <a:r>
                <a:rPr lang="it-IT" sz="16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	Apache </a:t>
              </a:r>
              <a:r>
                <a:rPr lang="it-IT" sz="1600" dirty="0" err="1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Wicket</a:t>
              </a:r>
              <a:endParaRPr lang="it-IT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endPara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pic>
          <p:nvPicPr>
            <p:cNvPr id="45" name="Elemento grafico 44" descr="Segno di spunta">
              <a:extLst>
                <a:ext uri="{FF2B5EF4-FFF2-40B4-BE49-F238E27FC236}">
                  <a16:creationId xmlns:a16="http://schemas.microsoft.com/office/drawing/2014/main" id="{2F9429FC-7609-45E0-854B-D8450BD1D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8446962" y="5207585"/>
              <a:ext cx="186617" cy="186617"/>
            </a:xfrm>
            <a:prstGeom prst="rect">
              <a:avLst/>
            </a:prstGeom>
          </p:spPr>
        </p:pic>
        <p:pic>
          <p:nvPicPr>
            <p:cNvPr id="47" name="Elemento grafico 46" descr="Chiudi">
              <a:extLst>
                <a:ext uri="{FF2B5EF4-FFF2-40B4-BE49-F238E27FC236}">
                  <a16:creationId xmlns:a16="http://schemas.microsoft.com/office/drawing/2014/main" id="{BD67C428-74E5-47A7-84D2-93217B64C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8431403" y="4952329"/>
              <a:ext cx="202176" cy="202176"/>
            </a:xfrm>
            <a:prstGeom prst="rect">
              <a:avLst/>
            </a:prstGeom>
          </p:spPr>
        </p:pic>
      </p:grpSp>
      <p:pic>
        <p:nvPicPr>
          <p:cNvPr id="56" name="Elemento grafico 55" descr="Chiudi">
            <a:extLst>
              <a:ext uri="{FF2B5EF4-FFF2-40B4-BE49-F238E27FC236}">
                <a16:creationId xmlns:a16="http://schemas.microsoft.com/office/drawing/2014/main" id="{EA1AAF27-A176-40DF-B1D2-D7908FB9824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696473" y="1966484"/>
            <a:ext cx="202176" cy="20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9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6E2E2"/>
            </a:gs>
          </a:gsLst>
          <a:lin ang="6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0EEAA-88A1-4568-9A94-A7326B716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571" y="101920"/>
            <a:ext cx="8675077" cy="715025"/>
          </a:xfrm>
        </p:spPr>
        <p:txBody>
          <a:bodyPr>
            <a:normAutofit/>
          </a:bodyPr>
          <a:lstStyle/>
          <a:p>
            <a:r>
              <a:rPr lang="it-IT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ANALISI DEI REQUISITI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FF0B8AA-D460-49CD-AEEB-DD3CECD02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5" y="6270878"/>
            <a:ext cx="580511" cy="364564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1B73A1CD-456D-4FBF-A112-9C4E2543757A}"/>
              </a:ext>
            </a:extLst>
          </p:cNvPr>
          <p:cNvSpPr/>
          <p:nvPr/>
        </p:nvSpPr>
        <p:spPr>
          <a:xfrm>
            <a:off x="694616" y="6304197"/>
            <a:ext cx="5407295" cy="415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JORDAN GOTTARDO - 1070703</a:t>
            </a:r>
          </a:p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JAVA CONTENT REPOSITORY PER LA PERSISTENZA DI PRODOTTI COMMERCIALI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FA10F8D-B0E1-4EA7-9107-7F0809A5024A}"/>
              </a:ext>
            </a:extLst>
          </p:cNvPr>
          <p:cNvCxnSpPr>
            <a:cxnSpLocks/>
          </p:cNvCxnSpPr>
          <p:nvPr/>
        </p:nvCxnSpPr>
        <p:spPr>
          <a:xfrm>
            <a:off x="772504" y="6270867"/>
            <a:ext cx="495519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1912B567-EA7E-4DF8-94E0-4D274830111A}"/>
              </a:ext>
            </a:extLst>
          </p:cNvPr>
          <p:cNvSpPr/>
          <p:nvPr/>
        </p:nvSpPr>
        <p:spPr>
          <a:xfrm>
            <a:off x="11269197" y="6453637"/>
            <a:ext cx="7826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9</a:t>
            </a:r>
            <a:r>
              <a:rPr lang="it-IT" sz="12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/14</a:t>
            </a:r>
          </a:p>
        </p:txBody>
      </p: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09220EE-85E0-4226-97E8-37DD72A9106E}"/>
              </a:ext>
            </a:extLst>
          </p:cNvPr>
          <p:cNvGrpSpPr/>
          <p:nvPr/>
        </p:nvGrpSpPr>
        <p:grpSpPr>
          <a:xfrm>
            <a:off x="-1897212" y="1675552"/>
            <a:ext cx="959783" cy="948776"/>
            <a:chOff x="-1859281" y="1675552"/>
            <a:chExt cx="959783" cy="948776"/>
          </a:xfrm>
        </p:grpSpPr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7F164DB4-5E09-43D3-89BC-F82342DA0707}"/>
                </a:ext>
              </a:extLst>
            </p:cNvPr>
            <p:cNvSpPr/>
            <p:nvPr/>
          </p:nvSpPr>
          <p:spPr>
            <a:xfrm>
              <a:off x="-1859281" y="1675552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39" name="Elemento grafico 38" descr="Monete">
              <a:extLst>
                <a:ext uri="{FF2B5EF4-FFF2-40B4-BE49-F238E27FC236}">
                  <a16:creationId xmlns:a16="http://schemas.microsoft.com/office/drawing/2014/main" id="{030613A4-7EF6-4712-9A75-3A289C90A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750866" y="1747984"/>
              <a:ext cx="758191" cy="758191"/>
            </a:xfrm>
            <a:prstGeom prst="rect">
              <a:avLst/>
            </a:prstGeom>
          </p:spPr>
        </p:pic>
      </p:grp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42319D05-E789-4EF7-AF8B-D8FB1E46BE84}"/>
              </a:ext>
            </a:extLst>
          </p:cNvPr>
          <p:cNvGrpSpPr/>
          <p:nvPr/>
        </p:nvGrpSpPr>
        <p:grpSpPr>
          <a:xfrm>
            <a:off x="-1897213" y="2696760"/>
            <a:ext cx="959783" cy="948776"/>
            <a:chOff x="-1897213" y="2696760"/>
            <a:chExt cx="959783" cy="948776"/>
          </a:xfrm>
        </p:grpSpPr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9D476FF0-B6BE-4ED4-94B5-92DC40CCBD26}"/>
                </a:ext>
              </a:extLst>
            </p:cNvPr>
            <p:cNvSpPr/>
            <p:nvPr/>
          </p:nvSpPr>
          <p:spPr>
            <a:xfrm>
              <a:off x="-1897213" y="2696760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48" name="Elemento grafico 47" descr="Computer portatile">
              <a:extLst>
                <a:ext uri="{FF2B5EF4-FFF2-40B4-BE49-F238E27FC236}">
                  <a16:creationId xmlns:a16="http://schemas.microsoft.com/office/drawing/2014/main" id="{47A6B3CF-2714-45D4-B1A9-EE52C61F1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1850625" y="2696760"/>
              <a:ext cx="866606" cy="866606"/>
            </a:xfrm>
            <a:prstGeom prst="rect">
              <a:avLst/>
            </a:prstGeom>
          </p:spPr>
        </p:pic>
      </p:grp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469671A-C827-4A58-8276-C8245E472B98}"/>
              </a:ext>
            </a:extLst>
          </p:cNvPr>
          <p:cNvSpPr txBox="1"/>
          <p:nvPr/>
        </p:nvSpPr>
        <p:spPr>
          <a:xfrm>
            <a:off x="11474605" y="6065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65EFFCC2-587C-4247-8ADB-9D6EC719458A}"/>
              </a:ext>
            </a:extLst>
          </p:cNvPr>
          <p:cNvSpPr/>
          <p:nvPr/>
        </p:nvSpPr>
        <p:spPr>
          <a:xfrm>
            <a:off x="-1897212" y="606550"/>
            <a:ext cx="959783" cy="94877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1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58B5DF6F-D637-42AE-A42C-976CEA61A517}"/>
              </a:ext>
            </a:extLst>
          </p:cNvPr>
          <p:cNvSpPr txBox="1"/>
          <p:nvPr/>
        </p:nvSpPr>
        <p:spPr>
          <a:xfrm>
            <a:off x="8521389" y="4644893"/>
            <a:ext cx="2274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Compatibilità </a:t>
            </a:r>
          </a:p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Firefox e Chrome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F0841552-D2DA-46F5-8882-86692E5BA664}"/>
              </a:ext>
            </a:extLst>
          </p:cNvPr>
          <p:cNvSpPr txBox="1"/>
          <p:nvPr/>
        </p:nvSpPr>
        <p:spPr>
          <a:xfrm>
            <a:off x="5857888" y="3062865"/>
            <a:ext cx="2013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Gestione</a:t>
            </a:r>
          </a:p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prodotti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8DFA3ACE-BB80-44F3-A49D-A760A175C4C1}"/>
              </a:ext>
            </a:extLst>
          </p:cNvPr>
          <p:cNvSpPr txBox="1"/>
          <p:nvPr/>
        </p:nvSpPr>
        <p:spPr>
          <a:xfrm>
            <a:off x="5819689" y="3819803"/>
            <a:ext cx="2013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Gestione </a:t>
            </a:r>
          </a:p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categorie prodotti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33CE0745-8713-42B9-B190-536517DD3AFB}"/>
              </a:ext>
            </a:extLst>
          </p:cNvPr>
          <p:cNvSpPr txBox="1"/>
          <p:nvPr/>
        </p:nvSpPr>
        <p:spPr>
          <a:xfrm>
            <a:off x="5773098" y="4603572"/>
            <a:ext cx="2060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Gestione </a:t>
            </a:r>
          </a:p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immagini prodotti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59DEF77A-A5E6-4F35-AD51-EBC386E37B5A}"/>
              </a:ext>
            </a:extLst>
          </p:cNvPr>
          <p:cNvSpPr txBox="1"/>
          <p:nvPr/>
        </p:nvSpPr>
        <p:spPr>
          <a:xfrm>
            <a:off x="8519458" y="3840914"/>
            <a:ext cx="3066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Esecuzione</a:t>
            </a:r>
          </a:p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ricerche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E78E1D12-97B6-494A-AC76-7E004F0DBADE}"/>
              </a:ext>
            </a:extLst>
          </p:cNvPr>
          <p:cNvSpPr txBox="1"/>
          <p:nvPr/>
        </p:nvSpPr>
        <p:spPr>
          <a:xfrm>
            <a:off x="8465965" y="3082684"/>
            <a:ext cx="205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Visualizzazione </a:t>
            </a:r>
          </a:p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dettaglio prodotto</a:t>
            </a:r>
          </a:p>
        </p:txBody>
      </p:sp>
      <p:pic>
        <p:nvPicPr>
          <p:cNvPr id="4" name="Elemento grafico 3" descr="Carrello della spesa">
            <a:extLst>
              <a:ext uri="{FF2B5EF4-FFF2-40B4-BE49-F238E27FC236}">
                <a16:creationId xmlns:a16="http://schemas.microsoft.com/office/drawing/2014/main" id="{5D33D427-E5BA-402A-935F-BFFBEC9CD7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38858" y="3149740"/>
            <a:ext cx="401330" cy="401330"/>
          </a:xfrm>
          <a:prstGeom prst="rect">
            <a:avLst/>
          </a:prstGeom>
        </p:spPr>
      </p:pic>
      <p:pic>
        <p:nvPicPr>
          <p:cNvPr id="7" name="Elemento grafico 6" descr="Cartella aperta">
            <a:extLst>
              <a:ext uri="{FF2B5EF4-FFF2-40B4-BE49-F238E27FC236}">
                <a16:creationId xmlns:a16="http://schemas.microsoft.com/office/drawing/2014/main" id="{455204CC-03D7-4C96-A329-D7E84EFCB8B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334918" y="3917782"/>
            <a:ext cx="387280" cy="387280"/>
          </a:xfrm>
          <a:prstGeom prst="rect">
            <a:avLst/>
          </a:prstGeom>
        </p:spPr>
      </p:pic>
      <p:pic>
        <p:nvPicPr>
          <p:cNvPr id="11" name="Elemento grafico 10" descr="Tavolozza">
            <a:extLst>
              <a:ext uri="{FF2B5EF4-FFF2-40B4-BE49-F238E27FC236}">
                <a16:creationId xmlns:a16="http://schemas.microsoft.com/office/drawing/2014/main" id="{C2CA7A50-AF91-4C38-835B-D723F0BF897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01609" y="4724866"/>
            <a:ext cx="417926" cy="417926"/>
          </a:xfrm>
          <a:prstGeom prst="rect">
            <a:avLst/>
          </a:prstGeom>
        </p:spPr>
      </p:pic>
      <p:pic>
        <p:nvPicPr>
          <p:cNvPr id="16" name="Elemento grafico 15" descr="Puntina">
            <a:extLst>
              <a:ext uri="{FF2B5EF4-FFF2-40B4-BE49-F238E27FC236}">
                <a16:creationId xmlns:a16="http://schemas.microsoft.com/office/drawing/2014/main" id="{78B89DB5-25CF-4F54-A7CD-0E133DA48BD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030685" y="3118344"/>
            <a:ext cx="445021" cy="445021"/>
          </a:xfrm>
          <a:prstGeom prst="rect">
            <a:avLst/>
          </a:prstGeom>
        </p:spPr>
      </p:pic>
      <p:pic>
        <p:nvPicPr>
          <p:cNvPr id="18" name="Elemento grafico 17" descr="Lente di ingrandimento">
            <a:extLst>
              <a:ext uri="{FF2B5EF4-FFF2-40B4-BE49-F238E27FC236}">
                <a16:creationId xmlns:a16="http://schemas.microsoft.com/office/drawing/2014/main" id="{8D2859F7-9F80-4334-AFB2-295074F15EC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062497" y="3917547"/>
            <a:ext cx="387515" cy="387515"/>
          </a:xfrm>
          <a:prstGeom prst="rect">
            <a:avLst/>
          </a:prstGeom>
        </p:spPr>
      </p:pic>
      <p:pic>
        <p:nvPicPr>
          <p:cNvPr id="21" name="Elemento grafico 20" descr="Globo terrestre - Americhe">
            <a:extLst>
              <a:ext uri="{FF2B5EF4-FFF2-40B4-BE49-F238E27FC236}">
                <a16:creationId xmlns:a16="http://schemas.microsoft.com/office/drawing/2014/main" id="{81D04CEB-936A-44C7-9371-1C006BCB361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072847" y="4715943"/>
            <a:ext cx="413817" cy="413817"/>
          </a:xfrm>
          <a:prstGeom prst="rect">
            <a:avLst/>
          </a:prstGeom>
        </p:spPr>
      </p:pic>
      <p:graphicFrame>
        <p:nvGraphicFramePr>
          <p:cNvPr id="27" name="Grafico 26">
            <a:extLst>
              <a:ext uri="{FF2B5EF4-FFF2-40B4-BE49-F238E27FC236}">
                <a16:creationId xmlns:a16="http://schemas.microsoft.com/office/drawing/2014/main" id="{E64140FC-C6E4-4AA1-9F8B-7C98F36655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9766107"/>
              </p:ext>
            </p:extLst>
          </p:nvPr>
        </p:nvGraphicFramePr>
        <p:xfrm>
          <a:off x="418429" y="2454196"/>
          <a:ext cx="4497339" cy="3243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pic>
        <p:nvPicPr>
          <p:cNvPr id="30" name="Elemento grafico 29" descr="Riunione">
            <a:extLst>
              <a:ext uri="{FF2B5EF4-FFF2-40B4-BE49-F238E27FC236}">
                <a16:creationId xmlns:a16="http://schemas.microsoft.com/office/drawing/2014/main" id="{AB5E8F1D-C5CC-4411-AD7C-9E2E8AE16A7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628319" y="1329710"/>
            <a:ext cx="914400" cy="914400"/>
          </a:xfrm>
          <a:prstGeom prst="rect">
            <a:avLst/>
          </a:prstGeom>
        </p:spPr>
      </p:pic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1D5B3C5E-01CD-42BD-97D8-F0D31E5FA460}"/>
              </a:ext>
            </a:extLst>
          </p:cNvPr>
          <p:cNvSpPr txBox="1"/>
          <p:nvPr/>
        </p:nvSpPr>
        <p:spPr>
          <a:xfrm>
            <a:off x="4065367" y="1067758"/>
            <a:ext cx="3851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Interviste e brainstorming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77D81CF-6BD8-408F-9292-75A71A775587}"/>
              </a:ext>
            </a:extLst>
          </p:cNvPr>
          <p:cNvSpPr txBox="1"/>
          <p:nvPr/>
        </p:nvSpPr>
        <p:spPr>
          <a:xfrm>
            <a:off x="6099290" y="1540699"/>
            <a:ext cx="360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Identificazione requisiti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036DF237-B99E-4FC4-9C05-CA825208EC58}"/>
              </a:ext>
            </a:extLst>
          </p:cNvPr>
          <p:cNvSpPr txBox="1"/>
          <p:nvPr/>
        </p:nvSpPr>
        <p:spPr>
          <a:xfrm>
            <a:off x="2477899" y="1556489"/>
            <a:ext cx="360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Identificazione casi d’uso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9D5E5A4E-4688-47BA-86C5-13DBD95B38A9}"/>
              </a:ext>
            </a:extLst>
          </p:cNvPr>
          <p:cNvCxnSpPr/>
          <p:nvPr/>
        </p:nvCxnSpPr>
        <p:spPr>
          <a:xfrm>
            <a:off x="2974694" y="2164828"/>
            <a:ext cx="65197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98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6E2E2"/>
            </a:gs>
          </a:gsLst>
          <a:lin ang="6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0EEAA-88A1-4568-9A94-A7326B716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571" y="101920"/>
            <a:ext cx="8675077" cy="715025"/>
          </a:xfrm>
        </p:spPr>
        <p:txBody>
          <a:bodyPr>
            <a:normAutofit/>
          </a:bodyPr>
          <a:lstStyle/>
          <a:p>
            <a:r>
              <a:rPr lang="it-IT" sz="3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PROGETTAZIONE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FF0B8AA-D460-49CD-AEEB-DD3CECD02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5" y="6270878"/>
            <a:ext cx="580511" cy="364564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1B73A1CD-456D-4FBF-A112-9C4E2543757A}"/>
              </a:ext>
            </a:extLst>
          </p:cNvPr>
          <p:cNvSpPr/>
          <p:nvPr/>
        </p:nvSpPr>
        <p:spPr>
          <a:xfrm>
            <a:off x="694616" y="6304197"/>
            <a:ext cx="5407295" cy="415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JORDAN GOTTARDO - 1070703</a:t>
            </a:r>
          </a:p>
          <a:p>
            <a:r>
              <a:rPr lang="it-IT" sz="105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JAVA CONTENT REPOSITORY PER LA PERSISTENZA DI PRODOTTI COMMERCIALI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FA10F8D-B0E1-4EA7-9107-7F0809A5024A}"/>
              </a:ext>
            </a:extLst>
          </p:cNvPr>
          <p:cNvCxnSpPr>
            <a:cxnSpLocks/>
          </p:cNvCxnSpPr>
          <p:nvPr/>
        </p:nvCxnSpPr>
        <p:spPr>
          <a:xfrm>
            <a:off x="772504" y="6270867"/>
            <a:ext cx="495519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1912B567-EA7E-4DF8-94E0-4D274830111A}"/>
              </a:ext>
            </a:extLst>
          </p:cNvPr>
          <p:cNvSpPr/>
          <p:nvPr/>
        </p:nvSpPr>
        <p:spPr>
          <a:xfrm>
            <a:off x="11301096" y="6453637"/>
            <a:ext cx="7826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10</a:t>
            </a:r>
            <a:r>
              <a:rPr lang="it-IT" sz="12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/14</a:t>
            </a:r>
          </a:p>
        </p:txBody>
      </p: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F09220EE-85E0-4226-97E8-37DD72A9106E}"/>
              </a:ext>
            </a:extLst>
          </p:cNvPr>
          <p:cNvGrpSpPr/>
          <p:nvPr/>
        </p:nvGrpSpPr>
        <p:grpSpPr>
          <a:xfrm>
            <a:off x="-1897212" y="1675552"/>
            <a:ext cx="959783" cy="948776"/>
            <a:chOff x="-1859281" y="1675552"/>
            <a:chExt cx="959783" cy="948776"/>
          </a:xfrm>
        </p:grpSpPr>
        <p:sp>
          <p:nvSpPr>
            <p:cNvPr id="37" name="Ovale 36">
              <a:extLst>
                <a:ext uri="{FF2B5EF4-FFF2-40B4-BE49-F238E27FC236}">
                  <a16:creationId xmlns:a16="http://schemas.microsoft.com/office/drawing/2014/main" id="{7F164DB4-5E09-43D3-89BC-F82342DA0707}"/>
                </a:ext>
              </a:extLst>
            </p:cNvPr>
            <p:cNvSpPr/>
            <p:nvPr/>
          </p:nvSpPr>
          <p:spPr>
            <a:xfrm>
              <a:off x="-1859281" y="1675552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39" name="Elemento grafico 38" descr="Monete">
              <a:extLst>
                <a:ext uri="{FF2B5EF4-FFF2-40B4-BE49-F238E27FC236}">
                  <a16:creationId xmlns:a16="http://schemas.microsoft.com/office/drawing/2014/main" id="{030613A4-7EF6-4712-9A75-3A289C90A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1750866" y="1747984"/>
              <a:ext cx="758191" cy="758191"/>
            </a:xfrm>
            <a:prstGeom prst="rect">
              <a:avLst/>
            </a:prstGeom>
          </p:spPr>
        </p:pic>
      </p:grp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42319D05-E789-4EF7-AF8B-D8FB1E46BE84}"/>
              </a:ext>
            </a:extLst>
          </p:cNvPr>
          <p:cNvGrpSpPr/>
          <p:nvPr/>
        </p:nvGrpSpPr>
        <p:grpSpPr>
          <a:xfrm>
            <a:off x="-1897213" y="2696760"/>
            <a:ext cx="959783" cy="948776"/>
            <a:chOff x="-1897213" y="2696760"/>
            <a:chExt cx="959783" cy="948776"/>
          </a:xfrm>
        </p:grpSpPr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9D476FF0-B6BE-4ED4-94B5-92DC40CCBD26}"/>
                </a:ext>
              </a:extLst>
            </p:cNvPr>
            <p:cNvSpPr/>
            <p:nvPr/>
          </p:nvSpPr>
          <p:spPr>
            <a:xfrm>
              <a:off x="-1897213" y="2696760"/>
              <a:ext cx="959783" cy="94877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801" dirty="0"/>
            </a:p>
          </p:txBody>
        </p:sp>
        <p:pic>
          <p:nvPicPr>
            <p:cNvPr id="48" name="Elemento grafico 47" descr="Computer portatile">
              <a:extLst>
                <a:ext uri="{FF2B5EF4-FFF2-40B4-BE49-F238E27FC236}">
                  <a16:creationId xmlns:a16="http://schemas.microsoft.com/office/drawing/2014/main" id="{47A6B3CF-2714-45D4-B1A9-EE52C61F1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1850625" y="2696760"/>
              <a:ext cx="866606" cy="866606"/>
            </a:xfrm>
            <a:prstGeom prst="rect">
              <a:avLst/>
            </a:prstGeom>
          </p:spPr>
        </p:pic>
      </p:grp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469671A-C827-4A58-8276-C8245E472B98}"/>
              </a:ext>
            </a:extLst>
          </p:cNvPr>
          <p:cNvSpPr txBox="1"/>
          <p:nvPr/>
        </p:nvSpPr>
        <p:spPr>
          <a:xfrm>
            <a:off x="11474605" y="6065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65EFFCC2-587C-4247-8ADB-9D6EC719458A}"/>
              </a:ext>
            </a:extLst>
          </p:cNvPr>
          <p:cNvSpPr/>
          <p:nvPr/>
        </p:nvSpPr>
        <p:spPr>
          <a:xfrm>
            <a:off x="-1897212" y="606550"/>
            <a:ext cx="959783" cy="948776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1"/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1D5B3C5E-01CD-42BD-97D8-F0D31E5FA460}"/>
              </a:ext>
            </a:extLst>
          </p:cNvPr>
          <p:cNvSpPr txBox="1"/>
          <p:nvPr/>
        </p:nvSpPr>
        <p:spPr>
          <a:xfrm>
            <a:off x="6447351" y="1529577"/>
            <a:ext cx="395831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Approccio ‘’</a:t>
            </a:r>
            <a:r>
              <a:rPr lang="it-IT" sz="2000" b="1" dirty="0" err="1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meet</a:t>
            </a:r>
            <a:r>
              <a:rPr lang="it-IT" sz="2000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-in-the-middle’’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Top-down e bottom-up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Prototipazione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Fissare architettura</a:t>
            </a: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F1006489-AEAE-4FCD-8672-378AB9065E8B}"/>
              </a:ext>
            </a:extLst>
          </p:cNvPr>
          <p:cNvGrpSpPr/>
          <p:nvPr/>
        </p:nvGrpSpPr>
        <p:grpSpPr>
          <a:xfrm>
            <a:off x="2989527" y="1154045"/>
            <a:ext cx="2624500" cy="2017103"/>
            <a:chOff x="71938" y="703291"/>
            <a:chExt cx="6038850" cy="4641250"/>
          </a:xfrm>
        </p:grpSpPr>
        <p:grpSp>
          <p:nvGrpSpPr>
            <p:cNvPr id="70" name="Group 22">
              <a:extLst>
                <a:ext uri="{FF2B5EF4-FFF2-40B4-BE49-F238E27FC236}">
                  <a16:creationId xmlns:a16="http://schemas.microsoft.com/office/drawing/2014/main" id="{C1195A20-7D79-4BA4-AD26-2B6640FEDB5E}"/>
                </a:ext>
              </a:extLst>
            </p:cNvPr>
            <p:cNvGrpSpPr/>
            <p:nvPr/>
          </p:nvGrpSpPr>
          <p:grpSpPr>
            <a:xfrm rot="18810804">
              <a:off x="2156008" y="2857488"/>
              <a:ext cx="1122786" cy="720924"/>
              <a:chOff x="4481513" y="3678059"/>
              <a:chExt cx="1614487" cy="1036638"/>
            </a:xfrm>
          </p:grpSpPr>
          <p:sp>
            <p:nvSpPr>
              <p:cNvPr id="71" name="Rectangle 12">
                <a:extLst>
                  <a:ext uri="{FF2B5EF4-FFF2-40B4-BE49-F238E27FC236}">
                    <a16:creationId xmlns:a16="http://schemas.microsoft.com/office/drawing/2014/main" id="{CF8D44DA-090A-4BCB-AB35-FA66A02E28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1513" y="3678059"/>
                <a:ext cx="1614487" cy="34448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2" name="Rectangle 13">
                <a:extLst>
                  <a:ext uri="{FF2B5EF4-FFF2-40B4-BE49-F238E27FC236}">
                    <a16:creationId xmlns:a16="http://schemas.microsoft.com/office/drawing/2014/main" id="{A8D2CF54-850D-420C-9943-7B8DE141DE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1513" y="4022546"/>
                <a:ext cx="1614487" cy="34448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3" name="Rectangle 14">
                <a:extLst>
                  <a:ext uri="{FF2B5EF4-FFF2-40B4-BE49-F238E27FC236}">
                    <a16:creationId xmlns:a16="http://schemas.microsoft.com/office/drawing/2014/main" id="{D068B816-2003-40D6-8ECF-78829140D0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1513" y="4367034"/>
                <a:ext cx="1614487" cy="34766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74" name="Group 23">
              <a:extLst>
                <a:ext uri="{FF2B5EF4-FFF2-40B4-BE49-F238E27FC236}">
                  <a16:creationId xmlns:a16="http://schemas.microsoft.com/office/drawing/2014/main" id="{DB706FB1-74E8-4175-9DCE-FC74792C5032}"/>
                </a:ext>
              </a:extLst>
            </p:cNvPr>
            <p:cNvGrpSpPr/>
            <p:nvPr/>
          </p:nvGrpSpPr>
          <p:grpSpPr>
            <a:xfrm rot="18810804">
              <a:off x="2926629" y="2046868"/>
              <a:ext cx="1122786" cy="717613"/>
              <a:chOff x="6096000" y="3187521"/>
              <a:chExt cx="1614487" cy="1031876"/>
            </a:xfrm>
          </p:grpSpPr>
          <p:sp>
            <p:nvSpPr>
              <p:cNvPr id="75" name="Rectangle 15">
                <a:extLst>
                  <a:ext uri="{FF2B5EF4-FFF2-40B4-BE49-F238E27FC236}">
                    <a16:creationId xmlns:a16="http://schemas.microsoft.com/office/drawing/2014/main" id="{2B947763-9DC2-4685-BC84-682A04DE74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6000" y="3187521"/>
                <a:ext cx="1614487" cy="344488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6" name="Rectangle 16">
                <a:extLst>
                  <a:ext uri="{FF2B5EF4-FFF2-40B4-BE49-F238E27FC236}">
                    <a16:creationId xmlns:a16="http://schemas.microsoft.com/office/drawing/2014/main" id="{C3EE3150-DA23-4F02-94F8-C00746FE59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6000" y="3532009"/>
                <a:ext cx="1614487" cy="3429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77" name="Rectangle 17">
                <a:extLst>
                  <a:ext uri="{FF2B5EF4-FFF2-40B4-BE49-F238E27FC236}">
                    <a16:creationId xmlns:a16="http://schemas.microsoft.com/office/drawing/2014/main" id="{A6A3C053-C71D-40E4-A1B9-5D1628FB33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6000" y="3874909"/>
                <a:ext cx="1614487" cy="344488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78" name="Group 223">
              <a:extLst>
                <a:ext uri="{FF2B5EF4-FFF2-40B4-BE49-F238E27FC236}">
                  <a16:creationId xmlns:a16="http://schemas.microsoft.com/office/drawing/2014/main" id="{944F85C4-9D5D-4490-B9D1-37090698E82A}"/>
                </a:ext>
              </a:extLst>
            </p:cNvPr>
            <p:cNvGrpSpPr/>
            <p:nvPr/>
          </p:nvGrpSpPr>
          <p:grpSpPr>
            <a:xfrm rot="18810804">
              <a:off x="3661165" y="1180531"/>
              <a:ext cx="1290597" cy="720924"/>
              <a:chOff x="7700963" y="3678059"/>
              <a:chExt cx="1855787" cy="1036638"/>
            </a:xfrm>
          </p:grpSpPr>
          <p:sp>
            <p:nvSpPr>
              <p:cNvPr id="79" name="Freeform 7">
                <a:extLst>
                  <a:ext uri="{FF2B5EF4-FFF2-40B4-BE49-F238E27FC236}">
                    <a16:creationId xmlns:a16="http://schemas.microsoft.com/office/drawing/2014/main" id="{317945D4-EF78-4C7C-A4F8-8CE9A71FAA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24963" y="3678059"/>
                <a:ext cx="331787" cy="1036638"/>
              </a:xfrm>
              <a:custGeom>
                <a:avLst/>
                <a:gdLst>
                  <a:gd name="T0" fmla="*/ 0 w 209"/>
                  <a:gd name="T1" fmla="*/ 162 h 653"/>
                  <a:gd name="T2" fmla="*/ 135 w 209"/>
                  <a:gd name="T3" fmla="*/ 0 h 653"/>
                  <a:gd name="T4" fmla="*/ 209 w 209"/>
                  <a:gd name="T5" fmla="*/ 210 h 653"/>
                  <a:gd name="T6" fmla="*/ 209 w 209"/>
                  <a:gd name="T7" fmla="*/ 443 h 653"/>
                  <a:gd name="T8" fmla="*/ 135 w 209"/>
                  <a:gd name="T9" fmla="*/ 653 h 653"/>
                  <a:gd name="T10" fmla="*/ 0 w 209"/>
                  <a:gd name="T11" fmla="*/ 488 h 653"/>
                  <a:gd name="T12" fmla="*/ 0 w 209"/>
                  <a:gd name="T13" fmla="*/ 162 h 6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9" h="653">
                    <a:moveTo>
                      <a:pt x="0" y="162"/>
                    </a:moveTo>
                    <a:lnTo>
                      <a:pt x="135" y="0"/>
                    </a:lnTo>
                    <a:lnTo>
                      <a:pt x="209" y="210"/>
                    </a:lnTo>
                    <a:lnTo>
                      <a:pt x="209" y="443"/>
                    </a:lnTo>
                    <a:lnTo>
                      <a:pt x="135" y="653"/>
                    </a:lnTo>
                    <a:lnTo>
                      <a:pt x="0" y="488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BBA17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0" name="Freeform 18">
                <a:extLst>
                  <a:ext uri="{FF2B5EF4-FFF2-40B4-BE49-F238E27FC236}">
                    <a16:creationId xmlns:a16="http://schemas.microsoft.com/office/drawing/2014/main" id="{BC3FF52B-D97E-471D-A00E-5CCF6D522E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0963" y="3678059"/>
                <a:ext cx="1738312" cy="344488"/>
              </a:xfrm>
              <a:custGeom>
                <a:avLst/>
                <a:gdLst>
                  <a:gd name="T0" fmla="*/ 1020 w 1095"/>
                  <a:gd name="T1" fmla="*/ 217 h 217"/>
                  <a:gd name="T2" fmla="*/ 1095 w 1095"/>
                  <a:gd name="T3" fmla="*/ 0 h 217"/>
                  <a:gd name="T4" fmla="*/ 0 w 1095"/>
                  <a:gd name="T5" fmla="*/ 0 h 217"/>
                  <a:gd name="T6" fmla="*/ 0 w 1095"/>
                  <a:gd name="T7" fmla="*/ 217 h 217"/>
                  <a:gd name="T8" fmla="*/ 1020 w 1095"/>
                  <a:gd name="T9" fmla="*/ 217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217">
                    <a:moveTo>
                      <a:pt x="1020" y="217"/>
                    </a:moveTo>
                    <a:lnTo>
                      <a:pt x="1095" y="0"/>
                    </a:lnTo>
                    <a:lnTo>
                      <a:pt x="0" y="0"/>
                    </a:lnTo>
                    <a:lnTo>
                      <a:pt x="0" y="217"/>
                    </a:lnTo>
                    <a:lnTo>
                      <a:pt x="1020" y="217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1" name="Rectangle 19">
                <a:extLst>
                  <a:ext uri="{FF2B5EF4-FFF2-40B4-BE49-F238E27FC236}">
                    <a16:creationId xmlns:a16="http://schemas.microsoft.com/office/drawing/2014/main" id="{F23DA208-CD9F-413A-AB40-D87477AC3D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00963" y="4022546"/>
                <a:ext cx="1619250" cy="34448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2" name="Freeform 20">
                <a:extLst>
                  <a:ext uri="{FF2B5EF4-FFF2-40B4-BE49-F238E27FC236}">
                    <a16:creationId xmlns:a16="http://schemas.microsoft.com/office/drawing/2014/main" id="{057B4F34-E504-4E77-827A-A6DFEC398C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0963" y="4367034"/>
                <a:ext cx="1738312" cy="347663"/>
              </a:xfrm>
              <a:custGeom>
                <a:avLst/>
                <a:gdLst>
                  <a:gd name="T0" fmla="*/ 1095 w 1095"/>
                  <a:gd name="T1" fmla="*/ 219 h 219"/>
                  <a:gd name="T2" fmla="*/ 1020 w 1095"/>
                  <a:gd name="T3" fmla="*/ 0 h 219"/>
                  <a:gd name="T4" fmla="*/ 0 w 1095"/>
                  <a:gd name="T5" fmla="*/ 0 h 219"/>
                  <a:gd name="T6" fmla="*/ 0 w 1095"/>
                  <a:gd name="T7" fmla="*/ 219 h 219"/>
                  <a:gd name="T8" fmla="*/ 1095 w 1095"/>
                  <a:gd name="T9" fmla="*/ 219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219">
                    <a:moveTo>
                      <a:pt x="1095" y="219"/>
                    </a:moveTo>
                    <a:lnTo>
                      <a:pt x="1020" y="0"/>
                    </a:lnTo>
                    <a:lnTo>
                      <a:pt x="0" y="0"/>
                    </a:lnTo>
                    <a:lnTo>
                      <a:pt x="0" y="219"/>
                    </a:lnTo>
                    <a:lnTo>
                      <a:pt x="1095" y="219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3" name="Oval 21">
                <a:extLst>
                  <a:ext uri="{FF2B5EF4-FFF2-40B4-BE49-F238E27FC236}">
                    <a16:creationId xmlns:a16="http://schemas.microsoft.com/office/drawing/2014/main" id="{9B7583AA-6CD8-4810-95E1-A7BF019A9F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98000" y="4049534"/>
                <a:ext cx="82550" cy="293688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grpSp>
          <p:nvGrpSpPr>
            <p:cNvPr id="84" name="Group 21">
              <a:extLst>
                <a:ext uri="{FF2B5EF4-FFF2-40B4-BE49-F238E27FC236}">
                  <a16:creationId xmlns:a16="http://schemas.microsoft.com/office/drawing/2014/main" id="{3A1DC12B-030F-4AE2-A0DC-9D5E16D085D4}"/>
                </a:ext>
              </a:extLst>
            </p:cNvPr>
            <p:cNvGrpSpPr/>
            <p:nvPr/>
          </p:nvGrpSpPr>
          <p:grpSpPr>
            <a:xfrm rot="18810804">
              <a:off x="657157" y="3986598"/>
              <a:ext cx="1998273" cy="717613"/>
              <a:chOff x="1608138" y="3187521"/>
              <a:chExt cx="2873375" cy="1031876"/>
            </a:xfrm>
          </p:grpSpPr>
          <p:sp>
            <p:nvSpPr>
              <p:cNvPr id="85" name="Freeform 8">
                <a:extLst>
                  <a:ext uri="{FF2B5EF4-FFF2-40B4-BE49-F238E27FC236}">
                    <a16:creationId xmlns:a16="http://schemas.microsoft.com/office/drawing/2014/main" id="{FC90D93A-9DAF-4BDE-BAC6-D5A483B7B6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8138" y="3187521"/>
                <a:ext cx="1490662" cy="1031875"/>
              </a:xfrm>
              <a:custGeom>
                <a:avLst/>
                <a:gdLst>
                  <a:gd name="T0" fmla="*/ 793 w 939"/>
                  <a:gd name="T1" fmla="*/ 650 h 650"/>
                  <a:gd name="T2" fmla="*/ 0 w 939"/>
                  <a:gd name="T3" fmla="*/ 326 h 650"/>
                  <a:gd name="T4" fmla="*/ 793 w 939"/>
                  <a:gd name="T5" fmla="*/ 0 h 650"/>
                  <a:gd name="T6" fmla="*/ 939 w 939"/>
                  <a:gd name="T7" fmla="*/ 0 h 650"/>
                  <a:gd name="T8" fmla="*/ 939 w 939"/>
                  <a:gd name="T9" fmla="*/ 650 h 650"/>
                  <a:gd name="T10" fmla="*/ 793 w 939"/>
                  <a:gd name="T11" fmla="*/ 650 h 6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39" h="650">
                    <a:moveTo>
                      <a:pt x="793" y="650"/>
                    </a:moveTo>
                    <a:lnTo>
                      <a:pt x="0" y="326"/>
                    </a:lnTo>
                    <a:lnTo>
                      <a:pt x="793" y="0"/>
                    </a:lnTo>
                    <a:lnTo>
                      <a:pt x="939" y="0"/>
                    </a:lnTo>
                    <a:lnTo>
                      <a:pt x="939" y="650"/>
                    </a:lnTo>
                    <a:lnTo>
                      <a:pt x="793" y="650"/>
                    </a:lnTo>
                    <a:close/>
                  </a:path>
                </a:pathLst>
              </a:custGeom>
              <a:solidFill>
                <a:srgbClr val="D4AC8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6" name="Freeform 9">
                <a:extLst>
                  <a:ext uri="{FF2B5EF4-FFF2-40B4-BE49-F238E27FC236}">
                    <a16:creationId xmlns:a16="http://schemas.microsoft.com/office/drawing/2014/main" id="{1A0427A8-541C-4659-B2AF-27EBD14167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187521"/>
                <a:ext cx="1743075" cy="344488"/>
              </a:xfrm>
              <a:custGeom>
                <a:avLst/>
                <a:gdLst>
                  <a:gd name="T0" fmla="*/ 464 w 464"/>
                  <a:gd name="T1" fmla="*/ 0 h 91"/>
                  <a:gd name="T2" fmla="*/ 41 w 464"/>
                  <a:gd name="T3" fmla="*/ 0 h 91"/>
                  <a:gd name="T4" fmla="*/ 16 w 464"/>
                  <a:gd name="T5" fmla="*/ 14 h 91"/>
                  <a:gd name="T6" fmla="*/ 5 w 464"/>
                  <a:gd name="T7" fmla="*/ 31 h 91"/>
                  <a:gd name="T8" fmla="*/ 5 w 464"/>
                  <a:gd name="T9" fmla="*/ 59 h 91"/>
                  <a:gd name="T10" fmla="*/ 16 w 464"/>
                  <a:gd name="T11" fmla="*/ 77 h 91"/>
                  <a:gd name="T12" fmla="*/ 41 w 464"/>
                  <a:gd name="T13" fmla="*/ 91 h 91"/>
                  <a:gd name="T14" fmla="*/ 464 w 464"/>
                  <a:gd name="T15" fmla="*/ 91 h 91"/>
                  <a:gd name="T16" fmla="*/ 464 w 464"/>
                  <a:gd name="T17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4" h="91">
                    <a:moveTo>
                      <a:pt x="464" y="0"/>
                    </a:moveTo>
                    <a:cubicBezTo>
                      <a:pt x="41" y="0"/>
                      <a:pt x="41" y="0"/>
                      <a:pt x="41" y="0"/>
                    </a:cubicBezTo>
                    <a:cubicBezTo>
                      <a:pt x="32" y="0"/>
                      <a:pt x="21" y="6"/>
                      <a:pt x="16" y="14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0" y="39"/>
                      <a:pt x="0" y="52"/>
                      <a:pt x="5" y="59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21" y="85"/>
                      <a:pt x="32" y="91"/>
                      <a:pt x="41" y="91"/>
                    </a:cubicBezTo>
                    <a:cubicBezTo>
                      <a:pt x="464" y="91"/>
                      <a:pt x="464" y="91"/>
                      <a:pt x="464" y="91"/>
                    </a:cubicBez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7" name="Freeform 10">
                <a:extLst>
                  <a:ext uri="{FF2B5EF4-FFF2-40B4-BE49-F238E27FC236}">
                    <a16:creationId xmlns:a16="http://schemas.microsoft.com/office/drawing/2014/main" id="{E84FD3F7-174E-484B-89F9-4B3A0300D9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532009"/>
                <a:ext cx="1743075" cy="342900"/>
              </a:xfrm>
              <a:custGeom>
                <a:avLst/>
                <a:gdLst>
                  <a:gd name="T0" fmla="*/ 464 w 464"/>
                  <a:gd name="T1" fmla="*/ 0 h 91"/>
                  <a:gd name="T2" fmla="*/ 41 w 464"/>
                  <a:gd name="T3" fmla="*/ 0 h 91"/>
                  <a:gd name="T4" fmla="*/ 16 w 464"/>
                  <a:gd name="T5" fmla="*/ 14 h 91"/>
                  <a:gd name="T6" fmla="*/ 5 w 464"/>
                  <a:gd name="T7" fmla="*/ 32 h 91"/>
                  <a:gd name="T8" fmla="*/ 5 w 464"/>
                  <a:gd name="T9" fmla="*/ 60 h 91"/>
                  <a:gd name="T10" fmla="*/ 16 w 464"/>
                  <a:gd name="T11" fmla="*/ 77 h 91"/>
                  <a:gd name="T12" fmla="*/ 41 w 464"/>
                  <a:gd name="T13" fmla="*/ 91 h 91"/>
                  <a:gd name="T14" fmla="*/ 464 w 464"/>
                  <a:gd name="T15" fmla="*/ 91 h 91"/>
                  <a:gd name="T16" fmla="*/ 464 w 464"/>
                  <a:gd name="T17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4" h="91">
                    <a:moveTo>
                      <a:pt x="464" y="0"/>
                    </a:moveTo>
                    <a:cubicBezTo>
                      <a:pt x="41" y="0"/>
                      <a:pt x="41" y="0"/>
                      <a:pt x="41" y="0"/>
                    </a:cubicBezTo>
                    <a:cubicBezTo>
                      <a:pt x="32" y="0"/>
                      <a:pt x="21" y="6"/>
                      <a:pt x="16" y="14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0" y="39"/>
                      <a:pt x="0" y="52"/>
                      <a:pt x="5" y="6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21" y="85"/>
                      <a:pt x="32" y="91"/>
                      <a:pt x="41" y="91"/>
                    </a:cubicBezTo>
                    <a:cubicBezTo>
                      <a:pt x="464" y="91"/>
                      <a:pt x="464" y="91"/>
                      <a:pt x="464" y="91"/>
                    </a:cubicBez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8" name="Freeform 11">
                <a:extLst>
                  <a:ext uri="{FF2B5EF4-FFF2-40B4-BE49-F238E27FC236}">
                    <a16:creationId xmlns:a16="http://schemas.microsoft.com/office/drawing/2014/main" id="{457F1A9F-D6BC-4553-9940-3C4C00A310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874909"/>
                <a:ext cx="1743075" cy="344488"/>
              </a:xfrm>
              <a:custGeom>
                <a:avLst/>
                <a:gdLst>
                  <a:gd name="T0" fmla="*/ 464 w 464"/>
                  <a:gd name="T1" fmla="*/ 0 h 91"/>
                  <a:gd name="T2" fmla="*/ 41 w 464"/>
                  <a:gd name="T3" fmla="*/ 0 h 91"/>
                  <a:gd name="T4" fmla="*/ 16 w 464"/>
                  <a:gd name="T5" fmla="*/ 14 h 91"/>
                  <a:gd name="T6" fmla="*/ 5 w 464"/>
                  <a:gd name="T7" fmla="*/ 32 h 91"/>
                  <a:gd name="T8" fmla="*/ 5 w 464"/>
                  <a:gd name="T9" fmla="*/ 60 h 91"/>
                  <a:gd name="T10" fmla="*/ 16 w 464"/>
                  <a:gd name="T11" fmla="*/ 77 h 91"/>
                  <a:gd name="T12" fmla="*/ 41 w 464"/>
                  <a:gd name="T13" fmla="*/ 91 h 91"/>
                  <a:gd name="T14" fmla="*/ 464 w 464"/>
                  <a:gd name="T15" fmla="*/ 91 h 91"/>
                  <a:gd name="T16" fmla="*/ 464 w 464"/>
                  <a:gd name="T17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4" h="91">
                    <a:moveTo>
                      <a:pt x="464" y="0"/>
                    </a:moveTo>
                    <a:cubicBezTo>
                      <a:pt x="41" y="0"/>
                      <a:pt x="41" y="0"/>
                      <a:pt x="41" y="0"/>
                    </a:cubicBezTo>
                    <a:cubicBezTo>
                      <a:pt x="32" y="0"/>
                      <a:pt x="21" y="6"/>
                      <a:pt x="16" y="14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0" y="40"/>
                      <a:pt x="0" y="52"/>
                      <a:pt x="5" y="60"/>
                    </a:cubicBezTo>
                    <a:cubicBezTo>
                      <a:pt x="16" y="77"/>
                      <a:pt x="16" y="77"/>
                      <a:pt x="16" y="77"/>
                    </a:cubicBezTo>
                    <a:cubicBezTo>
                      <a:pt x="21" y="85"/>
                      <a:pt x="32" y="91"/>
                      <a:pt x="41" y="91"/>
                    </a:cubicBezTo>
                    <a:cubicBezTo>
                      <a:pt x="464" y="91"/>
                      <a:pt x="464" y="91"/>
                      <a:pt x="464" y="91"/>
                    </a:cubicBezTo>
                    <a:lnTo>
                      <a:pt x="464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89" name="Freeform 22">
                <a:extLst>
                  <a:ext uri="{FF2B5EF4-FFF2-40B4-BE49-F238E27FC236}">
                    <a16:creationId xmlns:a16="http://schemas.microsoft.com/office/drawing/2014/main" id="{52F1DCE8-5644-4A09-9C5E-D7F3A3B033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8138" y="3538359"/>
                <a:ext cx="428625" cy="333375"/>
              </a:xfrm>
              <a:custGeom>
                <a:avLst/>
                <a:gdLst>
                  <a:gd name="T0" fmla="*/ 114 w 114"/>
                  <a:gd name="T1" fmla="*/ 49 h 88"/>
                  <a:gd name="T2" fmla="*/ 107 w 114"/>
                  <a:gd name="T3" fmla="*/ 0 h 88"/>
                  <a:gd name="T4" fmla="*/ 0 w 114"/>
                  <a:gd name="T5" fmla="*/ 44 h 88"/>
                  <a:gd name="T6" fmla="*/ 109 w 114"/>
                  <a:gd name="T7" fmla="*/ 88 h 88"/>
                  <a:gd name="T8" fmla="*/ 114 w 114"/>
                  <a:gd name="T9" fmla="*/ 49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88">
                    <a:moveTo>
                      <a:pt x="114" y="49"/>
                    </a:moveTo>
                    <a:cubicBezTo>
                      <a:pt x="114" y="32"/>
                      <a:pt x="111" y="15"/>
                      <a:pt x="107" y="0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109" y="88"/>
                      <a:pt x="109" y="88"/>
                      <a:pt x="109" y="88"/>
                    </a:cubicBezTo>
                    <a:cubicBezTo>
                      <a:pt x="112" y="76"/>
                      <a:pt x="114" y="63"/>
                      <a:pt x="114" y="49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A45B413D-CF55-4EEA-8346-0120CFAFF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38" y="1412304"/>
              <a:ext cx="6038850" cy="2151062"/>
            </a:xfrm>
            <a:custGeom>
              <a:avLst/>
              <a:gdLst>
                <a:gd name="T0" fmla="*/ 3799 w 3804"/>
                <a:gd name="T1" fmla="*/ 0 h 1355"/>
                <a:gd name="T2" fmla="*/ 372 w 3804"/>
                <a:gd name="T3" fmla="*/ 0 h 1355"/>
                <a:gd name="T4" fmla="*/ 0 w 3804"/>
                <a:gd name="T5" fmla="*/ 679 h 1355"/>
                <a:gd name="T6" fmla="*/ 372 w 3804"/>
                <a:gd name="T7" fmla="*/ 1355 h 1355"/>
                <a:gd name="T8" fmla="*/ 3804 w 3804"/>
                <a:gd name="T9" fmla="*/ 1355 h 1355"/>
                <a:gd name="T10" fmla="*/ 3799 w 3804"/>
                <a:gd name="T11" fmla="*/ 0 h 1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04" h="1355">
                  <a:moveTo>
                    <a:pt x="3799" y="0"/>
                  </a:moveTo>
                  <a:lnTo>
                    <a:pt x="372" y="0"/>
                  </a:lnTo>
                  <a:lnTo>
                    <a:pt x="0" y="679"/>
                  </a:lnTo>
                  <a:lnTo>
                    <a:pt x="372" y="1355"/>
                  </a:lnTo>
                  <a:lnTo>
                    <a:pt x="3804" y="1355"/>
                  </a:lnTo>
                  <a:lnTo>
                    <a:pt x="379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1" name="TextBox 221">
              <a:extLst>
                <a:ext uri="{FF2B5EF4-FFF2-40B4-BE49-F238E27FC236}">
                  <a16:creationId xmlns:a16="http://schemas.microsoft.com/office/drawing/2014/main" id="{6AC9D90B-93F1-477A-8261-F892AD58FD00}"/>
                </a:ext>
              </a:extLst>
            </p:cNvPr>
            <p:cNvSpPr txBox="1"/>
            <p:nvPr/>
          </p:nvSpPr>
          <p:spPr>
            <a:xfrm>
              <a:off x="1973437" y="4262726"/>
              <a:ext cx="4027995" cy="7925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1600" b="1" dirty="0">
                  <a:solidFill>
                    <a:schemeClr val="accent6"/>
                  </a:solidFill>
                </a:rPr>
                <a:t>Implementazione</a:t>
              </a:r>
              <a:endParaRPr lang="id-ID" b="1" dirty="0">
                <a:solidFill>
                  <a:schemeClr val="accent6"/>
                </a:solidFill>
              </a:endParaRPr>
            </a:p>
          </p:txBody>
        </p:sp>
        <p:sp>
          <p:nvSpPr>
            <p:cNvPr id="113" name="TextBox 253">
              <a:extLst>
                <a:ext uri="{FF2B5EF4-FFF2-40B4-BE49-F238E27FC236}">
                  <a16:creationId xmlns:a16="http://schemas.microsoft.com/office/drawing/2014/main" id="{29F1C313-7CED-4F60-AA1A-89DF7883D3EC}"/>
                </a:ext>
              </a:extLst>
            </p:cNvPr>
            <p:cNvSpPr txBox="1"/>
            <p:nvPr/>
          </p:nvSpPr>
          <p:spPr>
            <a:xfrm>
              <a:off x="912996" y="703291"/>
              <a:ext cx="3299059" cy="7925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b="1" dirty="0">
                  <a:solidFill>
                    <a:schemeClr val="accent6"/>
                  </a:solidFill>
                </a:rPr>
                <a:t>Progettazione</a:t>
              </a:r>
              <a:endParaRPr lang="id-ID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3" name="Freccia a sinistra 12">
            <a:extLst>
              <a:ext uri="{FF2B5EF4-FFF2-40B4-BE49-F238E27FC236}">
                <a16:creationId xmlns:a16="http://schemas.microsoft.com/office/drawing/2014/main" id="{4CC1EEB5-DB20-477E-BD39-6E244A669E33}"/>
              </a:ext>
            </a:extLst>
          </p:cNvPr>
          <p:cNvSpPr/>
          <p:nvPr/>
        </p:nvSpPr>
        <p:spPr>
          <a:xfrm>
            <a:off x="-1787920" y="4247171"/>
            <a:ext cx="1195121" cy="1212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4" name="CasellaDiTesto 113">
            <a:extLst>
              <a:ext uri="{FF2B5EF4-FFF2-40B4-BE49-F238E27FC236}">
                <a16:creationId xmlns:a16="http://schemas.microsoft.com/office/drawing/2014/main" id="{75441213-3AE3-4355-BAE5-A43D913920A9}"/>
              </a:ext>
            </a:extLst>
          </p:cNvPr>
          <p:cNvSpPr txBox="1"/>
          <p:nvPr/>
        </p:nvSpPr>
        <p:spPr>
          <a:xfrm>
            <a:off x="6447351" y="3591017"/>
            <a:ext cx="39583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Architettura MVC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Buona interazione con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Wicket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it-IT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it-IT" sz="2000" b="1" dirty="0">
                <a:solidFill>
                  <a:schemeClr val="accent6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Design pattern utilizzati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Access Object (DAO)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Factory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+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JavaBean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46" name="Immagine 45">
            <a:extLst>
              <a:ext uri="{FF2B5EF4-FFF2-40B4-BE49-F238E27FC236}">
                <a16:creationId xmlns:a16="http://schemas.microsoft.com/office/drawing/2014/main" id="{9E74E737-DD86-4036-A0EE-CAC2902076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365" y="3625131"/>
            <a:ext cx="46767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85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Tema di Office">
  <a:themeElements>
    <a:clrScheme name="Rosso arancion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Roboto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7980</TotalTime>
  <Words>3579</Words>
  <Application>Microsoft Office PowerPoint</Application>
  <PresentationFormat>Widescreen</PresentationFormat>
  <Paragraphs>483</Paragraphs>
  <Slides>22</Slides>
  <Notes>20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8" baseType="lpstr">
      <vt:lpstr>Arial</vt:lpstr>
      <vt:lpstr>Calibri</vt:lpstr>
      <vt:lpstr>PT Sans</vt:lpstr>
      <vt:lpstr>Raleway</vt:lpstr>
      <vt:lpstr>Roboto</vt:lpstr>
      <vt:lpstr>Tema di Office</vt:lpstr>
      <vt:lpstr>JAVA CONTENT REPOSITORY PER LA PERSISTENZA DI PRODOTTI COMMERCIALI</vt:lpstr>
      <vt:lpstr>INDICE GENERALE</vt:lpstr>
      <vt:lpstr>PRODOTTI E PROGETTI</vt:lpstr>
      <vt:lpstr>OFFERTA DI STAGE</vt:lpstr>
      <vt:lpstr>RDBMS VS JCR 1/2</vt:lpstr>
      <vt:lpstr>RDBMS VS JCR 2/2</vt:lpstr>
      <vt:lpstr>SCELTA TECNOLOGIE</vt:lpstr>
      <vt:lpstr>ANALISI DEI REQUISITI</vt:lpstr>
      <vt:lpstr>PROGETTAZIONE</vt:lpstr>
      <vt:lpstr>MODELLO DI SVILUPPO</vt:lpstr>
      <vt:lpstr>CODIFICA</vt:lpstr>
      <vt:lpstr>TEST DI VERIFICA</vt:lpstr>
      <vt:lpstr>TEST PRESTAZIONALI</vt:lpstr>
      <vt:lpstr>TEST PRESTAZIONALI</vt:lpstr>
      <vt:lpstr>ESEMPI PRODOTTO FINALE</vt:lpstr>
      <vt:lpstr>OBIETTIVI RAGGIUNTI</vt:lpstr>
      <vt:lpstr>OBIETTIVI RAGGIUNTI</vt:lpstr>
      <vt:lpstr>PRODOTTI E SERVIZI</vt:lpstr>
      <vt:lpstr>PRODOTTI</vt:lpstr>
      <vt:lpstr>PROGETTI SOFTWARE</vt:lpstr>
      <vt:lpstr>Presentazione standard di PowerPoint</vt:lpstr>
      <vt:lpstr>ESEMPI PRODOTTO FINALE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CONTENT REPOSITORY PER LA PERSISTENZA DI PRODOTTI COMMERCIALI</dc:title>
  <dc:creator>Jordan Gottardo</dc:creator>
  <cp:lastModifiedBy>Jordan Gottardo</cp:lastModifiedBy>
  <cp:revision>208</cp:revision>
  <dcterms:created xsi:type="dcterms:W3CDTF">2017-09-11T12:01:24Z</dcterms:created>
  <dcterms:modified xsi:type="dcterms:W3CDTF">2017-09-20T14:49:07Z</dcterms:modified>
</cp:coreProperties>
</file>