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9" r:id="rId3"/>
    <p:sldId id="272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67" r:id="rId12"/>
    <p:sldId id="268" r:id="rId13"/>
    <p:sldId id="276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000000"/>
    <a:srgbClr val="E6E2E2"/>
    <a:srgbClr val="E7E1E1"/>
    <a:srgbClr val="EADEDE"/>
    <a:srgbClr val="F6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9651" autoAdjust="0"/>
  </p:normalViewPr>
  <p:slideViewPr>
    <p:cSldViewPr snapToGrid="0">
      <p:cViewPr varScale="1">
        <p:scale>
          <a:sx n="72" d="100"/>
          <a:sy n="72" d="100"/>
        </p:scale>
        <p:origin x="941" y="43"/>
      </p:cViewPr>
      <p:guideLst>
        <p:guide orient="horz" pos="238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r>
              <a:rPr lang="en-US" sz="2400" b="1" kern="12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Requisiti</a:t>
            </a:r>
            <a:endParaRPr lang="en-US" sz="2400" b="1" kern="12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1" i="0" u="none" strike="noStrike" kern="1200" baseline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Requisiti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813-4CD4-A37A-D81BEAAC29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813-4CD4-A37A-D81BEAAC29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13-4CD4-A37A-D81BEAAC299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53433A-2831-4A96-83DB-7FEE8AF88183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813-4CD4-A37A-D81BEAAC299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414E1EE-1F39-4514-BE70-B18A04F1ACC5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813-4CD4-A37A-D81BEAAC299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4F23308-7B97-4E08-B14C-3C052EA818DD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813-4CD4-A37A-D81BEAAC29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Obbligatori</c:v>
                </c:pt>
                <c:pt idx="1">
                  <c:v>Desiderabili</c:v>
                </c:pt>
                <c:pt idx="2">
                  <c:v>Facoltativi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20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13-4CD4-A37A-D81BEAAC299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it-IT" sz="1800" dirty="0"/>
              <a:t>Tempo esecuzione ricerca full-text (</a:t>
            </a:r>
            <a:r>
              <a:rPr lang="it-IT" sz="1800" dirty="0" err="1"/>
              <a:t>ms</a:t>
            </a:r>
            <a:r>
              <a:rPr lang="it-IT" sz="18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9000657181562175"/>
          <c:y val="0.18386356868012124"/>
          <c:w val="0.6373271538979467"/>
          <c:h val="0.66008581193951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esecuzione ricerca full-text (ms)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084-4694-8C01-3B2C3494B6A7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84-4694-8C01-3B2C3494B6A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2"/>
                <c:pt idx="0">
                  <c:v>LIKE</c:v>
                </c:pt>
                <c:pt idx="1">
                  <c:v>CONTAINS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665</c:v>
                </c:pt>
                <c:pt idx="1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84-4694-8C01-3B2C3494B6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4"/>
        <c:axId val="933136752"/>
        <c:axId val="933137080"/>
      </c:barChart>
      <c:catAx>
        <c:axId val="9331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7080"/>
        <c:crosses val="autoZero"/>
        <c:auto val="1"/>
        <c:lblAlgn val="ctr"/>
        <c:lblOffset val="100"/>
        <c:noMultiLvlLbl val="0"/>
      </c:catAx>
      <c:valAx>
        <c:axId val="93313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Soddisfacimento</a:t>
            </a:r>
            <a:r>
              <a:rPr lang="it-IT" sz="1600" baseline="0" dirty="0"/>
              <a:t> obiettivi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Obbligatori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819-B359-95319B9D734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Desiderabili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Foglio1!$C$2:$C$3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819-B359-95319B9D734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Facoltativi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Foglio1!$D$2:$D$3</c:f>
              <c:numCache>
                <c:formatCode>0%</c:formatCode>
                <c:ptCount val="2"/>
                <c:pt idx="0">
                  <c:v>1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D2-4819-B359-95319B9D7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063592"/>
        <c:axId val="1011057032"/>
      </c:barChart>
      <c:catAx>
        <c:axId val="1011063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57032"/>
        <c:crosses val="autoZero"/>
        <c:auto val="1"/>
        <c:lblAlgn val="ctr"/>
        <c:lblOffset val="100"/>
        <c:noMultiLvlLbl val="0"/>
      </c:catAx>
      <c:valAx>
        <c:axId val="10110570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63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Code</a:t>
            </a:r>
            <a:r>
              <a:rPr lang="it-IT" sz="1600" baseline="0" dirty="0"/>
              <a:t> </a:t>
            </a:r>
            <a:r>
              <a:rPr lang="it-IT" sz="1600" baseline="0" dirty="0" err="1"/>
              <a:t>coverage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Branch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Foglio1!$B$2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7-496B-9BB5-918E95EF765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Statement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67-496B-9BB5-918E95EF76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Foglio1!$C$2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7-496B-9BB5-918E95EF7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16004192"/>
        <c:axId val="1016002552"/>
      </c:barChart>
      <c:catAx>
        <c:axId val="1016004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6002552"/>
        <c:crosses val="autoZero"/>
        <c:auto val="1"/>
        <c:lblAlgn val="ctr"/>
        <c:lblOffset val="100"/>
        <c:noMultiLvlLbl val="0"/>
      </c:catAx>
      <c:valAx>
        <c:axId val="101600255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600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D2C6C-4159-42B7-A5DF-81757C84A13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1E607A6-E35E-4AB3-8C78-70CFDBFB711C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it-IT" sz="2400" dirty="0"/>
            <a:t>Azienda</a:t>
          </a:r>
          <a:endParaRPr lang="it-IT" sz="1600" dirty="0"/>
        </a:p>
      </dgm:t>
    </dgm:pt>
    <dgm:pt modelId="{0572DE40-6533-49B0-9F16-A638D4523872}" type="parTrans" cxnId="{F2C6B465-7FE0-499B-9B16-D020829EB6CD}">
      <dgm:prSet/>
      <dgm:spPr/>
      <dgm:t>
        <a:bodyPr/>
        <a:lstStyle/>
        <a:p>
          <a:endParaRPr lang="it-IT"/>
        </a:p>
      </dgm:t>
    </dgm:pt>
    <dgm:pt modelId="{924FAEF3-1458-4C00-B69E-E7AC8718CD86}" type="sibTrans" cxnId="{F2C6B465-7FE0-499B-9B16-D020829EB6CD}">
      <dgm:prSet/>
      <dgm:spPr/>
      <dgm:t>
        <a:bodyPr/>
        <a:lstStyle/>
        <a:p>
          <a:endParaRPr lang="it-IT"/>
        </a:p>
      </dgm:t>
    </dgm:pt>
    <dgm:pt modelId="{643ABE09-8B6E-48B7-B328-1B27F46BADEC}">
      <dgm:prSet phldrT="[Tes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it-IT" sz="2400" dirty="0"/>
            <a:t>Progetto gestione prodotti</a:t>
          </a:r>
        </a:p>
      </dgm:t>
    </dgm:pt>
    <dgm:pt modelId="{177F7488-2010-42F5-A4A8-1953059BF9BB}" type="parTrans" cxnId="{7063149B-3D1A-454A-8DDE-BD6906F24B77}">
      <dgm:prSet/>
      <dgm:spPr/>
      <dgm:t>
        <a:bodyPr/>
        <a:lstStyle/>
        <a:p>
          <a:endParaRPr lang="it-IT"/>
        </a:p>
      </dgm:t>
    </dgm:pt>
    <dgm:pt modelId="{26459212-41C7-4D44-9D54-F003CAB1C0C6}" type="sibTrans" cxnId="{7063149B-3D1A-454A-8DDE-BD6906F24B77}">
      <dgm:prSet/>
      <dgm:spPr/>
      <dgm:t>
        <a:bodyPr/>
        <a:lstStyle/>
        <a:p>
          <a:endParaRPr lang="it-IT"/>
        </a:p>
      </dgm:t>
    </dgm:pt>
    <dgm:pt modelId="{478C3E43-F80A-465E-89A8-4B63719930D5}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2400" dirty="0"/>
            <a:t>Reso-</a:t>
          </a:r>
        </a:p>
        <a:p>
          <a:r>
            <a:rPr lang="it-IT" sz="2400" dirty="0"/>
            <a:t>conto</a:t>
          </a:r>
          <a:endParaRPr lang="it-IT" sz="1600" dirty="0"/>
        </a:p>
      </dgm:t>
    </dgm:pt>
    <dgm:pt modelId="{BF9C6935-F732-4F6E-B377-1A676FC1ED74}" type="parTrans" cxnId="{39FD90E4-69EA-4128-B3BD-EB3630ACB969}">
      <dgm:prSet/>
      <dgm:spPr/>
      <dgm:t>
        <a:bodyPr/>
        <a:lstStyle/>
        <a:p>
          <a:endParaRPr lang="it-IT"/>
        </a:p>
      </dgm:t>
    </dgm:pt>
    <dgm:pt modelId="{7A06E5C7-5915-40E3-8AB5-715848ED35F3}" type="sibTrans" cxnId="{39FD90E4-69EA-4128-B3BD-EB3630ACB969}">
      <dgm:prSet/>
      <dgm:spPr/>
      <dgm:t>
        <a:bodyPr/>
        <a:lstStyle/>
        <a:p>
          <a:endParaRPr lang="it-IT"/>
        </a:p>
      </dgm:t>
    </dgm:pt>
    <dgm:pt modelId="{A66F3907-F3DB-4C9F-A32A-9C6F598F9286}" type="pres">
      <dgm:prSet presAssocID="{234D2C6C-4159-42B7-A5DF-81757C84A13C}" presName="Name0" presStyleCnt="0">
        <dgm:presLayoutVars>
          <dgm:dir/>
          <dgm:animLvl val="lvl"/>
          <dgm:resizeHandles val="exact"/>
        </dgm:presLayoutVars>
      </dgm:prSet>
      <dgm:spPr/>
    </dgm:pt>
    <dgm:pt modelId="{835B91FE-F22F-4546-95C5-8DFDAA1066A3}" type="pres">
      <dgm:prSet presAssocID="{51E607A6-E35E-4AB3-8C78-70CFDBFB711C}" presName="parTxOnly" presStyleLbl="node1" presStyleIdx="0" presStyleCnt="3" custScaleX="110007" custScaleY="111973" custLinFactNeighborX="23444" custLinFactNeighborY="-72">
        <dgm:presLayoutVars>
          <dgm:chMax val="0"/>
          <dgm:chPref val="0"/>
          <dgm:bulletEnabled val="1"/>
        </dgm:presLayoutVars>
      </dgm:prSet>
      <dgm:spPr/>
    </dgm:pt>
    <dgm:pt modelId="{4DDE1C8F-7035-410D-8FF9-E18053684011}" type="pres">
      <dgm:prSet presAssocID="{924FAEF3-1458-4C00-B69E-E7AC8718CD86}" presName="parTxOnlySpace" presStyleCnt="0"/>
      <dgm:spPr/>
    </dgm:pt>
    <dgm:pt modelId="{1726798C-5468-4AA0-9364-0ADE1DA42F64}" type="pres">
      <dgm:prSet presAssocID="{643ABE09-8B6E-48B7-B328-1B27F46BADEC}" presName="parTxOnly" presStyleLbl="node1" presStyleIdx="1" presStyleCnt="3" custScaleX="221241" custScaleY="112184">
        <dgm:presLayoutVars>
          <dgm:chMax val="0"/>
          <dgm:chPref val="0"/>
          <dgm:bulletEnabled val="1"/>
        </dgm:presLayoutVars>
      </dgm:prSet>
      <dgm:spPr/>
    </dgm:pt>
    <dgm:pt modelId="{203FD6E7-14D9-4D6B-802B-7F78506EC472}" type="pres">
      <dgm:prSet presAssocID="{26459212-41C7-4D44-9D54-F003CAB1C0C6}" presName="parTxOnlySpace" presStyleCnt="0"/>
      <dgm:spPr/>
    </dgm:pt>
    <dgm:pt modelId="{3FAA0034-5BBE-43D6-A898-F717FC130B17}" type="pres">
      <dgm:prSet presAssocID="{478C3E43-F80A-465E-89A8-4B63719930D5}" presName="parTxOnly" presStyleLbl="node1" presStyleIdx="2" presStyleCnt="3" custScaleX="79254" custScaleY="112184">
        <dgm:presLayoutVars>
          <dgm:chMax val="0"/>
          <dgm:chPref val="0"/>
          <dgm:bulletEnabled val="1"/>
        </dgm:presLayoutVars>
      </dgm:prSet>
      <dgm:spPr/>
    </dgm:pt>
  </dgm:ptLst>
  <dgm:cxnLst>
    <dgm:cxn modelId="{D766A207-7673-476A-A8BF-D79E3A5FD411}" type="presOf" srcId="{643ABE09-8B6E-48B7-B328-1B27F46BADEC}" destId="{1726798C-5468-4AA0-9364-0ADE1DA42F64}" srcOrd="0" destOrd="0" presId="urn:microsoft.com/office/officeart/2005/8/layout/chevron1"/>
    <dgm:cxn modelId="{6FA27C2E-3FFA-4219-BE01-C583D83E62A7}" type="presOf" srcId="{478C3E43-F80A-465E-89A8-4B63719930D5}" destId="{3FAA0034-5BBE-43D6-A898-F717FC130B17}" srcOrd="0" destOrd="0" presId="urn:microsoft.com/office/officeart/2005/8/layout/chevron1"/>
    <dgm:cxn modelId="{F2C6B465-7FE0-499B-9B16-D020829EB6CD}" srcId="{234D2C6C-4159-42B7-A5DF-81757C84A13C}" destId="{51E607A6-E35E-4AB3-8C78-70CFDBFB711C}" srcOrd="0" destOrd="0" parTransId="{0572DE40-6533-49B0-9F16-A638D4523872}" sibTransId="{924FAEF3-1458-4C00-B69E-E7AC8718CD86}"/>
    <dgm:cxn modelId="{B4C2C24E-E343-470D-810D-F8576E81E231}" type="presOf" srcId="{234D2C6C-4159-42B7-A5DF-81757C84A13C}" destId="{A66F3907-F3DB-4C9F-A32A-9C6F598F9286}" srcOrd="0" destOrd="0" presId="urn:microsoft.com/office/officeart/2005/8/layout/chevron1"/>
    <dgm:cxn modelId="{6FE99088-A33E-45AC-9413-9694E8807E42}" type="presOf" srcId="{51E607A6-E35E-4AB3-8C78-70CFDBFB711C}" destId="{835B91FE-F22F-4546-95C5-8DFDAA1066A3}" srcOrd="0" destOrd="0" presId="urn:microsoft.com/office/officeart/2005/8/layout/chevron1"/>
    <dgm:cxn modelId="{7063149B-3D1A-454A-8DDE-BD6906F24B77}" srcId="{234D2C6C-4159-42B7-A5DF-81757C84A13C}" destId="{643ABE09-8B6E-48B7-B328-1B27F46BADEC}" srcOrd="1" destOrd="0" parTransId="{177F7488-2010-42F5-A4A8-1953059BF9BB}" sibTransId="{26459212-41C7-4D44-9D54-F003CAB1C0C6}"/>
    <dgm:cxn modelId="{39FD90E4-69EA-4128-B3BD-EB3630ACB969}" srcId="{234D2C6C-4159-42B7-A5DF-81757C84A13C}" destId="{478C3E43-F80A-465E-89A8-4B63719930D5}" srcOrd="2" destOrd="0" parTransId="{BF9C6935-F732-4F6E-B377-1A676FC1ED74}" sibTransId="{7A06E5C7-5915-40E3-8AB5-715848ED35F3}"/>
    <dgm:cxn modelId="{791A9228-D2BD-4D59-87D4-89119AB8B3FA}" type="presParOf" srcId="{A66F3907-F3DB-4C9F-A32A-9C6F598F9286}" destId="{835B91FE-F22F-4546-95C5-8DFDAA1066A3}" srcOrd="0" destOrd="0" presId="urn:microsoft.com/office/officeart/2005/8/layout/chevron1"/>
    <dgm:cxn modelId="{657CE258-7756-4F88-8CE2-AD967FD503F2}" type="presParOf" srcId="{A66F3907-F3DB-4C9F-A32A-9C6F598F9286}" destId="{4DDE1C8F-7035-410D-8FF9-E18053684011}" srcOrd="1" destOrd="0" presId="urn:microsoft.com/office/officeart/2005/8/layout/chevron1"/>
    <dgm:cxn modelId="{714EBD4A-34C3-42C4-88DE-65340514482B}" type="presParOf" srcId="{A66F3907-F3DB-4C9F-A32A-9C6F598F9286}" destId="{1726798C-5468-4AA0-9364-0ADE1DA42F64}" srcOrd="2" destOrd="0" presId="urn:microsoft.com/office/officeart/2005/8/layout/chevron1"/>
    <dgm:cxn modelId="{5D3C08A5-F024-4DF8-A07C-6497DDE2AC5F}" type="presParOf" srcId="{A66F3907-F3DB-4C9F-A32A-9C6F598F9286}" destId="{203FD6E7-14D9-4D6B-802B-7F78506EC472}" srcOrd="3" destOrd="0" presId="urn:microsoft.com/office/officeart/2005/8/layout/chevron1"/>
    <dgm:cxn modelId="{2C7249A9-41CF-4A94-B779-974EE11925A0}" type="presParOf" srcId="{A66F3907-F3DB-4C9F-A32A-9C6F598F9286}" destId="{3FAA0034-5BBE-43D6-A898-F717FC130B17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B91FE-F22F-4546-95C5-8DFDAA1066A3}">
      <dsp:nvSpPr>
        <dsp:cNvPr id="0" name=""/>
        <dsp:cNvSpPr/>
      </dsp:nvSpPr>
      <dsp:spPr>
        <a:xfrm>
          <a:off x="71659" y="359645"/>
          <a:ext cx="3136606" cy="1277065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Azienda</a:t>
          </a:r>
          <a:endParaRPr lang="it-IT" sz="1600" kern="1200" dirty="0"/>
        </a:p>
      </dsp:txBody>
      <dsp:txXfrm>
        <a:off x="710192" y="359645"/>
        <a:ext cx="1859541" cy="1277065"/>
      </dsp:txXfrm>
    </dsp:sp>
    <dsp:sp modelId="{1726798C-5468-4AA0-9364-0ADE1DA42F64}">
      <dsp:nvSpPr>
        <dsp:cNvPr id="0" name=""/>
        <dsp:cNvSpPr/>
      </dsp:nvSpPr>
      <dsp:spPr>
        <a:xfrm>
          <a:off x="2856292" y="359263"/>
          <a:ext cx="6308198" cy="127947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Progetto gestione prodotti</a:t>
          </a:r>
        </a:p>
      </dsp:txBody>
      <dsp:txXfrm>
        <a:off x="3496028" y="359263"/>
        <a:ext cx="5028727" cy="1279471"/>
      </dsp:txXfrm>
    </dsp:sp>
    <dsp:sp modelId="{3FAA0034-5BBE-43D6-A898-F717FC130B17}">
      <dsp:nvSpPr>
        <dsp:cNvPr id="0" name=""/>
        <dsp:cNvSpPr/>
      </dsp:nvSpPr>
      <dsp:spPr>
        <a:xfrm>
          <a:off x="8879363" y="359263"/>
          <a:ext cx="2259752" cy="1279471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Reso-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conto</a:t>
          </a:r>
          <a:endParaRPr lang="it-IT" sz="1600" kern="1200" dirty="0"/>
        </a:p>
      </dsp:txBody>
      <dsp:txXfrm>
        <a:off x="9519099" y="359263"/>
        <a:ext cx="980281" cy="127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776A-9BD9-4A1D-B863-F51B95C82240}" type="datetimeFigureOut">
              <a:rPr lang="it-IT" smtClean="0"/>
              <a:t>18/09/2017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C03C-4311-4F5A-A427-0AF2CA7D979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531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6302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724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0683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862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BCC03C-4311-4F5A-A427-0AF2CA7D979D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26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108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605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854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395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256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037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334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780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C06A-DC68-45D0-9D61-03D53886742C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362D-D4CF-4AE8-BB65-7E94DC9522FC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64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C2B2-4ADE-4A4F-A4C9-4A9E2C0B6385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9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9501-80B8-4BA3-BD91-AE9B5DF2857E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3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BCB4-68DC-4044-9DDB-F7EC94E14D8A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7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A2BD-F7A6-4F25-837C-4C64ED456109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9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41FE-9D12-486E-8F43-A5E11003983D}" type="datetime1">
              <a:rPr lang="it-IT" smtClean="0"/>
              <a:t>18/09/2017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7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00B-AB1F-4B61-B8F9-E0651B22725E}" type="datetime1">
              <a:rPr lang="it-IT" smtClean="0"/>
              <a:t>18/09/2017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40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19B-7E53-440E-A498-039D3B194134}" type="datetime1">
              <a:rPr lang="it-IT" smtClean="0"/>
              <a:t>18/09/2017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68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8FA2-1C4D-4F48-AE53-581E3E9D3090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1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2C3F-09E1-4E07-80F0-EACCC5DAB004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8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0426-0DCA-4175-8341-236C9A1A0541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1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56.png"/><Relationship Id="rId18" Type="http://schemas.openxmlformats.org/officeDocument/2006/relationships/image" Target="../media/image65.sv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53.sv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2.png"/><Relationship Id="rId5" Type="http://schemas.openxmlformats.org/officeDocument/2006/relationships/image" Target="../media/image6.svg"/><Relationship Id="rId15" Type="http://schemas.openxmlformats.org/officeDocument/2006/relationships/image" Target="../media/image50.png"/><Relationship Id="rId10" Type="http://schemas.openxmlformats.org/officeDocument/2006/relationships/image" Target="../media/image49.svg"/><Relationship Id="rId19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48.png"/><Relationship Id="rId14" Type="http://schemas.openxmlformats.org/officeDocument/2006/relationships/image" Target="../media/image5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69.png"/><Relationship Id="rId4" Type="http://schemas.openxmlformats.org/officeDocument/2006/relationships/image" Target="../media/image5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42.png"/><Relationship Id="rId18" Type="http://schemas.openxmlformats.org/officeDocument/2006/relationships/image" Target="../media/image77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47.svg"/><Relationship Id="rId17" Type="http://schemas.openxmlformats.org/officeDocument/2006/relationships/image" Target="../media/image76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5.png"/><Relationship Id="rId20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6.png"/><Relationship Id="rId5" Type="http://schemas.openxmlformats.org/officeDocument/2006/relationships/image" Target="../media/image6.svg"/><Relationship Id="rId15" Type="http://schemas.openxmlformats.org/officeDocument/2006/relationships/image" Target="../media/image74.svg"/><Relationship Id="rId10" Type="http://schemas.openxmlformats.org/officeDocument/2006/relationships/image" Target="../media/image72.png"/><Relationship Id="rId19" Type="http://schemas.openxmlformats.org/officeDocument/2006/relationships/image" Target="../media/image78.svg"/><Relationship Id="rId4" Type="http://schemas.openxmlformats.org/officeDocument/2006/relationships/image" Target="../media/image5.png"/><Relationship Id="rId9" Type="http://schemas.openxmlformats.org/officeDocument/2006/relationships/image" Target="../media/image71.png"/><Relationship Id="rId1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7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80.png"/><Relationship Id="rId5" Type="http://schemas.openxmlformats.org/officeDocument/2006/relationships/image" Target="../media/image5.png"/><Relationship Id="rId10" Type="http://schemas.openxmlformats.org/officeDocument/2006/relationships/image" Target="../media/image57.svg"/><Relationship Id="rId4" Type="http://schemas.openxmlformats.org/officeDocument/2006/relationships/image" Target="../media/image2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6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sv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sv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0.svg"/><Relationship Id="rId5" Type="http://schemas.openxmlformats.org/officeDocument/2006/relationships/image" Target="../media/image6.sv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8.sv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7.png"/><Relationship Id="rId5" Type="http://schemas.openxmlformats.org/officeDocument/2006/relationships/image" Target="../media/image6.svg"/><Relationship Id="rId15" Type="http://schemas.openxmlformats.org/officeDocument/2006/relationships/image" Target="../media/image41.gif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8.png"/><Relationship Id="rId3" Type="http://schemas.openxmlformats.org/officeDocument/2006/relationships/image" Target="../media/image2.png"/><Relationship Id="rId21" Type="http://schemas.openxmlformats.org/officeDocument/2006/relationships/image" Target="../media/image60.png"/><Relationship Id="rId7" Type="http://schemas.openxmlformats.org/officeDocument/2006/relationships/image" Target="../media/image8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.png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1.svg"/><Relationship Id="rId5" Type="http://schemas.openxmlformats.org/officeDocument/2006/relationships/image" Target="../media/image6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59.svg"/><Relationship Id="rId4" Type="http://schemas.openxmlformats.org/officeDocument/2006/relationships/image" Target="../media/image5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Relationship Id="rId22" Type="http://schemas.openxmlformats.org/officeDocument/2006/relationships/image" Target="../media/image6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E6E2E2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</a:t>
            </a:r>
            <a:b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 LA PERSISTENZA DI PRODOTTI COMMERCIALI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5945AE-923B-4B05-9708-D315B9E4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A98C104-8200-43BD-80A0-08B4474D873F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Laurea in Informatica</a:t>
            </a:r>
          </a:p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a.a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2016-2017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E4ECAA-3B72-40EA-96F6-310421251B18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1070703</a:t>
            </a:r>
          </a:p>
          <a:p>
            <a:pPr algn="ctr"/>
            <a:r>
              <a:rPr lang="it-IT" sz="13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Esame di laurea - 28 Settembre 2017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DC6648F-A574-4347-8CED-B3A24057CC36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23001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DI SVILUPPO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4CC1EEB5-DB20-477E-BD39-6E244A669E33}"/>
              </a:ext>
            </a:extLst>
          </p:cNvPr>
          <p:cNvSpPr/>
          <p:nvPr/>
        </p:nvSpPr>
        <p:spPr>
          <a:xfrm>
            <a:off x="-1787920" y="4247171"/>
            <a:ext cx="1195121" cy="121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DA9FEF9-4B5A-4345-BC47-E3D429D262AC}"/>
              </a:ext>
            </a:extLst>
          </p:cNvPr>
          <p:cNvGrpSpPr/>
          <p:nvPr/>
        </p:nvGrpSpPr>
        <p:grpSpPr>
          <a:xfrm>
            <a:off x="764788" y="842301"/>
            <a:ext cx="5794426" cy="5287522"/>
            <a:chOff x="944458" y="712380"/>
            <a:chExt cx="5794426" cy="5287522"/>
          </a:xfrm>
        </p:grpSpPr>
        <p:sp>
          <p:nvSpPr>
            <p:cNvPr id="130" name="Oval 116">
              <a:extLst>
                <a:ext uri="{FF2B5EF4-FFF2-40B4-BE49-F238E27FC236}">
                  <a16:creationId xmlns:a16="http://schemas.microsoft.com/office/drawing/2014/main" id="{EE2AEE24-287A-45D5-811D-051C977A8F30}"/>
                </a:ext>
              </a:extLst>
            </p:cNvPr>
            <p:cNvSpPr/>
            <p:nvPr/>
          </p:nvSpPr>
          <p:spPr>
            <a:xfrm>
              <a:off x="1735134" y="1009339"/>
              <a:ext cx="4308404" cy="4308404"/>
            </a:xfrm>
            <a:prstGeom prst="ellips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1" name="Oval 117">
              <a:extLst>
                <a:ext uri="{FF2B5EF4-FFF2-40B4-BE49-F238E27FC236}">
                  <a16:creationId xmlns:a16="http://schemas.microsoft.com/office/drawing/2014/main" id="{979839DD-296D-40E5-8B2C-3023AA04DA4D}"/>
                </a:ext>
              </a:extLst>
            </p:cNvPr>
            <p:cNvSpPr/>
            <p:nvPr/>
          </p:nvSpPr>
          <p:spPr>
            <a:xfrm>
              <a:off x="3785929" y="3046947"/>
              <a:ext cx="2952955" cy="2952955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2" name="Oval 118">
              <a:extLst>
                <a:ext uri="{FF2B5EF4-FFF2-40B4-BE49-F238E27FC236}">
                  <a16:creationId xmlns:a16="http://schemas.microsoft.com/office/drawing/2014/main" id="{3EA8E815-2278-4B9E-ABB9-115A3952D365}"/>
                </a:ext>
              </a:extLst>
            </p:cNvPr>
            <p:cNvSpPr/>
            <p:nvPr/>
          </p:nvSpPr>
          <p:spPr>
            <a:xfrm>
              <a:off x="1614592" y="712380"/>
              <a:ext cx="1746895" cy="1746895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3" name="Oval 119">
              <a:extLst>
                <a:ext uri="{FF2B5EF4-FFF2-40B4-BE49-F238E27FC236}">
                  <a16:creationId xmlns:a16="http://schemas.microsoft.com/office/drawing/2014/main" id="{B243142A-BE2A-4A57-AEC1-F24F1B23FB16}"/>
                </a:ext>
              </a:extLst>
            </p:cNvPr>
            <p:cNvSpPr/>
            <p:nvPr/>
          </p:nvSpPr>
          <p:spPr>
            <a:xfrm>
              <a:off x="4235095" y="3496113"/>
              <a:ext cx="2054624" cy="2054624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429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4" name="Oval 120">
              <a:extLst>
                <a:ext uri="{FF2B5EF4-FFF2-40B4-BE49-F238E27FC236}">
                  <a16:creationId xmlns:a16="http://schemas.microsoft.com/office/drawing/2014/main" id="{813615E1-B2F4-48C1-BBE5-B81E70262BBA}"/>
                </a:ext>
              </a:extLst>
            </p:cNvPr>
            <p:cNvSpPr/>
            <p:nvPr/>
          </p:nvSpPr>
          <p:spPr>
            <a:xfrm>
              <a:off x="1152096" y="2896423"/>
              <a:ext cx="1753333" cy="1753333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4318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5" name="Oval 121">
              <a:extLst>
                <a:ext uri="{FF2B5EF4-FFF2-40B4-BE49-F238E27FC236}">
                  <a16:creationId xmlns:a16="http://schemas.microsoft.com/office/drawing/2014/main" id="{AE6EE040-97CD-421D-A06D-D3C9D0074C42}"/>
                </a:ext>
              </a:extLst>
            </p:cNvPr>
            <p:cNvSpPr/>
            <p:nvPr/>
          </p:nvSpPr>
          <p:spPr>
            <a:xfrm>
              <a:off x="4873975" y="1275131"/>
              <a:ext cx="1380267" cy="1380267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17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6" name="Oval 122">
              <a:extLst>
                <a:ext uri="{FF2B5EF4-FFF2-40B4-BE49-F238E27FC236}">
                  <a16:creationId xmlns:a16="http://schemas.microsoft.com/office/drawing/2014/main" id="{8E33AE2D-AFC4-434E-9AB5-41109111B594}"/>
                </a:ext>
              </a:extLst>
            </p:cNvPr>
            <p:cNvSpPr/>
            <p:nvPr/>
          </p:nvSpPr>
          <p:spPr>
            <a:xfrm>
              <a:off x="1945504" y="1043292"/>
              <a:ext cx="1085071" cy="1085071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17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72292D93-2905-4747-AFD1-C0F4D7A80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668" y="1044437"/>
              <a:ext cx="376789" cy="331824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01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57BDCEE6-8005-4CBD-BC6D-6D1159DE1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53" y="1343220"/>
              <a:ext cx="416288" cy="317506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02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EA6E729C-ED18-4311-9ADD-1C5BB07F5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539" y="4146698"/>
              <a:ext cx="485037" cy="311363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03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345C0272-070E-41EA-BE9E-2BB96189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458" y="3750283"/>
              <a:ext cx="370372" cy="313127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04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33">
              <a:extLst>
                <a:ext uri="{FF2B5EF4-FFF2-40B4-BE49-F238E27FC236}">
                  <a16:creationId xmlns:a16="http://schemas.microsoft.com/office/drawing/2014/main" id="{53BC0FDE-FFEC-4031-A7B5-D2BF35284E25}"/>
                </a:ext>
              </a:extLst>
            </p:cNvPr>
            <p:cNvSpPr txBox="1"/>
            <p:nvPr/>
          </p:nvSpPr>
          <p:spPr>
            <a:xfrm>
              <a:off x="2064634" y="1634127"/>
              <a:ext cx="917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Prodotti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49" name="TextBox 143">
              <a:extLst>
                <a:ext uri="{FF2B5EF4-FFF2-40B4-BE49-F238E27FC236}">
                  <a16:creationId xmlns:a16="http://schemas.microsoft.com/office/drawing/2014/main" id="{55C69E53-6A75-4E54-87E8-B7FBBA001AC5}"/>
                </a:ext>
              </a:extLst>
            </p:cNvPr>
            <p:cNvSpPr txBox="1"/>
            <p:nvPr/>
          </p:nvSpPr>
          <p:spPr>
            <a:xfrm>
              <a:off x="5071985" y="2051369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Categorie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52" name="TextBox 157">
              <a:extLst>
                <a:ext uri="{FF2B5EF4-FFF2-40B4-BE49-F238E27FC236}">
                  <a16:creationId xmlns:a16="http://schemas.microsoft.com/office/drawing/2014/main" id="{D6046FB4-FF30-4203-908D-62B03297BD90}"/>
                </a:ext>
              </a:extLst>
            </p:cNvPr>
            <p:cNvSpPr txBox="1"/>
            <p:nvPr/>
          </p:nvSpPr>
          <p:spPr>
            <a:xfrm>
              <a:off x="1441378" y="3996250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Ricerche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54" name="Oval 159">
              <a:extLst>
                <a:ext uri="{FF2B5EF4-FFF2-40B4-BE49-F238E27FC236}">
                  <a16:creationId xmlns:a16="http://schemas.microsoft.com/office/drawing/2014/main" id="{FD94E9C3-2971-4FA0-8F76-CBAEF5CCD82B}"/>
                </a:ext>
              </a:extLst>
            </p:cNvPr>
            <p:cNvSpPr/>
            <p:nvPr/>
          </p:nvSpPr>
          <p:spPr>
            <a:xfrm>
              <a:off x="2392829" y="1708760"/>
              <a:ext cx="2791609" cy="2791609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4318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5" name="TextBox 160">
              <a:extLst>
                <a:ext uri="{FF2B5EF4-FFF2-40B4-BE49-F238E27FC236}">
                  <a16:creationId xmlns:a16="http://schemas.microsoft.com/office/drawing/2014/main" id="{E075BC1D-FA04-4366-A6CC-91526080168D}"/>
                </a:ext>
              </a:extLst>
            </p:cNvPr>
            <p:cNvSpPr txBox="1"/>
            <p:nvPr/>
          </p:nvSpPr>
          <p:spPr>
            <a:xfrm>
              <a:off x="4750085" y="4676767"/>
              <a:ext cx="1024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Immagini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B6A71D2-FEEA-485F-B423-8101D407E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068" y="2332120"/>
              <a:ext cx="1384128" cy="1418163"/>
            </a:xfrm>
            <a:prstGeom prst="rect">
              <a:avLst/>
            </a:prstGeom>
          </p:spPr>
        </p:pic>
        <p:pic>
          <p:nvPicPr>
            <p:cNvPr id="187" name="Elemento grafico 186" descr="Carrello della spesa">
              <a:extLst>
                <a:ext uri="{FF2B5EF4-FFF2-40B4-BE49-F238E27FC236}">
                  <a16:creationId xmlns:a16="http://schemas.microsoft.com/office/drawing/2014/main" id="{5822339F-31CF-449C-A986-EFC5F96C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28948" y="1138603"/>
              <a:ext cx="534617" cy="534617"/>
            </a:xfrm>
            <a:prstGeom prst="rect">
              <a:avLst/>
            </a:prstGeom>
          </p:spPr>
        </p:pic>
        <p:pic>
          <p:nvPicPr>
            <p:cNvPr id="188" name="Elemento grafico 187" descr="Tavolozza">
              <a:extLst>
                <a:ext uri="{FF2B5EF4-FFF2-40B4-BE49-F238E27FC236}">
                  <a16:creationId xmlns:a16="http://schemas.microsoft.com/office/drawing/2014/main" id="{5DDB24CD-835C-4BF4-A7E0-C195AE52B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99314" y="4051876"/>
              <a:ext cx="726183" cy="726183"/>
            </a:xfrm>
            <a:prstGeom prst="rect">
              <a:avLst/>
            </a:prstGeom>
          </p:spPr>
        </p:pic>
        <p:pic>
          <p:nvPicPr>
            <p:cNvPr id="189" name="Elemento grafico 188" descr="Lente di ingrandimento">
              <a:extLst>
                <a:ext uri="{FF2B5EF4-FFF2-40B4-BE49-F238E27FC236}">
                  <a16:creationId xmlns:a16="http://schemas.microsoft.com/office/drawing/2014/main" id="{F9D7F39E-E115-4756-AE49-A11A2C7C7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14593" y="3389409"/>
              <a:ext cx="623080" cy="623080"/>
            </a:xfrm>
            <a:prstGeom prst="rect">
              <a:avLst/>
            </a:prstGeom>
          </p:spPr>
        </p:pic>
        <p:pic>
          <p:nvPicPr>
            <p:cNvPr id="190" name="Elemento grafico 189" descr="Cartella aperta">
              <a:extLst>
                <a:ext uri="{FF2B5EF4-FFF2-40B4-BE49-F238E27FC236}">
                  <a16:creationId xmlns:a16="http://schemas.microsoft.com/office/drawing/2014/main" id="{4B26FBB6-0F95-47B4-84C8-32F13285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19309" y="1568320"/>
              <a:ext cx="558845" cy="558845"/>
            </a:xfrm>
            <a:prstGeom prst="rect">
              <a:avLst/>
            </a:prstGeom>
          </p:spPr>
        </p:pic>
      </p:grp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3C028C33-25A4-48E2-AA88-1BA68E326FB1}"/>
              </a:ext>
            </a:extLst>
          </p:cNvPr>
          <p:cNvSpPr txBox="1"/>
          <p:nvPr/>
        </p:nvSpPr>
        <p:spPr>
          <a:xfrm>
            <a:off x="6813432" y="1822585"/>
            <a:ext cx="3958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iterativo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Esecuzione di iterazioni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Rischio di non convergere</a:t>
            </a:r>
          </a:p>
        </p:txBody>
      </p:sp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C6A7733F-B619-48B0-B588-281A668E22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76066" y="1851662"/>
            <a:ext cx="925030" cy="925030"/>
          </a:xfrm>
          <a:prstGeom prst="rect">
            <a:avLst/>
          </a:prstGeom>
        </p:spPr>
      </p:pic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90D85F75-AD00-416D-A955-9447EFC92C05}"/>
              </a:ext>
            </a:extLst>
          </p:cNvPr>
          <p:cNvSpPr txBox="1"/>
          <p:nvPr/>
        </p:nvSpPr>
        <p:spPr>
          <a:xfrm>
            <a:off x="6766065" y="3842508"/>
            <a:ext cx="36525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Soluzioni adottate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Insieme minimo di requisiti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Frequenti incontri con il tutor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Dimostrazioni tramite prototipi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DCD4BC8-3449-436A-B734-891D33EA10A8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70" y="3911151"/>
            <a:ext cx="1093820" cy="10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2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CODIFICA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B0C672-1D75-46B4-8374-97D3B8E3E3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79" y="1421067"/>
            <a:ext cx="913017" cy="913017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8BDD4586-5AC3-477C-9B52-56EC9C227CFF}"/>
              </a:ext>
            </a:extLst>
          </p:cNvPr>
          <p:cNvSpPr/>
          <p:nvPr/>
        </p:nvSpPr>
        <p:spPr>
          <a:xfrm>
            <a:off x="-2127123" y="3810102"/>
            <a:ext cx="1143104" cy="810058"/>
          </a:xfrm>
          <a:prstGeom prst="rightArrow">
            <a:avLst>
              <a:gd name="adj1" fmla="val 21820"/>
              <a:gd name="adj2" fmla="val 3142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43F388F-5C80-4901-8B10-18A1C41D7EEB}"/>
              </a:ext>
            </a:extLst>
          </p:cNvPr>
          <p:cNvSpPr txBox="1"/>
          <p:nvPr/>
        </p:nvSpPr>
        <p:spPr>
          <a:xfrm>
            <a:off x="4708040" y="2560832"/>
            <a:ext cx="270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Esempio componente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BE98329-991F-4C3F-B148-1FA88815AD5B}"/>
              </a:ext>
            </a:extLst>
          </p:cNvPr>
          <p:cNvSpPr txBox="1"/>
          <p:nvPr/>
        </p:nvSpPr>
        <p:spPr>
          <a:xfrm>
            <a:off x="4541136" y="4196371"/>
            <a:ext cx="326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Componente per visualizzare strutture ad albero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Provider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50B8A7F-EDC8-4B1F-AF8B-1C6E9C7DDF3A}"/>
              </a:ext>
            </a:extLst>
          </p:cNvPr>
          <p:cNvSpPr txBox="1"/>
          <p:nvPr/>
        </p:nvSpPr>
        <p:spPr>
          <a:xfrm>
            <a:off x="8192745" y="4666848"/>
            <a:ext cx="234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Tabella gerarchica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 pagina web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C28AED5-251F-4680-B59C-3A17C10711EA}"/>
              </a:ext>
            </a:extLst>
          </p:cNvPr>
          <p:cNvSpPr txBox="1"/>
          <p:nvPr/>
        </p:nvSpPr>
        <p:spPr>
          <a:xfrm>
            <a:off x="4434454" y="1541507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Reflection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B68749D-608E-411F-BC80-4284B44288C0}"/>
              </a:ext>
            </a:extLst>
          </p:cNvPr>
          <p:cNvSpPr txBox="1"/>
          <p:nvPr/>
        </p:nvSpPr>
        <p:spPr>
          <a:xfrm>
            <a:off x="4155250" y="1036821"/>
            <a:ext cx="385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Linguaggio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E405D95-D287-4A8B-B8D5-09C5F734C634}"/>
              </a:ext>
            </a:extLst>
          </p:cNvPr>
          <p:cNvSpPr txBox="1"/>
          <p:nvPr/>
        </p:nvSpPr>
        <p:spPr>
          <a:xfrm>
            <a:off x="6515996" y="154069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Annotazioni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93556D7B-FA5E-4750-9B90-6772D6077E59}"/>
              </a:ext>
            </a:extLst>
          </p:cNvPr>
          <p:cNvCxnSpPr/>
          <p:nvPr/>
        </p:nvCxnSpPr>
        <p:spPr>
          <a:xfrm>
            <a:off x="2974694" y="2384747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o 6">
            <a:extLst>
              <a:ext uri="{FF2B5EF4-FFF2-40B4-BE49-F238E27FC236}">
                <a16:creationId xmlns:a16="http://schemas.microsoft.com/office/drawing/2014/main" id="{30EBC55D-2659-4316-AD8C-B2098A41CDC9}"/>
              </a:ext>
            </a:extLst>
          </p:cNvPr>
          <p:cNvGrpSpPr/>
          <p:nvPr/>
        </p:nvGrpSpPr>
        <p:grpSpPr>
          <a:xfrm>
            <a:off x="8231362" y="3043900"/>
            <a:ext cx="2586321" cy="1540428"/>
            <a:chOff x="8161657" y="3043900"/>
            <a:chExt cx="2586321" cy="1540428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1BCCABB5-4DD9-455D-8867-9973FD5C7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9" r="50122"/>
            <a:stretch/>
          </p:blipFill>
          <p:spPr>
            <a:xfrm>
              <a:off x="8161657" y="3049844"/>
              <a:ext cx="1592162" cy="1534484"/>
            </a:xfrm>
            <a:prstGeom prst="rect">
              <a:avLst/>
            </a:prstGeom>
          </p:spPr>
        </p:pic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326A3CF1-8869-4914-B5AF-225435349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23" r="19578"/>
            <a:stretch/>
          </p:blipFill>
          <p:spPr>
            <a:xfrm>
              <a:off x="9670100" y="3043900"/>
              <a:ext cx="1077878" cy="1534484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67617007-F6BF-4040-836C-9DECA967AC05}"/>
              </a:ext>
            </a:extLst>
          </p:cNvPr>
          <p:cNvGrpSpPr/>
          <p:nvPr/>
        </p:nvGrpSpPr>
        <p:grpSpPr>
          <a:xfrm>
            <a:off x="4541136" y="3532619"/>
            <a:ext cx="3082159" cy="489512"/>
            <a:chOff x="8053989" y="447330"/>
            <a:chExt cx="3089120" cy="1103338"/>
          </a:xfrm>
        </p:grpSpPr>
        <p:sp>
          <p:nvSpPr>
            <p:cNvPr id="40" name="Freccia a gallone 39">
              <a:extLst>
                <a:ext uri="{FF2B5EF4-FFF2-40B4-BE49-F238E27FC236}">
                  <a16:creationId xmlns:a16="http://schemas.microsoft.com/office/drawing/2014/main" id="{C753BDCF-0FF9-44FD-9122-D8689BF20F90}"/>
                </a:ext>
              </a:extLst>
            </p:cNvPr>
            <p:cNvSpPr/>
            <p:nvPr/>
          </p:nvSpPr>
          <p:spPr>
            <a:xfrm>
              <a:off x="8053989" y="447330"/>
              <a:ext cx="3089120" cy="1103338"/>
            </a:xfrm>
            <a:prstGeom prst="chevron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Freccia a gallone 4">
              <a:extLst>
                <a:ext uri="{FF2B5EF4-FFF2-40B4-BE49-F238E27FC236}">
                  <a16:creationId xmlns:a16="http://schemas.microsoft.com/office/drawing/2014/main" id="{72134E2A-E32F-4D90-933A-4B3C384636D0}"/>
                </a:ext>
              </a:extLst>
            </p:cNvPr>
            <p:cNvSpPr txBox="1"/>
            <p:nvPr/>
          </p:nvSpPr>
          <p:spPr>
            <a:xfrm>
              <a:off x="8605658" y="447330"/>
              <a:ext cx="1985782" cy="1103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r>
                <a:rPr lang="it-IT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Wicket</a:t>
              </a:r>
              <a:r>
                <a:rPr lang="it-IT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TableTree</a:t>
              </a:r>
              <a:endParaRPr lang="it-IT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29E51BC-8822-4F07-8FC5-7D03C42ACE70}"/>
              </a:ext>
            </a:extLst>
          </p:cNvPr>
          <p:cNvSpPr txBox="1"/>
          <p:nvPr/>
        </p:nvSpPr>
        <p:spPr>
          <a:xfrm>
            <a:off x="1149888" y="4805348"/>
            <a:ext cx="339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JCR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68E856-2542-4070-8417-B0174E5A1E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3055207"/>
            <a:ext cx="1731802" cy="15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372" y="12160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7156382-4222-4FBF-B11A-A598C5BF6B72}"/>
              </a:ext>
            </a:extLst>
          </p:cNvPr>
          <p:cNvSpPr txBox="1"/>
          <p:nvPr/>
        </p:nvSpPr>
        <p:spPr>
          <a:xfrm>
            <a:off x="772504" y="4972177"/>
            <a:ext cx="4852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Stub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fornito da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Jackrabbit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 testare interazioni con JCR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WicketTester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 la simulazione di eventi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6836217" y="4968317"/>
            <a:ext cx="5072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tra operatori LIKE e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~23% più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Apache Lucene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9389D4-1C4F-4819-A3CC-FB380CFE7559}"/>
              </a:ext>
            </a:extLst>
          </p:cNvPr>
          <p:cNvSpPr txBox="1"/>
          <p:nvPr/>
        </p:nvSpPr>
        <p:spPr>
          <a:xfrm>
            <a:off x="1319452" y="1762837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Unità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997F45-86BC-426C-A0B5-ABFE30CA5041}"/>
              </a:ext>
            </a:extLst>
          </p:cNvPr>
          <p:cNvSpPr txBox="1"/>
          <p:nvPr/>
        </p:nvSpPr>
        <p:spPr>
          <a:xfrm>
            <a:off x="3020003" y="1758256"/>
            <a:ext cx="118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2A43A9E-2051-446D-91A4-FDDE95068B8D}"/>
              </a:ext>
            </a:extLst>
          </p:cNvPr>
          <p:cNvCxnSpPr>
            <a:cxnSpLocks/>
          </p:cNvCxnSpPr>
          <p:nvPr/>
        </p:nvCxnSpPr>
        <p:spPr>
          <a:xfrm>
            <a:off x="6110107" y="1234986"/>
            <a:ext cx="0" cy="4821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CBF4BA1-F6EE-492E-805F-23D6F30AAC52}"/>
              </a:ext>
            </a:extLst>
          </p:cNvPr>
          <p:cNvSpPr txBox="1"/>
          <p:nvPr/>
        </p:nvSpPr>
        <p:spPr>
          <a:xfrm>
            <a:off x="1952196" y="2292656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Integrazione</a:t>
            </a:r>
          </a:p>
        </p:txBody>
      </p:sp>
      <p:grpSp>
        <p:nvGrpSpPr>
          <p:cNvPr id="79" name="Gruppo 78">
            <a:extLst>
              <a:ext uri="{FF2B5EF4-FFF2-40B4-BE49-F238E27FC236}">
                <a16:creationId xmlns:a16="http://schemas.microsoft.com/office/drawing/2014/main" id="{98E2F3D7-47F0-4576-88F8-B2CED9982F27}"/>
              </a:ext>
            </a:extLst>
          </p:cNvPr>
          <p:cNvGrpSpPr/>
          <p:nvPr/>
        </p:nvGrpSpPr>
        <p:grpSpPr>
          <a:xfrm>
            <a:off x="-3566694" y="5924797"/>
            <a:ext cx="3308786" cy="1194168"/>
            <a:chOff x="6470015" y="2867409"/>
            <a:chExt cx="5049546" cy="1822422"/>
          </a:xfrm>
        </p:grpSpPr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0C79DE81-FA5D-4C0E-BBFD-B41D21B36272}"/>
                </a:ext>
              </a:extLst>
            </p:cNvPr>
            <p:cNvSpPr txBox="1"/>
            <p:nvPr/>
          </p:nvSpPr>
          <p:spPr>
            <a:xfrm>
              <a:off x="8199323" y="2867409"/>
              <a:ext cx="3320238" cy="50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clickEvent</a:t>
              </a:r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1A3CB6C2-2882-4C31-A75E-66F2389E4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5590" y="3027704"/>
              <a:ext cx="220058" cy="220058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25FE816A-9D79-45EA-9919-D0981174E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015" y="3184881"/>
              <a:ext cx="4772025" cy="1504950"/>
            </a:xfrm>
            <a:prstGeom prst="rect">
              <a:avLst/>
            </a:prstGeom>
          </p:spPr>
        </p:pic>
      </p:grpSp>
      <p:grpSp>
        <p:nvGrpSpPr>
          <p:cNvPr id="78" name="Gruppo 77">
            <a:extLst>
              <a:ext uri="{FF2B5EF4-FFF2-40B4-BE49-F238E27FC236}">
                <a16:creationId xmlns:a16="http://schemas.microsoft.com/office/drawing/2014/main" id="{7C152CDF-7D72-4DDB-8137-CF2C6CA11D0E}"/>
              </a:ext>
            </a:extLst>
          </p:cNvPr>
          <p:cNvGrpSpPr/>
          <p:nvPr/>
        </p:nvGrpSpPr>
        <p:grpSpPr>
          <a:xfrm>
            <a:off x="938601" y="2703702"/>
            <a:ext cx="4098318" cy="2020271"/>
            <a:chOff x="1268150" y="2898409"/>
            <a:chExt cx="4358340" cy="214844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C1135A3-ABA6-4302-8D9B-85A1F862D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150" y="3072639"/>
              <a:ext cx="4358340" cy="1974219"/>
            </a:xfrm>
            <a:prstGeom prst="rect">
              <a:avLst/>
            </a:prstGeom>
          </p:spPr>
        </p:pic>
        <p:pic>
          <p:nvPicPr>
            <p:cNvPr id="13" name="Elemento grafico 12" descr="Chiudi">
              <a:extLst>
                <a:ext uri="{FF2B5EF4-FFF2-40B4-BE49-F238E27FC236}">
                  <a16:creationId xmlns:a16="http://schemas.microsoft.com/office/drawing/2014/main" id="{04AF0550-454C-48CB-B263-C88885AF2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60631" y="2898409"/>
              <a:ext cx="473865" cy="473865"/>
            </a:xfrm>
            <a:prstGeom prst="rect">
              <a:avLst/>
            </a:prstGeom>
          </p:spPr>
        </p:pic>
      </p:grpSp>
      <p:pic>
        <p:nvPicPr>
          <p:cNvPr id="46" name="Immagine 45">
            <a:extLst>
              <a:ext uri="{FF2B5EF4-FFF2-40B4-BE49-F238E27FC236}">
                <a16:creationId xmlns:a16="http://schemas.microsoft.com/office/drawing/2014/main" id="{529FD7FD-C6AF-43AA-A423-FD36546651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712" y="4212589"/>
            <a:ext cx="1148762" cy="1148762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64F498-5685-42B2-B224-A6D58C398475}"/>
              </a:ext>
            </a:extLst>
          </p:cNvPr>
          <p:cNvSpPr txBox="1"/>
          <p:nvPr/>
        </p:nvSpPr>
        <p:spPr>
          <a:xfrm>
            <a:off x="-3792083" y="4897696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Unità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B6583B2-00BE-471B-B7EA-CEE00563E8DC}"/>
              </a:ext>
            </a:extLst>
          </p:cNvPr>
          <p:cNvSpPr txBox="1"/>
          <p:nvPr/>
        </p:nvSpPr>
        <p:spPr>
          <a:xfrm>
            <a:off x="-1706212" y="440661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60DB026-4E61-4097-860D-41486B8EF16C}"/>
              </a:ext>
            </a:extLst>
          </p:cNvPr>
          <p:cNvSpPr txBox="1"/>
          <p:nvPr/>
        </p:nvSpPr>
        <p:spPr>
          <a:xfrm>
            <a:off x="-2662141" y="526425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Integrazione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D8273F3-0181-443E-8084-C1C7E98396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848" y="546307"/>
            <a:ext cx="918418" cy="918418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ED8C312B-97DC-46A0-B735-42E84B4136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551" y="987970"/>
            <a:ext cx="918418" cy="918418"/>
          </a:xfrm>
          <a:prstGeom prst="rect">
            <a:avLst/>
          </a:prstGeom>
        </p:spPr>
      </p:pic>
      <p:grpSp>
        <p:nvGrpSpPr>
          <p:cNvPr id="73" name="Gruppo 72">
            <a:extLst>
              <a:ext uri="{FF2B5EF4-FFF2-40B4-BE49-F238E27FC236}">
                <a16:creationId xmlns:a16="http://schemas.microsoft.com/office/drawing/2014/main" id="{E0890282-4E44-47A6-89BC-3EF8A99A2164}"/>
              </a:ext>
            </a:extLst>
          </p:cNvPr>
          <p:cNvGrpSpPr/>
          <p:nvPr/>
        </p:nvGrpSpPr>
        <p:grpSpPr>
          <a:xfrm>
            <a:off x="1786223" y="1308439"/>
            <a:ext cx="467907" cy="467907"/>
            <a:chOff x="5045082" y="1259760"/>
            <a:chExt cx="467907" cy="467907"/>
          </a:xfrm>
        </p:grpSpPr>
        <p:sp>
          <p:nvSpPr>
            <p:cNvPr id="61" name="Oval 73">
              <a:extLst>
                <a:ext uri="{FF2B5EF4-FFF2-40B4-BE49-F238E27FC236}">
                  <a16:creationId xmlns:a16="http://schemas.microsoft.com/office/drawing/2014/main" id="{ACBD1A76-0916-474F-9467-FC3C751D0BDC}"/>
                </a:ext>
              </a:extLst>
            </p:cNvPr>
            <p:cNvSpPr/>
            <p:nvPr/>
          </p:nvSpPr>
          <p:spPr>
            <a:xfrm>
              <a:off x="5045082" y="1259760"/>
              <a:ext cx="467907" cy="4679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1" name="Elemento grafico 10" descr="Ingranaggio singolo">
              <a:extLst>
                <a:ext uri="{FF2B5EF4-FFF2-40B4-BE49-F238E27FC236}">
                  <a16:creationId xmlns:a16="http://schemas.microsoft.com/office/drawing/2014/main" id="{6F3F2766-E774-42D0-AF87-711473A63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56625" y="1259760"/>
              <a:ext cx="452072" cy="452073"/>
            </a:xfrm>
            <a:prstGeom prst="rect">
              <a:avLst/>
            </a:prstGeom>
          </p:spPr>
        </p:pic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D381E5E-F714-4041-BE45-447F95D7BDC0}"/>
              </a:ext>
            </a:extLst>
          </p:cNvPr>
          <p:cNvGrpSpPr/>
          <p:nvPr/>
        </p:nvGrpSpPr>
        <p:grpSpPr>
          <a:xfrm>
            <a:off x="2524814" y="1802449"/>
            <a:ext cx="494789" cy="494788"/>
            <a:chOff x="5783673" y="1753770"/>
            <a:chExt cx="494789" cy="494788"/>
          </a:xfrm>
        </p:grpSpPr>
        <p:sp>
          <p:nvSpPr>
            <p:cNvPr id="68" name="Oval 88">
              <a:extLst>
                <a:ext uri="{FF2B5EF4-FFF2-40B4-BE49-F238E27FC236}">
                  <a16:creationId xmlns:a16="http://schemas.microsoft.com/office/drawing/2014/main" id="{33292332-838B-40EC-9FAA-4A175FA1BF4C}"/>
                </a:ext>
              </a:extLst>
            </p:cNvPr>
            <p:cNvSpPr/>
            <p:nvPr/>
          </p:nvSpPr>
          <p:spPr>
            <a:xfrm>
              <a:off x="5783673" y="1753770"/>
              <a:ext cx="494789" cy="494788"/>
            </a:xfrm>
            <a:prstGeom prst="ellipse">
              <a:avLst/>
            </a:prstGeom>
            <a:solidFill>
              <a:schemeClr val="accent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6" name="Elemento grafico 15" descr="Ingranaggi">
              <a:extLst>
                <a:ext uri="{FF2B5EF4-FFF2-40B4-BE49-F238E27FC236}">
                  <a16:creationId xmlns:a16="http://schemas.microsoft.com/office/drawing/2014/main" id="{32F4E433-39B1-4AC5-9C48-614FBB21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10481" y="1778781"/>
              <a:ext cx="434501" cy="434501"/>
            </a:xfrm>
            <a:prstGeom prst="rect">
              <a:avLst/>
            </a:prstGeom>
          </p:spPr>
        </p:pic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A78E55CB-BDA4-437D-973E-4FE817F53075}"/>
              </a:ext>
            </a:extLst>
          </p:cNvPr>
          <p:cNvGrpSpPr/>
          <p:nvPr/>
        </p:nvGrpSpPr>
        <p:grpSpPr>
          <a:xfrm>
            <a:off x="3376982" y="1314561"/>
            <a:ext cx="475367" cy="475366"/>
            <a:chOff x="6530475" y="774178"/>
            <a:chExt cx="727687" cy="727686"/>
          </a:xfrm>
        </p:grpSpPr>
        <p:sp>
          <p:nvSpPr>
            <p:cNvPr id="67" name="Oval 87">
              <a:extLst>
                <a:ext uri="{FF2B5EF4-FFF2-40B4-BE49-F238E27FC236}">
                  <a16:creationId xmlns:a16="http://schemas.microsoft.com/office/drawing/2014/main" id="{44CC7275-AB61-46CF-AD4E-3167D7BC8C0E}"/>
                </a:ext>
              </a:extLst>
            </p:cNvPr>
            <p:cNvSpPr/>
            <p:nvPr/>
          </p:nvSpPr>
          <p:spPr>
            <a:xfrm>
              <a:off x="6530475" y="774178"/>
              <a:ext cx="727687" cy="727686"/>
            </a:xfrm>
            <a:prstGeom prst="ellipse">
              <a:avLst/>
            </a:prstGeom>
            <a:solidFill>
              <a:schemeClr val="accent6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8" name="Elemento grafico 17" descr="Database">
              <a:extLst>
                <a:ext uri="{FF2B5EF4-FFF2-40B4-BE49-F238E27FC236}">
                  <a16:creationId xmlns:a16="http://schemas.microsoft.com/office/drawing/2014/main" id="{F0CD4E48-E16C-4F8E-B09A-AF3623EE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71169" y="803687"/>
              <a:ext cx="646297" cy="646297"/>
            </a:xfrm>
            <a:prstGeom prst="rect">
              <a:avLst/>
            </a:prstGeom>
          </p:spPr>
        </p:pic>
      </p:grpSp>
      <p:graphicFrame>
        <p:nvGraphicFramePr>
          <p:cNvPr id="80" name="Grafico 79">
            <a:extLst>
              <a:ext uri="{FF2B5EF4-FFF2-40B4-BE49-F238E27FC236}">
                <a16:creationId xmlns:a16="http://schemas.microsoft.com/office/drawing/2014/main" id="{FB608AA7-04F8-441C-BA6D-DEA03F58A5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412471"/>
              </p:ext>
            </p:extLst>
          </p:nvPr>
        </p:nvGraphicFramePr>
        <p:xfrm>
          <a:off x="6260663" y="1318995"/>
          <a:ext cx="5708417" cy="3660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6AE847F9-1F94-42D3-A1AC-2B6AAD9C9A80}"/>
              </a:ext>
            </a:extLst>
          </p:cNvPr>
          <p:cNvSpPr txBox="1"/>
          <p:nvPr/>
        </p:nvSpPr>
        <p:spPr>
          <a:xfrm>
            <a:off x="754243" y="708147"/>
            <a:ext cx="41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Funzionali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C094A0D4-4272-40F1-B8FC-41289B8F7769}"/>
              </a:ext>
            </a:extLst>
          </p:cNvPr>
          <p:cNvSpPr txBox="1"/>
          <p:nvPr/>
        </p:nvSpPr>
        <p:spPr>
          <a:xfrm>
            <a:off x="6857483" y="708147"/>
            <a:ext cx="418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Prestazionali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4CE596A-4259-4729-9D08-462AC4C32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0" y="825939"/>
            <a:ext cx="5780156" cy="530657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PRODOTTO FINALE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D1EBC3-1DEC-437A-B116-655FFF1CB698}"/>
              </a:ext>
            </a:extLst>
          </p:cNvPr>
          <p:cNvSpPr txBox="1"/>
          <p:nvPr/>
        </p:nvSpPr>
        <p:spPr>
          <a:xfrm>
            <a:off x="7319747" y="4597340"/>
            <a:ext cx="3923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Finestra di ricerca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Ricerche per passi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Aggiunta e rimozione di filtri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Stringhe e numeri</a:t>
            </a:r>
          </a:p>
        </p:txBody>
      </p:sp>
      <p:pic>
        <p:nvPicPr>
          <p:cNvPr id="7" name="Elemento grafico 6" descr="Lente di ingrandimento">
            <a:extLst>
              <a:ext uri="{FF2B5EF4-FFF2-40B4-BE49-F238E27FC236}">
                <a16:creationId xmlns:a16="http://schemas.microsoft.com/office/drawing/2014/main" id="{BF591F5A-B82B-4B4C-9C3F-F73086A3A0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35479" y="4649803"/>
            <a:ext cx="1026219" cy="1026219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C30B6A1D-8A60-4039-BBB1-3601B9C6A53B}"/>
              </a:ext>
            </a:extLst>
          </p:cNvPr>
          <p:cNvGrpSpPr/>
          <p:nvPr/>
        </p:nvGrpSpPr>
        <p:grpSpPr>
          <a:xfrm>
            <a:off x="6521529" y="825940"/>
            <a:ext cx="5080396" cy="3593096"/>
            <a:chOff x="6185012" y="1555326"/>
            <a:chExt cx="5080396" cy="3593096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F0B35313-4E3A-4588-9FE7-D4D1988F1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" t="833" r="14839"/>
            <a:stretch/>
          </p:blipFill>
          <p:spPr>
            <a:xfrm>
              <a:off x="6185012" y="1555326"/>
              <a:ext cx="4927996" cy="359309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2F5DDE3F-D399-45CA-B25A-49565AA66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99" t="833" r="490"/>
            <a:stretch/>
          </p:blipFill>
          <p:spPr>
            <a:xfrm>
              <a:off x="11113008" y="1555326"/>
              <a:ext cx="152400" cy="3593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59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OBIETTIVI RAGGIUNTI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5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333953" y="2418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8973114" y="2337970"/>
            <a:ext cx="20771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Righe di codice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Righe di commenti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Documenti prodotti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RDBMS e JCR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JCR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Manuale utente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Resoconto test prestazionali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D37A7705-4C18-40F4-9579-4CAFCC20BB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445" y="1246984"/>
          <a:ext cx="4460279" cy="472952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68279">
                  <a:extLst>
                    <a:ext uri="{9D8B030D-6E8A-4147-A177-3AD203B41FA5}">
                      <a16:colId xmlns:a16="http://schemas.microsoft.com/office/drawing/2014/main" val="24267572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130568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647017502"/>
                    </a:ext>
                  </a:extLst>
                </a:gridCol>
              </a:tblGrid>
              <a:tr h="588382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Attività</a:t>
                      </a:r>
                      <a:endParaRPr lang="it-IT" sz="20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kern="1200" dirty="0"/>
                        <a:t>Ore</a:t>
                      </a:r>
                    </a:p>
                    <a:p>
                      <a:pPr algn="ctr"/>
                      <a:r>
                        <a:rPr lang="it-IT" sz="1600" kern="1200" dirty="0"/>
                        <a:t>preventivate</a:t>
                      </a:r>
                      <a:endParaRPr lang="it-IT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Ore 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effettive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607924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Analisi RDBMS </a:t>
                      </a:r>
                    </a:p>
                    <a:p>
                      <a:pPr algn="l"/>
                      <a:r>
                        <a:rPr lang="it-IT" sz="1600" dirty="0"/>
                        <a:t>e JCR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17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4065257184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Studio JCR </a:t>
                      </a:r>
                    </a:p>
                    <a:p>
                      <a:pPr algn="l"/>
                      <a:r>
                        <a:rPr lang="it-IT" sz="1600" dirty="0"/>
                        <a:t>e </a:t>
                      </a:r>
                      <a:r>
                        <a:rPr lang="it-IT" sz="1600" dirty="0" err="1"/>
                        <a:t>Jackrabbit</a:t>
                      </a:r>
                      <a:endParaRPr lang="it-IT" sz="16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112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90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5738678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Analisi requisiti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16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22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891995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Progettazione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48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44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9050965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Codifica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32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45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418000623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/>
                        <a:t>Testing</a:t>
                      </a:r>
                      <a:endParaRPr lang="it-IT" sz="16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16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4669504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Documentazione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36723068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Realizzazione GUI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48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58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3442344793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Totale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320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320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039833947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D0BB40C7-A52F-4B78-B13F-D51658A9BB8E}"/>
              </a:ext>
            </a:extLst>
          </p:cNvPr>
          <p:cNvGraphicFramePr/>
          <p:nvPr>
            <p:extLst/>
          </p:nvPr>
        </p:nvGraphicFramePr>
        <p:xfrm>
          <a:off x="5119291" y="1473417"/>
          <a:ext cx="3485978" cy="195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BC307F51-8114-4910-B305-DFAAACE6C5B3}"/>
              </a:ext>
            </a:extLst>
          </p:cNvPr>
          <p:cNvGraphicFramePr/>
          <p:nvPr>
            <p:extLst/>
          </p:nvPr>
        </p:nvGraphicFramePr>
        <p:xfrm>
          <a:off x="5462536" y="3825031"/>
          <a:ext cx="3346184" cy="2041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BF7ED96-8532-401D-94FB-6C36A5C6E76F}"/>
              </a:ext>
            </a:extLst>
          </p:cNvPr>
          <p:cNvCxnSpPr>
            <a:cxnSpLocks/>
          </p:cNvCxnSpPr>
          <p:nvPr/>
        </p:nvCxnSpPr>
        <p:spPr>
          <a:xfrm>
            <a:off x="11109942" y="2317473"/>
            <a:ext cx="0" cy="282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57D3FE-8F84-4D4A-B151-55DE6B58F55C}"/>
              </a:ext>
            </a:extLst>
          </p:cNvPr>
          <p:cNvSpPr txBox="1"/>
          <p:nvPr/>
        </p:nvSpPr>
        <p:spPr>
          <a:xfrm>
            <a:off x="11153397" y="2372124"/>
            <a:ext cx="672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3566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848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F3EBE89-CBE9-45C9-9E03-AD06C73B0125}"/>
              </a:ext>
            </a:extLst>
          </p:cNvPr>
          <p:cNvSpPr/>
          <p:nvPr/>
        </p:nvSpPr>
        <p:spPr>
          <a:xfrm>
            <a:off x="8826484" y="2045623"/>
            <a:ext cx="3184328" cy="3487479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57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  <a:noFill/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INDICE GENERALE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48623" y="726776"/>
            <a:ext cx="670224" cy="670224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4161768" y="4125250"/>
            <a:ext cx="4070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3F1B7D91-ECF1-405E-B79C-4C00D0DD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178728"/>
              </p:ext>
            </p:extLst>
          </p:nvPr>
        </p:nvGraphicFramePr>
        <p:xfrm>
          <a:off x="548507" y="979491"/>
          <a:ext cx="11143930" cy="199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265B974-4F65-4483-A7F4-7382B4F36D23}"/>
              </a:ext>
            </a:extLst>
          </p:cNvPr>
          <p:cNvCxnSpPr>
            <a:cxnSpLocks/>
          </p:cNvCxnSpPr>
          <p:nvPr/>
        </p:nvCxnSpPr>
        <p:spPr>
          <a:xfrm>
            <a:off x="1650292" y="3383280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33A760-A52C-460E-8BCD-63CEFC3D6A1F}"/>
              </a:ext>
            </a:extLst>
          </p:cNvPr>
          <p:cNvSpPr txBox="1"/>
          <p:nvPr/>
        </p:nvSpPr>
        <p:spPr>
          <a:xfrm>
            <a:off x="739940" y="302118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Prodotti e progetti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933483B-8890-4471-A4BE-DDEB1484E8C2}"/>
              </a:ext>
            </a:extLst>
          </p:cNvPr>
          <p:cNvSpPr txBox="1"/>
          <p:nvPr/>
        </p:nvSpPr>
        <p:spPr>
          <a:xfrm>
            <a:off x="2610360" y="303635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RDBMS vs JCR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8AA09E8-32B9-463B-8375-AD0DBB0C2847}"/>
              </a:ext>
            </a:extLst>
          </p:cNvPr>
          <p:cNvSpPr txBox="1"/>
          <p:nvPr/>
        </p:nvSpPr>
        <p:spPr>
          <a:xfrm>
            <a:off x="3727408" y="529095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Tecnologie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47749B3-5E99-4DFD-881E-D48D7DF193D5}"/>
              </a:ext>
            </a:extLst>
          </p:cNvPr>
          <p:cNvSpPr txBox="1"/>
          <p:nvPr/>
        </p:nvSpPr>
        <p:spPr>
          <a:xfrm>
            <a:off x="4714125" y="3036548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Requisiti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D898BB5-7971-4CE0-A6AD-3F5E5DD0FCC7}"/>
              </a:ext>
            </a:extLst>
          </p:cNvPr>
          <p:cNvSpPr txBox="1"/>
          <p:nvPr/>
        </p:nvSpPr>
        <p:spPr>
          <a:xfrm>
            <a:off x="5375901" y="5288843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Progettazione</a:t>
            </a:r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DB15273F-DC01-499B-9E44-FB4ADB2B396B}"/>
              </a:ext>
            </a:extLst>
          </p:cNvPr>
          <p:cNvCxnSpPr>
            <a:cxnSpLocks/>
          </p:cNvCxnSpPr>
          <p:nvPr/>
        </p:nvCxnSpPr>
        <p:spPr>
          <a:xfrm>
            <a:off x="3437228" y="3364459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B88DDEAB-4A38-4752-963B-6F33C7CA99ED}"/>
              </a:ext>
            </a:extLst>
          </p:cNvPr>
          <p:cNvCxnSpPr>
            <a:cxnSpLocks/>
          </p:cNvCxnSpPr>
          <p:nvPr/>
        </p:nvCxnSpPr>
        <p:spPr>
          <a:xfrm>
            <a:off x="4334259" y="4485084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EC794E5C-3201-444D-82F0-3AF8273C78A8}"/>
              </a:ext>
            </a:extLst>
          </p:cNvPr>
          <p:cNvCxnSpPr>
            <a:cxnSpLocks/>
          </p:cNvCxnSpPr>
          <p:nvPr/>
        </p:nvCxnSpPr>
        <p:spPr>
          <a:xfrm>
            <a:off x="5199270" y="3376849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0A687EE8-C1F8-4061-91AF-22F03EDE9E8F}"/>
              </a:ext>
            </a:extLst>
          </p:cNvPr>
          <p:cNvCxnSpPr>
            <a:cxnSpLocks/>
          </p:cNvCxnSpPr>
          <p:nvPr/>
        </p:nvCxnSpPr>
        <p:spPr>
          <a:xfrm>
            <a:off x="6132600" y="4493175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FB94EE1-511E-4610-8F76-1988B46CBD1B}"/>
              </a:ext>
            </a:extLst>
          </p:cNvPr>
          <p:cNvSpPr txBox="1"/>
          <p:nvPr/>
        </p:nvSpPr>
        <p:spPr>
          <a:xfrm>
            <a:off x="6071242" y="3035866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Modello di sviluppo</a:t>
            </a: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32160AF-748A-48A3-80BB-591E926EAA9C}"/>
              </a:ext>
            </a:extLst>
          </p:cNvPr>
          <p:cNvCxnSpPr>
            <a:cxnSpLocks/>
          </p:cNvCxnSpPr>
          <p:nvPr/>
        </p:nvCxnSpPr>
        <p:spPr>
          <a:xfrm>
            <a:off x="7041606" y="3363975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D9F9FBD0-712F-4157-BB08-9CFDFE314E40}"/>
              </a:ext>
            </a:extLst>
          </p:cNvPr>
          <p:cNvSpPr txBox="1"/>
          <p:nvPr/>
        </p:nvSpPr>
        <p:spPr>
          <a:xfrm>
            <a:off x="7445606" y="5290581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Codifica</a:t>
            </a:r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31792F4A-4407-4807-9DF9-D9F40566F399}"/>
              </a:ext>
            </a:extLst>
          </p:cNvPr>
          <p:cNvCxnSpPr>
            <a:cxnSpLocks/>
          </p:cNvCxnSpPr>
          <p:nvPr/>
        </p:nvCxnSpPr>
        <p:spPr>
          <a:xfrm>
            <a:off x="7918649" y="4485084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43CA3EF-4343-47DD-8C57-F793E3A477FC}"/>
              </a:ext>
            </a:extLst>
          </p:cNvPr>
          <p:cNvSpPr txBox="1"/>
          <p:nvPr/>
        </p:nvSpPr>
        <p:spPr>
          <a:xfrm>
            <a:off x="8559074" y="3037004"/>
            <a:ext cx="588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Test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930FF16A-D206-45A0-A2B6-FC2A6658BE54}"/>
              </a:ext>
            </a:extLst>
          </p:cNvPr>
          <p:cNvCxnSpPr>
            <a:cxnSpLocks/>
          </p:cNvCxnSpPr>
          <p:nvPr/>
        </p:nvCxnSpPr>
        <p:spPr>
          <a:xfrm>
            <a:off x="8845760" y="3365113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08BE4BD-6853-462C-9038-2523AF4FCFD5}"/>
              </a:ext>
            </a:extLst>
          </p:cNvPr>
          <p:cNvSpPr txBox="1"/>
          <p:nvPr/>
        </p:nvSpPr>
        <p:spPr>
          <a:xfrm>
            <a:off x="9013902" y="5288843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Prodotto finale</a:t>
            </a:r>
          </a:p>
        </p:txBody>
      </p: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6580E25F-F35A-4012-86B3-18655725C1DA}"/>
              </a:ext>
            </a:extLst>
          </p:cNvPr>
          <p:cNvCxnSpPr>
            <a:cxnSpLocks/>
          </p:cNvCxnSpPr>
          <p:nvPr/>
        </p:nvCxnSpPr>
        <p:spPr>
          <a:xfrm>
            <a:off x="9788700" y="4493460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BF5F3A7-D2EE-4EF0-B7D5-CCFF392A57E2}"/>
              </a:ext>
            </a:extLst>
          </p:cNvPr>
          <p:cNvCxnSpPr>
            <a:cxnSpLocks/>
            <a:stCxn id="4" idx="6"/>
            <a:endCxn id="80" idx="6"/>
          </p:cNvCxnSpPr>
          <p:nvPr/>
        </p:nvCxnSpPr>
        <p:spPr>
          <a:xfrm flipV="1">
            <a:off x="845650" y="4318532"/>
            <a:ext cx="10989033" cy="224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nettore 3">
            <a:extLst>
              <a:ext uri="{FF2B5EF4-FFF2-40B4-BE49-F238E27FC236}">
                <a16:creationId xmlns:a16="http://schemas.microsoft.com/office/drawing/2014/main" id="{D0B0D1FC-8248-47DA-8081-02F0A6B0C7C9}"/>
              </a:ext>
            </a:extLst>
          </p:cNvPr>
          <p:cNvSpPr/>
          <p:nvPr/>
        </p:nvSpPr>
        <p:spPr>
          <a:xfrm>
            <a:off x="522816" y="4179549"/>
            <a:ext cx="322834" cy="3228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5FFB6601-1FB3-4B86-8375-EFED1A067AC8}"/>
              </a:ext>
            </a:extLst>
          </p:cNvPr>
          <p:cNvSpPr/>
          <p:nvPr/>
        </p:nvSpPr>
        <p:spPr>
          <a:xfrm>
            <a:off x="2372558" y="4163893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912DBCF4-4E9F-4E22-B863-33C8F7FB11F8}"/>
              </a:ext>
            </a:extLst>
          </p:cNvPr>
          <p:cNvSpPr/>
          <p:nvPr/>
        </p:nvSpPr>
        <p:spPr>
          <a:xfrm>
            <a:off x="3275811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onnettore 45">
            <a:extLst>
              <a:ext uri="{FF2B5EF4-FFF2-40B4-BE49-F238E27FC236}">
                <a16:creationId xmlns:a16="http://schemas.microsoft.com/office/drawing/2014/main" id="{534A1D63-5F70-4D5C-BC91-4986ABE5E9F7}"/>
              </a:ext>
            </a:extLst>
          </p:cNvPr>
          <p:cNvSpPr/>
          <p:nvPr/>
        </p:nvSpPr>
        <p:spPr>
          <a:xfrm>
            <a:off x="4172842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FD233D11-94DD-4BCA-9D9C-1DB3B901442B}"/>
              </a:ext>
            </a:extLst>
          </p:cNvPr>
          <p:cNvSpPr/>
          <p:nvPr/>
        </p:nvSpPr>
        <p:spPr>
          <a:xfrm>
            <a:off x="5042624" y="4170341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02FA8267-9C9F-40B5-862B-9898D731C38C}"/>
              </a:ext>
            </a:extLst>
          </p:cNvPr>
          <p:cNvSpPr/>
          <p:nvPr/>
        </p:nvSpPr>
        <p:spPr>
          <a:xfrm>
            <a:off x="5974305" y="417187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AD9A1357-A2B6-4051-A78D-3BC14DE0C6A8}"/>
              </a:ext>
            </a:extLst>
          </p:cNvPr>
          <p:cNvSpPr/>
          <p:nvPr/>
        </p:nvSpPr>
        <p:spPr>
          <a:xfrm>
            <a:off x="6880872" y="4161397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950F92DE-2F9E-4D61-A885-FBCDA8A29110}"/>
              </a:ext>
            </a:extLst>
          </p:cNvPr>
          <p:cNvSpPr/>
          <p:nvPr/>
        </p:nvSpPr>
        <p:spPr>
          <a:xfrm>
            <a:off x="7754030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8E451F4B-53D9-4AB8-A1C8-42E563BA26B8}"/>
              </a:ext>
            </a:extLst>
          </p:cNvPr>
          <p:cNvSpPr/>
          <p:nvPr/>
        </p:nvSpPr>
        <p:spPr>
          <a:xfrm>
            <a:off x="8658422" y="4155791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onnettore 28">
            <a:extLst>
              <a:ext uri="{FF2B5EF4-FFF2-40B4-BE49-F238E27FC236}">
                <a16:creationId xmlns:a16="http://schemas.microsoft.com/office/drawing/2014/main" id="{F7B6A731-2C16-40FA-8EBA-B11DFD447A57}"/>
              </a:ext>
            </a:extLst>
          </p:cNvPr>
          <p:cNvSpPr/>
          <p:nvPr/>
        </p:nvSpPr>
        <p:spPr>
          <a:xfrm>
            <a:off x="9622884" y="4163893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C51B229-5C4B-4092-881E-EBA2B6DA4365}"/>
              </a:ext>
            </a:extLst>
          </p:cNvPr>
          <p:cNvSpPr txBox="1"/>
          <p:nvPr/>
        </p:nvSpPr>
        <p:spPr>
          <a:xfrm>
            <a:off x="1721914" y="5296574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Offerta di stage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2AC09DB-3C70-4DC6-B2CE-4AED8A09316A}"/>
              </a:ext>
            </a:extLst>
          </p:cNvPr>
          <p:cNvCxnSpPr>
            <a:cxnSpLocks/>
          </p:cNvCxnSpPr>
          <p:nvPr/>
        </p:nvCxnSpPr>
        <p:spPr>
          <a:xfrm>
            <a:off x="2543547" y="4483262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01FDC93E-07D5-424E-90F6-88A877B9C65B}"/>
              </a:ext>
            </a:extLst>
          </p:cNvPr>
          <p:cNvSpPr/>
          <p:nvPr/>
        </p:nvSpPr>
        <p:spPr>
          <a:xfrm>
            <a:off x="1493592" y="4178067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onnettore 75">
            <a:extLst>
              <a:ext uri="{FF2B5EF4-FFF2-40B4-BE49-F238E27FC236}">
                <a16:creationId xmlns:a16="http://schemas.microsoft.com/office/drawing/2014/main" id="{DA200605-38E5-4DB1-8C11-A35EC1C0D7A1}"/>
              </a:ext>
            </a:extLst>
          </p:cNvPr>
          <p:cNvSpPr/>
          <p:nvPr/>
        </p:nvSpPr>
        <p:spPr>
          <a:xfrm>
            <a:off x="10549995" y="4139927"/>
            <a:ext cx="322834" cy="32283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onnettore 79">
            <a:extLst>
              <a:ext uri="{FF2B5EF4-FFF2-40B4-BE49-F238E27FC236}">
                <a16:creationId xmlns:a16="http://schemas.microsoft.com/office/drawing/2014/main" id="{2B31A650-6AE9-4A7B-B51B-43B0DA1C57BF}"/>
              </a:ext>
            </a:extLst>
          </p:cNvPr>
          <p:cNvSpPr/>
          <p:nvPr/>
        </p:nvSpPr>
        <p:spPr>
          <a:xfrm>
            <a:off x="11511849" y="4157115"/>
            <a:ext cx="322834" cy="3228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6AFC11DE-28C1-4FBD-8E9B-2EA57B3002BF}"/>
              </a:ext>
            </a:extLst>
          </p:cNvPr>
          <p:cNvSpPr txBox="1"/>
          <p:nvPr/>
        </p:nvSpPr>
        <p:spPr>
          <a:xfrm>
            <a:off x="9811828" y="3027359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Obiettivi raggiunti</a:t>
            </a: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6AA846FF-5B8E-4104-96A6-46AC69116C73}"/>
              </a:ext>
            </a:extLst>
          </p:cNvPr>
          <p:cNvCxnSpPr>
            <a:cxnSpLocks/>
          </p:cNvCxnSpPr>
          <p:nvPr/>
        </p:nvCxnSpPr>
        <p:spPr>
          <a:xfrm>
            <a:off x="10699636" y="3355468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1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  <a:noFill/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 E PROGETTI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7C85449-A378-4393-8087-698802FB0245}"/>
              </a:ext>
            </a:extLst>
          </p:cNvPr>
          <p:cNvCxnSpPr>
            <a:cxnSpLocks/>
          </p:cNvCxnSpPr>
          <p:nvPr/>
        </p:nvCxnSpPr>
        <p:spPr>
          <a:xfrm flipH="1" flipV="1">
            <a:off x="-3948327" y="5797138"/>
            <a:ext cx="361769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5EF694A4-0839-4FAD-A513-71D1EA375509}"/>
              </a:ext>
            </a:extLst>
          </p:cNvPr>
          <p:cNvCxnSpPr/>
          <p:nvPr/>
        </p:nvCxnSpPr>
        <p:spPr>
          <a:xfrm flipH="1">
            <a:off x="-1924461" y="6870386"/>
            <a:ext cx="122261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F3911FB1-F648-4718-99EC-0833A5DAF9EF}"/>
              </a:ext>
            </a:extLst>
          </p:cNvPr>
          <p:cNvCxnSpPr>
            <a:cxnSpLocks/>
          </p:cNvCxnSpPr>
          <p:nvPr/>
        </p:nvCxnSpPr>
        <p:spPr>
          <a:xfrm flipH="1" flipV="1">
            <a:off x="-2469892" y="7943635"/>
            <a:ext cx="2139260" cy="153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634494-5AFE-4E09-90BB-DCF7A6A1FFCB}"/>
              </a:ext>
            </a:extLst>
          </p:cNvPr>
          <p:cNvGrpSpPr/>
          <p:nvPr/>
        </p:nvGrpSpPr>
        <p:grpSpPr>
          <a:xfrm>
            <a:off x="-1955096" y="4427812"/>
            <a:ext cx="959783" cy="948776"/>
            <a:chOff x="-1955096" y="4427812"/>
            <a:chExt cx="959783" cy="948776"/>
          </a:xfrm>
        </p:grpSpPr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D1CFC7FB-7CC6-4C40-8292-D78FE77744E8}"/>
                </a:ext>
              </a:extLst>
            </p:cNvPr>
            <p:cNvSpPr/>
            <p:nvPr/>
          </p:nvSpPr>
          <p:spPr>
            <a:xfrm>
              <a:off x="-1955096" y="442781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45" name="Elemento grafico 44" descr="Registratore di cassa">
              <a:extLst>
                <a:ext uri="{FF2B5EF4-FFF2-40B4-BE49-F238E27FC236}">
                  <a16:creationId xmlns:a16="http://schemas.microsoft.com/office/drawing/2014/main" id="{1D6CDE82-1099-4775-8C45-180C7362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06507" y="4548038"/>
              <a:ext cx="670224" cy="670224"/>
            </a:xfrm>
            <a:prstGeom prst="rect">
              <a:avLst/>
            </a:prstGeom>
          </p:spPr>
        </p:pic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7218EADA-7CE7-4256-A181-ACC6F6DC91B6}"/>
              </a:ext>
            </a:extLst>
          </p:cNvPr>
          <p:cNvGrpSpPr/>
          <p:nvPr/>
        </p:nvGrpSpPr>
        <p:grpSpPr>
          <a:xfrm>
            <a:off x="-1897212" y="606550"/>
            <a:ext cx="959783" cy="948776"/>
            <a:chOff x="-1897212" y="606550"/>
            <a:chExt cx="959783" cy="948776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5EFFCC2-587C-4247-8ADB-9D6EC719458A}"/>
                </a:ext>
              </a:extLst>
            </p:cNvPr>
            <p:cNvSpPr/>
            <p:nvPr/>
          </p:nvSpPr>
          <p:spPr>
            <a:xfrm>
              <a:off x="-1897212" y="60655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51" name="Elemento grafico 50" descr="Computer portatile">
              <a:extLst>
                <a:ext uri="{FF2B5EF4-FFF2-40B4-BE49-F238E27FC236}">
                  <a16:creationId xmlns:a16="http://schemas.microsoft.com/office/drawing/2014/main" id="{E7515807-6B23-4BA1-AC12-DFCE3520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20315" y="610159"/>
              <a:ext cx="836296" cy="836296"/>
            </a:xfrm>
            <a:prstGeom prst="rect">
              <a:avLst/>
            </a:prstGeom>
          </p:spPr>
        </p:pic>
      </p:grpSp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6C49D0ED-7436-4667-BBC0-344E36ED926E}"/>
              </a:ext>
            </a:extLst>
          </p:cNvPr>
          <p:cNvCxnSpPr/>
          <p:nvPr/>
        </p:nvCxnSpPr>
        <p:spPr>
          <a:xfrm>
            <a:off x="3311988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7">
            <a:extLst>
              <a:ext uri="{FF2B5EF4-FFF2-40B4-BE49-F238E27FC236}">
                <a16:creationId xmlns:a16="http://schemas.microsoft.com/office/drawing/2014/main" id="{34EF4EEC-1FD0-422F-BD85-E276BE142D24}"/>
              </a:ext>
            </a:extLst>
          </p:cNvPr>
          <p:cNvCxnSpPr/>
          <p:nvPr/>
        </p:nvCxnSpPr>
        <p:spPr>
          <a:xfrm>
            <a:off x="5276902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8">
            <a:extLst>
              <a:ext uri="{FF2B5EF4-FFF2-40B4-BE49-F238E27FC236}">
                <a16:creationId xmlns:a16="http://schemas.microsoft.com/office/drawing/2014/main" id="{BA68AD84-7A48-4ACC-B599-39E490641A31}"/>
              </a:ext>
            </a:extLst>
          </p:cNvPr>
          <p:cNvCxnSpPr/>
          <p:nvPr/>
        </p:nvCxnSpPr>
        <p:spPr>
          <a:xfrm>
            <a:off x="1328093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9">
            <a:extLst>
              <a:ext uri="{FF2B5EF4-FFF2-40B4-BE49-F238E27FC236}">
                <a16:creationId xmlns:a16="http://schemas.microsoft.com/office/drawing/2014/main" id="{135252BE-024C-49B9-AED5-044863ED9CD4}"/>
              </a:ext>
            </a:extLst>
          </p:cNvPr>
          <p:cNvCxnSpPr/>
          <p:nvPr/>
        </p:nvCxnSpPr>
        <p:spPr>
          <a:xfrm>
            <a:off x="7240968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40">
            <a:extLst>
              <a:ext uri="{FF2B5EF4-FFF2-40B4-BE49-F238E27FC236}">
                <a16:creationId xmlns:a16="http://schemas.microsoft.com/office/drawing/2014/main" id="{27167DF2-57A6-4673-A075-0FFFE228529F}"/>
              </a:ext>
            </a:extLst>
          </p:cNvPr>
          <p:cNvGrpSpPr/>
          <p:nvPr/>
        </p:nvGrpSpPr>
        <p:grpSpPr>
          <a:xfrm>
            <a:off x="8499173" y="2764716"/>
            <a:ext cx="2212405" cy="2474812"/>
            <a:chOff x="8979191" y="2272158"/>
            <a:chExt cx="2212405" cy="2317999"/>
          </a:xfrm>
        </p:grpSpPr>
        <p:sp>
          <p:nvSpPr>
            <p:cNvPr id="57" name="TextBox 41">
              <a:extLst>
                <a:ext uri="{FF2B5EF4-FFF2-40B4-BE49-F238E27FC236}">
                  <a16:creationId xmlns:a16="http://schemas.microsoft.com/office/drawing/2014/main" id="{B4F9E032-8004-4E94-BB1E-37585F50C516}"/>
                </a:ext>
              </a:extLst>
            </p:cNvPr>
            <p:cNvSpPr txBox="1"/>
            <p:nvPr/>
          </p:nvSpPr>
          <p:spPr>
            <a:xfrm>
              <a:off x="9055386" y="2272158"/>
              <a:ext cx="1962280" cy="345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/>
                  </a:solidFill>
                  <a:latin typeface="Raleway" panose="020B0003030101060003" pitchFamily="34" charset="0"/>
                </a:rPr>
                <a:t>Moduli </a:t>
              </a:r>
              <a:r>
                <a:rPr lang="it-IT" b="1" dirty="0" err="1">
                  <a:solidFill>
                    <a:schemeClr val="accent5"/>
                  </a:solidFill>
                  <a:latin typeface="Raleway" panose="020B0003030101060003" pitchFamily="34" charset="0"/>
                </a:rPr>
                <a:t>JStore</a:t>
              </a:r>
              <a:endParaRPr lang="en-US" b="1" dirty="0">
                <a:solidFill>
                  <a:schemeClr val="accent5"/>
                </a:solidFill>
                <a:latin typeface="Raleway" panose="020B0003030101060003" pitchFamily="34" charset="0"/>
              </a:endParaRPr>
            </a:p>
          </p:txBody>
        </p:sp>
        <p:cxnSp>
          <p:nvCxnSpPr>
            <p:cNvPr id="60" name="Straight Connector 43">
              <a:extLst>
                <a:ext uri="{FF2B5EF4-FFF2-40B4-BE49-F238E27FC236}">
                  <a16:creationId xmlns:a16="http://schemas.microsoft.com/office/drawing/2014/main" id="{43F4E8B6-5C70-4C11-97A1-11B1156CB3C9}"/>
                </a:ext>
              </a:extLst>
            </p:cNvPr>
            <p:cNvCxnSpPr/>
            <p:nvPr/>
          </p:nvCxnSpPr>
          <p:spPr>
            <a:xfrm>
              <a:off x="9300515" y="3715454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8E25B94F-729E-4D95-BF3E-F2ED00D4BCB6}"/>
                </a:ext>
              </a:extLst>
            </p:cNvPr>
            <p:cNvSpPr/>
            <p:nvPr/>
          </p:nvSpPr>
          <p:spPr>
            <a:xfrm>
              <a:off x="8979191" y="3759160"/>
              <a:ext cx="22124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Web service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Modificabili singolarmente</a:t>
              </a:r>
            </a:p>
          </p:txBody>
        </p:sp>
      </p:grpSp>
      <p:grpSp>
        <p:nvGrpSpPr>
          <p:cNvPr id="63" name="Group 46">
            <a:extLst>
              <a:ext uri="{FF2B5EF4-FFF2-40B4-BE49-F238E27FC236}">
                <a16:creationId xmlns:a16="http://schemas.microsoft.com/office/drawing/2014/main" id="{1AC3E0E5-48E2-4A91-95E1-47332A601513}"/>
              </a:ext>
            </a:extLst>
          </p:cNvPr>
          <p:cNvGrpSpPr/>
          <p:nvPr/>
        </p:nvGrpSpPr>
        <p:grpSpPr>
          <a:xfrm>
            <a:off x="3936223" y="2763157"/>
            <a:ext cx="2227932" cy="2417927"/>
            <a:chOff x="5111138" y="2270599"/>
            <a:chExt cx="2227932" cy="2417927"/>
          </a:xfrm>
        </p:grpSpPr>
        <p:sp>
          <p:nvSpPr>
            <p:cNvPr id="64" name="TextBox 47">
              <a:extLst>
                <a:ext uri="{FF2B5EF4-FFF2-40B4-BE49-F238E27FC236}">
                  <a16:creationId xmlns:a16="http://schemas.microsoft.com/office/drawing/2014/main" id="{012EC3A9-1E3C-41C1-AFF3-EA9057D2A6FB}"/>
                </a:ext>
              </a:extLst>
            </p:cNvPr>
            <p:cNvSpPr txBox="1"/>
            <p:nvPr/>
          </p:nvSpPr>
          <p:spPr>
            <a:xfrm>
              <a:off x="5124133" y="2270599"/>
              <a:ext cx="196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Software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66" name="Straight Connector 49">
              <a:extLst>
                <a:ext uri="{FF2B5EF4-FFF2-40B4-BE49-F238E27FC236}">
                  <a16:creationId xmlns:a16="http://schemas.microsoft.com/office/drawing/2014/main" id="{DDFC6B22-E074-4703-BF71-6584B4B7CCA4}"/>
                </a:ext>
              </a:extLst>
            </p:cNvPr>
            <p:cNvCxnSpPr/>
            <p:nvPr/>
          </p:nvCxnSpPr>
          <p:spPr>
            <a:xfrm>
              <a:off x="5404017" y="3821520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52">
              <a:extLst>
                <a:ext uri="{FF2B5EF4-FFF2-40B4-BE49-F238E27FC236}">
                  <a16:creationId xmlns:a16="http://schemas.microsoft.com/office/drawing/2014/main" id="{E03D92E5-E46E-4142-81DD-73762A7A9586}"/>
                </a:ext>
              </a:extLst>
            </p:cNvPr>
            <p:cNvSpPr/>
            <p:nvPr/>
          </p:nvSpPr>
          <p:spPr>
            <a:xfrm>
              <a:off x="5111138" y="3857529"/>
              <a:ext cx="22279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Software per casse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Soluzioni mobile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Soluzioni web</a:t>
              </a:r>
            </a:p>
          </p:txBody>
        </p:sp>
      </p:grpSp>
      <p:grpSp>
        <p:nvGrpSpPr>
          <p:cNvPr id="69" name="Group 54">
            <a:extLst>
              <a:ext uri="{FF2B5EF4-FFF2-40B4-BE49-F238E27FC236}">
                <a16:creationId xmlns:a16="http://schemas.microsoft.com/office/drawing/2014/main" id="{92B520A0-0158-4C47-90A4-0E691C6A7098}"/>
              </a:ext>
            </a:extLst>
          </p:cNvPr>
          <p:cNvGrpSpPr/>
          <p:nvPr/>
        </p:nvGrpSpPr>
        <p:grpSpPr>
          <a:xfrm>
            <a:off x="6249219" y="2737135"/>
            <a:ext cx="2120669" cy="2689697"/>
            <a:chOff x="7074677" y="2244577"/>
            <a:chExt cx="2120669" cy="2689697"/>
          </a:xfrm>
        </p:grpSpPr>
        <p:sp>
          <p:nvSpPr>
            <p:cNvPr id="70" name="TextBox 55">
              <a:extLst>
                <a:ext uri="{FF2B5EF4-FFF2-40B4-BE49-F238E27FC236}">
                  <a16:creationId xmlns:a16="http://schemas.microsoft.com/office/drawing/2014/main" id="{B7566E67-399D-4A2C-A2C7-A63AAE8BE912}"/>
                </a:ext>
              </a:extLst>
            </p:cNvPr>
            <p:cNvSpPr txBox="1"/>
            <p:nvPr/>
          </p:nvSpPr>
          <p:spPr>
            <a:xfrm>
              <a:off x="7094215" y="2244577"/>
              <a:ext cx="196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err="1">
                  <a:solidFill>
                    <a:schemeClr val="accent4"/>
                  </a:solidFill>
                  <a:latin typeface="+mj-lt"/>
                </a:rPr>
                <a:t>JStore</a:t>
              </a:r>
              <a:endParaRPr lang="en-US" b="1" dirty="0">
                <a:solidFill>
                  <a:schemeClr val="accent4"/>
                </a:solidFill>
                <a:latin typeface="+mj-lt"/>
              </a:endParaRPr>
            </a:p>
          </p:txBody>
        </p:sp>
        <p:cxnSp>
          <p:nvCxnSpPr>
            <p:cNvPr id="72" name="Straight Connector 57">
              <a:extLst>
                <a:ext uri="{FF2B5EF4-FFF2-40B4-BE49-F238E27FC236}">
                  <a16:creationId xmlns:a16="http://schemas.microsoft.com/office/drawing/2014/main" id="{06188636-212F-4FCF-B55E-0A3589F90B24}"/>
                </a:ext>
              </a:extLst>
            </p:cNvPr>
            <p:cNvCxnSpPr/>
            <p:nvPr/>
          </p:nvCxnSpPr>
          <p:spPr>
            <a:xfrm>
              <a:off x="7351631" y="3823552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FF30C1C5-0075-416D-8FCA-BF1E552E8BBB}"/>
                </a:ext>
              </a:extLst>
            </p:cNvPr>
            <p:cNvSpPr/>
            <p:nvPr/>
          </p:nvSpPr>
          <p:spPr>
            <a:xfrm>
              <a:off x="7074677" y="3857056"/>
              <a:ext cx="212066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Controllo dei punti vendita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Modulare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Multipiattaforma</a:t>
              </a:r>
            </a:p>
          </p:txBody>
        </p:sp>
      </p:grpSp>
      <p:sp>
        <p:nvSpPr>
          <p:cNvPr id="82" name="Rectangle 69">
            <a:extLst>
              <a:ext uri="{FF2B5EF4-FFF2-40B4-BE49-F238E27FC236}">
                <a16:creationId xmlns:a16="http://schemas.microsoft.com/office/drawing/2014/main" id="{B70B4AD7-9A38-49FF-B468-761B5B4722D1}"/>
              </a:ext>
            </a:extLst>
          </p:cNvPr>
          <p:cNvSpPr/>
          <p:nvPr/>
        </p:nvSpPr>
        <p:spPr>
          <a:xfrm>
            <a:off x="6064038" y="1014606"/>
            <a:ext cx="37072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~7M 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grpSp>
        <p:nvGrpSpPr>
          <p:cNvPr id="84" name="Group 71">
            <a:extLst>
              <a:ext uri="{FF2B5EF4-FFF2-40B4-BE49-F238E27FC236}">
                <a16:creationId xmlns:a16="http://schemas.microsoft.com/office/drawing/2014/main" id="{F41CCADE-3FB1-4C36-97A8-E86E16E7769D}"/>
              </a:ext>
            </a:extLst>
          </p:cNvPr>
          <p:cNvGrpSpPr/>
          <p:nvPr/>
        </p:nvGrpSpPr>
        <p:grpSpPr>
          <a:xfrm>
            <a:off x="1528432" y="2760564"/>
            <a:ext cx="2377784" cy="2689083"/>
            <a:chOff x="3103492" y="2322444"/>
            <a:chExt cx="2007646" cy="2633323"/>
          </a:xfrm>
        </p:grpSpPr>
        <p:sp>
          <p:nvSpPr>
            <p:cNvPr id="85" name="TextBox 72">
              <a:extLst>
                <a:ext uri="{FF2B5EF4-FFF2-40B4-BE49-F238E27FC236}">
                  <a16:creationId xmlns:a16="http://schemas.microsoft.com/office/drawing/2014/main" id="{E9360C8B-0813-4A31-B40B-0384D11B2CEC}"/>
                </a:ext>
              </a:extLst>
            </p:cNvPr>
            <p:cNvSpPr txBox="1"/>
            <p:nvPr/>
          </p:nvSpPr>
          <p:spPr>
            <a:xfrm>
              <a:off x="3148858" y="2322444"/>
              <a:ext cx="196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Hardware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050295D0-9498-4816-A6A2-FD8032D5DEEB}"/>
                </a:ext>
              </a:extLst>
            </p:cNvPr>
            <p:cNvSpPr/>
            <p:nvPr/>
          </p:nvSpPr>
          <p:spPr>
            <a:xfrm>
              <a:off x="3103492" y="3878549"/>
              <a:ext cx="200087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Casse automatiche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Terminali POS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Bilance</a:t>
              </a:r>
            </a:p>
          </p:txBody>
        </p:sp>
      </p:grpSp>
      <p:sp>
        <p:nvSpPr>
          <p:cNvPr id="92" name="Ovale 91">
            <a:extLst>
              <a:ext uri="{FF2B5EF4-FFF2-40B4-BE49-F238E27FC236}">
                <a16:creationId xmlns:a16="http://schemas.microsoft.com/office/drawing/2014/main" id="{33B99509-466B-42D5-989F-D46C42A55CE3}"/>
              </a:ext>
            </a:extLst>
          </p:cNvPr>
          <p:cNvSpPr/>
          <p:nvPr/>
        </p:nvSpPr>
        <p:spPr>
          <a:xfrm>
            <a:off x="4536337" y="870223"/>
            <a:ext cx="1480324" cy="1480342"/>
          </a:xfrm>
          <a:prstGeom prst="ellipse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01" name="Straight Connector 49">
            <a:extLst>
              <a:ext uri="{FF2B5EF4-FFF2-40B4-BE49-F238E27FC236}">
                <a16:creationId xmlns:a16="http://schemas.microsoft.com/office/drawing/2014/main" id="{E0EBF7C0-EC58-482E-B468-97A7E77A0F30}"/>
              </a:ext>
            </a:extLst>
          </p:cNvPr>
          <p:cNvCxnSpPr/>
          <p:nvPr/>
        </p:nvCxnSpPr>
        <p:spPr>
          <a:xfrm>
            <a:off x="1948120" y="4303918"/>
            <a:ext cx="1447637" cy="0"/>
          </a:xfrm>
          <a:prstGeom prst="line">
            <a:avLst/>
          </a:prstGeom>
          <a:ln w="19050">
            <a:solidFill>
              <a:schemeClr val="tx2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6007650D-3085-484E-8706-3A3CF8CFE85C}"/>
              </a:ext>
            </a:extLst>
          </p:cNvPr>
          <p:cNvGrpSpPr/>
          <p:nvPr/>
        </p:nvGrpSpPr>
        <p:grpSpPr>
          <a:xfrm>
            <a:off x="6728238" y="3155347"/>
            <a:ext cx="1043319" cy="1043319"/>
            <a:chOff x="443166" y="2376804"/>
            <a:chExt cx="3381435" cy="3381435"/>
          </a:xfrm>
        </p:grpSpPr>
        <p:sp>
          <p:nvSpPr>
            <p:cNvPr id="98" name="Ovale 97">
              <a:extLst>
                <a:ext uri="{FF2B5EF4-FFF2-40B4-BE49-F238E27FC236}">
                  <a16:creationId xmlns:a16="http://schemas.microsoft.com/office/drawing/2014/main" id="{03F2FB8C-DB13-46F9-9EB5-CC22186306BE}"/>
                </a:ext>
              </a:extLst>
            </p:cNvPr>
            <p:cNvSpPr/>
            <p:nvPr/>
          </p:nvSpPr>
          <p:spPr>
            <a:xfrm>
              <a:off x="443166" y="2376804"/>
              <a:ext cx="3381435" cy="33814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99" name="Immagine 98">
              <a:extLst>
                <a:ext uri="{FF2B5EF4-FFF2-40B4-BE49-F238E27FC236}">
                  <a16:creationId xmlns:a16="http://schemas.microsoft.com/office/drawing/2014/main" id="{4CC9D8C7-5383-46C6-B47F-F3D49524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46" y="3156360"/>
              <a:ext cx="2630738" cy="1729723"/>
            </a:xfrm>
            <a:prstGeom prst="rect">
              <a:avLst/>
            </a:prstGeom>
          </p:spPr>
        </p:pic>
      </p:grpSp>
      <p:pic>
        <p:nvPicPr>
          <p:cNvPr id="96" name="Immagine 95">
            <a:extLst>
              <a:ext uri="{FF2B5EF4-FFF2-40B4-BE49-F238E27FC236}">
                <a16:creationId xmlns:a16="http://schemas.microsoft.com/office/drawing/2014/main" id="{54A6C4C5-E33D-4647-8A98-125F5EF36B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87" y="3166813"/>
            <a:ext cx="1038383" cy="1031853"/>
          </a:xfrm>
          <a:prstGeom prst="rect">
            <a:avLst/>
          </a:prstGeom>
        </p:spPr>
      </p:pic>
      <p:pic>
        <p:nvPicPr>
          <p:cNvPr id="94" name="Immagine 93">
            <a:extLst>
              <a:ext uri="{FF2B5EF4-FFF2-40B4-BE49-F238E27FC236}">
                <a16:creationId xmlns:a16="http://schemas.microsoft.com/office/drawing/2014/main" id="{AFF0D50C-F996-4073-8264-C6D7DE5122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97" y="3168125"/>
            <a:ext cx="1043587" cy="1030541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378493F5-0B5B-4E4C-B475-239E68633198}"/>
              </a:ext>
            </a:extLst>
          </p:cNvPr>
          <p:cNvGrpSpPr/>
          <p:nvPr/>
        </p:nvGrpSpPr>
        <p:grpSpPr>
          <a:xfrm>
            <a:off x="9059490" y="3158778"/>
            <a:ext cx="1048867" cy="1039888"/>
            <a:chOff x="2086979" y="1203600"/>
            <a:chExt cx="1241884" cy="1227642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2086979" y="1203600"/>
              <a:ext cx="1241884" cy="1227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102" name="Immagine 101">
              <a:extLst>
                <a:ext uri="{FF2B5EF4-FFF2-40B4-BE49-F238E27FC236}">
                  <a16:creationId xmlns:a16="http://schemas.microsoft.com/office/drawing/2014/main" id="{46D94362-DC1C-4C59-85AF-2CFEEA9B0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1"/>
            <a:stretch/>
          </p:blipFill>
          <p:spPr>
            <a:xfrm>
              <a:off x="2172636" y="1364852"/>
              <a:ext cx="1121370" cy="893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5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OFFERTA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22" name="Group 137">
            <a:extLst>
              <a:ext uri="{FF2B5EF4-FFF2-40B4-BE49-F238E27FC236}">
                <a16:creationId xmlns:a16="http://schemas.microsoft.com/office/drawing/2014/main" id="{76D0C959-A82A-40E8-89A1-13EAE2B763AD}"/>
              </a:ext>
            </a:extLst>
          </p:cNvPr>
          <p:cNvGrpSpPr/>
          <p:nvPr/>
        </p:nvGrpSpPr>
        <p:grpSpPr>
          <a:xfrm>
            <a:off x="2224328" y="3966236"/>
            <a:ext cx="1179895" cy="1724029"/>
            <a:chOff x="4934796" y="1751013"/>
            <a:chExt cx="2935287" cy="4606075"/>
          </a:xfrm>
          <a:solidFill>
            <a:schemeClr val="accent6"/>
          </a:solidFill>
        </p:grpSpPr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B164DE73-91D4-49A9-B631-72F296AF1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F5FCC14-9E8F-4989-964E-59BF4489C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45AC25E-B109-4456-94A7-5927BC93B736}"/>
              </a:ext>
            </a:extLst>
          </p:cNvPr>
          <p:cNvSpPr txBox="1"/>
          <p:nvPr/>
        </p:nvSpPr>
        <p:spPr>
          <a:xfrm>
            <a:off x="4827111" y="1135300"/>
            <a:ext cx="5415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Persistenza informazioni prodotti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Stampa etichetta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di magazzino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Raccolta dati statistici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C2DC8AB-CA61-496C-B37C-3A04545CB5F0}"/>
              </a:ext>
            </a:extLst>
          </p:cNvPr>
          <p:cNvSpPr txBox="1"/>
          <p:nvPr/>
        </p:nvSpPr>
        <p:spPr>
          <a:xfrm>
            <a:off x="4827111" y="2950307"/>
            <a:ext cx="667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Scavalcare i limiti imposti dalla struttura del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Flessibilità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Estendibilità</a:t>
            </a:r>
          </a:p>
          <a:p>
            <a:pPr lvl="1"/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(JCR)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Studio standard JSR 170 e JSR 283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 di codice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Prototipo sotto forma di web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</a:t>
            </a: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Teardrop 50">
            <a:extLst>
              <a:ext uri="{FF2B5EF4-FFF2-40B4-BE49-F238E27FC236}">
                <a16:creationId xmlns:a16="http://schemas.microsoft.com/office/drawing/2014/main" id="{4E52376C-E317-42B7-B3B4-07ECE8EF942D}"/>
              </a:ext>
            </a:extLst>
          </p:cNvPr>
          <p:cNvSpPr/>
          <p:nvPr/>
        </p:nvSpPr>
        <p:spPr>
          <a:xfrm rot="5400000">
            <a:off x="1553715" y="1047017"/>
            <a:ext cx="1141200" cy="1140277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ardrop 51">
            <a:extLst>
              <a:ext uri="{FF2B5EF4-FFF2-40B4-BE49-F238E27FC236}">
                <a16:creationId xmlns:a16="http://schemas.microsoft.com/office/drawing/2014/main" id="{5C625D6D-63E4-4710-B410-78A2E9BECBE2}"/>
              </a:ext>
            </a:extLst>
          </p:cNvPr>
          <p:cNvSpPr/>
          <p:nvPr/>
        </p:nvSpPr>
        <p:spPr>
          <a:xfrm rot="10800000">
            <a:off x="2742182" y="1042200"/>
            <a:ext cx="1141827" cy="1141827"/>
          </a:xfrm>
          <a:prstGeom prst="teardrop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Teardrop 52">
            <a:extLst>
              <a:ext uri="{FF2B5EF4-FFF2-40B4-BE49-F238E27FC236}">
                <a16:creationId xmlns:a16="http://schemas.microsoft.com/office/drawing/2014/main" id="{8E24BA49-FEAE-480B-B2BD-C81DE4D6B979}"/>
              </a:ext>
            </a:extLst>
          </p:cNvPr>
          <p:cNvSpPr/>
          <p:nvPr/>
        </p:nvSpPr>
        <p:spPr>
          <a:xfrm>
            <a:off x="1552627" y="2236831"/>
            <a:ext cx="1141827" cy="1141827"/>
          </a:xfrm>
          <a:prstGeom prst="teardrop">
            <a:avLst/>
          </a:prstGeom>
          <a:solidFill>
            <a:schemeClr val="accent4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Teardrop 53">
            <a:extLst>
              <a:ext uri="{FF2B5EF4-FFF2-40B4-BE49-F238E27FC236}">
                <a16:creationId xmlns:a16="http://schemas.microsoft.com/office/drawing/2014/main" id="{6C5740AF-08D2-4834-B7A2-F3CA2A1C2DCC}"/>
              </a:ext>
            </a:extLst>
          </p:cNvPr>
          <p:cNvSpPr/>
          <p:nvPr/>
        </p:nvSpPr>
        <p:spPr>
          <a:xfrm rot="16200000">
            <a:off x="2742182" y="2236831"/>
            <a:ext cx="1141827" cy="1141827"/>
          </a:xfrm>
          <a:prstGeom prst="teardrop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C1003B6E-1009-4512-AD4A-783756B34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73" y="2402044"/>
            <a:ext cx="719452" cy="714927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E071CD1B-C1BB-4023-89A1-46AEEFD0AB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19" y="2380091"/>
            <a:ext cx="751293" cy="74656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46F38DFF-47B6-48F5-B140-C11DA1496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1" y="1237433"/>
            <a:ext cx="797261" cy="792247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1835929D-0968-4356-99DA-39A76B352DB7}"/>
              </a:ext>
            </a:extLst>
          </p:cNvPr>
          <p:cNvGrpSpPr/>
          <p:nvPr/>
        </p:nvGrpSpPr>
        <p:grpSpPr>
          <a:xfrm>
            <a:off x="2907875" y="1242513"/>
            <a:ext cx="764422" cy="740789"/>
            <a:chOff x="-5656462" y="84527"/>
            <a:chExt cx="959783" cy="948776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5EFFCC2-587C-4247-8ADB-9D6EC719458A}"/>
                </a:ext>
              </a:extLst>
            </p:cNvPr>
            <p:cNvSpPr/>
            <p:nvPr/>
          </p:nvSpPr>
          <p:spPr>
            <a:xfrm>
              <a:off x="-5656462" y="84527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4" name="Elemento grafico 3" descr="Elenco">
              <a:extLst>
                <a:ext uri="{FF2B5EF4-FFF2-40B4-BE49-F238E27FC236}">
                  <a16:creationId xmlns:a16="http://schemas.microsoft.com/office/drawing/2014/main" id="{38187A6B-86E3-457F-AED9-F05F28C26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5552377" y="160435"/>
              <a:ext cx="769643" cy="769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2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RDBMS VS JCR 1/2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5CE89E4-E6ED-4616-BE0A-F12E1BCE3D20}"/>
              </a:ext>
            </a:extLst>
          </p:cNvPr>
          <p:cNvSpPr txBox="1"/>
          <p:nvPr/>
        </p:nvSpPr>
        <p:spPr>
          <a:xfrm>
            <a:off x="4311671" y="993016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dei dati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2D4A534-9001-4181-9166-4F6F175CA21A}"/>
              </a:ext>
            </a:extLst>
          </p:cNvPr>
          <p:cNvSpPr txBox="1"/>
          <p:nvPr/>
        </p:nvSpPr>
        <p:spPr>
          <a:xfrm>
            <a:off x="3059182" y="1621498"/>
            <a:ext cx="30266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relazionale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Teoria degli insiemi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Dati sotto forma di tabella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E98548-1793-483D-B4DA-0B22FA70808E}"/>
              </a:ext>
            </a:extLst>
          </p:cNvPr>
          <p:cNvSpPr txBox="1"/>
          <p:nvPr/>
        </p:nvSpPr>
        <p:spPr>
          <a:xfrm>
            <a:off x="6355073" y="1621498"/>
            <a:ext cx="2984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JCR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gerarchico + modello a rete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Dati sotto forma di albero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Nodi e proprietà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113867B-EDA2-46DD-B249-DECF8D76FE53}"/>
              </a:ext>
            </a:extLst>
          </p:cNvPr>
          <p:cNvSpPr txBox="1"/>
          <p:nvPr/>
        </p:nvSpPr>
        <p:spPr>
          <a:xfrm>
            <a:off x="4298239" y="3855903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66E187C-BE1B-4C84-9E9A-7B50FD9FEF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2" y="4409738"/>
            <a:ext cx="504825" cy="666750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750CED6-E2FE-4F11-BB7C-F10CC64E79A1}"/>
              </a:ext>
            </a:extLst>
          </p:cNvPr>
          <p:cNvSpPr txBox="1"/>
          <p:nvPr/>
        </p:nvSpPr>
        <p:spPr>
          <a:xfrm>
            <a:off x="2978160" y="4256013"/>
            <a:ext cx="30244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a white-list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necessaria per ogni tipo di dato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28F0995-F8AE-4A84-986A-1742BFEC482F}"/>
              </a:ext>
            </a:extLst>
          </p:cNvPr>
          <p:cNvSpPr txBox="1"/>
          <p:nvPr/>
        </p:nvSpPr>
        <p:spPr>
          <a:xfrm>
            <a:off x="6483528" y="4264961"/>
            <a:ext cx="353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a 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black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Nessuna struttura necessaria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Definizione di vincoli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C18980E-81AF-4663-A4D8-DC3DEF82FDE5}"/>
              </a:ext>
            </a:extLst>
          </p:cNvPr>
          <p:cNvCxnSpPr/>
          <p:nvPr/>
        </p:nvCxnSpPr>
        <p:spPr>
          <a:xfrm>
            <a:off x="2974694" y="3403323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5BAD804-69EF-460F-9F61-E28C02F60FFA}"/>
              </a:ext>
            </a:extLst>
          </p:cNvPr>
          <p:cNvCxnSpPr>
            <a:cxnSpLocks/>
          </p:cNvCxnSpPr>
          <p:nvPr/>
        </p:nvCxnSpPr>
        <p:spPr>
          <a:xfrm>
            <a:off x="6059488" y="1571578"/>
            <a:ext cx="0" cy="155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A7ACAE3-3D41-4348-A6D7-32BA2ADA7E45}"/>
              </a:ext>
            </a:extLst>
          </p:cNvPr>
          <p:cNvCxnSpPr>
            <a:cxnSpLocks/>
          </p:cNvCxnSpPr>
          <p:nvPr/>
        </p:nvCxnSpPr>
        <p:spPr>
          <a:xfrm>
            <a:off x="6059488" y="4376032"/>
            <a:ext cx="0" cy="77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35E9F71-B254-4A3E-B6DA-3DC788DFC0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10" y="1584438"/>
            <a:ext cx="2236718" cy="15026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E894E63-6DDF-4956-9311-F11A89CBCC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5" y="2039513"/>
            <a:ext cx="2614072" cy="53510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7C0869-E526-45E7-9E90-5E05EEDDA7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358" y="4409737"/>
            <a:ext cx="464971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RDBMS VS JCR 2/2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5CE89E4-E6ED-4616-BE0A-F12E1BCE3D20}"/>
              </a:ext>
            </a:extLst>
          </p:cNvPr>
          <p:cNvSpPr txBox="1"/>
          <p:nvPr/>
        </p:nvSpPr>
        <p:spPr>
          <a:xfrm>
            <a:off x="4313267" y="1124223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Responsabilità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2D4A534-9001-4181-9166-4F6F175CA21A}"/>
              </a:ext>
            </a:extLst>
          </p:cNvPr>
          <p:cNvSpPr txBox="1"/>
          <p:nvPr/>
        </p:nvSpPr>
        <p:spPr>
          <a:xfrm>
            <a:off x="3600450" y="1835617"/>
            <a:ext cx="2411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governata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 DBA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Parzialmente dal programmatore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E98548-1793-483D-B4DA-0B22FA70808E}"/>
              </a:ext>
            </a:extLst>
          </p:cNvPr>
          <p:cNvSpPr txBox="1"/>
          <p:nvPr/>
        </p:nvSpPr>
        <p:spPr>
          <a:xfrm>
            <a:off x="6168709" y="1836913"/>
            <a:ext cx="33604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governata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dai tre ruoli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Principalmente da programmatore e utente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113867B-EDA2-46DD-B249-DECF8D76FE53}"/>
              </a:ext>
            </a:extLst>
          </p:cNvPr>
          <p:cNvSpPr txBox="1"/>
          <p:nvPr/>
        </p:nvSpPr>
        <p:spPr>
          <a:xfrm>
            <a:off x="4082093" y="3620516"/>
            <a:ext cx="3998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Risposta ai cambiamenti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5BEDA14-53F7-4145-9D24-3AFBF7E11FDC}"/>
              </a:ext>
            </a:extLst>
          </p:cNvPr>
          <p:cNvGrpSpPr/>
          <p:nvPr/>
        </p:nvGrpSpPr>
        <p:grpSpPr>
          <a:xfrm rot="3462937">
            <a:off x="9399243" y="4340111"/>
            <a:ext cx="1359675" cy="1009363"/>
            <a:chOff x="1286371" y="4227089"/>
            <a:chExt cx="1359675" cy="1009363"/>
          </a:xfrm>
          <a:solidFill>
            <a:schemeClr val="accent6"/>
          </a:solidFill>
        </p:grpSpPr>
        <p:pic>
          <p:nvPicPr>
            <p:cNvPr id="14" name="Elemento grafico 13" descr="Freccia: rotazione a destra">
              <a:extLst>
                <a:ext uri="{FF2B5EF4-FFF2-40B4-BE49-F238E27FC236}">
                  <a16:creationId xmlns:a16="http://schemas.microsoft.com/office/drawing/2014/main" id="{27DAB5D0-7DA6-4DD1-A93C-39BF7622A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681305">
              <a:off x="1731646" y="4227089"/>
              <a:ext cx="914400" cy="914400"/>
            </a:xfrm>
            <a:prstGeom prst="rect">
              <a:avLst/>
            </a:prstGeom>
          </p:spPr>
        </p:pic>
        <p:pic>
          <p:nvPicPr>
            <p:cNvPr id="17" name="Elemento grafico 16" descr="Freccia: curva oraria">
              <a:extLst>
                <a:ext uri="{FF2B5EF4-FFF2-40B4-BE49-F238E27FC236}">
                  <a16:creationId xmlns:a16="http://schemas.microsoft.com/office/drawing/2014/main" id="{50B3634D-366A-48B6-8EBD-C946E3E4F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110321">
              <a:off x="1286371" y="4322052"/>
              <a:ext cx="914400" cy="914400"/>
            </a:xfrm>
            <a:prstGeom prst="rect">
              <a:avLst/>
            </a:prstGeom>
          </p:spPr>
        </p:pic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6B97FB8-1BF6-48E1-BC57-C70108952081}"/>
              </a:ext>
            </a:extLst>
          </p:cNvPr>
          <p:cNvSpPr txBox="1"/>
          <p:nvPr/>
        </p:nvSpPr>
        <p:spPr>
          <a:xfrm>
            <a:off x="6394317" y="4410372"/>
            <a:ext cx="3603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flessibile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lasca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Disaccoppiamento tra dati e logica di business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7705B44-A749-47B1-8124-A2833D5C688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27" y="4296152"/>
            <a:ext cx="1828804" cy="1097282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49F05B4-300A-473F-A4CC-B3B7065B32B4}"/>
              </a:ext>
            </a:extLst>
          </p:cNvPr>
          <p:cNvSpPr txBox="1"/>
          <p:nvPr/>
        </p:nvSpPr>
        <p:spPr>
          <a:xfrm>
            <a:off x="3346291" y="4415244"/>
            <a:ext cx="26397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rigido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Riprogettazioni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Cambiamenti costosi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E34BD337-45A8-42B0-A9D4-52CFF48D6A7D}"/>
              </a:ext>
            </a:extLst>
          </p:cNvPr>
          <p:cNvCxnSpPr/>
          <p:nvPr/>
        </p:nvCxnSpPr>
        <p:spPr>
          <a:xfrm>
            <a:off x="2974694" y="3403323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4749E6D-F030-4E24-8B65-B5ED3EED8182}"/>
              </a:ext>
            </a:extLst>
          </p:cNvPr>
          <p:cNvCxnSpPr>
            <a:cxnSpLocks/>
          </p:cNvCxnSpPr>
          <p:nvPr/>
        </p:nvCxnSpPr>
        <p:spPr>
          <a:xfrm>
            <a:off x="6085861" y="1747984"/>
            <a:ext cx="0" cy="139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7C8232E-79A6-4078-B471-DC04E7F11F7D}"/>
              </a:ext>
            </a:extLst>
          </p:cNvPr>
          <p:cNvCxnSpPr>
            <a:cxnSpLocks/>
          </p:cNvCxnSpPr>
          <p:nvPr/>
        </p:nvCxnSpPr>
        <p:spPr>
          <a:xfrm>
            <a:off x="6115416" y="4343476"/>
            <a:ext cx="0" cy="104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7CC9DB3-91E2-4547-A224-55752A3F4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098" y="1798780"/>
            <a:ext cx="2128451" cy="12579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DE02CB-F8CD-47AB-B443-77FDF9C055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41" y="1798780"/>
            <a:ext cx="2125013" cy="1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SCELTA TECNOLOGIE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grpSp>
        <p:nvGrpSpPr>
          <p:cNvPr id="49" name="Gruppo 48">
            <a:extLst>
              <a:ext uri="{FF2B5EF4-FFF2-40B4-BE49-F238E27FC236}">
                <a16:creationId xmlns:a16="http://schemas.microsoft.com/office/drawing/2014/main" id="{2E64A42D-2CC1-435A-8578-70B6DA99B77C}"/>
              </a:ext>
            </a:extLst>
          </p:cNvPr>
          <p:cNvGrpSpPr/>
          <p:nvPr/>
        </p:nvGrpSpPr>
        <p:grpSpPr>
          <a:xfrm>
            <a:off x="3318655" y="1562173"/>
            <a:ext cx="5506370" cy="3708589"/>
            <a:chOff x="3596482" y="2342900"/>
            <a:chExt cx="4999037" cy="3710527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2807BEEE-0525-448E-B123-37274BFA4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482" y="3628822"/>
              <a:ext cx="2422226" cy="2424605"/>
            </a:xfrm>
            <a:custGeom>
              <a:avLst/>
              <a:gdLst>
                <a:gd name="T0" fmla="*/ 646 w 861"/>
                <a:gd name="T1" fmla="*/ 430 h 861"/>
                <a:gd name="T2" fmla="*/ 430 w 861"/>
                <a:gd name="T3" fmla="*/ 645 h 861"/>
                <a:gd name="T4" fmla="*/ 215 w 861"/>
                <a:gd name="T5" fmla="*/ 430 h 861"/>
                <a:gd name="T6" fmla="*/ 430 w 861"/>
                <a:gd name="T7" fmla="*/ 215 h 861"/>
                <a:gd name="T8" fmla="*/ 488 w 861"/>
                <a:gd name="T9" fmla="*/ 223 h 861"/>
                <a:gd name="T10" fmla="*/ 418 w 861"/>
                <a:gd name="T11" fmla="*/ 0 h 861"/>
                <a:gd name="T12" fmla="*/ 0 w 861"/>
                <a:gd name="T13" fmla="*/ 430 h 861"/>
                <a:gd name="T14" fmla="*/ 430 w 861"/>
                <a:gd name="T15" fmla="*/ 861 h 861"/>
                <a:gd name="T16" fmla="*/ 861 w 861"/>
                <a:gd name="T17" fmla="*/ 430 h 861"/>
                <a:gd name="T18" fmla="*/ 742 w 861"/>
                <a:gd name="T19" fmla="*/ 133 h 861"/>
                <a:gd name="T20" fmla="*/ 590 w 861"/>
                <a:gd name="T21" fmla="*/ 286 h 861"/>
                <a:gd name="T22" fmla="*/ 646 w 861"/>
                <a:gd name="T23" fmla="*/ 43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1" h="861">
                  <a:moveTo>
                    <a:pt x="646" y="430"/>
                  </a:moveTo>
                  <a:cubicBezTo>
                    <a:pt x="646" y="549"/>
                    <a:pt x="549" y="645"/>
                    <a:pt x="430" y="645"/>
                  </a:cubicBezTo>
                  <a:cubicBezTo>
                    <a:pt x="311" y="645"/>
                    <a:pt x="215" y="549"/>
                    <a:pt x="215" y="430"/>
                  </a:cubicBezTo>
                  <a:cubicBezTo>
                    <a:pt x="215" y="311"/>
                    <a:pt x="311" y="215"/>
                    <a:pt x="430" y="215"/>
                  </a:cubicBezTo>
                  <a:cubicBezTo>
                    <a:pt x="450" y="215"/>
                    <a:pt x="470" y="218"/>
                    <a:pt x="488" y="223"/>
                  </a:cubicBezTo>
                  <a:cubicBezTo>
                    <a:pt x="447" y="156"/>
                    <a:pt x="422" y="80"/>
                    <a:pt x="418" y="0"/>
                  </a:cubicBezTo>
                  <a:cubicBezTo>
                    <a:pt x="186" y="6"/>
                    <a:pt x="0" y="196"/>
                    <a:pt x="0" y="430"/>
                  </a:cubicBezTo>
                  <a:cubicBezTo>
                    <a:pt x="0" y="668"/>
                    <a:pt x="192" y="861"/>
                    <a:pt x="430" y="861"/>
                  </a:cubicBezTo>
                  <a:cubicBezTo>
                    <a:pt x="668" y="861"/>
                    <a:pt x="861" y="668"/>
                    <a:pt x="861" y="430"/>
                  </a:cubicBezTo>
                  <a:cubicBezTo>
                    <a:pt x="861" y="315"/>
                    <a:pt x="816" y="211"/>
                    <a:pt x="742" y="133"/>
                  </a:cubicBezTo>
                  <a:cubicBezTo>
                    <a:pt x="590" y="286"/>
                    <a:pt x="590" y="286"/>
                    <a:pt x="590" y="286"/>
                  </a:cubicBezTo>
                  <a:cubicBezTo>
                    <a:pt x="625" y="325"/>
                    <a:pt x="646" y="375"/>
                    <a:pt x="646" y="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3"/>
                </a:solidFill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E7C0A44F-567D-4C3B-9619-8051A4F3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93" y="2342900"/>
              <a:ext cx="2422226" cy="2111867"/>
            </a:xfrm>
            <a:custGeom>
              <a:avLst/>
              <a:gdLst>
                <a:gd name="T0" fmla="*/ 739 w 861"/>
                <a:gd name="T1" fmla="*/ 731 h 750"/>
                <a:gd name="T2" fmla="*/ 739 w 861"/>
                <a:gd name="T3" fmla="*/ 730 h 750"/>
                <a:gd name="T4" fmla="*/ 861 w 861"/>
                <a:gd name="T5" fmla="*/ 431 h 750"/>
                <a:gd name="T6" fmla="*/ 430 w 861"/>
                <a:gd name="T7" fmla="*/ 0 h 750"/>
                <a:gd name="T8" fmla="*/ 0 w 861"/>
                <a:gd name="T9" fmla="*/ 431 h 750"/>
                <a:gd name="T10" fmla="*/ 120 w 861"/>
                <a:gd name="T11" fmla="*/ 729 h 750"/>
                <a:gd name="T12" fmla="*/ 120 w 861"/>
                <a:gd name="T13" fmla="*/ 730 h 750"/>
                <a:gd name="T14" fmla="*/ 132 w 861"/>
                <a:gd name="T15" fmla="*/ 742 h 750"/>
                <a:gd name="T16" fmla="*/ 284 w 861"/>
                <a:gd name="T17" fmla="*/ 589 h 750"/>
                <a:gd name="T18" fmla="*/ 278 w 861"/>
                <a:gd name="T19" fmla="*/ 583 h 750"/>
                <a:gd name="T20" fmla="*/ 277 w 861"/>
                <a:gd name="T21" fmla="*/ 582 h 750"/>
                <a:gd name="T22" fmla="*/ 215 w 861"/>
                <a:gd name="T23" fmla="*/ 431 h 750"/>
                <a:gd name="T24" fmla="*/ 430 w 861"/>
                <a:gd name="T25" fmla="*/ 215 h 750"/>
                <a:gd name="T26" fmla="*/ 645 w 861"/>
                <a:gd name="T27" fmla="*/ 431 h 750"/>
                <a:gd name="T28" fmla="*/ 584 w 861"/>
                <a:gd name="T29" fmla="*/ 581 h 750"/>
                <a:gd name="T30" fmla="*/ 584 w 861"/>
                <a:gd name="T31" fmla="*/ 581 h 750"/>
                <a:gd name="T32" fmla="*/ 584 w 861"/>
                <a:gd name="T33" fmla="*/ 581 h 750"/>
                <a:gd name="T34" fmla="*/ 563 w 861"/>
                <a:gd name="T35" fmla="*/ 603 h 750"/>
                <a:gd name="T36" fmla="*/ 721 w 861"/>
                <a:gd name="T37" fmla="*/ 750 h 750"/>
                <a:gd name="T38" fmla="*/ 739 w 861"/>
                <a:gd name="T39" fmla="*/ 73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1" h="750">
                  <a:moveTo>
                    <a:pt x="739" y="731"/>
                  </a:moveTo>
                  <a:cubicBezTo>
                    <a:pt x="739" y="730"/>
                    <a:pt x="739" y="730"/>
                    <a:pt x="739" y="730"/>
                  </a:cubicBezTo>
                  <a:cubicBezTo>
                    <a:pt x="814" y="653"/>
                    <a:pt x="861" y="547"/>
                    <a:pt x="861" y="431"/>
                  </a:cubicBezTo>
                  <a:cubicBezTo>
                    <a:pt x="861" y="193"/>
                    <a:pt x="668" y="0"/>
                    <a:pt x="430" y="0"/>
                  </a:cubicBezTo>
                  <a:cubicBezTo>
                    <a:pt x="192" y="0"/>
                    <a:pt x="0" y="193"/>
                    <a:pt x="0" y="431"/>
                  </a:cubicBezTo>
                  <a:cubicBezTo>
                    <a:pt x="0" y="547"/>
                    <a:pt x="45" y="652"/>
                    <a:pt x="120" y="729"/>
                  </a:cubicBezTo>
                  <a:cubicBezTo>
                    <a:pt x="120" y="730"/>
                    <a:pt x="120" y="730"/>
                    <a:pt x="120" y="730"/>
                  </a:cubicBezTo>
                  <a:cubicBezTo>
                    <a:pt x="124" y="734"/>
                    <a:pt x="128" y="738"/>
                    <a:pt x="132" y="742"/>
                  </a:cubicBezTo>
                  <a:cubicBezTo>
                    <a:pt x="284" y="589"/>
                    <a:pt x="284" y="589"/>
                    <a:pt x="284" y="589"/>
                  </a:cubicBezTo>
                  <a:cubicBezTo>
                    <a:pt x="282" y="587"/>
                    <a:pt x="280" y="585"/>
                    <a:pt x="278" y="583"/>
                  </a:cubicBezTo>
                  <a:cubicBezTo>
                    <a:pt x="277" y="582"/>
                    <a:pt x="277" y="582"/>
                    <a:pt x="277" y="582"/>
                  </a:cubicBezTo>
                  <a:cubicBezTo>
                    <a:pt x="239" y="543"/>
                    <a:pt x="215" y="490"/>
                    <a:pt x="215" y="431"/>
                  </a:cubicBezTo>
                  <a:cubicBezTo>
                    <a:pt x="215" y="312"/>
                    <a:pt x="311" y="215"/>
                    <a:pt x="430" y="215"/>
                  </a:cubicBezTo>
                  <a:cubicBezTo>
                    <a:pt x="549" y="215"/>
                    <a:pt x="645" y="312"/>
                    <a:pt x="645" y="431"/>
                  </a:cubicBezTo>
                  <a:cubicBezTo>
                    <a:pt x="645" y="489"/>
                    <a:pt x="622" y="542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77" y="588"/>
                    <a:pt x="570" y="596"/>
                    <a:pt x="563" y="603"/>
                  </a:cubicBezTo>
                  <a:cubicBezTo>
                    <a:pt x="721" y="750"/>
                    <a:pt x="721" y="750"/>
                    <a:pt x="721" y="750"/>
                  </a:cubicBezTo>
                  <a:cubicBezTo>
                    <a:pt x="727" y="743"/>
                    <a:pt x="733" y="737"/>
                    <a:pt x="739" y="7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FD3E61E4-D43B-4E7D-8740-59815042F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9726" y="3628822"/>
              <a:ext cx="2425793" cy="2424605"/>
            </a:xfrm>
            <a:custGeom>
              <a:avLst/>
              <a:gdLst>
                <a:gd name="T0" fmla="*/ 443 w 862"/>
                <a:gd name="T1" fmla="*/ 0 h 861"/>
                <a:gd name="T2" fmla="*/ 373 w 862"/>
                <a:gd name="T3" fmla="*/ 223 h 861"/>
                <a:gd name="T4" fmla="*/ 431 w 862"/>
                <a:gd name="T5" fmla="*/ 215 h 861"/>
                <a:gd name="T6" fmla="*/ 646 w 862"/>
                <a:gd name="T7" fmla="*/ 430 h 861"/>
                <a:gd name="T8" fmla="*/ 431 w 862"/>
                <a:gd name="T9" fmla="*/ 645 h 861"/>
                <a:gd name="T10" fmla="*/ 216 w 862"/>
                <a:gd name="T11" fmla="*/ 430 h 861"/>
                <a:gd name="T12" fmla="*/ 264 w 862"/>
                <a:gd name="T13" fmla="*/ 294 h 861"/>
                <a:gd name="T14" fmla="*/ 106 w 862"/>
                <a:gd name="T15" fmla="*/ 147 h 861"/>
                <a:gd name="T16" fmla="*/ 0 w 862"/>
                <a:gd name="T17" fmla="*/ 430 h 861"/>
                <a:gd name="T18" fmla="*/ 431 w 862"/>
                <a:gd name="T19" fmla="*/ 861 h 861"/>
                <a:gd name="T20" fmla="*/ 862 w 862"/>
                <a:gd name="T21" fmla="*/ 430 h 861"/>
                <a:gd name="T22" fmla="*/ 443 w 862"/>
                <a:gd name="T23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2" h="861">
                  <a:moveTo>
                    <a:pt x="443" y="0"/>
                  </a:moveTo>
                  <a:cubicBezTo>
                    <a:pt x="439" y="80"/>
                    <a:pt x="415" y="156"/>
                    <a:pt x="373" y="223"/>
                  </a:cubicBezTo>
                  <a:cubicBezTo>
                    <a:pt x="391" y="218"/>
                    <a:pt x="411" y="215"/>
                    <a:pt x="431" y="215"/>
                  </a:cubicBezTo>
                  <a:cubicBezTo>
                    <a:pt x="550" y="215"/>
                    <a:pt x="646" y="311"/>
                    <a:pt x="646" y="430"/>
                  </a:cubicBezTo>
                  <a:cubicBezTo>
                    <a:pt x="646" y="549"/>
                    <a:pt x="550" y="645"/>
                    <a:pt x="431" y="645"/>
                  </a:cubicBezTo>
                  <a:cubicBezTo>
                    <a:pt x="312" y="645"/>
                    <a:pt x="216" y="549"/>
                    <a:pt x="216" y="430"/>
                  </a:cubicBezTo>
                  <a:cubicBezTo>
                    <a:pt x="216" y="378"/>
                    <a:pt x="234" y="331"/>
                    <a:pt x="264" y="294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40" y="223"/>
                    <a:pt x="0" y="322"/>
                    <a:pt x="0" y="430"/>
                  </a:cubicBezTo>
                  <a:cubicBezTo>
                    <a:pt x="0" y="668"/>
                    <a:pt x="193" y="861"/>
                    <a:pt x="431" y="861"/>
                  </a:cubicBezTo>
                  <a:cubicBezTo>
                    <a:pt x="669" y="861"/>
                    <a:pt x="862" y="668"/>
                    <a:pt x="862" y="430"/>
                  </a:cubicBezTo>
                  <a:cubicBezTo>
                    <a:pt x="862" y="196"/>
                    <a:pt x="675" y="6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24DA46E-4BA4-48FC-8A63-6F45AD4D30F6}"/>
              </a:ext>
            </a:extLst>
          </p:cNvPr>
          <p:cNvCxnSpPr>
            <a:cxnSpLocks/>
          </p:cNvCxnSpPr>
          <p:nvPr/>
        </p:nvCxnSpPr>
        <p:spPr>
          <a:xfrm>
            <a:off x="-2118738" y="4000458"/>
            <a:ext cx="963691" cy="676659"/>
          </a:xfrm>
          <a:prstGeom prst="line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A5D71E26-1C1B-4F39-97BD-4CCD57D76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54" y="5014712"/>
            <a:ext cx="1469056" cy="32245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DC3E37F-2036-414C-98AB-FEA1403673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86" y="3700186"/>
            <a:ext cx="871277" cy="22038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277DD7A4-480D-427B-B40B-A759281EAD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19" y="4437286"/>
            <a:ext cx="819563" cy="49045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A1A4F26B-AFC4-4BA8-861B-F94F0CC521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70" y="4920190"/>
            <a:ext cx="833959" cy="833959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F84F0539-6C71-434F-9058-F771EFCAE0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1" y="1139764"/>
            <a:ext cx="1104900" cy="259652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57E16493-F363-4056-9037-C61A9026C1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77" y="1921127"/>
            <a:ext cx="2215056" cy="659243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544DD4C4-B45D-414A-84B4-B4B99789AB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19" y="1093039"/>
            <a:ext cx="899160" cy="89916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41CAF18-D4E9-4731-8C9D-8298B0ABC9AB}"/>
              </a:ext>
            </a:extLst>
          </p:cNvPr>
          <p:cNvSpPr txBox="1"/>
          <p:nvPr/>
        </p:nvSpPr>
        <p:spPr>
          <a:xfrm>
            <a:off x="6614514" y="4653000"/>
            <a:ext cx="19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Documentazione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A3F62A0-C223-4D97-B862-7F4C41927AC7}"/>
              </a:ext>
            </a:extLst>
          </p:cNvPr>
          <p:cNvSpPr txBox="1"/>
          <p:nvPr/>
        </p:nvSpPr>
        <p:spPr>
          <a:xfrm>
            <a:off x="3868186" y="4653000"/>
            <a:ext cx="173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Configurazione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343FD58-94A8-45C2-8549-22A6703FEEB1}"/>
              </a:ext>
            </a:extLst>
          </p:cNvPr>
          <p:cNvSpPr txBox="1"/>
          <p:nvPr/>
        </p:nvSpPr>
        <p:spPr>
          <a:xfrm>
            <a:off x="4909479" y="1694909"/>
            <a:ext cx="241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Sviluppo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684E3A9-DE29-4B5D-9F4C-BC322F84A780}"/>
              </a:ext>
            </a:extLst>
          </p:cNvPr>
          <p:cNvSpPr/>
          <p:nvPr/>
        </p:nvSpPr>
        <p:spPr>
          <a:xfrm>
            <a:off x="6843803" y="1128622"/>
            <a:ext cx="3758610" cy="17271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alpha val="58000"/>
                </a:schemeClr>
              </a:gs>
              <a:gs pos="97000">
                <a:schemeClr val="accent2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64F422BD-13EA-450B-9D52-1A552E0A38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67" y="1266680"/>
            <a:ext cx="1852046" cy="388127"/>
          </a:xfrm>
          <a:prstGeom prst="rect">
            <a:avLst/>
          </a:prstGeom>
        </p:spPr>
      </p:pic>
      <p:grpSp>
        <p:nvGrpSpPr>
          <p:cNvPr id="42" name="Gruppo 41">
            <a:extLst>
              <a:ext uri="{FF2B5EF4-FFF2-40B4-BE49-F238E27FC236}">
                <a16:creationId xmlns:a16="http://schemas.microsoft.com/office/drawing/2014/main" id="{C1A358DC-C3A8-4DC7-AE18-8263708F0BB8}"/>
              </a:ext>
            </a:extLst>
          </p:cNvPr>
          <p:cNvGrpSpPr/>
          <p:nvPr/>
        </p:nvGrpSpPr>
        <p:grpSpPr>
          <a:xfrm>
            <a:off x="7571554" y="1626916"/>
            <a:ext cx="3066813" cy="1415772"/>
            <a:chOff x="8306484" y="4354164"/>
            <a:chExt cx="3066813" cy="1415772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9D0CC0D6-7099-4136-B9A7-3A29A788FAF7}"/>
                </a:ext>
              </a:extLst>
            </p:cNvPr>
            <p:cNvSpPr txBox="1"/>
            <p:nvPr/>
          </p:nvSpPr>
          <p:spPr>
            <a:xfrm>
              <a:off x="8306484" y="4354164"/>
              <a:ext cx="306681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Scelta framework GUI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PHP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JavaServer</a:t>
              </a: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Faces</a:t>
              </a: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(JSF)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Apache 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Wicket</a:t>
              </a:r>
              <a:endPara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45" name="Elemento grafico 44" descr="Segno di spunta">
              <a:extLst>
                <a:ext uri="{FF2B5EF4-FFF2-40B4-BE49-F238E27FC236}">
                  <a16:creationId xmlns:a16="http://schemas.microsoft.com/office/drawing/2014/main" id="{2F9429FC-7609-45E0-854B-D8450BD1D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46962" y="5207585"/>
              <a:ext cx="186617" cy="186617"/>
            </a:xfrm>
            <a:prstGeom prst="rect">
              <a:avLst/>
            </a:prstGeom>
          </p:spPr>
        </p:pic>
        <p:pic>
          <p:nvPicPr>
            <p:cNvPr id="47" name="Elemento grafico 46" descr="Chiudi">
              <a:extLst>
                <a:ext uri="{FF2B5EF4-FFF2-40B4-BE49-F238E27FC236}">
                  <a16:creationId xmlns:a16="http://schemas.microsoft.com/office/drawing/2014/main" id="{BD67C428-74E5-47A7-84D2-93217B64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31403" y="4952329"/>
              <a:ext cx="202176" cy="202176"/>
            </a:xfrm>
            <a:prstGeom prst="rect">
              <a:avLst/>
            </a:prstGeom>
          </p:spPr>
        </p:pic>
      </p:grpSp>
      <p:pic>
        <p:nvPicPr>
          <p:cNvPr id="56" name="Elemento grafico 55" descr="Chiudi">
            <a:extLst>
              <a:ext uri="{FF2B5EF4-FFF2-40B4-BE49-F238E27FC236}">
                <a16:creationId xmlns:a16="http://schemas.microsoft.com/office/drawing/2014/main" id="{EA1AAF27-A176-40DF-B1D2-D7908FB982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96473" y="1966484"/>
            <a:ext cx="202176" cy="2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 DEI REQUISITI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269197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8B5DF6F-D637-42AE-A42C-976CEA61A517}"/>
              </a:ext>
            </a:extLst>
          </p:cNvPr>
          <p:cNvSpPr txBox="1"/>
          <p:nvPr/>
        </p:nvSpPr>
        <p:spPr>
          <a:xfrm>
            <a:off x="8521389" y="4644893"/>
            <a:ext cx="227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Compatibilità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Firefox e Chrome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0841552-D2DA-46F5-8882-86692E5BA664}"/>
              </a:ext>
            </a:extLst>
          </p:cNvPr>
          <p:cNvSpPr txBox="1"/>
          <p:nvPr/>
        </p:nvSpPr>
        <p:spPr>
          <a:xfrm>
            <a:off x="5857888" y="3062865"/>
            <a:ext cx="201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DFA3ACE-BB80-44F3-A49D-A760A175C4C1}"/>
              </a:ext>
            </a:extLst>
          </p:cNvPr>
          <p:cNvSpPr txBox="1"/>
          <p:nvPr/>
        </p:nvSpPr>
        <p:spPr>
          <a:xfrm>
            <a:off x="5819689" y="3819803"/>
            <a:ext cx="201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categorie prodotti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3CE0745-8713-42B9-B190-536517DD3AFB}"/>
              </a:ext>
            </a:extLst>
          </p:cNvPr>
          <p:cNvSpPr txBox="1"/>
          <p:nvPr/>
        </p:nvSpPr>
        <p:spPr>
          <a:xfrm>
            <a:off x="5773098" y="4603572"/>
            <a:ext cx="206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immagini prodotti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9DEF77A-A5E6-4F35-AD51-EBC386E37B5A}"/>
              </a:ext>
            </a:extLst>
          </p:cNvPr>
          <p:cNvSpPr txBox="1"/>
          <p:nvPr/>
        </p:nvSpPr>
        <p:spPr>
          <a:xfrm>
            <a:off x="8519458" y="3840914"/>
            <a:ext cx="30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Esecuzione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ricerche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8E1D12-97B6-494A-AC76-7E004F0DBADE}"/>
              </a:ext>
            </a:extLst>
          </p:cNvPr>
          <p:cNvSpPr txBox="1"/>
          <p:nvPr/>
        </p:nvSpPr>
        <p:spPr>
          <a:xfrm>
            <a:off x="8465965" y="3082684"/>
            <a:ext cx="205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Visualizzazione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dettaglio prodotto</a:t>
            </a:r>
          </a:p>
        </p:txBody>
      </p:sp>
      <p:pic>
        <p:nvPicPr>
          <p:cNvPr id="4" name="Elemento grafico 3" descr="Carrello della spesa">
            <a:extLst>
              <a:ext uri="{FF2B5EF4-FFF2-40B4-BE49-F238E27FC236}">
                <a16:creationId xmlns:a16="http://schemas.microsoft.com/office/drawing/2014/main" id="{5D33D427-E5BA-402A-935F-BFFBEC9CD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8858" y="3149740"/>
            <a:ext cx="401330" cy="401330"/>
          </a:xfrm>
          <a:prstGeom prst="rect">
            <a:avLst/>
          </a:prstGeom>
        </p:spPr>
      </p:pic>
      <p:pic>
        <p:nvPicPr>
          <p:cNvPr id="7" name="Elemento grafico 6" descr="Cartella aperta">
            <a:extLst>
              <a:ext uri="{FF2B5EF4-FFF2-40B4-BE49-F238E27FC236}">
                <a16:creationId xmlns:a16="http://schemas.microsoft.com/office/drawing/2014/main" id="{455204CC-03D7-4C96-A329-D7E84EFCB8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34918" y="3917782"/>
            <a:ext cx="387280" cy="387280"/>
          </a:xfrm>
          <a:prstGeom prst="rect">
            <a:avLst/>
          </a:prstGeom>
        </p:spPr>
      </p:pic>
      <p:pic>
        <p:nvPicPr>
          <p:cNvPr id="11" name="Elemento grafico 10" descr="Tavolozza">
            <a:extLst>
              <a:ext uri="{FF2B5EF4-FFF2-40B4-BE49-F238E27FC236}">
                <a16:creationId xmlns:a16="http://schemas.microsoft.com/office/drawing/2014/main" id="{C2CA7A50-AF91-4C38-835B-D723F0BF89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1609" y="4724866"/>
            <a:ext cx="417926" cy="417926"/>
          </a:xfrm>
          <a:prstGeom prst="rect">
            <a:avLst/>
          </a:prstGeom>
        </p:spPr>
      </p:pic>
      <p:pic>
        <p:nvPicPr>
          <p:cNvPr id="16" name="Elemento grafico 15" descr="Puntina">
            <a:extLst>
              <a:ext uri="{FF2B5EF4-FFF2-40B4-BE49-F238E27FC236}">
                <a16:creationId xmlns:a16="http://schemas.microsoft.com/office/drawing/2014/main" id="{78B89DB5-25CF-4F54-A7CD-0E133DA48B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30685" y="3118344"/>
            <a:ext cx="445021" cy="445021"/>
          </a:xfrm>
          <a:prstGeom prst="rect">
            <a:avLst/>
          </a:prstGeom>
        </p:spPr>
      </p:pic>
      <p:pic>
        <p:nvPicPr>
          <p:cNvPr id="18" name="Elemento grafico 17" descr="Lente di ingrandimento">
            <a:extLst>
              <a:ext uri="{FF2B5EF4-FFF2-40B4-BE49-F238E27FC236}">
                <a16:creationId xmlns:a16="http://schemas.microsoft.com/office/drawing/2014/main" id="{8D2859F7-9F80-4334-AFB2-295074F15E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62497" y="3917547"/>
            <a:ext cx="387515" cy="387515"/>
          </a:xfrm>
          <a:prstGeom prst="rect">
            <a:avLst/>
          </a:prstGeom>
        </p:spPr>
      </p:pic>
      <p:pic>
        <p:nvPicPr>
          <p:cNvPr id="21" name="Elemento grafico 20" descr="Globo terrestre - Americhe">
            <a:extLst>
              <a:ext uri="{FF2B5EF4-FFF2-40B4-BE49-F238E27FC236}">
                <a16:creationId xmlns:a16="http://schemas.microsoft.com/office/drawing/2014/main" id="{81D04CEB-936A-44C7-9371-1C006BCB36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72847" y="4715943"/>
            <a:ext cx="413817" cy="413817"/>
          </a:xfrm>
          <a:prstGeom prst="rect">
            <a:avLst/>
          </a:prstGeom>
        </p:spPr>
      </p:pic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E64140FC-C6E4-4AA1-9F8B-7C98F3665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766107"/>
              </p:ext>
            </p:extLst>
          </p:nvPr>
        </p:nvGraphicFramePr>
        <p:xfrm>
          <a:off x="418429" y="2454196"/>
          <a:ext cx="4497339" cy="324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30" name="Elemento grafico 29" descr="Riunione">
            <a:extLst>
              <a:ext uri="{FF2B5EF4-FFF2-40B4-BE49-F238E27FC236}">
                <a16:creationId xmlns:a16="http://schemas.microsoft.com/office/drawing/2014/main" id="{AB5E8F1D-C5CC-4411-AD7C-9E2E8AE16A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28319" y="1329710"/>
            <a:ext cx="914400" cy="9144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D5B3C5E-01CD-42BD-97D8-F0D31E5FA460}"/>
              </a:ext>
            </a:extLst>
          </p:cNvPr>
          <p:cNvSpPr txBox="1"/>
          <p:nvPr/>
        </p:nvSpPr>
        <p:spPr>
          <a:xfrm>
            <a:off x="4065367" y="1067758"/>
            <a:ext cx="385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Interviste e brainstorming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7D81CF-6BD8-408F-9292-75A71A775587}"/>
              </a:ext>
            </a:extLst>
          </p:cNvPr>
          <p:cNvSpPr txBox="1"/>
          <p:nvPr/>
        </p:nvSpPr>
        <p:spPr>
          <a:xfrm>
            <a:off x="6099290" y="1540699"/>
            <a:ext cx="36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Identificazione requisiti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36DF237-B99E-4FC4-9C05-CA825208EC58}"/>
              </a:ext>
            </a:extLst>
          </p:cNvPr>
          <p:cNvSpPr txBox="1"/>
          <p:nvPr/>
        </p:nvSpPr>
        <p:spPr>
          <a:xfrm>
            <a:off x="2477899" y="1556489"/>
            <a:ext cx="36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Identificazione casi d’uso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D5E5A4E-4688-47BA-86C5-13DBD95B38A9}"/>
              </a:ext>
            </a:extLst>
          </p:cNvPr>
          <p:cNvCxnSpPr/>
          <p:nvPr/>
        </p:nvCxnSpPr>
        <p:spPr>
          <a:xfrm>
            <a:off x="2974694" y="2164828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PROGETTAZIONE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D5B3C5E-01CD-42BD-97D8-F0D31E5FA460}"/>
              </a:ext>
            </a:extLst>
          </p:cNvPr>
          <p:cNvSpPr txBox="1"/>
          <p:nvPr/>
        </p:nvSpPr>
        <p:spPr>
          <a:xfrm>
            <a:off x="6447351" y="1529577"/>
            <a:ext cx="39583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‘’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meet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-in-the-middle’’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Top-down e bottom-up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Prototipazione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Fissare architettura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1006489-AEAE-4FCD-8672-378AB9065E8B}"/>
              </a:ext>
            </a:extLst>
          </p:cNvPr>
          <p:cNvGrpSpPr/>
          <p:nvPr/>
        </p:nvGrpSpPr>
        <p:grpSpPr>
          <a:xfrm>
            <a:off x="2989527" y="1154045"/>
            <a:ext cx="2624500" cy="2017103"/>
            <a:chOff x="71938" y="703291"/>
            <a:chExt cx="6038850" cy="4641250"/>
          </a:xfrm>
        </p:grpSpPr>
        <p:grpSp>
          <p:nvGrpSpPr>
            <p:cNvPr id="70" name="Group 22">
              <a:extLst>
                <a:ext uri="{FF2B5EF4-FFF2-40B4-BE49-F238E27FC236}">
                  <a16:creationId xmlns:a16="http://schemas.microsoft.com/office/drawing/2014/main" id="{C1195A20-7D79-4BA4-AD26-2B6640FEDB5E}"/>
                </a:ext>
              </a:extLst>
            </p:cNvPr>
            <p:cNvGrpSpPr/>
            <p:nvPr/>
          </p:nvGrpSpPr>
          <p:grpSpPr>
            <a:xfrm rot="18810804">
              <a:off x="2156008" y="2857488"/>
              <a:ext cx="1122786" cy="720924"/>
              <a:chOff x="4481513" y="3678059"/>
              <a:chExt cx="1614487" cy="1036638"/>
            </a:xfrm>
          </p:grpSpPr>
          <p:sp>
            <p:nvSpPr>
              <p:cNvPr id="71" name="Rectangle 12">
                <a:extLst>
                  <a:ext uri="{FF2B5EF4-FFF2-40B4-BE49-F238E27FC236}">
                    <a16:creationId xmlns:a16="http://schemas.microsoft.com/office/drawing/2014/main" id="{CF8D44DA-090A-4BCB-AB35-FA66A02E2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3678059"/>
                <a:ext cx="1614487" cy="3444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Rectangle 13">
                <a:extLst>
                  <a:ext uri="{FF2B5EF4-FFF2-40B4-BE49-F238E27FC236}">
                    <a16:creationId xmlns:a16="http://schemas.microsoft.com/office/drawing/2014/main" id="{A8D2CF54-850D-420C-9943-7B8DE141D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022546"/>
                <a:ext cx="1614487" cy="3444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Rectangle 14">
                <a:extLst>
                  <a:ext uri="{FF2B5EF4-FFF2-40B4-BE49-F238E27FC236}">
                    <a16:creationId xmlns:a16="http://schemas.microsoft.com/office/drawing/2014/main" id="{D068B816-2003-40D6-8ECF-78829140D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367034"/>
                <a:ext cx="1614487" cy="3476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DB706FB1-74E8-4175-9DCE-FC74792C5032}"/>
                </a:ext>
              </a:extLst>
            </p:cNvPr>
            <p:cNvGrpSpPr/>
            <p:nvPr/>
          </p:nvGrpSpPr>
          <p:grpSpPr>
            <a:xfrm rot="18810804">
              <a:off x="2926629" y="2046868"/>
              <a:ext cx="1122786" cy="717613"/>
              <a:chOff x="6096000" y="3187521"/>
              <a:chExt cx="1614487" cy="1031876"/>
            </a:xfrm>
          </p:grpSpPr>
          <p:sp>
            <p:nvSpPr>
              <p:cNvPr id="75" name="Rectangle 15">
                <a:extLst>
                  <a:ext uri="{FF2B5EF4-FFF2-40B4-BE49-F238E27FC236}">
                    <a16:creationId xmlns:a16="http://schemas.microsoft.com/office/drawing/2014/main" id="{2B947763-9DC2-4685-BC84-682A04DE7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187521"/>
                <a:ext cx="1614487" cy="3444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Rectangle 16">
                <a:extLst>
                  <a:ext uri="{FF2B5EF4-FFF2-40B4-BE49-F238E27FC236}">
                    <a16:creationId xmlns:a16="http://schemas.microsoft.com/office/drawing/2014/main" id="{C3EE3150-DA23-4F02-94F8-C00746FE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532009"/>
                <a:ext cx="1614487" cy="342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Rectangle 17">
                <a:extLst>
                  <a:ext uri="{FF2B5EF4-FFF2-40B4-BE49-F238E27FC236}">
                    <a16:creationId xmlns:a16="http://schemas.microsoft.com/office/drawing/2014/main" id="{A6A3C053-C71D-40E4-A1B9-5D1628FB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874909"/>
                <a:ext cx="1614487" cy="3444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8" name="Group 223">
              <a:extLst>
                <a:ext uri="{FF2B5EF4-FFF2-40B4-BE49-F238E27FC236}">
                  <a16:creationId xmlns:a16="http://schemas.microsoft.com/office/drawing/2014/main" id="{944F85C4-9D5D-4490-B9D1-37090698E82A}"/>
                </a:ext>
              </a:extLst>
            </p:cNvPr>
            <p:cNvGrpSpPr/>
            <p:nvPr/>
          </p:nvGrpSpPr>
          <p:grpSpPr>
            <a:xfrm rot="18810804">
              <a:off x="3661165" y="1180531"/>
              <a:ext cx="1290597" cy="720924"/>
              <a:chOff x="7700963" y="3678059"/>
              <a:chExt cx="1855787" cy="1036638"/>
            </a:xfrm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317945D4-EF78-4C7C-A4F8-8CE9A71FA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4963" y="3678059"/>
                <a:ext cx="331787" cy="1036638"/>
              </a:xfrm>
              <a:custGeom>
                <a:avLst/>
                <a:gdLst>
                  <a:gd name="T0" fmla="*/ 0 w 209"/>
                  <a:gd name="T1" fmla="*/ 162 h 653"/>
                  <a:gd name="T2" fmla="*/ 135 w 209"/>
                  <a:gd name="T3" fmla="*/ 0 h 653"/>
                  <a:gd name="T4" fmla="*/ 209 w 209"/>
                  <a:gd name="T5" fmla="*/ 210 h 653"/>
                  <a:gd name="T6" fmla="*/ 209 w 209"/>
                  <a:gd name="T7" fmla="*/ 443 h 653"/>
                  <a:gd name="T8" fmla="*/ 135 w 209"/>
                  <a:gd name="T9" fmla="*/ 653 h 653"/>
                  <a:gd name="T10" fmla="*/ 0 w 209"/>
                  <a:gd name="T11" fmla="*/ 488 h 653"/>
                  <a:gd name="T12" fmla="*/ 0 w 209"/>
                  <a:gd name="T13" fmla="*/ 162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653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BC3FF52B-D97E-471D-A00E-5CCF6D522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3678059"/>
                <a:ext cx="1738312" cy="344488"/>
              </a:xfrm>
              <a:custGeom>
                <a:avLst/>
                <a:gdLst>
                  <a:gd name="T0" fmla="*/ 1020 w 1095"/>
                  <a:gd name="T1" fmla="*/ 217 h 217"/>
                  <a:gd name="T2" fmla="*/ 1095 w 1095"/>
                  <a:gd name="T3" fmla="*/ 0 h 217"/>
                  <a:gd name="T4" fmla="*/ 0 w 1095"/>
                  <a:gd name="T5" fmla="*/ 0 h 217"/>
                  <a:gd name="T6" fmla="*/ 0 w 1095"/>
                  <a:gd name="T7" fmla="*/ 217 h 217"/>
                  <a:gd name="T8" fmla="*/ 1020 w 109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7">
                    <a:moveTo>
                      <a:pt x="1020" y="217"/>
                    </a:moveTo>
                    <a:lnTo>
                      <a:pt x="1095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1020" y="217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19">
                <a:extLst>
                  <a:ext uri="{FF2B5EF4-FFF2-40B4-BE49-F238E27FC236}">
                    <a16:creationId xmlns:a16="http://schemas.microsoft.com/office/drawing/2014/main" id="{F23DA208-CD9F-413A-AB40-D87477AC3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0963" y="4022546"/>
                <a:ext cx="1619250" cy="3444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057B4F34-E504-4E77-827A-A6DFEC398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4367034"/>
                <a:ext cx="1738312" cy="347663"/>
              </a:xfrm>
              <a:custGeom>
                <a:avLst/>
                <a:gdLst>
                  <a:gd name="T0" fmla="*/ 1095 w 1095"/>
                  <a:gd name="T1" fmla="*/ 219 h 219"/>
                  <a:gd name="T2" fmla="*/ 1020 w 1095"/>
                  <a:gd name="T3" fmla="*/ 0 h 219"/>
                  <a:gd name="T4" fmla="*/ 0 w 1095"/>
                  <a:gd name="T5" fmla="*/ 0 h 219"/>
                  <a:gd name="T6" fmla="*/ 0 w 1095"/>
                  <a:gd name="T7" fmla="*/ 219 h 219"/>
                  <a:gd name="T8" fmla="*/ 1095 w 1095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9">
                    <a:moveTo>
                      <a:pt x="1095" y="219"/>
                    </a:moveTo>
                    <a:lnTo>
                      <a:pt x="1020" y="0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1095" y="21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Oval 21">
                <a:extLst>
                  <a:ext uri="{FF2B5EF4-FFF2-40B4-BE49-F238E27FC236}">
                    <a16:creationId xmlns:a16="http://schemas.microsoft.com/office/drawing/2014/main" id="{9B7583AA-6CD8-4810-95E1-A7BF019A9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000" y="4049534"/>
                <a:ext cx="82550" cy="2936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4" name="Group 21">
              <a:extLst>
                <a:ext uri="{FF2B5EF4-FFF2-40B4-BE49-F238E27FC236}">
                  <a16:creationId xmlns:a16="http://schemas.microsoft.com/office/drawing/2014/main" id="{3A1DC12B-030F-4AE2-A0DC-9D5E16D085D4}"/>
                </a:ext>
              </a:extLst>
            </p:cNvPr>
            <p:cNvGrpSpPr/>
            <p:nvPr/>
          </p:nvGrpSpPr>
          <p:grpSpPr>
            <a:xfrm rot="18810804">
              <a:off x="657157" y="3986598"/>
              <a:ext cx="1998273" cy="717613"/>
              <a:chOff x="1608138" y="3187521"/>
              <a:chExt cx="2873375" cy="1031876"/>
            </a:xfrm>
          </p:grpSpPr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FC90D93A-9DAF-4BDE-BAC6-D5A483B7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187521"/>
                <a:ext cx="1490662" cy="1031875"/>
              </a:xfrm>
              <a:custGeom>
                <a:avLst/>
                <a:gdLst>
                  <a:gd name="T0" fmla="*/ 793 w 939"/>
                  <a:gd name="T1" fmla="*/ 650 h 650"/>
                  <a:gd name="T2" fmla="*/ 0 w 939"/>
                  <a:gd name="T3" fmla="*/ 326 h 650"/>
                  <a:gd name="T4" fmla="*/ 793 w 939"/>
                  <a:gd name="T5" fmla="*/ 0 h 650"/>
                  <a:gd name="T6" fmla="*/ 939 w 939"/>
                  <a:gd name="T7" fmla="*/ 0 h 650"/>
                  <a:gd name="T8" fmla="*/ 939 w 939"/>
                  <a:gd name="T9" fmla="*/ 650 h 650"/>
                  <a:gd name="T10" fmla="*/ 793 w 939"/>
                  <a:gd name="T11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650">
                    <a:moveTo>
                      <a:pt x="793" y="650"/>
                    </a:moveTo>
                    <a:lnTo>
                      <a:pt x="0" y="326"/>
                    </a:lnTo>
                    <a:lnTo>
                      <a:pt x="793" y="0"/>
                    </a:lnTo>
                    <a:lnTo>
                      <a:pt x="939" y="0"/>
                    </a:lnTo>
                    <a:lnTo>
                      <a:pt x="939" y="650"/>
                    </a:lnTo>
                    <a:lnTo>
                      <a:pt x="793" y="650"/>
                    </a:lnTo>
                    <a:close/>
                  </a:path>
                </a:pathLst>
              </a:custGeom>
              <a:solidFill>
                <a:srgbClr val="D4AC8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1A0427A8-541C-4659-B2AF-27EBD1416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187521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1 h 91"/>
                  <a:gd name="T8" fmla="*/ 5 w 464"/>
                  <a:gd name="T9" fmla="*/ 59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9"/>
                      <a:pt x="0" y="52"/>
                      <a:pt x="5" y="59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E84FD3F7-174E-484B-89F9-4B3A0300D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532009"/>
                <a:ext cx="1743075" cy="342900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39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457F1A9F-D6BC-4553-9940-3C4C00A31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874909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40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52F1DCE8-5644-4A09-9C5E-D7F3A3B03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538359"/>
                <a:ext cx="428625" cy="333375"/>
              </a:xfrm>
              <a:custGeom>
                <a:avLst/>
                <a:gdLst>
                  <a:gd name="T0" fmla="*/ 114 w 114"/>
                  <a:gd name="T1" fmla="*/ 49 h 88"/>
                  <a:gd name="T2" fmla="*/ 107 w 114"/>
                  <a:gd name="T3" fmla="*/ 0 h 88"/>
                  <a:gd name="T4" fmla="*/ 0 w 114"/>
                  <a:gd name="T5" fmla="*/ 44 h 88"/>
                  <a:gd name="T6" fmla="*/ 109 w 114"/>
                  <a:gd name="T7" fmla="*/ 88 h 88"/>
                  <a:gd name="T8" fmla="*/ 114 w 114"/>
                  <a:gd name="T9" fmla="*/ 4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8">
                    <a:moveTo>
                      <a:pt x="114" y="49"/>
                    </a:moveTo>
                    <a:cubicBezTo>
                      <a:pt x="114" y="32"/>
                      <a:pt x="111" y="15"/>
                      <a:pt x="107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12" y="76"/>
                      <a:pt x="114" y="63"/>
                      <a:pt x="114" y="4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A45B413D-CF55-4EEA-8346-0120CFAF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38" y="1412304"/>
              <a:ext cx="6038850" cy="215106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TextBox 221">
              <a:extLst>
                <a:ext uri="{FF2B5EF4-FFF2-40B4-BE49-F238E27FC236}">
                  <a16:creationId xmlns:a16="http://schemas.microsoft.com/office/drawing/2014/main" id="{6AC9D90B-93F1-477A-8261-F892AD58FD00}"/>
                </a:ext>
              </a:extLst>
            </p:cNvPr>
            <p:cNvSpPr txBox="1"/>
            <p:nvPr/>
          </p:nvSpPr>
          <p:spPr>
            <a:xfrm>
              <a:off x="1973437" y="4262726"/>
              <a:ext cx="4027995" cy="79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dirty="0">
                  <a:solidFill>
                    <a:schemeClr val="accent6"/>
                  </a:solidFill>
                </a:rPr>
                <a:t>Implementazione</a:t>
              </a:r>
              <a:endParaRPr lang="id-ID" b="1" dirty="0">
                <a:solidFill>
                  <a:schemeClr val="accent6"/>
                </a:solidFill>
              </a:endParaRPr>
            </a:p>
          </p:txBody>
        </p:sp>
        <p:sp>
          <p:nvSpPr>
            <p:cNvPr id="113" name="TextBox 253">
              <a:extLst>
                <a:ext uri="{FF2B5EF4-FFF2-40B4-BE49-F238E27FC236}">
                  <a16:creationId xmlns:a16="http://schemas.microsoft.com/office/drawing/2014/main" id="{29F1C313-7CED-4F60-AA1A-89DF7883D3EC}"/>
                </a:ext>
              </a:extLst>
            </p:cNvPr>
            <p:cNvSpPr txBox="1"/>
            <p:nvPr/>
          </p:nvSpPr>
          <p:spPr>
            <a:xfrm>
              <a:off x="912996" y="703291"/>
              <a:ext cx="3299059" cy="792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chemeClr val="accent6"/>
                  </a:solidFill>
                </a:rPr>
                <a:t>Progettazione</a:t>
              </a:r>
              <a:endParaRPr lang="id-ID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4CC1EEB5-DB20-477E-BD39-6E244A669E33}"/>
              </a:ext>
            </a:extLst>
          </p:cNvPr>
          <p:cNvSpPr/>
          <p:nvPr/>
        </p:nvSpPr>
        <p:spPr>
          <a:xfrm>
            <a:off x="-1787920" y="4247171"/>
            <a:ext cx="1195121" cy="121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75441213-3AE3-4355-BAE5-A43D913920A9}"/>
              </a:ext>
            </a:extLst>
          </p:cNvPr>
          <p:cNvSpPr txBox="1"/>
          <p:nvPr/>
        </p:nvSpPr>
        <p:spPr>
          <a:xfrm>
            <a:off x="6447351" y="3591017"/>
            <a:ext cx="3958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Architettura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Buona interazione con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Wicket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pattern utilizzati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Access Object (DAO)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Factory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JavaBean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9E74E737-DD86-4036-A0EE-CAC290207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65" y="3625131"/>
            <a:ext cx="4676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9115</TotalTime>
  <Words>2262</Words>
  <Application>Microsoft Office PowerPoint</Application>
  <PresentationFormat>Widescreen</PresentationFormat>
  <Paragraphs>309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Raleway</vt:lpstr>
      <vt:lpstr>Roboto</vt:lpstr>
      <vt:lpstr>Tema di Office</vt:lpstr>
      <vt:lpstr>JAVA CONTENT REPOSITORY PER LA PERSISTENZA DI PRODOTTI COMMERCIALI</vt:lpstr>
      <vt:lpstr>INDICE GENERALE</vt:lpstr>
      <vt:lpstr>PRODOTTI E PROGETTI</vt:lpstr>
      <vt:lpstr>OFFERTA DI STAGE</vt:lpstr>
      <vt:lpstr>RDBMS VS JCR 1/2</vt:lpstr>
      <vt:lpstr>RDBMS VS JCR 2/2</vt:lpstr>
      <vt:lpstr>SCELTA TECNOLOGIE</vt:lpstr>
      <vt:lpstr>ANALISI DEI REQUISITI</vt:lpstr>
      <vt:lpstr>PROGETTAZIONE</vt:lpstr>
      <vt:lpstr>MODELLO DI SVILUPPO</vt:lpstr>
      <vt:lpstr>CODIFICA</vt:lpstr>
      <vt:lpstr>TEST</vt:lpstr>
      <vt:lpstr>PRODOTTO FINALE</vt:lpstr>
      <vt:lpstr>OBIETTIVI RAGGIUNTI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CONTENT REPOSITORY PER LA PERSISTENZA DI PRODOTTI COMMERCIALI</dc:title>
  <dc:creator>Jordan Gottardo</dc:creator>
  <cp:lastModifiedBy>Jordan Gottardo</cp:lastModifiedBy>
  <cp:revision>218</cp:revision>
  <dcterms:created xsi:type="dcterms:W3CDTF">2017-09-11T12:01:24Z</dcterms:created>
  <dcterms:modified xsi:type="dcterms:W3CDTF">2017-09-21T09:44:28Z</dcterms:modified>
</cp:coreProperties>
</file>