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0000"/>
    <a:srgbClr val="000000"/>
    <a:srgbClr val="E6E2E2"/>
    <a:srgbClr val="E7E1E1"/>
    <a:srgbClr val="EADEDE"/>
    <a:srgbClr val="F6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89651" autoAdjust="0"/>
  </p:normalViewPr>
  <p:slideViewPr>
    <p:cSldViewPr snapToGrid="0">
      <p:cViewPr>
        <p:scale>
          <a:sx n="75" d="100"/>
          <a:sy n="75" d="100"/>
        </p:scale>
        <p:origin x="682" y="19"/>
      </p:cViewPr>
      <p:guideLst>
        <p:guide orient="horz" pos="238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000" b="1" i="0" u="none" strike="noStrike" kern="1200" baseline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pPr>
            <a:r>
              <a:rPr lang="en-US" sz="2400" b="1" kern="12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Requisiti</a:t>
            </a:r>
            <a:endParaRPr lang="en-US" sz="2400" b="1" kern="12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000" b="1" i="0" u="none" strike="noStrike" kern="1200" baseline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Requisiti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813-4CD4-A37A-D81BEAAC299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813-4CD4-A37A-D81BEAAC299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813-4CD4-A37A-D81BEAAC299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E53433A-2831-4A96-83DB-7FEE8AF88183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0813-4CD4-A37A-D81BEAAC299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414E1EE-1F39-4514-BE70-B18A04F1ACC5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0813-4CD4-A37A-D81BEAAC299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4F23308-7B97-4E08-B14C-3C052EA818DD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813-4CD4-A37A-D81BEAAC29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Foglio1!$A$2:$A$4</c:f>
              <c:strCache>
                <c:ptCount val="3"/>
                <c:pt idx="0">
                  <c:v>Obbligatori</c:v>
                </c:pt>
                <c:pt idx="1">
                  <c:v>Desiderabili</c:v>
                </c:pt>
                <c:pt idx="2">
                  <c:v>Facoltativi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20</c:v>
                </c:pt>
                <c:pt idx="1">
                  <c:v>6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13-4CD4-A37A-D81BEAAC299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9000657181562175"/>
          <c:y val="0.18386356868012124"/>
          <c:w val="0.6373271538979467"/>
          <c:h val="0.660085811939515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Tempo esecuzione ricerca full-text (ms)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E3D-4EB6-A271-BC6E89BAFB6E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E3D-4EB6-A271-BC6E89BAFB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2"/>
                <c:pt idx="0">
                  <c:v>LIKE</c:v>
                </c:pt>
                <c:pt idx="1">
                  <c:v>CONTAINS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2"/>
                <c:pt idx="0">
                  <c:v>665</c:v>
                </c:pt>
                <c:pt idx="1">
                  <c:v>510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1E-4A9B-A02F-644039AF9E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5"/>
        <c:overlap val="-24"/>
        <c:axId val="933136752"/>
        <c:axId val="933137080"/>
      </c:barChart>
      <c:catAx>
        <c:axId val="93313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33137080"/>
        <c:crosses val="autoZero"/>
        <c:auto val="1"/>
        <c:lblAlgn val="ctr"/>
        <c:lblOffset val="100"/>
        <c:noMultiLvlLbl val="0"/>
      </c:catAx>
      <c:valAx>
        <c:axId val="933137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33136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dirty="0"/>
              <a:t>Soddisfacimento</a:t>
            </a:r>
            <a:r>
              <a:rPr lang="it-IT" sz="1600" baseline="0" dirty="0"/>
              <a:t> obiettivi</a:t>
            </a:r>
            <a:endParaRPr lang="it-IT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Obbligatori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Stage</c:v>
                </c:pt>
                <c:pt idx="1">
                  <c:v>Prodotto</c:v>
                </c:pt>
              </c:strCache>
            </c:strRef>
          </c:cat>
          <c:val>
            <c:numRef>
              <c:f>Foglio1!$B$2:$B$3</c:f>
              <c:numCache>
                <c:formatCode>0%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D2-4819-B359-95319B9D7346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Desiderabili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Stage</c:v>
                </c:pt>
                <c:pt idx="1">
                  <c:v>Prodotto</c:v>
                </c:pt>
              </c:strCache>
            </c:strRef>
          </c:cat>
          <c:val>
            <c:numRef>
              <c:f>Foglio1!$C$2:$C$3</c:f>
              <c:numCache>
                <c:formatCode>0%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D2-4819-B359-95319B9D7346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Facoltativi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Stage</c:v>
                </c:pt>
                <c:pt idx="1">
                  <c:v>Prodotto</c:v>
                </c:pt>
              </c:strCache>
            </c:strRef>
          </c:cat>
          <c:val>
            <c:numRef>
              <c:f>Foglio1!$D$2:$D$3</c:f>
              <c:numCache>
                <c:formatCode>0%</c:formatCode>
                <c:ptCount val="2"/>
                <c:pt idx="0">
                  <c:v>1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D2-4819-B359-95319B9D73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1063592"/>
        <c:axId val="1011057032"/>
      </c:barChart>
      <c:catAx>
        <c:axId val="1011063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11057032"/>
        <c:crosses val="autoZero"/>
        <c:auto val="1"/>
        <c:lblAlgn val="ctr"/>
        <c:lblOffset val="100"/>
        <c:noMultiLvlLbl val="0"/>
      </c:catAx>
      <c:valAx>
        <c:axId val="101105703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11063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dirty="0"/>
              <a:t>Code</a:t>
            </a:r>
            <a:r>
              <a:rPr lang="it-IT" sz="1600" baseline="0" dirty="0"/>
              <a:t> </a:t>
            </a:r>
            <a:r>
              <a:rPr lang="it-IT" sz="1600" baseline="0" dirty="0" err="1"/>
              <a:t>coverage</a:t>
            </a:r>
            <a:endParaRPr lang="it-IT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Branch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Coverage</c:v>
                </c:pt>
              </c:strCache>
            </c:strRef>
          </c:cat>
          <c:val>
            <c:numRef>
              <c:f>Foglio1!$B$2</c:f>
              <c:numCache>
                <c:formatCode>0%</c:formatCode>
                <c:ptCount val="1"/>
                <c:pt idx="0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67-496B-9BB5-918E95EF7651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Statement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267-496B-9BB5-918E95EF76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Coverage</c:v>
                </c:pt>
              </c:strCache>
            </c:strRef>
          </c:cat>
          <c:val>
            <c:numRef>
              <c:f>Foglio1!$C$2</c:f>
              <c:numCache>
                <c:formatCode>0%</c:formatCode>
                <c:ptCount val="1"/>
                <c:pt idx="0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67-496B-9BB5-918E95EF76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16004192"/>
        <c:axId val="1016002552"/>
      </c:barChart>
      <c:catAx>
        <c:axId val="10160041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16002552"/>
        <c:crosses val="autoZero"/>
        <c:auto val="1"/>
        <c:lblAlgn val="ctr"/>
        <c:lblOffset val="100"/>
        <c:noMultiLvlLbl val="0"/>
      </c:catAx>
      <c:valAx>
        <c:axId val="1016002552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16004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4D2C6C-4159-42B7-A5DF-81757C84A13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1E607A6-E35E-4AB3-8C78-70CFDBFB711C}">
      <dgm:prSet phldrT="[Tes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it-IT" sz="2400" dirty="0"/>
            <a:t>Azienda</a:t>
          </a:r>
          <a:endParaRPr lang="it-IT" sz="1600" dirty="0"/>
        </a:p>
      </dgm:t>
    </dgm:pt>
    <dgm:pt modelId="{0572DE40-6533-49B0-9F16-A638D4523872}" type="parTrans" cxnId="{F2C6B465-7FE0-499B-9B16-D020829EB6CD}">
      <dgm:prSet/>
      <dgm:spPr/>
      <dgm:t>
        <a:bodyPr/>
        <a:lstStyle/>
        <a:p>
          <a:endParaRPr lang="it-IT"/>
        </a:p>
      </dgm:t>
    </dgm:pt>
    <dgm:pt modelId="{924FAEF3-1458-4C00-B69E-E7AC8718CD86}" type="sibTrans" cxnId="{F2C6B465-7FE0-499B-9B16-D020829EB6CD}">
      <dgm:prSet/>
      <dgm:spPr/>
      <dgm:t>
        <a:bodyPr/>
        <a:lstStyle/>
        <a:p>
          <a:endParaRPr lang="it-IT"/>
        </a:p>
      </dgm:t>
    </dgm:pt>
    <dgm:pt modelId="{643ABE09-8B6E-48B7-B328-1B27F46BADEC}">
      <dgm:prSet phldrT="[Testo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it-IT" sz="2400" dirty="0"/>
            <a:t>Progetto gestione prodotti</a:t>
          </a:r>
        </a:p>
      </dgm:t>
    </dgm:pt>
    <dgm:pt modelId="{177F7488-2010-42F5-A4A8-1953059BF9BB}" type="parTrans" cxnId="{7063149B-3D1A-454A-8DDE-BD6906F24B77}">
      <dgm:prSet/>
      <dgm:spPr/>
      <dgm:t>
        <a:bodyPr/>
        <a:lstStyle/>
        <a:p>
          <a:endParaRPr lang="it-IT"/>
        </a:p>
      </dgm:t>
    </dgm:pt>
    <dgm:pt modelId="{26459212-41C7-4D44-9D54-F003CAB1C0C6}" type="sibTrans" cxnId="{7063149B-3D1A-454A-8DDE-BD6906F24B77}">
      <dgm:prSet/>
      <dgm:spPr/>
      <dgm:t>
        <a:bodyPr/>
        <a:lstStyle/>
        <a:p>
          <a:endParaRPr lang="it-IT"/>
        </a:p>
      </dgm:t>
    </dgm:pt>
    <dgm:pt modelId="{478C3E43-F80A-465E-89A8-4B63719930D5}">
      <dgm:prSet phldrT="[Testo]" custT="1"/>
      <dgm:spPr>
        <a:solidFill>
          <a:schemeClr val="accent6"/>
        </a:solidFill>
      </dgm:spPr>
      <dgm:t>
        <a:bodyPr/>
        <a:lstStyle/>
        <a:p>
          <a:r>
            <a:rPr lang="it-IT" sz="2400" dirty="0"/>
            <a:t>Reso-</a:t>
          </a:r>
        </a:p>
        <a:p>
          <a:r>
            <a:rPr lang="it-IT" sz="2400" dirty="0"/>
            <a:t>conto</a:t>
          </a:r>
          <a:endParaRPr lang="it-IT" sz="1600" dirty="0"/>
        </a:p>
      </dgm:t>
    </dgm:pt>
    <dgm:pt modelId="{BF9C6935-F732-4F6E-B377-1A676FC1ED74}" type="parTrans" cxnId="{39FD90E4-69EA-4128-B3BD-EB3630ACB969}">
      <dgm:prSet/>
      <dgm:spPr/>
      <dgm:t>
        <a:bodyPr/>
        <a:lstStyle/>
        <a:p>
          <a:endParaRPr lang="it-IT"/>
        </a:p>
      </dgm:t>
    </dgm:pt>
    <dgm:pt modelId="{7A06E5C7-5915-40E3-8AB5-715848ED35F3}" type="sibTrans" cxnId="{39FD90E4-69EA-4128-B3BD-EB3630ACB969}">
      <dgm:prSet/>
      <dgm:spPr/>
      <dgm:t>
        <a:bodyPr/>
        <a:lstStyle/>
        <a:p>
          <a:endParaRPr lang="it-IT"/>
        </a:p>
      </dgm:t>
    </dgm:pt>
    <dgm:pt modelId="{A66F3907-F3DB-4C9F-A32A-9C6F598F9286}" type="pres">
      <dgm:prSet presAssocID="{234D2C6C-4159-42B7-A5DF-81757C84A13C}" presName="Name0" presStyleCnt="0">
        <dgm:presLayoutVars>
          <dgm:dir/>
          <dgm:animLvl val="lvl"/>
          <dgm:resizeHandles val="exact"/>
        </dgm:presLayoutVars>
      </dgm:prSet>
      <dgm:spPr/>
    </dgm:pt>
    <dgm:pt modelId="{835B91FE-F22F-4546-95C5-8DFDAA1066A3}" type="pres">
      <dgm:prSet presAssocID="{51E607A6-E35E-4AB3-8C78-70CFDBFB711C}" presName="parTxOnly" presStyleLbl="node1" presStyleIdx="0" presStyleCnt="3" custScaleX="110007" custScaleY="111973" custLinFactNeighborX="23444" custLinFactNeighborY="-72">
        <dgm:presLayoutVars>
          <dgm:chMax val="0"/>
          <dgm:chPref val="0"/>
          <dgm:bulletEnabled val="1"/>
        </dgm:presLayoutVars>
      </dgm:prSet>
      <dgm:spPr/>
    </dgm:pt>
    <dgm:pt modelId="{4DDE1C8F-7035-410D-8FF9-E18053684011}" type="pres">
      <dgm:prSet presAssocID="{924FAEF3-1458-4C00-B69E-E7AC8718CD86}" presName="parTxOnlySpace" presStyleCnt="0"/>
      <dgm:spPr/>
    </dgm:pt>
    <dgm:pt modelId="{1726798C-5468-4AA0-9364-0ADE1DA42F64}" type="pres">
      <dgm:prSet presAssocID="{643ABE09-8B6E-48B7-B328-1B27F46BADEC}" presName="parTxOnly" presStyleLbl="node1" presStyleIdx="1" presStyleCnt="3" custScaleX="221241" custScaleY="112184">
        <dgm:presLayoutVars>
          <dgm:chMax val="0"/>
          <dgm:chPref val="0"/>
          <dgm:bulletEnabled val="1"/>
        </dgm:presLayoutVars>
      </dgm:prSet>
      <dgm:spPr/>
    </dgm:pt>
    <dgm:pt modelId="{203FD6E7-14D9-4D6B-802B-7F78506EC472}" type="pres">
      <dgm:prSet presAssocID="{26459212-41C7-4D44-9D54-F003CAB1C0C6}" presName="parTxOnlySpace" presStyleCnt="0"/>
      <dgm:spPr/>
    </dgm:pt>
    <dgm:pt modelId="{3FAA0034-5BBE-43D6-A898-F717FC130B17}" type="pres">
      <dgm:prSet presAssocID="{478C3E43-F80A-465E-89A8-4B63719930D5}" presName="parTxOnly" presStyleLbl="node1" presStyleIdx="2" presStyleCnt="3" custScaleX="79254" custScaleY="112184">
        <dgm:presLayoutVars>
          <dgm:chMax val="0"/>
          <dgm:chPref val="0"/>
          <dgm:bulletEnabled val="1"/>
        </dgm:presLayoutVars>
      </dgm:prSet>
      <dgm:spPr/>
    </dgm:pt>
  </dgm:ptLst>
  <dgm:cxnLst>
    <dgm:cxn modelId="{D766A207-7673-476A-A8BF-D79E3A5FD411}" type="presOf" srcId="{643ABE09-8B6E-48B7-B328-1B27F46BADEC}" destId="{1726798C-5468-4AA0-9364-0ADE1DA42F64}" srcOrd="0" destOrd="0" presId="urn:microsoft.com/office/officeart/2005/8/layout/chevron1"/>
    <dgm:cxn modelId="{6FA27C2E-3FFA-4219-BE01-C583D83E62A7}" type="presOf" srcId="{478C3E43-F80A-465E-89A8-4B63719930D5}" destId="{3FAA0034-5BBE-43D6-A898-F717FC130B17}" srcOrd="0" destOrd="0" presId="urn:microsoft.com/office/officeart/2005/8/layout/chevron1"/>
    <dgm:cxn modelId="{F2C6B465-7FE0-499B-9B16-D020829EB6CD}" srcId="{234D2C6C-4159-42B7-A5DF-81757C84A13C}" destId="{51E607A6-E35E-4AB3-8C78-70CFDBFB711C}" srcOrd="0" destOrd="0" parTransId="{0572DE40-6533-49B0-9F16-A638D4523872}" sibTransId="{924FAEF3-1458-4C00-B69E-E7AC8718CD86}"/>
    <dgm:cxn modelId="{B4C2C24E-E343-470D-810D-F8576E81E231}" type="presOf" srcId="{234D2C6C-4159-42B7-A5DF-81757C84A13C}" destId="{A66F3907-F3DB-4C9F-A32A-9C6F598F9286}" srcOrd="0" destOrd="0" presId="urn:microsoft.com/office/officeart/2005/8/layout/chevron1"/>
    <dgm:cxn modelId="{6FE99088-A33E-45AC-9413-9694E8807E42}" type="presOf" srcId="{51E607A6-E35E-4AB3-8C78-70CFDBFB711C}" destId="{835B91FE-F22F-4546-95C5-8DFDAA1066A3}" srcOrd="0" destOrd="0" presId="urn:microsoft.com/office/officeart/2005/8/layout/chevron1"/>
    <dgm:cxn modelId="{7063149B-3D1A-454A-8DDE-BD6906F24B77}" srcId="{234D2C6C-4159-42B7-A5DF-81757C84A13C}" destId="{643ABE09-8B6E-48B7-B328-1B27F46BADEC}" srcOrd="1" destOrd="0" parTransId="{177F7488-2010-42F5-A4A8-1953059BF9BB}" sibTransId="{26459212-41C7-4D44-9D54-F003CAB1C0C6}"/>
    <dgm:cxn modelId="{39FD90E4-69EA-4128-B3BD-EB3630ACB969}" srcId="{234D2C6C-4159-42B7-A5DF-81757C84A13C}" destId="{478C3E43-F80A-465E-89A8-4B63719930D5}" srcOrd="2" destOrd="0" parTransId="{BF9C6935-F732-4F6E-B377-1A676FC1ED74}" sibTransId="{7A06E5C7-5915-40E3-8AB5-715848ED35F3}"/>
    <dgm:cxn modelId="{791A9228-D2BD-4D59-87D4-89119AB8B3FA}" type="presParOf" srcId="{A66F3907-F3DB-4C9F-A32A-9C6F598F9286}" destId="{835B91FE-F22F-4546-95C5-8DFDAA1066A3}" srcOrd="0" destOrd="0" presId="urn:microsoft.com/office/officeart/2005/8/layout/chevron1"/>
    <dgm:cxn modelId="{657CE258-7756-4F88-8CE2-AD967FD503F2}" type="presParOf" srcId="{A66F3907-F3DB-4C9F-A32A-9C6F598F9286}" destId="{4DDE1C8F-7035-410D-8FF9-E18053684011}" srcOrd="1" destOrd="0" presId="urn:microsoft.com/office/officeart/2005/8/layout/chevron1"/>
    <dgm:cxn modelId="{714EBD4A-34C3-42C4-88DE-65340514482B}" type="presParOf" srcId="{A66F3907-F3DB-4C9F-A32A-9C6F598F9286}" destId="{1726798C-5468-4AA0-9364-0ADE1DA42F64}" srcOrd="2" destOrd="0" presId="urn:microsoft.com/office/officeart/2005/8/layout/chevron1"/>
    <dgm:cxn modelId="{5D3C08A5-F024-4DF8-A07C-6497DDE2AC5F}" type="presParOf" srcId="{A66F3907-F3DB-4C9F-A32A-9C6F598F9286}" destId="{203FD6E7-14D9-4D6B-802B-7F78506EC472}" srcOrd="3" destOrd="0" presId="urn:microsoft.com/office/officeart/2005/8/layout/chevron1"/>
    <dgm:cxn modelId="{2C7249A9-41CF-4A94-B779-974EE11925A0}" type="presParOf" srcId="{A66F3907-F3DB-4C9F-A32A-9C6F598F9286}" destId="{3FAA0034-5BBE-43D6-A898-F717FC130B17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B91FE-F22F-4546-95C5-8DFDAA1066A3}">
      <dsp:nvSpPr>
        <dsp:cNvPr id="0" name=""/>
        <dsp:cNvSpPr/>
      </dsp:nvSpPr>
      <dsp:spPr>
        <a:xfrm>
          <a:off x="71659" y="359645"/>
          <a:ext cx="3136606" cy="1277065"/>
        </a:xfrm>
        <a:prstGeom prst="chevron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Azienda</a:t>
          </a:r>
          <a:endParaRPr lang="it-IT" sz="1600" kern="1200" dirty="0"/>
        </a:p>
      </dsp:txBody>
      <dsp:txXfrm>
        <a:off x="710192" y="359645"/>
        <a:ext cx="1859541" cy="1277065"/>
      </dsp:txXfrm>
    </dsp:sp>
    <dsp:sp modelId="{1726798C-5468-4AA0-9364-0ADE1DA42F64}">
      <dsp:nvSpPr>
        <dsp:cNvPr id="0" name=""/>
        <dsp:cNvSpPr/>
      </dsp:nvSpPr>
      <dsp:spPr>
        <a:xfrm>
          <a:off x="2856292" y="359263"/>
          <a:ext cx="6308198" cy="1279471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Progetto gestione prodotti</a:t>
          </a:r>
        </a:p>
      </dsp:txBody>
      <dsp:txXfrm>
        <a:off x="3496028" y="359263"/>
        <a:ext cx="5028727" cy="1279471"/>
      </dsp:txXfrm>
    </dsp:sp>
    <dsp:sp modelId="{3FAA0034-5BBE-43D6-A898-F717FC130B17}">
      <dsp:nvSpPr>
        <dsp:cNvPr id="0" name=""/>
        <dsp:cNvSpPr/>
      </dsp:nvSpPr>
      <dsp:spPr>
        <a:xfrm>
          <a:off x="8879363" y="359263"/>
          <a:ext cx="2259752" cy="1279471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Reso-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conto</a:t>
          </a:r>
          <a:endParaRPr lang="it-IT" sz="1600" kern="1200" dirty="0"/>
        </a:p>
      </dsp:txBody>
      <dsp:txXfrm>
        <a:off x="9519099" y="359263"/>
        <a:ext cx="980281" cy="1279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E776A-9BD9-4A1D-B863-F51B95C82240}" type="datetimeFigureOut">
              <a:rPr lang="it-IT" smtClean="0"/>
              <a:t>18/09/2017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CC03C-4311-4F5A-A427-0AF2CA7D979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531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6302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7247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0683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1853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9827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1178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9556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6059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8549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395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6256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0372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334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C06A-DC68-45D0-9D61-03D53886742C}" type="datetime1">
              <a:rPr lang="it-IT" smtClean="0"/>
              <a:t>18/09/2017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40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362D-D4CF-4AE8-BB65-7E94DC9522FC}" type="datetime1">
              <a:rPr lang="it-IT" smtClean="0"/>
              <a:t>18/09/2017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464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C2B2-4ADE-4A4F-A4C9-4A9E2C0B6385}" type="datetime1">
              <a:rPr lang="it-IT" smtClean="0"/>
              <a:t>18/09/2017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394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9501-80B8-4BA3-BD91-AE9B5DF2857E}" type="datetime1">
              <a:rPr lang="it-IT" smtClean="0"/>
              <a:t>18/09/2017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734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BCB4-68DC-4044-9DDB-F7EC94E14D8A}" type="datetime1">
              <a:rPr lang="it-IT" smtClean="0"/>
              <a:t>18/09/2017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670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A2BD-F7A6-4F25-837C-4C64ED456109}" type="datetime1">
              <a:rPr lang="it-IT" smtClean="0"/>
              <a:t>18/09/2017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896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41FE-9D12-486E-8F43-A5E11003983D}" type="datetime1">
              <a:rPr lang="it-IT" smtClean="0"/>
              <a:t>18/09/2017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471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200B-AB1F-4B61-B8F9-E0651B22725E}" type="datetime1">
              <a:rPr lang="it-IT" smtClean="0"/>
              <a:t>18/09/2017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340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19B-7E53-440E-A498-039D3B194134}" type="datetime1">
              <a:rPr lang="it-IT" smtClean="0"/>
              <a:t>18/09/2017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768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8FA2-1C4D-4F48-AE53-581E3E9D3090}" type="datetime1">
              <a:rPr lang="it-IT" smtClean="0"/>
              <a:t>18/09/2017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317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2C3F-09E1-4E07-80F0-EACCC5DAB004}" type="datetime1">
              <a:rPr lang="it-IT" smtClean="0"/>
              <a:t>18/09/2017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584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90426-0DCA-4175-8341-236C9A1A0541}" type="datetime1">
              <a:rPr lang="it-IT" smtClean="0"/>
              <a:t>18/09/2017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814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67.png"/><Relationship Id="rId4" Type="http://schemas.openxmlformats.org/officeDocument/2006/relationships/image" Target="../media/image5.png"/><Relationship Id="rId9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44.png"/><Relationship Id="rId18" Type="http://schemas.openxmlformats.org/officeDocument/2006/relationships/image" Target="../media/image75.pn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12" Type="http://schemas.openxmlformats.org/officeDocument/2006/relationships/image" Target="../media/image49.svg"/><Relationship Id="rId17" Type="http://schemas.openxmlformats.org/officeDocument/2006/relationships/image" Target="../media/image74.sv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48.png"/><Relationship Id="rId5" Type="http://schemas.openxmlformats.org/officeDocument/2006/relationships/image" Target="../media/image6.svg"/><Relationship Id="rId15" Type="http://schemas.openxmlformats.org/officeDocument/2006/relationships/image" Target="../media/image72.svg"/><Relationship Id="rId10" Type="http://schemas.openxmlformats.org/officeDocument/2006/relationships/image" Target="../media/image70.png"/><Relationship Id="rId19" Type="http://schemas.openxmlformats.org/officeDocument/2006/relationships/image" Target="../media/image76.svg"/><Relationship Id="rId4" Type="http://schemas.openxmlformats.org/officeDocument/2006/relationships/image" Target="../media/image5.png"/><Relationship Id="rId9" Type="http://schemas.openxmlformats.org/officeDocument/2006/relationships/image" Target="../media/image69.png"/><Relationship Id="rId14" Type="http://schemas.openxmlformats.org/officeDocument/2006/relationships/image" Target="../media/image7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diagramLayout" Target="../diagrams/layout1.xml"/><Relationship Id="rId5" Type="http://schemas.openxmlformats.org/officeDocument/2006/relationships/image" Target="../media/image4.svg"/><Relationship Id="rId10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10.svg"/><Relationship Id="rId10" Type="http://schemas.openxmlformats.org/officeDocument/2006/relationships/image" Target="../media/image13.sv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4.sv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3.png"/><Relationship Id="rId5" Type="http://schemas.openxmlformats.org/officeDocument/2006/relationships/image" Target="../media/image6.svg"/><Relationship Id="rId10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8.png"/><Relationship Id="rId5" Type="http://schemas.openxmlformats.org/officeDocument/2006/relationships/image" Target="../media/image6.svg"/><Relationship Id="rId10" Type="http://schemas.openxmlformats.org/officeDocument/2006/relationships/image" Target="../media/image27.png"/><Relationship Id="rId4" Type="http://schemas.openxmlformats.org/officeDocument/2006/relationships/image" Target="../media/image5.png"/><Relationship Id="rId9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4.sv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32.svg"/><Relationship Id="rId5" Type="http://schemas.openxmlformats.org/officeDocument/2006/relationships/image" Target="../media/image6.sv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5.png"/><Relationship Id="rId9" Type="http://schemas.openxmlformats.org/officeDocument/2006/relationships/image" Target="../media/image26.sv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2.png"/><Relationship Id="rId21" Type="http://schemas.openxmlformats.org/officeDocument/2006/relationships/image" Target="../media/image49.svg"/><Relationship Id="rId7" Type="http://schemas.openxmlformats.org/officeDocument/2006/relationships/image" Target="../media/image8.sv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39.png"/><Relationship Id="rId5" Type="http://schemas.openxmlformats.org/officeDocument/2006/relationships/image" Target="../media/image6.svg"/><Relationship Id="rId15" Type="http://schemas.openxmlformats.org/officeDocument/2006/relationships/image" Target="../media/image43.gif"/><Relationship Id="rId10" Type="http://schemas.openxmlformats.org/officeDocument/2006/relationships/image" Target="../media/image38.png"/><Relationship Id="rId19" Type="http://schemas.openxmlformats.org/officeDocument/2006/relationships/image" Target="../media/image47.svg"/><Relationship Id="rId4" Type="http://schemas.openxmlformats.org/officeDocument/2006/relationships/image" Target="../media/image5.png"/><Relationship Id="rId9" Type="http://schemas.openxmlformats.org/officeDocument/2006/relationships/image" Target="../media/image26.svg"/><Relationship Id="rId1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svg"/><Relationship Id="rId18" Type="http://schemas.openxmlformats.org/officeDocument/2006/relationships/image" Target="../media/image60.png"/><Relationship Id="rId3" Type="http://schemas.openxmlformats.org/officeDocument/2006/relationships/image" Target="../media/image2.png"/><Relationship Id="rId21" Type="http://schemas.openxmlformats.org/officeDocument/2006/relationships/image" Target="../media/image62.png"/><Relationship Id="rId7" Type="http://schemas.openxmlformats.org/officeDocument/2006/relationships/image" Target="../media/image8.svg"/><Relationship Id="rId12" Type="http://schemas.openxmlformats.org/officeDocument/2006/relationships/image" Target="../media/image54.png"/><Relationship Id="rId17" Type="http://schemas.openxmlformats.org/officeDocument/2006/relationships/image" Target="../media/image59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8.png"/><Relationship Id="rId20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53.svg"/><Relationship Id="rId5" Type="http://schemas.openxmlformats.org/officeDocument/2006/relationships/image" Target="../media/image6.svg"/><Relationship Id="rId15" Type="http://schemas.openxmlformats.org/officeDocument/2006/relationships/image" Target="../media/image57.svg"/><Relationship Id="rId10" Type="http://schemas.openxmlformats.org/officeDocument/2006/relationships/image" Target="../media/image52.png"/><Relationship Id="rId19" Type="http://schemas.openxmlformats.org/officeDocument/2006/relationships/image" Target="../media/image61.svg"/><Relationship Id="rId4" Type="http://schemas.openxmlformats.org/officeDocument/2006/relationships/image" Target="../media/image5.png"/><Relationship Id="rId9" Type="http://schemas.openxmlformats.org/officeDocument/2006/relationships/image" Target="../media/image51.svg"/><Relationship Id="rId14" Type="http://schemas.openxmlformats.org/officeDocument/2006/relationships/image" Target="../media/image56.png"/><Relationship Id="rId22" Type="http://schemas.openxmlformats.org/officeDocument/2006/relationships/image" Target="../media/image6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E6E2E2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9231" y="3579542"/>
            <a:ext cx="7573538" cy="1236690"/>
          </a:xfrm>
        </p:spPr>
        <p:txBody>
          <a:bodyPr>
            <a:normAutofit/>
          </a:bodyPr>
          <a:lstStyle/>
          <a:p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</a:t>
            </a:r>
            <a:b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it-IT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 LA PERSISTENZA DI PRODOTTI COMMERCIALI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A5945AE-923B-4B05-9708-D315B9E4B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669" y="1906195"/>
            <a:ext cx="1382395" cy="1391220"/>
          </a:xfrm>
          <a:prstGeom prst="rect">
            <a:avLst/>
          </a:prstGeom>
          <a:effectLst>
            <a:reflection stA="16000" endPos="27000" dist="50800" dir="5400000" sy="-100000" algn="bl" rotWithShape="0"/>
          </a:effectLst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9A98C104-8200-43BD-80A0-08B4474D873F}"/>
              </a:ext>
            </a:extLst>
          </p:cNvPr>
          <p:cNvSpPr/>
          <p:nvPr/>
        </p:nvSpPr>
        <p:spPr>
          <a:xfrm>
            <a:off x="3648919" y="404287"/>
            <a:ext cx="48941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Dipartimento di Matematica "Tullio Levi Civita"</a:t>
            </a:r>
          </a:p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Laurea in Informatica</a:t>
            </a:r>
          </a:p>
          <a:p>
            <a:pPr algn="ctr"/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a.a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2016-2017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5E4ECAA-3B72-40EA-96F6-310421251B18}"/>
              </a:ext>
            </a:extLst>
          </p:cNvPr>
          <p:cNvSpPr/>
          <p:nvPr/>
        </p:nvSpPr>
        <p:spPr>
          <a:xfrm>
            <a:off x="3810000" y="5973388"/>
            <a:ext cx="4572000" cy="5080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t-IT" sz="13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1070703</a:t>
            </a:r>
          </a:p>
          <a:p>
            <a:pPr algn="ctr"/>
            <a:r>
              <a:rPr lang="it-IT" sz="13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Esame di laurea - 28 Settembre 2017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DC6648F-A574-4347-8CED-B3A24057CC36}"/>
              </a:ext>
            </a:extLst>
          </p:cNvPr>
          <p:cNvSpPr/>
          <p:nvPr/>
        </p:nvSpPr>
        <p:spPr>
          <a:xfrm>
            <a:off x="11197957" y="6512840"/>
            <a:ext cx="9418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3230019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IL PROGETTO </a:t>
            </a:r>
            <a:r>
              <a:rPr lang="it-IT" sz="3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PROGETTAZIONE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1D5B3C5E-01CD-42BD-97D8-F0D31E5FA460}"/>
              </a:ext>
            </a:extLst>
          </p:cNvPr>
          <p:cNvSpPr txBox="1"/>
          <p:nvPr/>
        </p:nvSpPr>
        <p:spPr>
          <a:xfrm>
            <a:off x="6447351" y="1529577"/>
            <a:ext cx="39583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Approccio ‘’</a:t>
            </a:r>
            <a:r>
              <a:rPr lang="it-IT" sz="2000" b="1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meet</a:t>
            </a:r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-in-the-middle’’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Top-down e bottom-up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Prototipazione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Fissare architettura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F1006489-AEAE-4FCD-8672-378AB9065E8B}"/>
              </a:ext>
            </a:extLst>
          </p:cNvPr>
          <p:cNvGrpSpPr/>
          <p:nvPr/>
        </p:nvGrpSpPr>
        <p:grpSpPr>
          <a:xfrm>
            <a:off x="2989527" y="1154045"/>
            <a:ext cx="2624500" cy="2017103"/>
            <a:chOff x="71938" y="703291"/>
            <a:chExt cx="6038850" cy="4641250"/>
          </a:xfrm>
        </p:grpSpPr>
        <p:grpSp>
          <p:nvGrpSpPr>
            <p:cNvPr id="70" name="Group 22">
              <a:extLst>
                <a:ext uri="{FF2B5EF4-FFF2-40B4-BE49-F238E27FC236}">
                  <a16:creationId xmlns:a16="http://schemas.microsoft.com/office/drawing/2014/main" id="{C1195A20-7D79-4BA4-AD26-2B6640FEDB5E}"/>
                </a:ext>
              </a:extLst>
            </p:cNvPr>
            <p:cNvGrpSpPr/>
            <p:nvPr/>
          </p:nvGrpSpPr>
          <p:grpSpPr>
            <a:xfrm rot="18810804">
              <a:off x="2156008" y="2857488"/>
              <a:ext cx="1122786" cy="720924"/>
              <a:chOff x="4481513" y="3678059"/>
              <a:chExt cx="1614487" cy="1036638"/>
            </a:xfrm>
          </p:grpSpPr>
          <p:sp>
            <p:nvSpPr>
              <p:cNvPr id="71" name="Rectangle 12">
                <a:extLst>
                  <a:ext uri="{FF2B5EF4-FFF2-40B4-BE49-F238E27FC236}">
                    <a16:creationId xmlns:a16="http://schemas.microsoft.com/office/drawing/2014/main" id="{CF8D44DA-090A-4BCB-AB35-FA66A02E2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1513" y="3678059"/>
                <a:ext cx="1614487" cy="34448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2" name="Rectangle 13">
                <a:extLst>
                  <a:ext uri="{FF2B5EF4-FFF2-40B4-BE49-F238E27FC236}">
                    <a16:creationId xmlns:a16="http://schemas.microsoft.com/office/drawing/2014/main" id="{A8D2CF54-850D-420C-9943-7B8DE141D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1513" y="4022546"/>
                <a:ext cx="1614487" cy="3444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3" name="Rectangle 14">
                <a:extLst>
                  <a:ext uri="{FF2B5EF4-FFF2-40B4-BE49-F238E27FC236}">
                    <a16:creationId xmlns:a16="http://schemas.microsoft.com/office/drawing/2014/main" id="{D068B816-2003-40D6-8ECF-78829140D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1513" y="4367034"/>
                <a:ext cx="1614487" cy="34766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74" name="Group 23">
              <a:extLst>
                <a:ext uri="{FF2B5EF4-FFF2-40B4-BE49-F238E27FC236}">
                  <a16:creationId xmlns:a16="http://schemas.microsoft.com/office/drawing/2014/main" id="{DB706FB1-74E8-4175-9DCE-FC74792C5032}"/>
                </a:ext>
              </a:extLst>
            </p:cNvPr>
            <p:cNvGrpSpPr/>
            <p:nvPr/>
          </p:nvGrpSpPr>
          <p:grpSpPr>
            <a:xfrm rot="18810804">
              <a:off x="2926629" y="2046868"/>
              <a:ext cx="1122786" cy="717613"/>
              <a:chOff x="6096000" y="3187521"/>
              <a:chExt cx="1614487" cy="1031876"/>
            </a:xfrm>
          </p:grpSpPr>
          <p:sp>
            <p:nvSpPr>
              <p:cNvPr id="75" name="Rectangle 15">
                <a:extLst>
                  <a:ext uri="{FF2B5EF4-FFF2-40B4-BE49-F238E27FC236}">
                    <a16:creationId xmlns:a16="http://schemas.microsoft.com/office/drawing/2014/main" id="{2B947763-9DC2-4685-BC84-682A04DE7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0" y="3187521"/>
                <a:ext cx="1614487" cy="34448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6" name="Rectangle 16">
                <a:extLst>
                  <a:ext uri="{FF2B5EF4-FFF2-40B4-BE49-F238E27FC236}">
                    <a16:creationId xmlns:a16="http://schemas.microsoft.com/office/drawing/2014/main" id="{C3EE3150-DA23-4F02-94F8-C00746FE5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0" y="3532009"/>
                <a:ext cx="1614487" cy="342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7" name="Rectangle 17">
                <a:extLst>
                  <a:ext uri="{FF2B5EF4-FFF2-40B4-BE49-F238E27FC236}">
                    <a16:creationId xmlns:a16="http://schemas.microsoft.com/office/drawing/2014/main" id="{A6A3C053-C71D-40E4-A1B9-5D1628FB3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0" y="3874909"/>
                <a:ext cx="1614487" cy="34448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78" name="Group 223">
              <a:extLst>
                <a:ext uri="{FF2B5EF4-FFF2-40B4-BE49-F238E27FC236}">
                  <a16:creationId xmlns:a16="http://schemas.microsoft.com/office/drawing/2014/main" id="{944F85C4-9D5D-4490-B9D1-37090698E82A}"/>
                </a:ext>
              </a:extLst>
            </p:cNvPr>
            <p:cNvGrpSpPr/>
            <p:nvPr/>
          </p:nvGrpSpPr>
          <p:grpSpPr>
            <a:xfrm rot="18810804">
              <a:off x="3661165" y="1180531"/>
              <a:ext cx="1290597" cy="720924"/>
              <a:chOff x="7700963" y="3678059"/>
              <a:chExt cx="1855787" cy="1036638"/>
            </a:xfrm>
          </p:grpSpPr>
          <p:sp>
            <p:nvSpPr>
              <p:cNvPr id="79" name="Freeform 7">
                <a:extLst>
                  <a:ext uri="{FF2B5EF4-FFF2-40B4-BE49-F238E27FC236}">
                    <a16:creationId xmlns:a16="http://schemas.microsoft.com/office/drawing/2014/main" id="{317945D4-EF78-4C7C-A4F8-8CE9A71FAA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4963" y="3678059"/>
                <a:ext cx="331787" cy="1036638"/>
              </a:xfrm>
              <a:custGeom>
                <a:avLst/>
                <a:gdLst>
                  <a:gd name="T0" fmla="*/ 0 w 209"/>
                  <a:gd name="T1" fmla="*/ 162 h 653"/>
                  <a:gd name="T2" fmla="*/ 135 w 209"/>
                  <a:gd name="T3" fmla="*/ 0 h 653"/>
                  <a:gd name="T4" fmla="*/ 209 w 209"/>
                  <a:gd name="T5" fmla="*/ 210 h 653"/>
                  <a:gd name="T6" fmla="*/ 209 w 209"/>
                  <a:gd name="T7" fmla="*/ 443 h 653"/>
                  <a:gd name="T8" fmla="*/ 135 w 209"/>
                  <a:gd name="T9" fmla="*/ 653 h 653"/>
                  <a:gd name="T10" fmla="*/ 0 w 209"/>
                  <a:gd name="T11" fmla="*/ 488 h 653"/>
                  <a:gd name="T12" fmla="*/ 0 w 209"/>
                  <a:gd name="T13" fmla="*/ 162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9" h="653">
                    <a:moveTo>
                      <a:pt x="0" y="162"/>
                    </a:moveTo>
                    <a:lnTo>
                      <a:pt x="135" y="0"/>
                    </a:lnTo>
                    <a:lnTo>
                      <a:pt x="209" y="210"/>
                    </a:lnTo>
                    <a:lnTo>
                      <a:pt x="209" y="443"/>
                    </a:lnTo>
                    <a:lnTo>
                      <a:pt x="135" y="653"/>
                    </a:lnTo>
                    <a:lnTo>
                      <a:pt x="0" y="488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BBA17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0" name="Freeform 18">
                <a:extLst>
                  <a:ext uri="{FF2B5EF4-FFF2-40B4-BE49-F238E27FC236}">
                    <a16:creationId xmlns:a16="http://schemas.microsoft.com/office/drawing/2014/main" id="{BC3FF52B-D97E-471D-A00E-5CCF6D522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0963" y="3678059"/>
                <a:ext cx="1738312" cy="344488"/>
              </a:xfrm>
              <a:custGeom>
                <a:avLst/>
                <a:gdLst>
                  <a:gd name="T0" fmla="*/ 1020 w 1095"/>
                  <a:gd name="T1" fmla="*/ 217 h 217"/>
                  <a:gd name="T2" fmla="*/ 1095 w 1095"/>
                  <a:gd name="T3" fmla="*/ 0 h 217"/>
                  <a:gd name="T4" fmla="*/ 0 w 1095"/>
                  <a:gd name="T5" fmla="*/ 0 h 217"/>
                  <a:gd name="T6" fmla="*/ 0 w 1095"/>
                  <a:gd name="T7" fmla="*/ 217 h 217"/>
                  <a:gd name="T8" fmla="*/ 1020 w 1095"/>
                  <a:gd name="T9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217">
                    <a:moveTo>
                      <a:pt x="1020" y="217"/>
                    </a:moveTo>
                    <a:lnTo>
                      <a:pt x="1095" y="0"/>
                    </a:lnTo>
                    <a:lnTo>
                      <a:pt x="0" y="0"/>
                    </a:lnTo>
                    <a:lnTo>
                      <a:pt x="0" y="217"/>
                    </a:lnTo>
                    <a:lnTo>
                      <a:pt x="1020" y="217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1" name="Rectangle 19">
                <a:extLst>
                  <a:ext uri="{FF2B5EF4-FFF2-40B4-BE49-F238E27FC236}">
                    <a16:creationId xmlns:a16="http://schemas.microsoft.com/office/drawing/2014/main" id="{F23DA208-CD9F-413A-AB40-D87477AC3D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0963" y="4022546"/>
                <a:ext cx="1619250" cy="34448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2" name="Freeform 20">
                <a:extLst>
                  <a:ext uri="{FF2B5EF4-FFF2-40B4-BE49-F238E27FC236}">
                    <a16:creationId xmlns:a16="http://schemas.microsoft.com/office/drawing/2014/main" id="{057B4F34-E504-4E77-827A-A6DFEC398C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0963" y="4367034"/>
                <a:ext cx="1738312" cy="347663"/>
              </a:xfrm>
              <a:custGeom>
                <a:avLst/>
                <a:gdLst>
                  <a:gd name="T0" fmla="*/ 1095 w 1095"/>
                  <a:gd name="T1" fmla="*/ 219 h 219"/>
                  <a:gd name="T2" fmla="*/ 1020 w 1095"/>
                  <a:gd name="T3" fmla="*/ 0 h 219"/>
                  <a:gd name="T4" fmla="*/ 0 w 1095"/>
                  <a:gd name="T5" fmla="*/ 0 h 219"/>
                  <a:gd name="T6" fmla="*/ 0 w 1095"/>
                  <a:gd name="T7" fmla="*/ 219 h 219"/>
                  <a:gd name="T8" fmla="*/ 1095 w 1095"/>
                  <a:gd name="T9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219">
                    <a:moveTo>
                      <a:pt x="1095" y="219"/>
                    </a:moveTo>
                    <a:lnTo>
                      <a:pt x="1020" y="0"/>
                    </a:lnTo>
                    <a:lnTo>
                      <a:pt x="0" y="0"/>
                    </a:lnTo>
                    <a:lnTo>
                      <a:pt x="0" y="219"/>
                    </a:lnTo>
                    <a:lnTo>
                      <a:pt x="1095" y="219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3" name="Oval 21">
                <a:extLst>
                  <a:ext uri="{FF2B5EF4-FFF2-40B4-BE49-F238E27FC236}">
                    <a16:creationId xmlns:a16="http://schemas.microsoft.com/office/drawing/2014/main" id="{9B7583AA-6CD8-4810-95E1-A7BF019A9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8000" y="4049534"/>
                <a:ext cx="82550" cy="2936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84" name="Group 21">
              <a:extLst>
                <a:ext uri="{FF2B5EF4-FFF2-40B4-BE49-F238E27FC236}">
                  <a16:creationId xmlns:a16="http://schemas.microsoft.com/office/drawing/2014/main" id="{3A1DC12B-030F-4AE2-A0DC-9D5E16D085D4}"/>
                </a:ext>
              </a:extLst>
            </p:cNvPr>
            <p:cNvGrpSpPr/>
            <p:nvPr/>
          </p:nvGrpSpPr>
          <p:grpSpPr>
            <a:xfrm rot="18810804">
              <a:off x="657157" y="3986598"/>
              <a:ext cx="1998273" cy="717613"/>
              <a:chOff x="1608138" y="3187521"/>
              <a:chExt cx="2873375" cy="1031876"/>
            </a:xfrm>
          </p:grpSpPr>
          <p:sp>
            <p:nvSpPr>
              <p:cNvPr id="85" name="Freeform 8">
                <a:extLst>
                  <a:ext uri="{FF2B5EF4-FFF2-40B4-BE49-F238E27FC236}">
                    <a16:creationId xmlns:a16="http://schemas.microsoft.com/office/drawing/2014/main" id="{FC90D93A-9DAF-4BDE-BAC6-D5A483B7B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8138" y="3187521"/>
                <a:ext cx="1490662" cy="1031875"/>
              </a:xfrm>
              <a:custGeom>
                <a:avLst/>
                <a:gdLst>
                  <a:gd name="T0" fmla="*/ 793 w 939"/>
                  <a:gd name="T1" fmla="*/ 650 h 650"/>
                  <a:gd name="T2" fmla="*/ 0 w 939"/>
                  <a:gd name="T3" fmla="*/ 326 h 650"/>
                  <a:gd name="T4" fmla="*/ 793 w 939"/>
                  <a:gd name="T5" fmla="*/ 0 h 650"/>
                  <a:gd name="T6" fmla="*/ 939 w 939"/>
                  <a:gd name="T7" fmla="*/ 0 h 650"/>
                  <a:gd name="T8" fmla="*/ 939 w 939"/>
                  <a:gd name="T9" fmla="*/ 650 h 650"/>
                  <a:gd name="T10" fmla="*/ 793 w 939"/>
                  <a:gd name="T11" fmla="*/ 650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9" h="650">
                    <a:moveTo>
                      <a:pt x="793" y="650"/>
                    </a:moveTo>
                    <a:lnTo>
                      <a:pt x="0" y="326"/>
                    </a:lnTo>
                    <a:lnTo>
                      <a:pt x="793" y="0"/>
                    </a:lnTo>
                    <a:lnTo>
                      <a:pt x="939" y="0"/>
                    </a:lnTo>
                    <a:lnTo>
                      <a:pt x="939" y="650"/>
                    </a:lnTo>
                    <a:lnTo>
                      <a:pt x="793" y="650"/>
                    </a:lnTo>
                    <a:close/>
                  </a:path>
                </a:pathLst>
              </a:custGeom>
              <a:solidFill>
                <a:srgbClr val="D4AC8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6" name="Freeform 9">
                <a:extLst>
                  <a:ext uri="{FF2B5EF4-FFF2-40B4-BE49-F238E27FC236}">
                    <a16:creationId xmlns:a16="http://schemas.microsoft.com/office/drawing/2014/main" id="{1A0427A8-541C-4659-B2AF-27EBD1416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187521"/>
                <a:ext cx="1743075" cy="344488"/>
              </a:xfrm>
              <a:custGeom>
                <a:avLst/>
                <a:gdLst>
                  <a:gd name="T0" fmla="*/ 464 w 464"/>
                  <a:gd name="T1" fmla="*/ 0 h 91"/>
                  <a:gd name="T2" fmla="*/ 41 w 464"/>
                  <a:gd name="T3" fmla="*/ 0 h 91"/>
                  <a:gd name="T4" fmla="*/ 16 w 464"/>
                  <a:gd name="T5" fmla="*/ 14 h 91"/>
                  <a:gd name="T6" fmla="*/ 5 w 464"/>
                  <a:gd name="T7" fmla="*/ 31 h 91"/>
                  <a:gd name="T8" fmla="*/ 5 w 464"/>
                  <a:gd name="T9" fmla="*/ 59 h 91"/>
                  <a:gd name="T10" fmla="*/ 16 w 464"/>
                  <a:gd name="T11" fmla="*/ 77 h 91"/>
                  <a:gd name="T12" fmla="*/ 41 w 464"/>
                  <a:gd name="T13" fmla="*/ 91 h 91"/>
                  <a:gd name="T14" fmla="*/ 464 w 464"/>
                  <a:gd name="T15" fmla="*/ 91 h 91"/>
                  <a:gd name="T16" fmla="*/ 464 w 464"/>
                  <a:gd name="T1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4" h="91">
                    <a:moveTo>
                      <a:pt x="464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2" y="0"/>
                      <a:pt x="21" y="6"/>
                      <a:pt x="16" y="14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0" y="39"/>
                      <a:pt x="0" y="52"/>
                      <a:pt x="5" y="59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21" y="85"/>
                      <a:pt x="32" y="91"/>
                      <a:pt x="41" y="91"/>
                    </a:cubicBezTo>
                    <a:cubicBezTo>
                      <a:pt x="464" y="91"/>
                      <a:pt x="464" y="91"/>
                      <a:pt x="464" y="91"/>
                    </a:cubicBez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7" name="Freeform 10">
                <a:extLst>
                  <a:ext uri="{FF2B5EF4-FFF2-40B4-BE49-F238E27FC236}">
                    <a16:creationId xmlns:a16="http://schemas.microsoft.com/office/drawing/2014/main" id="{E84FD3F7-174E-484B-89F9-4B3A0300D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532009"/>
                <a:ext cx="1743075" cy="342900"/>
              </a:xfrm>
              <a:custGeom>
                <a:avLst/>
                <a:gdLst>
                  <a:gd name="T0" fmla="*/ 464 w 464"/>
                  <a:gd name="T1" fmla="*/ 0 h 91"/>
                  <a:gd name="T2" fmla="*/ 41 w 464"/>
                  <a:gd name="T3" fmla="*/ 0 h 91"/>
                  <a:gd name="T4" fmla="*/ 16 w 464"/>
                  <a:gd name="T5" fmla="*/ 14 h 91"/>
                  <a:gd name="T6" fmla="*/ 5 w 464"/>
                  <a:gd name="T7" fmla="*/ 32 h 91"/>
                  <a:gd name="T8" fmla="*/ 5 w 464"/>
                  <a:gd name="T9" fmla="*/ 60 h 91"/>
                  <a:gd name="T10" fmla="*/ 16 w 464"/>
                  <a:gd name="T11" fmla="*/ 77 h 91"/>
                  <a:gd name="T12" fmla="*/ 41 w 464"/>
                  <a:gd name="T13" fmla="*/ 91 h 91"/>
                  <a:gd name="T14" fmla="*/ 464 w 464"/>
                  <a:gd name="T15" fmla="*/ 91 h 91"/>
                  <a:gd name="T16" fmla="*/ 464 w 464"/>
                  <a:gd name="T1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4" h="91">
                    <a:moveTo>
                      <a:pt x="464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2" y="0"/>
                      <a:pt x="21" y="6"/>
                      <a:pt x="16" y="14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0" y="39"/>
                      <a:pt x="0" y="52"/>
                      <a:pt x="5" y="6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21" y="85"/>
                      <a:pt x="32" y="91"/>
                      <a:pt x="41" y="91"/>
                    </a:cubicBezTo>
                    <a:cubicBezTo>
                      <a:pt x="464" y="91"/>
                      <a:pt x="464" y="91"/>
                      <a:pt x="464" y="91"/>
                    </a:cubicBez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8" name="Freeform 11">
                <a:extLst>
                  <a:ext uri="{FF2B5EF4-FFF2-40B4-BE49-F238E27FC236}">
                    <a16:creationId xmlns:a16="http://schemas.microsoft.com/office/drawing/2014/main" id="{457F1A9F-D6BC-4553-9940-3C4C00A31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874909"/>
                <a:ext cx="1743075" cy="344488"/>
              </a:xfrm>
              <a:custGeom>
                <a:avLst/>
                <a:gdLst>
                  <a:gd name="T0" fmla="*/ 464 w 464"/>
                  <a:gd name="T1" fmla="*/ 0 h 91"/>
                  <a:gd name="T2" fmla="*/ 41 w 464"/>
                  <a:gd name="T3" fmla="*/ 0 h 91"/>
                  <a:gd name="T4" fmla="*/ 16 w 464"/>
                  <a:gd name="T5" fmla="*/ 14 h 91"/>
                  <a:gd name="T6" fmla="*/ 5 w 464"/>
                  <a:gd name="T7" fmla="*/ 32 h 91"/>
                  <a:gd name="T8" fmla="*/ 5 w 464"/>
                  <a:gd name="T9" fmla="*/ 60 h 91"/>
                  <a:gd name="T10" fmla="*/ 16 w 464"/>
                  <a:gd name="T11" fmla="*/ 77 h 91"/>
                  <a:gd name="T12" fmla="*/ 41 w 464"/>
                  <a:gd name="T13" fmla="*/ 91 h 91"/>
                  <a:gd name="T14" fmla="*/ 464 w 464"/>
                  <a:gd name="T15" fmla="*/ 91 h 91"/>
                  <a:gd name="T16" fmla="*/ 464 w 464"/>
                  <a:gd name="T1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4" h="91">
                    <a:moveTo>
                      <a:pt x="464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2" y="0"/>
                      <a:pt x="21" y="6"/>
                      <a:pt x="16" y="14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0" y="40"/>
                      <a:pt x="0" y="52"/>
                      <a:pt x="5" y="6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21" y="85"/>
                      <a:pt x="32" y="91"/>
                      <a:pt x="41" y="91"/>
                    </a:cubicBezTo>
                    <a:cubicBezTo>
                      <a:pt x="464" y="91"/>
                      <a:pt x="464" y="91"/>
                      <a:pt x="464" y="91"/>
                    </a:cubicBez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9" name="Freeform 22">
                <a:extLst>
                  <a:ext uri="{FF2B5EF4-FFF2-40B4-BE49-F238E27FC236}">
                    <a16:creationId xmlns:a16="http://schemas.microsoft.com/office/drawing/2014/main" id="{52F1DCE8-5644-4A09-9C5E-D7F3A3B033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8138" y="3538359"/>
                <a:ext cx="428625" cy="333375"/>
              </a:xfrm>
              <a:custGeom>
                <a:avLst/>
                <a:gdLst>
                  <a:gd name="T0" fmla="*/ 114 w 114"/>
                  <a:gd name="T1" fmla="*/ 49 h 88"/>
                  <a:gd name="T2" fmla="*/ 107 w 114"/>
                  <a:gd name="T3" fmla="*/ 0 h 88"/>
                  <a:gd name="T4" fmla="*/ 0 w 114"/>
                  <a:gd name="T5" fmla="*/ 44 h 88"/>
                  <a:gd name="T6" fmla="*/ 109 w 114"/>
                  <a:gd name="T7" fmla="*/ 88 h 88"/>
                  <a:gd name="T8" fmla="*/ 114 w 114"/>
                  <a:gd name="T9" fmla="*/ 49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88">
                    <a:moveTo>
                      <a:pt x="114" y="49"/>
                    </a:moveTo>
                    <a:cubicBezTo>
                      <a:pt x="114" y="32"/>
                      <a:pt x="111" y="15"/>
                      <a:pt x="107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112" y="76"/>
                      <a:pt x="114" y="63"/>
                      <a:pt x="114" y="49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A45B413D-CF55-4EEA-8346-0120CFAFF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38" y="1412304"/>
              <a:ext cx="6038850" cy="2151062"/>
            </a:xfrm>
            <a:custGeom>
              <a:avLst/>
              <a:gdLst>
                <a:gd name="T0" fmla="*/ 3799 w 3804"/>
                <a:gd name="T1" fmla="*/ 0 h 1355"/>
                <a:gd name="T2" fmla="*/ 372 w 3804"/>
                <a:gd name="T3" fmla="*/ 0 h 1355"/>
                <a:gd name="T4" fmla="*/ 0 w 3804"/>
                <a:gd name="T5" fmla="*/ 679 h 1355"/>
                <a:gd name="T6" fmla="*/ 372 w 3804"/>
                <a:gd name="T7" fmla="*/ 1355 h 1355"/>
                <a:gd name="T8" fmla="*/ 3804 w 3804"/>
                <a:gd name="T9" fmla="*/ 1355 h 1355"/>
                <a:gd name="T10" fmla="*/ 3799 w 3804"/>
                <a:gd name="T11" fmla="*/ 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4" h="1355">
                  <a:moveTo>
                    <a:pt x="3799" y="0"/>
                  </a:moveTo>
                  <a:lnTo>
                    <a:pt x="372" y="0"/>
                  </a:lnTo>
                  <a:lnTo>
                    <a:pt x="0" y="679"/>
                  </a:lnTo>
                  <a:lnTo>
                    <a:pt x="372" y="1355"/>
                  </a:lnTo>
                  <a:lnTo>
                    <a:pt x="3804" y="1355"/>
                  </a:lnTo>
                  <a:lnTo>
                    <a:pt x="379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TextBox 221">
              <a:extLst>
                <a:ext uri="{FF2B5EF4-FFF2-40B4-BE49-F238E27FC236}">
                  <a16:creationId xmlns:a16="http://schemas.microsoft.com/office/drawing/2014/main" id="{6AC9D90B-93F1-477A-8261-F892AD58FD00}"/>
                </a:ext>
              </a:extLst>
            </p:cNvPr>
            <p:cNvSpPr txBox="1"/>
            <p:nvPr/>
          </p:nvSpPr>
          <p:spPr>
            <a:xfrm>
              <a:off x="1973437" y="4262726"/>
              <a:ext cx="4027995" cy="792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600" b="1" dirty="0">
                  <a:solidFill>
                    <a:schemeClr val="accent6"/>
                  </a:solidFill>
                </a:rPr>
                <a:t>Implementazione</a:t>
              </a:r>
              <a:endParaRPr lang="id-ID" b="1" dirty="0">
                <a:solidFill>
                  <a:schemeClr val="accent6"/>
                </a:solidFill>
              </a:endParaRPr>
            </a:p>
          </p:txBody>
        </p:sp>
        <p:sp>
          <p:nvSpPr>
            <p:cNvPr id="113" name="TextBox 253">
              <a:extLst>
                <a:ext uri="{FF2B5EF4-FFF2-40B4-BE49-F238E27FC236}">
                  <a16:creationId xmlns:a16="http://schemas.microsoft.com/office/drawing/2014/main" id="{29F1C313-7CED-4F60-AA1A-89DF7883D3EC}"/>
                </a:ext>
              </a:extLst>
            </p:cNvPr>
            <p:cNvSpPr txBox="1"/>
            <p:nvPr/>
          </p:nvSpPr>
          <p:spPr>
            <a:xfrm>
              <a:off x="912996" y="703291"/>
              <a:ext cx="3299059" cy="7925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chemeClr val="accent6"/>
                  </a:solidFill>
                </a:rPr>
                <a:t>Progettazione</a:t>
              </a:r>
              <a:endParaRPr lang="id-ID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3" name="Freccia a sinistra 12">
            <a:extLst>
              <a:ext uri="{FF2B5EF4-FFF2-40B4-BE49-F238E27FC236}">
                <a16:creationId xmlns:a16="http://schemas.microsoft.com/office/drawing/2014/main" id="{4CC1EEB5-DB20-477E-BD39-6E244A669E33}"/>
              </a:ext>
            </a:extLst>
          </p:cNvPr>
          <p:cNvSpPr/>
          <p:nvPr/>
        </p:nvSpPr>
        <p:spPr>
          <a:xfrm>
            <a:off x="-1787920" y="4247171"/>
            <a:ext cx="1195121" cy="1212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75441213-3AE3-4355-BAE5-A43D913920A9}"/>
              </a:ext>
            </a:extLst>
          </p:cNvPr>
          <p:cNvSpPr txBox="1"/>
          <p:nvPr/>
        </p:nvSpPr>
        <p:spPr>
          <a:xfrm>
            <a:off x="6447351" y="3591017"/>
            <a:ext cx="39583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Architettura 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Buona interazione con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Wicket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Design pattern utilizzati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Access Object (DAO)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Factory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+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JavaBean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6" name="Immagine 45">
            <a:extLst>
              <a:ext uri="{FF2B5EF4-FFF2-40B4-BE49-F238E27FC236}">
                <a16:creationId xmlns:a16="http://schemas.microsoft.com/office/drawing/2014/main" id="{9E74E737-DD86-4036-A0EE-CAC2902076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365" y="3625131"/>
            <a:ext cx="46767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5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IL PROGETTO </a:t>
            </a:r>
            <a:r>
              <a:rPr lang="it-IT" sz="3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CODIFICA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11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6B0C672-1D75-46B4-8374-97D3B8E3E3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979" y="1421067"/>
            <a:ext cx="913017" cy="913017"/>
          </a:xfrm>
          <a:prstGeom prst="rect">
            <a:avLst/>
          </a:prstGeom>
        </p:spPr>
      </p:pic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8BDD4586-5AC3-477C-9B52-56EC9C227CFF}"/>
              </a:ext>
            </a:extLst>
          </p:cNvPr>
          <p:cNvSpPr/>
          <p:nvPr/>
        </p:nvSpPr>
        <p:spPr>
          <a:xfrm>
            <a:off x="-2127123" y="3810102"/>
            <a:ext cx="1143104" cy="810058"/>
          </a:xfrm>
          <a:prstGeom prst="rightArrow">
            <a:avLst>
              <a:gd name="adj1" fmla="val 21820"/>
              <a:gd name="adj2" fmla="val 3142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C43F388F-5C80-4901-8B10-18A1C41D7EEB}"/>
              </a:ext>
            </a:extLst>
          </p:cNvPr>
          <p:cNvSpPr txBox="1"/>
          <p:nvPr/>
        </p:nvSpPr>
        <p:spPr>
          <a:xfrm>
            <a:off x="4708040" y="2560832"/>
            <a:ext cx="2702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Esempio componente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DBE98329-991F-4C3F-B148-1FA88815AD5B}"/>
              </a:ext>
            </a:extLst>
          </p:cNvPr>
          <p:cNvSpPr txBox="1"/>
          <p:nvPr/>
        </p:nvSpPr>
        <p:spPr>
          <a:xfrm>
            <a:off x="4541136" y="4196371"/>
            <a:ext cx="3261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Componente per visualizzare strutture ad albero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Provider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650B8A7F-EDC8-4B1F-AF8B-1C6E9C7DDF3A}"/>
              </a:ext>
            </a:extLst>
          </p:cNvPr>
          <p:cNvSpPr txBox="1"/>
          <p:nvPr/>
        </p:nvSpPr>
        <p:spPr>
          <a:xfrm>
            <a:off x="8192745" y="4666848"/>
            <a:ext cx="2343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Tabella gerarchica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su pagina web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C28AED5-251F-4680-B59C-3A17C10711EA}"/>
              </a:ext>
            </a:extLst>
          </p:cNvPr>
          <p:cNvSpPr txBox="1"/>
          <p:nvPr/>
        </p:nvSpPr>
        <p:spPr>
          <a:xfrm>
            <a:off x="4434454" y="1541507"/>
            <a:ext cx="135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Reflection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B68749D-608E-411F-BC80-4284B44288C0}"/>
              </a:ext>
            </a:extLst>
          </p:cNvPr>
          <p:cNvSpPr txBox="1"/>
          <p:nvPr/>
        </p:nvSpPr>
        <p:spPr>
          <a:xfrm>
            <a:off x="4155250" y="1036821"/>
            <a:ext cx="3851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Linguaggio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E405D95-D287-4A8B-B8D5-09C5F734C634}"/>
              </a:ext>
            </a:extLst>
          </p:cNvPr>
          <p:cNvSpPr txBox="1"/>
          <p:nvPr/>
        </p:nvSpPr>
        <p:spPr>
          <a:xfrm>
            <a:off x="6515996" y="1540699"/>
            <a:ext cx="1795381" cy="380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Annotazioni</a:t>
            </a:r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93556D7B-FA5E-4750-9B90-6772D6077E59}"/>
              </a:ext>
            </a:extLst>
          </p:cNvPr>
          <p:cNvCxnSpPr/>
          <p:nvPr/>
        </p:nvCxnSpPr>
        <p:spPr>
          <a:xfrm>
            <a:off x="2974694" y="2384747"/>
            <a:ext cx="6519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o 6">
            <a:extLst>
              <a:ext uri="{FF2B5EF4-FFF2-40B4-BE49-F238E27FC236}">
                <a16:creationId xmlns:a16="http://schemas.microsoft.com/office/drawing/2014/main" id="{30EBC55D-2659-4316-AD8C-B2098A41CDC9}"/>
              </a:ext>
            </a:extLst>
          </p:cNvPr>
          <p:cNvGrpSpPr/>
          <p:nvPr/>
        </p:nvGrpSpPr>
        <p:grpSpPr>
          <a:xfrm>
            <a:off x="8231362" y="3043900"/>
            <a:ext cx="2586321" cy="1540428"/>
            <a:chOff x="8161657" y="3043900"/>
            <a:chExt cx="2586321" cy="1540428"/>
          </a:xfrm>
        </p:grpSpPr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1BCCABB5-4DD9-455D-8867-9973FD5C76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49" r="50122"/>
            <a:stretch/>
          </p:blipFill>
          <p:spPr>
            <a:xfrm>
              <a:off x="8161657" y="3049844"/>
              <a:ext cx="1592162" cy="1534484"/>
            </a:xfrm>
            <a:prstGeom prst="rect">
              <a:avLst/>
            </a:prstGeom>
          </p:spPr>
        </p:pic>
        <p:pic>
          <p:nvPicPr>
            <p:cNvPr id="36" name="Immagine 35">
              <a:extLst>
                <a:ext uri="{FF2B5EF4-FFF2-40B4-BE49-F238E27FC236}">
                  <a16:creationId xmlns:a16="http://schemas.microsoft.com/office/drawing/2014/main" id="{326A3CF1-8869-4914-B5AF-225435349A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23" r="19578"/>
            <a:stretch/>
          </p:blipFill>
          <p:spPr>
            <a:xfrm>
              <a:off x="9670100" y="3043900"/>
              <a:ext cx="1077878" cy="1534484"/>
            </a:xfrm>
            <a:prstGeom prst="rect">
              <a:avLst/>
            </a:prstGeom>
          </p:spPr>
        </p:pic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67617007-F6BF-4040-836C-9DECA967AC05}"/>
              </a:ext>
            </a:extLst>
          </p:cNvPr>
          <p:cNvGrpSpPr/>
          <p:nvPr/>
        </p:nvGrpSpPr>
        <p:grpSpPr>
          <a:xfrm>
            <a:off x="4541136" y="3532619"/>
            <a:ext cx="3082159" cy="489512"/>
            <a:chOff x="8053989" y="447330"/>
            <a:chExt cx="3089120" cy="1103338"/>
          </a:xfrm>
        </p:grpSpPr>
        <p:sp>
          <p:nvSpPr>
            <p:cNvPr id="40" name="Freccia a gallone 39">
              <a:extLst>
                <a:ext uri="{FF2B5EF4-FFF2-40B4-BE49-F238E27FC236}">
                  <a16:creationId xmlns:a16="http://schemas.microsoft.com/office/drawing/2014/main" id="{C753BDCF-0FF9-44FD-9122-D8689BF20F90}"/>
                </a:ext>
              </a:extLst>
            </p:cNvPr>
            <p:cNvSpPr/>
            <p:nvPr/>
          </p:nvSpPr>
          <p:spPr>
            <a:xfrm>
              <a:off x="8053989" y="447330"/>
              <a:ext cx="3089120" cy="1103338"/>
            </a:xfrm>
            <a:prstGeom prst="chevron">
              <a:avLst/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Freccia a gallone 4">
              <a:extLst>
                <a:ext uri="{FF2B5EF4-FFF2-40B4-BE49-F238E27FC236}">
                  <a16:creationId xmlns:a16="http://schemas.microsoft.com/office/drawing/2014/main" id="{72134E2A-E32F-4D90-933A-4B3C384636D0}"/>
                </a:ext>
              </a:extLst>
            </p:cNvPr>
            <p:cNvSpPr txBox="1"/>
            <p:nvPr/>
          </p:nvSpPr>
          <p:spPr>
            <a:xfrm>
              <a:off x="8605658" y="447330"/>
              <a:ext cx="1985782" cy="11033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37338" rIns="37338" bIns="37338" numCol="1" spcCol="1270" anchor="ctr" anchorCtr="0">
              <a:noAutofit/>
            </a:bodyPr>
            <a:lstStyle/>
            <a:p>
              <a:r>
                <a:rPr lang="it-IT" b="1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Wicket</a:t>
              </a:r>
              <a:r>
                <a:rPr lang="it-IT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it-IT" b="1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TableTree</a:t>
              </a:r>
              <a:endParaRPr lang="it-IT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729E51BC-8822-4F07-8FC5-7D03C42ACE70}"/>
              </a:ext>
            </a:extLst>
          </p:cNvPr>
          <p:cNvSpPr txBox="1"/>
          <p:nvPr/>
        </p:nvSpPr>
        <p:spPr>
          <a:xfrm>
            <a:off x="1149888" y="4805348"/>
            <a:ext cx="339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Struttura JCR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C68E856-2542-4070-8417-B0174E5A1E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3055207"/>
            <a:ext cx="1731802" cy="152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5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372" y="217297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IL PROGETTO </a:t>
            </a:r>
            <a:r>
              <a:rPr lang="it-IT" sz="3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12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7156382-4222-4FBF-B11A-A598C5BF6B72}"/>
              </a:ext>
            </a:extLst>
          </p:cNvPr>
          <p:cNvSpPr txBox="1"/>
          <p:nvPr/>
        </p:nvSpPr>
        <p:spPr>
          <a:xfrm>
            <a:off x="1547024" y="5046858"/>
            <a:ext cx="4185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Stub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per testare interazioni con JCR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Fornito da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Jackrabbit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C79DE81-FA5D-4C0E-BBFD-B41D21B36272}"/>
              </a:ext>
            </a:extLst>
          </p:cNvPr>
          <p:cNvSpPr txBox="1"/>
          <p:nvPr/>
        </p:nvSpPr>
        <p:spPr>
          <a:xfrm>
            <a:off x="8199324" y="2940518"/>
            <a:ext cx="122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clickEvent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1A3CB6C2-2882-4C31-A75E-66F2389E40F8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590" y="3027704"/>
            <a:ext cx="220058" cy="220058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AAEDE1D-7C68-45AD-8084-0FFE5EE23E32}"/>
              </a:ext>
            </a:extLst>
          </p:cNvPr>
          <p:cNvSpPr txBox="1"/>
          <p:nvPr/>
        </p:nvSpPr>
        <p:spPr>
          <a:xfrm>
            <a:off x="6765697" y="4998279"/>
            <a:ext cx="4185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Oggetto fornito da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Wicket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Permette la simulazioni di eventi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39389D4-1C4F-4819-A3CC-FB380CFE7559}"/>
              </a:ext>
            </a:extLst>
          </p:cNvPr>
          <p:cNvSpPr txBox="1"/>
          <p:nvPr/>
        </p:nvSpPr>
        <p:spPr>
          <a:xfrm>
            <a:off x="4578311" y="1714158"/>
            <a:ext cx="135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Unità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D997F45-86BC-426C-A0B5-ABFE30CA5041}"/>
              </a:ext>
            </a:extLst>
          </p:cNvPr>
          <p:cNvSpPr txBox="1"/>
          <p:nvPr/>
        </p:nvSpPr>
        <p:spPr>
          <a:xfrm>
            <a:off x="6278862" y="1709577"/>
            <a:ext cx="118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Sistema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2A43A9E-2051-446D-91A4-FDDE95068B8D}"/>
              </a:ext>
            </a:extLst>
          </p:cNvPr>
          <p:cNvCxnSpPr/>
          <p:nvPr/>
        </p:nvCxnSpPr>
        <p:spPr>
          <a:xfrm>
            <a:off x="2974694" y="2695924"/>
            <a:ext cx="6519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CBF4BA1-F6EE-492E-805F-23D6F30AAC52}"/>
              </a:ext>
            </a:extLst>
          </p:cNvPr>
          <p:cNvSpPr txBox="1"/>
          <p:nvPr/>
        </p:nvSpPr>
        <p:spPr>
          <a:xfrm>
            <a:off x="5104728" y="2243977"/>
            <a:ext cx="1795381" cy="380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Integrazione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5FE816A-9D79-45EA-9919-D0981174E2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15" y="3184881"/>
            <a:ext cx="4772025" cy="150495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9C1135A3-ABA6-4302-8D9B-85A1F862DE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50" y="3072639"/>
            <a:ext cx="4358340" cy="1974219"/>
          </a:xfrm>
          <a:prstGeom prst="rect">
            <a:avLst/>
          </a:prstGeom>
        </p:spPr>
      </p:pic>
      <p:pic>
        <p:nvPicPr>
          <p:cNvPr id="13" name="Elemento grafico 12" descr="Chiudi">
            <a:extLst>
              <a:ext uri="{FF2B5EF4-FFF2-40B4-BE49-F238E27FC236}">
                <a16:creationId xmlns:a16="http://schemas.microsoft.com/office/drawing/2014/main" id="{04AF0550-454C-48CB-B263-C88885AF22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60631" y="2898409"/>
            <a:ext cx="473865" cy="473865"/>
          </a:xfrm>
          <a:prstGeom prst="rect">
            <a:avLst/>
          </a:prstGeom>
        </p:spPr>
      </p:pic>
      <p:pic>
        <p:nvPicPr>
          <p:cNvPr id="46" name="Immagine 45">
            <a:extLst>
              <a:ext uri="{FF2B5EF4-FFF2-40B4-BE49-F238E27FC236}">
                <a16:creationId xmlns:a16="http://schemas.microsoft.com/office/drawing/2014/main" id="{529FD7FD-C6AF-43AA-A423-FD365466516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9712" y="4212589"/>
            <a:ext cx="1148762" cy="1148762"/>
          </a:xfrm>
          <a:prstGeom prst="rect">
            <a:avLst/>
          </a:prstGeom>
        </p:spPr>
      </p:pic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B64F498-5685-42B2-B224-A6D58C398475}"/>
              </a:ext>
            </a:extLst>
          </p:cNvPr>
          <p:cNvSpPr txBox="1"/>
          <p:nvPr/>
        </p:nvSpPr>
        <p:spPr>
          <a:xfrm>
            <a:off x="-3792083" y="4897696"/>
            <a:ext cx="135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Unità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0B6583B2-00BE-471B-B7EA-CEE00563E8DC}"/>
              </a:ext>
            </a:extLst>
          </p:cNvPr>
          <p:cNvSpPr txBox="1"/>
          <p:nvPr/>
        </p:nvSpPr>
        <p:spPr>
          <a:xfrm>
            <a:off x="-1281640" y="4897696"/>
            <a:ext cx="1795381" cy="380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Sistema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60DB026-4E61-4097-860D-41486B8EF16C}"/>
              </a:ext>
            </a:extLst>
          </p:cNvPr>
          <p:cNvSpPr txBox="1"/>
          <p:nvPr/>
        </p:nvSpPr>
        <p:spPr>
          <a:xfrm>
            <a:off x="-2662141" y="5264259"/>
            <a:ext cx="1795381" cy="380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Integrazione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7D8273F3-0181-443E-8084-C1C7E98396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5848" y="546307"/>
            <a:ext cx="918418" cy="918418"/>
          </a:xfrm>
          <a:prstGeom prst="rect">
            <a:avLst/>
          </a:prstGeom>
        </p:spPr>
      </p:pic>
      <p:pic>
        <p:nvPicPr>
          <p:cNvPr id="66" name="Immagine 65">
            <a:extLst>
              <a:ext uri="{FF2B5EF4-FFF2-40B4-BE49-F238E27FC236}">
                <a16:creationId xmlns:a16="http://schemas.microsoft.com/office/drawing/2014/main" id="{ED8C312B-97DC-46A0-B735-42E84B4136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410" y="939291"/>
            <a:ext cx="918418" cy="918418"/>
          </a:xfrm>
          <a:prstGeom prst="rect">
            <a:avLst/>
          </a:prstGeom>
        </p:spPr>
      </p:pic>
      <p:grpSp>
        <p:nvGrpSpPr>
          <p:cNvPr id="73" name="Gruppo 72">
            <a:extLst>
              <a:ext uri="{FF2B5EF4-FFF2-40B4-BE49-F238E27FC236}">
                <a16:creationId xmlns:a16="http://schemas.microsoft.com/office/drawing/2014/main" id="{E0890282-4E44-47A6-89BC-3EF8A99A2164}"/>
              </a:ext>
            </a:extLst>
          </p:cNvPr>
          <p:cNvGrpSpPr/>
          <p:nvPr/>
        </p:nvGrpSpPr>
        <p:grpSpPr>
          <a:xfrm>
            <a:off x="5045082" y="1259760"/>
            <a:ext cx="467907" cy="467907"/>
            <a:chOff x="5045082" y="1259760"/>
            <a:chExt cx="467907" cy="467907"/>
          </a:xfrm>
        </p:grpSpPr>
        <p:sp>
          <p:nvSpPr>
            <p:cNvPr id="61" name="Oval 73">
              <a:extLst>
                <a:ext uri="{FF2B5EF4-FFF2-40B4-BE49-F238E27FC236}">
                  <a16:creationId xmlns:a16="http://schemas.microsoft.com/office/drawing/2014/main" id="{ACBD1A76-0916-474F-9467-FC3C751D0BDC}"/>
                </a:ext>
              </a:extLst>
            </p:cNvPr>
            <p:cNvSpPr/>
            <p:nvPr/>
          </p:nvSpPr>
          <p:spPr>
            <a:xfrm>
              <a:off x="5045082" y="1259760"/>
              <a:ext cx="467907" cy="46790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pic>
          <p:nvPicPr>
            <p:cNvPr id="11" name="Elemento grafico 10" descr="Ingranaggio singolo">
              <a:extLst>
                <a:ext uri="{FF2B5EF4-FFF2-40B4-BE49-F238E27FC236}">
                  <a16:creationId xmlns:a16="http://schemas.microsoft.com/office/drawing/2014/main" id="{6F3F2766-E774-42D0-AF87-711473A63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056625" y="1259760"/>
              <a:ext cx="452072" cy="452073"/>
            </a:xfrm>
            <a:prstGeom prst="rect">
              <a:avLst/>
            </a:prstGeom>
          </p:spPr>
        </p:pic>
      </p:grp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9D381E5E-F714-4041-BE45-447F95D7BDC0}"/>
              </a:ext>
            </a:extLst>
          </p:cNvPr>
          <p:cNvGrpSpPr/>
          <p:nvPr/>
        </p:nvGrpSpPr>
        <p:grpSpPr>
          <a:xfrm>
            <a:off x="5783673" y="1753770"/>
            <a:ext cx="494789" cy="494788"/>
            <a:chOff x="5783673" y="1753770"/>
            <a:chExt cx="494789" cy="494788"/>
          </a:xfrm>
        </p:grpSpPr>
        <p:sp>
          <p:nvSpPr>
            <p:cNvPr id="68" name="Oval 88">
              <a:extLst>
                <a:ext uri="{FF2B5EF4-FFF2-40B4-BE49-F238E27FC236}">
                  <a16:creationId xmlns:a16="http://schemas.microsoft.com/office/drawing/2014/main" id="{33292332-838B-40EC-9FAA-4A175FA1BF4C}"/>
                </a:ext>
              </a:extLst>
            </p:cNvPr>
            <p:cNvSpPr/>
            <p:nvPr/>
          </p:nvSpPr>
          <p:spPr>
            <a:xfrm>
              <a:off x="5783673" y="1753770"/>
              <a:ext cx="494789" cy="494788"/>
            </a:xfrm>
            <a:prstGeom prst="ellipse">
              <a:avLst/>
            </a:prstGeom>
            <a:solidFill>
              <a:schemeClr val="accent5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pic>
          <p:nvPicPr>
            <p:cNvPr id="16" name="Elemento grafico 15" descr="Ingranaggi">
              <a:extLst>
                <a:ext uri="{FF2B5EF4-FFF2-40B4-BE49-F238E27FC236}">
                  <a16:creationId xmlns:a16="http://schemas.microsoft.com/office/drawing/2014/main" id="{32F4E433-39B1-4AC5-9C48-614FBB21C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810481" y="1778781"/>
              <a:ext cx="434501" cy="434501"/>
            </a:xfrm>
            <a:prstGeom prst="rect">
              <a:avLst/>
            </a:prstGeom>
          </p:spPr>
        </p:pic>
      </p:grpSp>
      <p:grpSp>
        <p:nvGrpSpPr>
          <p:cNvPr id="69" name="Gruppo 68">
            <a:extLst>
              <a:ext uri="{FF2B5EF4-FFF2-40B4-BE49-F238E27FC236}">
                <a16:creationId xmlns:a16="http://schemas.microsoft.com/office/drawing/2014/main" id="{A78E55CB-BDA4-437D-973E-4FE817F53075}"/>
              </a:ext>
            </a:extLst>
          </p:cNvPr>
          <p:cNvGrpSpPr/>
          <p:nvPr/>
        </p:nvGrpSpPr>
        <p:grpSpPr>
          <a:xfrm>
            <a:off x="6635841" y="1265882"/>
            <a:ext cx="475367" cy="475366"/>
            <a:chOff x="6530475" y="774178"/>
            <a:chExt cx="727687" cy="727686"/>
          </a:xfrm>
        </p:grpSpPr>
        <p:sp>
          <p:nvSpPr>
            <p:cNvPr id="67" name="Oval 87">
              <a:extLst>
                <a:ext uri="{FF2B5EF4-FFF2-40B4-BE49-F238E27FC236}">
                  <a16:creationId xmlns:a16="http://schemas.microsoft.com/office/drawing/2014/main" id="{44CC7275-AB61-46CF-AD4E-3167D7BC8C0E}"/>
                </a:ext>
              </a:extLst>
            </p:cNvPr>
            <p:cNvSpPr/>
            <p:nvPr/>
          </p:nvSpPr>
          <p:spPr>
            <a:xfrm>
              <a:off x="6530475" y="774178"/>
              <a:ext cx="727687" cy="727686"/>
            </a:xfrm>
            <a:prstGeom prst="ellipse">
              <a:avLst/>
            </a:prstGeom>
            <a:solidFill>
              <a:schemeClr val="accent6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8" name="Elemento grafico 17" descr="Database">
              <a:extLst>
                <a:ext uri="{FF2B5EF4-FFF2-40B4-BE49-F238E27FC236}">
                  <a16:creationId xmlns:a16="http://schemas.microsoft.com/office/drawing/2014/main" id="{F0CD4E48-E16C-4F8E-B09A-AF3623EE8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571169" y="803687"/>
              <a:ext cx="646297" cy="646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15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IL PROGETTO </a:t>
            </a:r>
            <a:r>
              <a:rPr lang="it-IT" sz="3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 PRESTAZIONALI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13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AAEDE1D-7C68-45AD-8084-0FFE5EE23E32}"/>
              </a:ext>
            </a:extLst>
          </p:cNvPr>
          <p:cNvSpPr txBox="1"/>
          <p:nvPr/>
        </p:nvSpPr>
        <p:spPr>
          <a:xfrm>
            <a:off x="7892583" y="2682148"/>
            <a:ext cx="392347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Confronto tra operatori di ricerca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LIKE e CONTAINS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CONTAINS ~23% più veloce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Apache Lucene</a:t>
            </a:r>
          </a:p>
        </p:txBody>
      </p:sp>
      <p:graphicFrame>
        <p:nvGraphicFramePr>
          <p:cNvPr id="17" name="Grafico 16">
            <a:extLst>
              <a:ext uri="{FF2B5EF4-FFF2-40B4-BE49-F238E27FC236}">
                <a16:creationId xmlns:a16="http://schemas.microsoft.com/office/drawing/2014/main" id="{BAB1D0FA-B6EE-4705-9E74-111F122446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4174809"/>
              </p:ext>
            </p:extLst>
          </p:nvPr>
        </p:nvGraphicFramePr>
        <p:xfrm>
          <a:off x="1174898" y="1555326"/>
          <a:ext cx="6325497" cy="4056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09596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RESOCONTO </a:t>
            </a:r>
            <a:r>
              <a:rPr lang="it-IT" sz="3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OBIETTIVI RAGGIUNTI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14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333953" y="24182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AAEDE1D-7C68-45AD-8084-0FFE5EE23E32}"/>
              </a:ext>
            </a:extLst>
          </p:cNvPr>
          <p:cNvSpPr txBox="1"/>
          <p:nvPr/>
        </p:nvSpPr>
        <p:spPr>
          <a:xfrm>
            <a:off x="8973114" y="2337970"/>
            <a:ext cx="20771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Righe di codice</a:t>
            </a:r>
          </a:p>
          <a:p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Righe di commenti</a:t>
            </a:r>
          </a:p>
          <a:p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Documenti prodotti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Confronto RDBMS e JCR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Struttura JCR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Manuale utente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Resoconto test prestazionali</a:t>
            </a: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D37A7705-4C18-40F4-9579-4CAFCC20B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852450"/>
              </p:ext>
            </p:extLst>
          </p:nvPr>
        </p:nvGraphicFramePr>
        <p:xfrm>
          <a:off x="561445" y="1246984"/>
          <a:ext cx="4460279" cy="4729528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868279">
                  <a:extLst>
                    <a:ext uri="{9D8B030D-6E8A-4147-A177-3AD203B41FA5}">
                      <a16:colId xmlns:a16="http://schemas.microsoft.com/office/drawing/2014/main" val="24267572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1305681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647017502"/>
                    </a:ext>
                  </a:extLst>
                </a:gridCol>
              </a:tblGrid>
              <a:tr h="588382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Attività</a:t>
                      </a:r>
                      <a:endParaRPr lang="it-IT" sz="2000" dirty="0"/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kern="1200" dirty="0"/>
                        <a:t>Ore</a:t>
                      </a:r>
                    </a:p>
                    <a:p>
                      <a:pPr algn="ctr"/>
                      <a:r>
                        <a:rPr lang="it-IT" sz="1600" kern="1200" dirty="0"/>
                        <a:t>preventivate</a:t>
                      </a:r>
                      <a:endParaRPr lang="it-IT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Ore </a:t>
                      </a:r>
                      <a:br>
                        <a:rPr lang="it-IT" sz="1600" dirty="0"/>
                      </a:br>
                      <a:r>
                        <a:rPr lang="it-IT" sz="1600" dirty="0"/>
                        <a:t>effettive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607924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Analisi RDBMS </a:t>
                      </a:r>
                    </a:p>
                    <a:p>
                      <a:pPr algn="l"/>
                      <a:r>
                        <a:rPr lang="it-IT" sz="1600" dirty="0"/>
                        <a:t>e JCR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24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17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4065257184"/>
                  </a:ext>
                </a:extLst>
              </a:tr>
              <a:tr h="588382"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Studio JCR </a:t>
                      </a:r>
                    </a:p>
                    <a:p>
                      <a:pPr algn="l"/>
                      <a:r>
                        <a:rPr lang="it-IT" sz="1600" dirty="0"/>
                        <a:t>e </a:t>
                      </a:r>
                      <a:r>
                        <a:rPr lang="it-IT" sz="1600" dirty="0" err="1"/>
                        <a:t>Jackrabbit</a:t>
                      </a:r>
                      <a:endParaRPr lang="it-IT" sz="1600" dirty="0"/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112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90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5738678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Analisi requisiti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16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22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28919953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Progettazione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48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44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9050965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Codifica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32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45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418000623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it-IT" sz="1600" dirty="0" err="1"/>
                        <a:t>Testing</a:t>
                      </a:r>
                      <a:endParaRPr lang="it-IT" sz="1600" dirty="0"/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16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30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246695044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Documentazione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24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24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367230683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Realizzazione GUI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48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58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3442344793"/>
                  </a:ext>
                </a:extLst>
              </a:tr>
              <a:tr h="588382">
                <a:tc>
                  <a:txBody>
                    <a:bodyPr/>
                    <a:lstStyle/>
                    <a:p>
                      <a:pPr algn="l"/>
                      <a:r>
                        <a:rPr lang="it-IT" sz="2000" dirty="0"/>
                        <a:t>Totale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320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320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2039833947"/>
                  </a:ext>
                </a:extLst>
              </a:tr>
            </a:tbl>
          </a:graphicData>
        </a:graphic>
      </p:graphicFrame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D0BB40C7-A52F-4B78-B13F-D51658A9BB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7188680"/>
              </p:ext>
            </p:extLst>
          </p:nvPr>
        </p:nvGraphicFramePr>
        <p:xfrm>
          <a:off x="5119291" y="1473417"/>
          <a:ext cx="3485978" cy="1956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9" name="Grafico 18">
            <a:extLst>
              <a:ext uri="{FF2B5EF4-FFF2-40B4-BE49-F238E27FC236}">
                <a16:creationId xmlns:a16="http://schemas.microsoft.com/office/drawing/2014/main" id="{BC307F51-8114-4910-B305-DFAAACE6C5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2930090"/>
              </p:ext>
            </p:extLst>
          </p:nvPr>
        </p:nvGraphicFramePr>
        <p:xfrm>
          <a:off x="5462536" y="3825031"/>
          <a:ext cx="3346184" cy="2041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BF7ED96-8532-401D-94FB-6C36A5C6E76F}"/>
              </a:ext>
            </a:extLst>
          </p:cNvPr>
          <p:cNvCxnSpPr>
            <a:cxnSpLocks/>
          </p:cNvCxnSpPr>
          <p:nvPr/>
        </p:nvCxnSpPr>
        <p:spPr>
          <a:xfrm>
            <a:off x="11109942" y="2317473"/>
            <a:ext cx="0" cy="2821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257D3FE-8F84-4D4A-B151-55DE6B58F55C}"/>
              </a:ext>
            </a:extLst>
          </p:cNvPr>
          <p:cNvSpPr txBox="1"/>
          <p:nvPr/>
        </p:nvSpPr>
        <p:spPr>
          <a:xfrm>
            <a:off x="11153397" y="2372124"/>
            <a:ext cx="6727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3566</a:t>
            </a:r>
          </a:p>
          <a:p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848</a:t>
            </a:r>
          </a:p>
          <a:p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F3EBE89-CBE9-45C9-9E03-AD06C73B0125}"/>
              </a:ext>
            </a:extLst>
          </p:cNvPr>
          <p:cNvSpPr/>
          <p:nvPr/>
        </p:nvSpPr>
        <p:spPr>
          <a:xfrm>
            <a:off x="8826484" y="2045623"/>
            <a:ext cx="3184328" cy="3487479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457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  <a:noFill/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INDICE </a:t>
            </a:r>
            <a:r>
              <a:rPr lang="it-IT" sz="3600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GENERALE</a:t>
            </a:r>
            <a:endParaRPr lang="it-IT" sz="36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pic>
        <p:nvPicPr>
          <p:cNvPr id="35" name="Elemento grafico 34" descr="Registratore di cassa">
            <a:extLst>
              <a:ext uri="{FF2B5EF4-FFF2-40B4-BE49-F238E27FC236}">
                <a16:creationId xmlns:a16="http://schemas.microsoft.com/office/drawing/2014/main" id="{6DEA8915-1410-4262-88F6-3F8E8236D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748623" y="726776"/>
            <a:ext cx="670224" cy="670224"/>
          </a:xfrm>
          <a:prstGeom prst="rect">
            <a:avLst/>
          </a:prstGeom>
        </p:spPr>
      </p:pic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D2263-C1A3-431D-BA5E-EE62FD137587}"/>
              </a:ext>
            </a:extLst>
          </p:cNvPr>
          <p:cNvSpPr txBox="1"/>
          <p:nvPr/>
        </p:nvSpPr>
        <p:spPr>
          <a:xfrm>
            <a:off x="-4161768" y="4125250"/>
            <a:ext cx="40701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Nascita: 1980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Sede Vigonza (PD): 1995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Fatturato 2015: ~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7M €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Punti vendita gestiti: ~1000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aphicFrame>
        <p:nvGraphicFramePr>
          <p:cNvPr id="17" name="Diagramma 16">
            <a:extLst>
              <a:ext uri="{FF2B5EF4-FFF2-40B4-BE49-F238E27FC236}">
                <a16:creationId xmlns:a16="http://schemas.microsoft.com/office/drawing/2014/main" id="{3F1B7D91-ECF1-405E-B79C-4C00D0DD88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7178728"/>
              </p:ext>
            </p:extLst>
          </p:nvPr>
        </p:nvGraphicFramePr>
        <p:xfrm>
          <a:off x="548507" y="979491"/>
          <a:ext cx="11143930" cy="199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9265B974-4F65-4483-A7F4-7382B4F36D23}"/>
              </a:ext>
            </a:extLst>
          </p:cNvPr>
          <p:cNvCxnSpPr>
            <a:cxnSpLocks/>
          </p:cNvCxnSpPr>
          <p:nvPr/>
        </p:nvCxnSpPr>
        <p:spPr>
          <a:xfrm>
            <a:off x="1997534" y="3383280"/>
            <a:ext cx="0" cy="79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E33A760-A52C-460E-8BCD-63CEFC3D6A1F}"/>
              </a:ext>
            </a:extLst>
          </p:cNvPr>
          <p:cNvSpPr txBox="1"/>
          <p:nvPr/>
        </p:nvSpPr>
        <p:spPr>
          <a:xfrm>
            <a:off x="1150501" y="3021188"/>
            <a:ext cx="1712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Prodotti e servizi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E933483B-8890-4471-A4BE-DDEB1484E8C2}"/>
              </a:ext>
            </a:extLst>
          </p:cNvPr>
          <p:cNvSpPr txBox="1"/>
          <p:nvPr/>
        </p:nvSpPr>
        <p:spPr>
          <a:xfrm>
            <a:off x="2957602" y="3036350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Offerta di stage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08AA09E8-32B9-463B-8375-AD0DBB0C2847}"/>
              </a:ext>
            </a:extLst>
          </p:cNvPr>
          <p:cNvSpPr txBox="1"/>
          <p:nvPr/>
        </p:nvSpPr>
        <p:spPr>
          <a:xfrm>
            <a:off x="3893511" y="5290950"/>
            <a:ext cx="1556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RDBMS vs JCR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447749B3-5E99-4DFD-881E-D48D7DF193D5}"/>
              </a:ext>
            </a:extLst>
          </p:cNvPr>
          <p:cNvSpPr txBox="1"/>
          <p:nvPr/>
        </p:nvSpPr>
        <p:spPr>
          <a:xfrm>
            <a:off x="4950760" y="303654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Tecnologie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AD898BB5-7971-4CE0-A6AD-3F5E5DD0FCC7}"/>
              </a:ext>
            </a:extLst>
          </p:cNvPr>
          <p:cNvSpPr txBox="1"/>
          <p:nvPr/>
        </p:nvSpPr>
        <p:spPr>
          <a:xfrm>
            <a:off x="5967601" y="5288843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Requisiti</a:t>
            </a:r>
          </a:p>
        </p:txBody>
      </p: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DB15273F-DC01-499B-9E44-FB4ADB2B396B}"/>
              </a:ext>
            </a:extLst>
          </p:cNvPr>
          <p:cNvCxnSpPr>
            <a:cxnSpLocks/>
          </p:cNvCxnSpPr>
          <p:nvPr/>
        </p:nvCxnSpPr>
        <p:spPr>
          <a:xfrm>
            <a:off x="3784470" y="3364459"/>
            <a:ext cx="0" cy="79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B88DDEAB-4A38-4752-963B-6F33C7CA99ED}"/>
              </a:ext>
            </a:extLst>
          </p:cNvPr>
          <p:cNvCxnSpPr>
            <a:cxnSpLocks/>
          </p:cNvCxnSpPr>
          <p:nvPr/>
        </p:nvCxnSpPr>
        <p:spPr>
          <a:xfrm>
            <a:off x="4681501" y="4485084"/>
            <a:ext cx="0" cy="79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EC794E5C-3201-444D-82F0-3AF8273C78A8}"/>
              </a:ext>
            </a:extLst>
          </p:cNvPr>
          <p:cNvCxnSpPr>
            <a:cxnSpLocks/>
          </p:cNvCxnSpPr>
          <p:nvPr/>
        </p:nvCxnSpPr>
        <p:spPr>
          <a:xfrm>
            <a:off x="5546512" y="3376849"/>
            <a:ext cx="0" cy="79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0A687EE8-C1F8-4061-91AF-22F03EDE9E8F}"/>
              </a:ext>
            </a:extLst>
          </p:cNvPr>
          <p:cNvCxnSpPr>
            <a:cxnSpLocks/>
          </p:cNvCxnSpPr>
          <p:nvPr/>
        </p:nvCxnSpPr>
        <p:spPr>
          <a:xfrm>
            <a:off x="6479842" y="4493175"/>
            <a:ext cx="0" cy="79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CFB94EE1-511E-4610-8F76-1988B46CBD1B}"/>
              </a:ext>
            </a:extLst>
          </p:cNvPr>
          <p:cNvSpPr txBox="1"/>
          <p:nvPr/>
        </p:nvSpPr>
        <p:spPr>
          <a:xfrm>
            <a:off x="6665343" y="3035866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Progettazione</a:t>
            </a:r>
          </a:p>
        </p:txBody>
      </p: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832160AF-748A-48A3-80BB-591E926EAA9C}"/>
              </a:ext>
            </a:extLst>
          </p:cNvPr>
          <p:cNvCxnSpPr>
            <a:cxnSpLocks/>
          </p:cNvCxnSpPr>
          <p:nvPr/>
        </p:nvCxnSpPr>
        <p:spPr>
          <a:xfrm>
            <a:off x="7388848" y="3363975"/>
            <a:ext cx="0" cy="79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D9F9FBD0-712F-4157-BB08-9CFDFE314E40}"/>
              </a:ext>
            </a:extLst>
          </p:cNvPr>
          <p:cNvSpPr txBox="1"/>
          <p:nvPr/>
        </p:nvSpPr>
        <p:spPr>
          <a:xfrm>
            <a:off x="7792848" y="5290581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Codifica</a:t>
            </a:r>
          </a:p>
        </p:txBody>
      </p: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31792F4A-4407-4807-9DF9-D9F40566F399}"/>
              </a:ext>
            </a:extLst>
          </p:cNvPr>
          <p:cNvCxnSpPr>
            <a:cxnSpLocks/>
          </p:cNvCxnSpPr>
          <p:nvPr/>
        </p:nvCxnSpPr>
        <p:spPr>
          <a:xfrm>
            <a:off x="8265891" y="4485084"/>
            <a:ext cx="0" cy="79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643CA3EF-4343-47DD-8C57-F793E3A477FC}"/>
              </a:ext>
            </a:extLst>
          </p:cNvPr>
          <p:cNvSpPr txBox="1"/>
          <p:nvPr/>
        </p:nvSpPr>
        <p:spPr>
          <a:xfrm>
            <a:off x="8906316" y="3037004"/>
            <a:ext cx="588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Test</a:t>
            </a:r>
          </a:p>
        </p:txBody>
      </p: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930FF16A-D206-45A0-A2B6-FC2A6658BE54}"/>
              </a:ext>
            </a:extLst>
          </p:cNvPr>
          <p:cNvCxnSpPr>
            <a:cxnSpLocks/>
          </p:cNvCxnSpPr>
          <p:nvPr/>
        </p:nvCxnSpPr>
        <p:spPr>
          <a:xfrm>
            <a:off x="9193002" y="3365113"/>
            <a:ext cx="0" cy="79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508BE4BD-6853-462C-9038-2523AF4FCFD5}"/>
              </a:ext>
            </a:extLst>
          </p:cNvPr>
          <p:cNvSpPr txBox="1"/>
          <p:nvPr/>
        </p:nvSpPr>
        <p:spPr>
          <a:xfrm>
            <a:off x="9236105" y="5288843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Obiettivi raggiunti</a:t>
            </a:r>
          </a:p>
        </p:txBody>
      </p: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6580E25F-F35A-4012-86B3-18655725C1DA}"/>
              </a:ext>
            </a:extLst>
          </p:cNvPr>
          <p:cNvCxnSpPr>
            <a:cxnSpLocks/>
          </p:cNvCxnSpPr>
          <p:nvPr/>
        </p:nvCxnSpPr>
        <p:spPr>
          <a:xfrm>
            <a:off x="10135942" y="4493460"/>
            <a:ext cx="0" cy="79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ABF5F3A7-D2EE-4EF0-B7D5-CCFF392A57E2}"/>
              </a:ext>
            </a:extLst>
          </p:cNvPr>
          <p:cNvCxnSpPr>
            <a:cxnSpLocks/>
            <a:stCxn id="4" idx="6"/>
            <a:endCxn id="76" idx="6"/>
          </p:cNvCxnSpPr>
          <p:nvPr/>
        </p:nvCxnSpPr>
        <p:spPr>
          <a:xfrm flipV="1">
            <a:off x="1192892" y="4301344"/>
            <a:ext cx="10027179" cy="396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nettore 3">
            <a:extLst>
              <a:ext uri="{FF2B5EF4-FFF2-40B4-BE49-F238E27FC236}">
                <a16:creationId xmlns:a16="http://schemas.microsoft.com/office/drawing/2014/main" id="{D0B0D1FC-8248-47DA-8081-02F0A6B0C7C9}"/>
              </a:ext>
            </a:extLst>
          </p:cNvPr>
          <p:cNvSpPr/>
          <p:nvPr/>
        </p:nvSpPr>
        <p:spPr>
          <a:xfrm>
            <a:off x="870058" y="4179549"/>
            <a:ext cx="322834" cy="3228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onnettore 32">
            <a:extLst>
              <a:ext uri="{FF2B5EF4-FFF2-40B4-BE49-F238E27FC236}">
                <a16:creationId xmlns:a16="http://schemas.microsoft.com/office/drawing/2014/main" id="{5FFB6601-1FB3-4B86-8375-EFED1A067AC8}"/>
              </a:ext>
            </a:extLst>
          </p:cNvPr>
          <p:cNvSpPr/>
          <p:nvPr/>
        </p:nvSpPr>
        <p:spPr>
          <a:xfrm>
            <a:off x="2719800" y="4163893"/>
            <a:ext cx="322834" cy="32283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912DBCF4-4E9F-4E22-B863-33C8F7FB11F8}"/>
              </a:ext>
            </a:extLst>
          </p:cNvPr>
          <p:cNvSpPr/>
          <p:nvPr/>
        </p:nvSpPr>
        <p:spPr>
          <a:xfrm>
            <a:off x="3623053" y="4162250"/>
            <a:ext cx="322834" cy="32283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Connettore 45">
            <a:extLst>
              <a:ext uri="{FF2B5EF4-FFF2-40B4-BE49-F238E27FC236}">
                <a16:creationId xmlns:a16="http://schemas.microsoft.com/office/drawing/2014/main" id="{534A1D63-5F70-4D5C-BC91-4986ABE5E9F7}"/>
              </a:ext>
            </a:extLst>
          </p:cNvPr>
          <p:cNvSpPr/>
          <p:nvPr/>
        </p:nvSpPr>
        <p:spPr>
          <a:xfrm>
            <a:off x="4520084" y="4162250"/>
            <a:ext cx="322834" cy="32283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FD233D11-94DD-4BCA-9D9C-1DB3B901442B}"/>
              </a:ext>
            </a:extLst>
          </p:cNvPr>
          <p:cNvSpPr/>
          <p:nvPr/>
        </p:nvSpPr>
        <p:spPr>
          <a:xfrm>
            <a:off x="5389866" y="4170341"/>
            <a:ext cx="322834" cy="32283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02FA8267-9C9F-40B5-862B-9898D731C38C}"/>
              </a:ext>
            </a:extLst>
          </p:cNvPr>
          <p:cNvSpPr/>
          <p:nvPr/>
        </p:nvSpPr>
        <p:spPr>
          <a:xfrm>
            <a:off x="6321547" y="4171870"/>
            <a:ext cx="322834" cy="32283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AD9A1357-A2B6-4051-A78D-3BC14DE0C6A8}"/>
              </a:ext>
            </a:extLst>
          </p:cNvPr>
          <p:cNvSpPr/>
          <p:nvPr/>
        </p:nvSpPr>
        <p:spPr>
          <a:xfrm>
            <a:off x="7228114" y="4161397"/>
            <a:ext cx="322834" cy="32283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950F92DE-2F9E-4D61-A885-FBCDA8A29110}"/>
              </a:ext>
            </a:extLst>
          </p:cNvPr>
          <p:cNvSpPr/>
          <p:nvPr/>
        </p:nvSpPr>
        <p:spPr>
          <a:xfrm>
            <a:off x="8101272" y="4162250"/>
            <a:ext cx="322834" cy="32283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onnettore 25">
            <a:extLst>
              <a:ext uri="{FF2B5EF4-FFF2-40B4-BE49-F238E27FC236}">
                <a16:creationId xmlns:a16="http://schemas.microsoft.com/office/drawing/2014/main" id="{8E451F4B-53D9-4AB8-A1C8-42E563BA26B8}"/>
              </a:ext>
            </a:extLst>
          </p:cNvPr>
          <p:cNvSpPr/>
          <p:nvPr/>
        </p:nvSpPr>
        <p:spPr>
          <a:xfrm>
            <a:off x="9005664" y="4155791"/>
            <a:ext cx="322834" cy="32283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onnettore 28">
            <a:extLst>
              <a:ext uri="{FF2B5EF4-FFF2-40B4-BE49-F238E27FC236}">
                <a16:creationId xmlns:a16="http://schemas.microsoft.com/office/drawing/2014/main" id="{F7B6A731-2C16-40FA-8EBA-B11DFD447A57}"/>
              </a:ext>
            </a:extLst>
          </p:cNvPr>
          <p:cNvSpPr/>
          <p:nvPr/>
        </p:nvSpPr>
        <p:spPr>
          <a:xfrm>
            <a:off x="9970126" y="4163893"/>
            <a:ext cx="322834" cy="32283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9C51B229-5C4B-4092-881E-EBA2B6DA4365}"/>
              </a:ext>
            </a:extLst>
          </p:cNvPr>
          <p:cNvSpPr txBox="1"/>
          <p:nvPr/>
        </p:nvSpPr>
        <p:spPr>
          <a:xfrm>
            <a:off x="1987403" y="5296574"/>
            <a:ext cx="1765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Progetti software</a:t>
            </a:r>
          </a:p>
        </p:txBody>
      </p: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12AC09DB-3C70-4DC6-B2CE-4AED8A09316A}"/>
              </a:ext>
            </a:extLst>
          </p:cNvPr>
          <p:cNvCxnSpPr>
            <a:cxnSpLocks/>
          </p:cNvCxnSpPr>
          <p:nvPr/>
        </p:nvCxnSpPr>
        <p:spPr>
          <a:xfrm>
            <a:off x="2890789" y="4483262"/>
            <a:ext cx="0" cy="79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01FDC93E-07D5-424E-90F6-88A877B9C65B}"/>
              </a:ext>
            </a:extLst>
          </p:cNvPr>
          <p:cNvSpPr/>
          <p:nvPr/>
        </p:nvSpPr>
        <p:spPr>
          <a:xfrm>
            <a:off x="1840834" y="4178067"/>
            <a:ext cx="322834" cy="32283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Connettore 75">
            <a:extLst>
              <a:ext uri="{FF2B5EF4-FFF2-40B4-BE49-F238E27FC236}">
                <a16:creationId xmlns:a16="http://schemas.microsoft.com/office/drawing/2014/main" id="{DA200605-38E5-4DB1-8C11-A35EC1C0D7A1}"/>
              </a:ext>
            </a:extLst>
          </p:cNvPr>
          <p:cNvSpPr/>
          <p:nvPr/>
        </p:nvSpPr>
        <p:spPr>
          <a:xfrm>
            <a:off x="10897237" y="4139927"/>
            <a:ext cx="322834" cy="3228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531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  <a:noFill/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L’AZIENDA </a:t>
            </a:r>
            <a:r>
              <a:rPr lang="it-IT" sz="3600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PRODOTTI E SERVIZI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6498976" y="1265735"/>
            <a:ext cx="1241884" cy="1227642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D2263-C1A3-431D-BA5E-EE62FD137587}"/>
              </a:ext>
            </a:extLst>
          </p:cNvPr>
          <p:cNvSpPr txBox="1"/>
          <p:nvPr/>
        </p:nvSpPr>
        <p:spPr>
          <a:xfrm>
            <a:off x="7773130" y="1182736"/>
            <a:ext cx="40701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Nascita: 1980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Sede Vigonza (PD): 1995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Fatturato 2015: ~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7M €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Punti vendita gestiti: ~1000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1A3B276-C010-498D-8311-2056325CD7B5}"/>
              </a:ext>
            </a:extLst>
          </p:cNvPr>
          <p:cNvSpPr txBox="1"/>
          <p:nvPr/>
        </p:nvSpPr>
        <p:spPr>
          <a:xfrm>
            <a:off x="6835230" y="2964977"/>
            <a:ext cx="2816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Casse automatiche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Terminali 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Bilance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6542986-C047-41D9-8330-81A9A01B62C7}"/>
              </a:ext>
            </a:extLst>
          </p:cNvPr>
          <p:cNvSpPr txBox="1"/>
          <p:nvPr/>
        </p:nvSpPr>
        <p:spPr>
          <a:xfrm>
            <a:off x="7795432" y="4469804"/>
            <a:ext cx="2816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Software per casse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Soluzioni mobile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Soluzioni web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47C85449-A378-4393-8087-698802FB0245}"/>
              </a:ext>
            </a:extLst>
          </p:cNvPr>
          <p:cNvCxnSpPr>
            <a:cxnSpLocks/>
          </p:cNvCxnSpPr>
          <p:nvPr/>
        </p:nvCxnSpPr>
        <p:spPr>
          <a:xfrm flipH="1" flipV="1">
            <a:off x="2881692" y="1882987"/>
            <a:ext cx="3617695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5EF694A4-0839-4FAD-A513-71D1EA375509}"/>
              </a:ext>
            </a:extLst>
          </p:cNvPr>
          <p:cNvCxnSpPr/>
          <p:nvPr/>
        </p:nvCxnSpPr>
        <p:spPr>
          <a:xfrm flipH="1">
            <a:off x="4505093" y="3429000"/>
            <a:ext cx="122261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F3911FB1-F648-4718-99EC-0833A5DAF9EF}"/>
              </a:ext>
            </a:extLst>
          </p:cNvPr>
          <p:cNvCxnSpPr>
            <a:cxnSpLocks/>
          </p:cNvCxnSpPr>
          <p:nvPr/>
        </p:nvCxnSpPr>
        <p:spPr>
          <a:xfrm flipH="1" flipV="1">
            <a:off x="4360127" y="5029200"/>
            <a:ext cx="2139260" cy="1530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84F0EC83-A922-475C-B455-A209EBF22177}"/>
              </a:ext>
            </a:extLst>
          </p:cNvPr>
          <p:cNvSpPr/>
          <p:nvPr/>
        </p:nvSpPr>
        <p:spPr>
          <a:xfrm>
            <a:off x="694616" y="1356802"/>
            <a:ext cx="4374153" cy="4374207"/>
          </a:xfrm>
          <a:prstGeom prst="ellipse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C000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79634494-5AFE-4E09-90BB-DCF7A6A1FFCB}"/>
              </a:ext>
            </a:extLst>
          </p:cNvPr>
          <p:cNvGrpSpPr/>
          <p:nvPr/>
        </p:nvGrpSpPr>
        <p:grpSpPr>
          <a:xfrm>
            <a:off x="-1955096" y="4427812"/>
            <a:ext cx="959783" cy="948776"/>
            <a:chOff x="-1955096" y="4427812"/>
            <a:chExt cx="959783" cy="948776"/>
          </a:xfrm>
        </p:grpSpPr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D1CFC7FB-7CC6-4C40-8292-D78FE77744E8}"/>
                </a:ext>
              </a:extLst>
            </p:cNvPr>
            <p:cNvSpPr/>
            <p:nvPr/>
          </p:nvSpPr>
          <p:spPr>
            <a:xfrm>
              <a:off x="-1955096" y="442781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/>
            </a:p>
          </p:txBody>
        </p:sp>
        <p:pic>
          <p:nvPicPr>
            <p:cNvPr id="45" name="Elemento grafico 44" descr="Registratore di cassa">
              <a:extLst>
                <a:ext uri="{FF2B5EF4-FFF2-40B4-BE49-F238E27FC236}">
                  <a16:creationId xmlns:a16="http://schemas.microsoft.com/office/drawing/2014/main" id="{1D6CDE82-1099-4775-8C45-180C73620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806507" y="4548038"/>
              <a:ext cx="670224" cy="670224"/>
            </a:xfrm>
            <a:prstGeom prst="rect">
              <a:avLst/>
            </a:prstGeom>
          </p:spPr>
        </p:pic>
      </p:grp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7218EADA-7CE7-4256-A181-ACC6F6DC91B6}"/>
              </a:ext>
            </a:extLst>
          </p:cNvPr>
          <p:cNvGrpSpPr/>
          <p:nvPr/>
        </p:nvGrpSpPr>
        <p:grpSpPr>
          <a:xfrm>
            <a:off x="-1897212" y="606550"/>
            <a:ext cx="959783" cy="948776"/>
            <a:chOff x="-1897212" y="606550"/>
            <a:chExt cx="959783" cy="948776"/>
          </a:xfrm>
        </p:grpSpPr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65EFFCC2-587C-4247-8ADB-9D6EC719458A}"/>
                </a:ext>
              </a:extLst>
            </p:cNvPr>
            <p:cNvSpPr/>
            <p:nvPr/>
          </p:nvSpPr>
          <p:spPr>
            <a:xfrm>
              <a:off x="-1897212" y="60655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/>
            </a:p>
          </p:txBody>
        </p:sp>
        <p:pic>
          <p:nvPicPr>
            <p:cNvPr id="51" name="Elemento grafico 50" descr="Computer portatile">
              <a:extLst>
                <a:ext uri="{FF2B5EF4-FFF2-40B4-BE49-F238E27FC236}">
                  <a16:creationId xmlns:a16="http://schemas.microsoft.com/office/drawing/2014/main" id="{E7515807-6B23-4BA1-AC12-DFCE3520B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1820315" y="610159"/>
              <a:ext cx="836296" cy="836296"/>
            </a:xfrm>
            <a:prstGeom prst="rect">
              <a:avLst/>
            </a:prstGeom>
          </p:spPr>
        </p:pic>
      </p:grpSp>
      <p:pic>
        <p:nvPicPr>
          <p:cNvPr id="54" name="Immagine 53">
            <a:extLst>
              <a:ext uri="{FF2B5EF4-FFF2-40B4-BE49-F238E27FC236}">
                <a16:creationId xmlns:a16="http://schemas.microsoft.com/office/drawing/2014/main" id="{B4B49928-C62D-4F9B-9244-1CCA05A83CA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257" y="2841817"/>
            <a:ext cx="1241883" cy="1226359"/>
          </a:xfrm>
          <a:prstGeom prst="rect">
            <a:avLst/>
          </a:prstGeom>
        </p:spPr>
      </p:pic>
      <p:pic>
        <p:nvPicPr>
          <p:cNvPr id="58" name="Immagine 57">
            <a:extLst>
              <a:ext uri="{FF2B5EF4-FFF2-40B4-BE49-F238E27FC236}">
                <a16:creationId xmlns:a16="http://schemas.microsoft.com/office/drawing/2014/main" id="{0160C445-9ADC-4C26-B5A3-9ED753C4D5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387" y="4427812"/>
            <a:ext cx="1258018" cy="125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6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L’AZIENDA </a:t>
            </a:r>
            <a:r>
              <a:rPr lang="it-IT" sz="3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PROGETTI SOFTWARE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pic>
        <p:nvPicPr>
          <p:cNvPr id="35" name="Elemento grafico 34" descr="Registratore di cassa">
            <a:extLst>
              <a:ext uri="{FF2B5EF4-FFF2-40B4-BE49-F238E27FC236}">
                <a16:creationId xmlns:a16="http://schemas.microsoft.com/office/drawing/2014/main" id="{6DEA8915-1410-4262-88F6-3F8E8236D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748623" y="726776"/>
            <a:ext cx="670224" cy="670224"/>
          </a:xfrm>
          <a:prstGeom prst="rect">
            <a:avLst/>
          </a:prstGeom>
        </p:spPr>
      </p:pic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D2263-C1A3-431D-BA5E-EE62FD137587}"/>
              </a:ext>
            </a:extLst>
          </p:cNvPr>
          <p:cNvSpPr txBox="1"/>
          <p:nvPr/>
        </p:nvSpPr>
        <p:spPr>
          <a:xfrm>
            <a:off x="6024876" y="1581671"/>
            <a:ext cx="5415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Software di sede per ambienti </a:t>
            </a:r>
            <a:r>
              <a:rPr lang="it-IT" sz="2000" b="1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retail</a:t>
            </a:r>
            <a:endParaRPr lang="it-IT" sz="2000" b="1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Controllo dei punti vendita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Modulare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Multipiattaforma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305CB638-8C44-4598-BD8F-0EEC39EF28F3}"/>
              </a:ext>
            </a:extLst>
          </p:cNvPr>
          <p:cNvGrpSpPr/>
          <p:nvPr/>
        </p:nvGrpSpPr>
        <p:grpSpPr>
          <a:xfrm>
            <a:off x="3502054" y="1235855"/>
            <a:ext cx="1894208" cy="1894208"/>
            <a:chOff x="443166" y="2376804"/>
            <a:chExt cx="3381435" cy="3381435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079AD566-8C61-416D-8E81-E569E41A5A38}"/>
                </a:ext>
              </a:extLst>
            </p:cNvPr>
            <p:cNvSpPr/>
            <p:nvPr/>
          </p:nvSpPr>
          <p:spPr>
            <a:xfrm>
              <a:off x="443166" y="2376804"/>
              <a:ext cx="3381435" cy="33814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01398E9E-8329-4340-ACA0-2FFF98370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546" y="3156360"/>
              <a:ext cx="2630738" cy="1729723"/>
            </a:xfrm>
            <a:prstGeom prst="rect">
              <a:avLst/>
            </a:prstGeom>
          </p:spPr>
        </p:pic>
      </p:grp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2A523FD-A119-4F1F-A3D5-0050F8D821C7}"/>
              </a:ext>
            </a:extLst>
          </p:cNvPr>
          <p:cNvSpPr txBox="1"/>
          <p:nvPr/>
        </p:nvSpPr>
        <p:spPr>
          <a:xfrm>
            <a:off x="4769000" y="3976275"/>
            <a:ext cx="54157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Moduli </a:t>
            </a:r>
            <a:r>
              <a:rPr lang="it-IT" sz="2000" b="1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JStore</a:t>
            </a:r>
            <a:endParaRPr lang="it-IT" sz="2000" b="1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Modificabili singolarmente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3F2F62E-2E0E-4D33-AF27-808997B137B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"/>
          <a:stretch/>
        </p:blipFill>
        <p:spPr>
          <a:xfrm>
            <a:off x="924560" y="3130063"/>
            <a:ext cx="3196964" cy="254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1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IL PROGETTO </a:t>
            </a:r>
            <a:r>
              <a:rPr lang="it-IT" sz="3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OFFERTA DI STAGE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22" name="Group 137">
            <a:extLst>
              <a:ext uri="{FF2B5EF4-FFF2-40B4-BE49-F238E27FC236}">
                <a16:creationId xmlns:a16="http://schemas.microsoft.com/office/drawing/2014/main" id="{76D0C959-A82A-40E8-89A1-13EAE2B763AD}"/>
              </a:ext>
            </a:extLst>
          </p:cNvPr>
          <p:cNvGrpSpPr/>
          <p:nvPr/>
        </p:nvGrpSpPr>
        <p:grpSpPr>
          <a:xfrm>
            <a:off x="2224328" y="3966236"/>
            <a:ext cx="1179895" cy="1724029"/>
            <a:chOff x="4934796" y="1751013"/>
            <a:chExt cx="2935287" cy="4606075"/>
          </a:xfrm>
          <a:solidFill>
            <a:schemeClr val="accent6"/>
          </a:solidFill>
        </p:grpSpPr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B164DE73-91D4-49A9-B631-72F296AF13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796" y="1751013"/>
              <a:ext cx="2935287" cy="3470275"/>
            </a:xfrm>
            <a:custGeom>
              <a:avLst/>
              <a:gdLst>
                <a:gd name="T0" fmla="*/ 774 w 1058"/>
                <a:gd name="T1" fmla="*/ 1252 h 1252"/>
                <a:gd name="T2" fmla="*/ 283 w 1058"/>
                <a:gd name="T3" fmla="*/ 1252 h 1252"/>
                <a:gd name="T4" fmla="*/ 248 w 1058"/>
                <a:gd name="T5" fmla="*/ 1218 h 1252"/>
                <a:gd name="T6" fmla="*/ 142 w 1058"/>
                <a:gd name="T7" fmla="*/ 887 h 1252"/>
                <a:gd name="T8" fmla="*/ 110 w 1058"/>
                <a:gd name="T9" fmla="*/ 831 h 1252"/>
                <a:gd name="T10" fmla="*/ 0 w 1058"/>
                <a:gd name="T11" fmla="*/ 529 h 1252"/>
                <a:gd name="T12" fmla="*/ 529 w 1058"/>
                <a:gd name="T13" fmla="*/ 0 h 1252"/>
                <a:gd name="T14" fmla="*/ 1058 w 1058"/>
                <a:gd name="T15" fmla="*/ 529 h 1252"/>
                <a:gd name="T16" fmla="*/ 947 w 1058"/>
                <a:gd name="T17" fmla="*/ 831 h 1252"/>
                <a:gd name="T18" fmla="*/ 916 w 1058"/>
                <a:gd name="T19" fmla="*/ 887 h 1252"/>
                <a:gd name="T20" fmla="*/ 810 w 1058"/>
                <a:gd name="T21" fmla="*/ 1218 h 1252"/>
                <a:gd name="T22" fmla="*/ 774 w 1058"/>
                <a:gd name="T23" fmla="*/ 1252 h 1252"/>
                <a:gd name="T24" fmla="*/ 315 w 1058"/>
                <a:gd name="T25" fmla="*/ 1180 h 1252"/>
                <a:gd name="T26" fmla="*/ 742 w 1058"/>
                <a:gd name="T27" fmla="*/ 1180 h 1252"/>
                <a:gd name="T28" fmla="*/ 851 w 1058"/>
                <a:gd name="T29" fmla="*/ 857 h 1252"/>
                <a:gd name="T30" fmla="*/ 885 w 1058"/>
                <a:gd name="T31" fmla="*/ 794 h 1252"/>
                <a:gd name="T32" fmla="*/ 986 w 1058"/>
                <a:gd name="T33" fmla="*/ 529 h 1252"/>
                <a:gd name="T34" fmla="*/ 529 w 1058"/>
                <a:gd name="T35" fmla="*/ 72 h 1252"/>
                <a:gd name="T36" fmla="*/ 72 w 1058"/>
                <a:gd name="T37" fmla="*/ 529 h 1252"/>
                <a:gd name="T38" fmla="*/ 172 w 1058"/>
                <a:gd name="T39" fmla="*/ 794 h 1252"/>
                <a:gd name="T40" fmla="*/ 207 w 1058"/>
                <a:gd name="T41" fmla="*/ 857 h 1252"/>
                <a:gd name="T42" fmla="*/ 315 w 1058"/>
                <a:gd name="T43" fmla="*/ 1180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58" h="1252">
                  <a:moveTo>
                    <a:pt x="774" y="1252"/>
                  </a:moveTo>
                  <a:cubicBezTo>
                    <a:pt x="283" y="1252"/>
                    <a:pt x="283" y="1252"/>
                    <a:pt x="283" y="1252"/>
                  </a:cubicBezTo>
                  <a:cubicBezTo>
                    <a:pt x="264" y="1252"/>
                    <a:pt x="249" y="1237"/>
                    <a:pt x="248" y="1218"/>
                  </a:cubicBezTo>
                  <a:cubicBezTo>
                    <a:pt x="247" y="1217"/>
                    <a:pt x="239" y="1097"/>
                    <a:pt x="142" y="887"/>
                  </a:cubicBezTo>
                  <a:cubicBezTo>
                    <a:pt x="135" y="873"/>
                    <a:pt x="123" y="853"/>
                    <a:pt x="110" y="831"/>
                  </a:cubicBezTo>
                  <a:cubicBezTo>
                    <a:pt x="66" y="755"/>
                    <a:pt x="0" y="640"/>
                    <a:pt x="0" y="529"/>
                  </a:cubicBezTo>
                  <a:cubicBezTo>
                    <a:pt x="0" y="238"/>
                    <a:pt x="237" y="0"/>
                    <a:pt x="529" y="0"/>
                  </a:cubicBezTo>
                  <a:cubicBezTo>
                    <a:pt x="820" y="0"/>
                    <a:pt x="1058" y="238"/>
                    <a:pt x="1058" y="529"/>
                  </a:cubicBezTo>
                  <a:cubicBezTo>
                    <a:pt x="1058" y="640"/>
                    <a:pt x="991" y="755"/>
                    <a:pt x="947" y="831"/>
                  </a:cubicBezTo>
                  <a:cubicBezTo>
                    <a:pt x="934" y="853"/>
                    <a:pt x="923" y="873"/>
                    <a:pt x="916" y="887"/>
                  </a:cubicBezTo>
                  <a:cubicBezTo>
                    <a:pt x="818" y="1097"/>
                    <a:pt x="810" y="1217"/>
                    <a:pt x="810" y="1218"/>
                  </a:cubicBezTo>
                  <a:cubicBezTo>
                    <a:pt x="809" y="1237"/>
                    <a:pt x="793" y="1252"/>
                    <a:pt x="774" y="1252"/>
                  </a:cubicBezTo>
                  <a:close/>
                  <a:moveTo>
                    <a:pt x="315" y="1180"/>
                  </a:moveTo>
                  <a:cubicBezTo>
                    <a:pt x="742" y="1180"/>
                    <a:pt x="742" y="1180"/>
                    <a:pt x="742" y="1180"/>
                  </a:cubicBezTo>
                  <a:cubicBezTo>
                    <a:pt x="751" y="1127"/>
                    <a:pt x="776" y="1017"/>
                    <a:pt x="851" y="857"/>
                  </a:cubicBezTo>
                  <a:cubicBezTo>
                    <a:pt x="859" y="840"/>
                    <a:pt x="871" y="819"/>
                    <a:pt x="885" y="794"/>
                  </a:cubicBezTo>
                  <a:cubicBezTo>
                    <a:pt x="928" y="721"/>
                    <a:pt x="986" y="621"/>
                    <a:pt x="986" y="529"/>
                  </a:cubicBezTo>
                  <a:cubicBezTo>
                    <a:pt x="986" y="277"/>
                    <a:pt x="781" y="72"/>
                    <a:pt x="529" y="72"/>
                  </a:cubicBezTo>
                  <a:cubicBezTo>
                    <a:pt x="277" y="72"/>
                    <a:pt x="72" y="277"/>
                    <a:pt x="72" y="529"/>
                  </a:cubicBezTo>
                  <a:cubicBezTo>
                    <a:pt x="72" y="621"/>
                    <a:pt x="130" y="721"/>
                    <a:pt x="172" y="794"/>
                  </a:cubicBezTo>
                  <a:cubicBezTo>
                    <a:pt x="187" y="819"/>
                    <a:pt x="199" y="840"/>
                    <a:pt x="207" y="857"/>
                  </a:cubicBezTo>
                  <a:cubicBezTo>
                    <a:pt x="281" y="1017"/>
                    <a:pt x="307" y="1127"/>
                    <a:pt x="315" y="1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F5FCC14-9E8F-4989-964E-59BF4489C5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72983" y="5153763"/>
              <a:ext cx="1500187" cy="1203325"/>
            </a:xfrm>
            <a:custGeom>
              <a:avLst/>
              <a:gdLst>
                <a:gd name="T0" fmla="*/ 495 w 541"/>
                <a:gd name="T1" fmla="*/ 223 h 434"/>
                <a:gd name="T2" fmla="*/ 540 w 541"/>
                <a:gd name="T3" fmla="*/ 168 h 434"/>
                <a:gd name="T4" fmla="*/ 494 w 541"/>
                <a:gd name="T5" fmla="*/ 112 h 434"/>
                <a:gd name="T6" fmla="*/ 540 w 541"/>
                <a:gd name="T7" fmla="*/ 57 h 434"/>
                <a:gd name="T8" fmla="*/ 483 w 541"/>
                <a:gd name="T9" fmla="*/ 0 h 434"/>
                <a:gd name="T10" fmla="*/ 56 w 541"/>
                <a:gd name="T11" fmla="*/ 0 h 434"/>
                <a:gd name="T12" fmla="*/ 0 w 541"/>
                <a:gd name="T13" fmla="*/ 56 h 434"/>
                <a:gd name="T14" fmla="*/ 46 w 541"/>
                <a:gd name="T15" fmla="*/ 112 h 434"/>
                <a:gd name="T16" fmla="*/ 0 w 541"/>
                <a:gd name="T17" fmla="*/ 167 h 434"/>
                <a:gd name="T18" fmla="*/ 46 w 541"/>
                <a:gd name="T19" fmla="*/ 223 h 434"/>
                <a:gd name="T20" fmla="*/ 1 w 541"/>
                <a:gd name="T21" fmla="*/ 278 h 434"/>
                <a:gd name="T22" fmla="*/ 57 w 541"/>
                <a:gd name="T23" fmla="*/ 334 h 434"/>
                <a:gd name="T24" fmla="*/ 157 w 541"/>
                <a:gd name="T25" fmla="*/ 334 h 434"/>
                <a:gd name="T26" fmla="*/ 161 w 541"/>
                <a:gd name="T27" fmla="*/ 351 h 434"/>
                <a:gd name="T28" fmla="*/ 272 w 541"/>
                <a:gd name="T29" fmla="*/ 433 h 434"/>
                <a:gd name="T30" fmla="*/ 383 w 541"/>
                <a:gd name="T31" fmla="*/ 335 h 434"/>
                <a:gd name="T32" fmla="*/ 484 w 541"/>
                <a:gd name="T33" fmla="*/ 335 h 434"/>
                <a:gd name="T34" fmla="*/ 541 w 541"/>
                <a:gd name="T35" fmla="*/ 278 h 434"/>
                <a:gd name="T36" fmla="*/ 495 w 541"/>
                <a:gd name="T37" fmla="*/ 223 h 434"/>
                <a:gd name="T38" fmla="*/ 423 w 541"/>
                <a:gd name="T39" fmla="*/ 241 h 434"/>
                <a:gd name="T40" fmla="*/ 118 w 541"/>
                <a:gd name="T41" fmla="*/ 241 h 434"/>
                <a:gd name="T42" fmla="*/ 104 w 541"/>
                <a:gd name="T43" fmla="*/ 227 h 434"/>
                <a:gd name="T44" fmla="*/ 118 w 541"/>
                <a:gd name="T45" fmla="*/ 213 h 434"/>
                <a:gd name="T46" fmla="*/ 423 w 541"/>
                <a:gd name="T47" fmla="*/ 213 h 434"/>
                <a:gd name="T48" fmla="*/ 437 w 541"/>
                <a:gd name="T49" fmla="*/ 227 h 434"/>
                <a:gd name="T50" fmla="*/ 423 w 541"/>
                <a:gd name="T51" fmla="*/ 241 h 434"/>
                <a:gd name="T52" fmla="*/ 423 w 541"/>
                <a:gd name="T53" fmla="*/ 116 h 434"/>
                <a:gd name="T54" fmla="*/ 118 w 541"/>
                <a:gd name="T55" fmla="*/ 116 h 434"/>
                <a:gd name="T56" fmla="*/ 104 w 541"/>
                <a:gd name="T57" fmla="*/ 102 h 434"/>
                <a:gd name="T58" fmla="*/ 118 w 541"/>
                <a:gd name="T59" fmla="*/ 88 h 434"/>
                <a:gd name="T60" fmla="*/ 423 w 541"/>
                <a:gd name="T61" fmla="*/ 88 h 434"/>
                <a:gd name="T62" fmla="*/ 437 w 541"/>
                <a:gd name="T63" fmla="*/ 102 h 434"/>
                <a:gd name="T64" fmla="*/ 423 w 541"/>
                <a:gd name="T65" fmla="*/ 11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1" h="434">
                  <a:moveTo>
                    <a:pt x="495" y="223"/>
                  </a:moveTo>
                  <a:cubicBezTo>
                    <a:pt x="521" y="218"/>
                    <a:pt x="540" y="195"/>
                    <a:pt x="540" y="168"/>
                  </a:cubicBezTo>
                  <a:cubicBezTo>
                    <a:pt x="540" y="140"/>
                    <a:pt x="520" y="117"/>
                    <a:pt x="494" y="112"/>
                  </a:cubicBezTo>
                  <a:cubicBezTo>
                    <a:pt x="520" y="107"/>
                    <a:pt x="540" y="84"/>
                    <a:pt x="540" y="57"/>
                  </a:cubicBezTo>
                  <a:cubicBezTo>
                    <a:pt x="540" y="26"/>
                    <a:pt x="514" y="0"/>
                    <a:pt x="48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4"/>
                    <a:pt x="20" y="107"/>
                    <a:pt x="46" y="112"/>
                  </a:cubicBezTo>
                  <a:cubicBezTo>
                    <a:pt x="20" y="117"/>
                    <a:pt x="0" y="140"/>
                    <a:pt x="0" y="167"/>
                  </a:cubicBezTo>
                  <a:cubicBezTo>
                    <a:pt x="0" y="195"/>
                    <a:pt x="20" y="218"/>
                    <a:pt x="46" y="223"/>
                  </a:cubicBezTo>
                  <a:cubicBezTo>
                    <a:pt x="20" y="228"/>
                    <a:pt x="1" y="250"/>
                    <a:pt x="1" y="278"/>
                  </a:cubicBezTo>
                  <a:cubicBezTo>
                    <a:pt x="1" y="309"/>
                    <a:pt x="26" y="334"/>
                    <a:pt x="57" y="334"/>
                  </a:cubicBezTo>
                  <a:cubicBezTo>
                    <a:pt x="157" y="334"/>
                    <a:pt x="157" y="334"/>
                    <a:pt x="157" y="334"/>
                  </a:cubicBezTo>
                  <a:cubicBezTo>
                    <a:pt x="158" y="340"/>
                    <a:pt x="159" y="345"/>
                    <a:pt x="161" y="351"/>
                  </a:cubicBezTo>
                  <a:cubicBezTo>
                    <a:pt x="175" y="399"/>
                    <a:pt x="219" y="434"/>
                    <a:pt x="272" y="433"/>
                  </a:cubicBezTo>
                  <a:cubicBezTo>
                    <a:pt x="331" y="433"/>
                    <a:pt x="380" y="392"/>
                    <a:pt x="383" y="335"/>
                  </a:cubicBezTo>
                  <a:cubicBezTo>
                    <a:pt x="484" y="335"/>
                    <a:pt x="484" y="335"/>
                    <a:pt x="484" y="335"/>
                  </a:cubicBezTo>
                  <a:cubicBezTo>
                    <a:pt x="515" y="335"/>
                    <a:pt x="541" y="309"/>
                    <a:pt x="541" y="278"/>
                  </a:cubicBezTo>
                  <a:cubicBezTo>
                    <a:pt x="541" y="251"/>
                    <a:pt x="521" y="228"/>
                    <a:pt x="495" y="223"/>
                  </a:cubicBezTo>
                  <a:close/>
                  <a:moveTo>
                    <a:pt x="423" y="241"/>
                  </a:moveTo>
                  <a:cubicBezTo>
                    <a:pt x="118" y="241"/>
                    <a:pt x="118" y="241"/>
                    <a:pt x="118" y="241"/>
                  </a:cubicBezTo>
                  <a:cubicBezTo>
                    <a:pt x="110" y="241"/>
                    <a:pt x="104" y="234"/>
                    <a:pt x="104" y="227"/>
                  </a:cubicBezTo>
                  <a:cubicBezTo>
                    <a:pt x="104" y="219"/>
                    <a:pt x="110" y="213"/>
                    <a:pt x="118" y="213"/>
                  </a:cubicBezTo>
                  <a:cubicBezTo>
                    <a:pt x="423" y="213"/>
                    <a:pt x="423" y="213"/>
                    <a:pt x="423" y="213"/>
                  </a:cubicBezTo>
                  <a:cubicBezTo>
                    <a:pt x="431" y="213"/>
                    <a:pt x="437" y="219"/>
                    <a:pt x="437" y="227"/>
                  </a:cubicBezTo>
                  <a:cubicBezTo>
                    <a:pt x="437" y="234"/>
                    <a:pt x="431" y="241"/>
                    <a:pt x="423" y="241"/>
                  </a:cubicBezTo>
                  <a:close/>
                  <a:moveTo>
                    <a:pt x="423" y="116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10" y="116"/>
                    <a:pt x="104" y="110"/>
                    <a:pt x="104" y="102"/>
                  </a:cubicBezTo>
                  <a:cubicBezTo>
                    <a:pt x="104" y="95"/>
                    <a:pt x="110" y="88"/>
                    <a:pt x="118" y="88"/>
                  </a:cubicBezTo>
                  <a:cubicBezTo>
                    <a:pt x="423" y="88"/>
                    <a:pt x="423" y="88"/>
                    <a:pt x="423" y="88"/>
                  </a:cubicBezTo>
                  <a:cubicBezTo>
                    <a:pt x="431" y="88"/>
                    <a:pt x="437" y="95"/>
                    <a:pt x="437" y="102"/>
                  </a:cubicBezTo>
                  <a:cubicBezTo>
                    <a:pt x="437" y="110"/>
                    <a:pt x="431" y="116"/>
                    <a:pt x="423" y="1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645AC25E-B109-4456-94A7-5927BC93B736}"/>
              </a:ext>
            </a:extLst>
          </p:cNvPr>
          <p:cNvSpPr txBox="1"/>
          <p:nvPr/>
        </p:nvSpPr>
        <p:spPr>
          <a:xfrm>
            <a:off x="4827111" y="1135300"/>
            <a:ext cx="5415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Persistenza informazioni prodotti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Stampa etichetta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Gestione di magazzino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Raccolta dati statistici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8C2DC8AB-CA61-496C-B37C-3A04545CB5F0}"/>
              </a:ext>
            </a:extLst>
          </p:cNvPr>
          <p:cNvSpPr txBox="1"/>
          <p:nvPr/>
        </p:nvSpPr>
        <p:spPr>
          <a:xfrm>
            <a:off x="4827111" y="2950307"/>
            <a:ext cx="66707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Scavalcare i limiti imposti dalla struttura del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Flessibilità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Estendibilità</a:t>
            </a:r>
          </a:p>
          <a:p>
            <a:pPr lvl="1"/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(JCR)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Studio standard JSR 170 e JSR 283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Documentazione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Esempi di codice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Prototipo sotto forma di web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</a:t>
            </a: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6" name="Teardrop 50">
            <a:extLst>
              <a:ext uri="{FF2B5EF4-FFF2-40B4-BE49-F238E27FC236}">
                <a16:creationId xmlns:a16="http://schemas.microsoft.com/office/drawing/2014/main" id="{4E52376C-E317-42B7-B3B4-07ECE8EF942D}"/>
              </a:ext>
            </a:extLst>
          </p:cNvPr>
          <p:cNvSpPr/>
          <p:nvPr/>
        </p:nvSpPr>
        <p:spPr>
          <a:xfrm rot="5400000">
            <a:off x="1553715" y="1047017"/>
            <a:ext cx="1141200" cy="1140277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Teardrop 51">
            <a:extLst>
              <a:ext uri="{FF2B5EF4-FFF2-40B4-BE49-F238E27FC236}">
                <a16:creationId xmlns:a16="http://schemas.microsoft.com/office/drawing/2014/main" id="{5C625D6D-63E4-4710-B410-78A2E9BECBE2}"/>
              </a:ext>
            </a:extLst>
          </p:cNvPr>
          <p:cNvSpPr/>
          <p:nvPr/>
        </p:nvSpPr>
        <p:spPr>
          <a:xfrm rot="10800000">
            <a:off x="2742182" y="1042200"/>
            <a:ext cx="1141827" cy="1141827"/>
          </a:xfrm>
          <a:prstGeom prst="teardrop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Teardrop 52">
            <a:extLst>
              <a:ext uri="{FF2B5EF4-FFF2-40B4-BE49-F238E27FC236}">
                <a16:creationId xmlns:a16="http://schemas.microsoft.com/office/drawing/2014/main" id="{8E24BA49-FEAE-480B-B2BD-C81DE4D6B979}"/>
              </a:ext>
            </a:extLst>
          </p:cNvPr>
          <p:cNvSpPr/>
          <p:nvPr/>
        </p:nvSpPr>
        <p:spPr>
          <a:xfrm>
            <a:off x="1552627" y="2236831"/>
            <a:ext cx="1141827" cy="1141827"/>
          </a:xfrm>
          <a:prstGeom prst="teardrop">
            <a:avLst/>
          </a:prstGeom>
          <a:solidFill>
            <a:schemeClr val="accent4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Teardrop 53">
            <a:extLst>
              <a:ext uri="{FF2B5EF4-FFF2-40B4-BE49-F238E27FC236}">
                <a16:creationId xmlns:a16="http://schemas.microsoft.com/office/drawing/2014/main" id="{6C5740AF-08D2-4834-B7A2-F3CA2A1C2DCC}"/>
              </a:ext>
            </a:extLst>
          </p:cNvPr>
          <p:cNvSpPr/>
          <p:nvPr/>
        </p:nvSpPr>
        <p:spPr>
          <a:xfrm rot="16200000">
            <a:off x="2742182" y="2236831"/>
            <a:ext cx="1141827" cy="1141827"/>
          </a:xfrm>
          <a:prstGeom prst="teardrop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C1003B6E-1009-4512-AD4A-783756B345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73" y="2402044"/>
            <a:ext cx="719452" cy="714927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E071CD1B-C1BB-4023-89A1-46AEEFD0AB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619" y="2380091"/>
            <a:ext cx="751293" cy="746568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46F38DFF-47B6-48F5-B140-C11DA14969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71" y="1237433"/>
            <a:ext cx="797261" cy="792247"/>
          </a:xfrm>
          <a:prstGeom prst="rect">
            <a:avLst/>
          </a:prstGeom>
        </p:spPr>
      </p:pic>
      <p:grpSp>
        <p:nvGrpSpPr>
          <p:cNvPr id="6" name="Gruppo 5">
            <a:extLst>
              <a:ext uri="{FF2B5EF4-FFF2-40B4-BE49-F238E27FC236}">
                <a16:creationId xmlns:a16="http://schemas.microsoft.com/office/drawing/2014/main" id="{1835929D-0968-4356-99DA-39A76B352DB7}"/>
              </a:ext>
            </a:extLst>
          </p:cNvPr>
          <p:cNvGrpSpPr/>
          <p:nvPr/>
        </p:nvGrpSpPr>
        <p:grpSpPr>
          <a:xfrm>
            <a:off x="2907875" y="1242513"/>
            <a:ext cx="764422" cy="740789"/>
            <a:chOff x="-5656462" y="84527"/>
            <a:chExt cx="959783" cy="948776"/>
          </a:xfrm>
        </p:grpSpPr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65EFFCC2-587C-4247-8ADB-9D6EC719458A}"/>
                </a:ext>
              </a:extLst>
            </p:cNvPr>
            <p:cNvSpPr/>
            <p:nvPr/>
          </p:nvSpPr>
          <p:spPr>
            <a:xfrm>
              <a:off x="-5656462" y="84527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/>
            </a:p>
          </p:txBody>
        </p:sp>
        <p:pic>
          <p:nvPicPr>
            <p:cNvPr id="4" name="Elemento grafico 3" descr="Elenco">
              <a:extLst>
                <a:ext uri="{FF2B5EF4-FFF2-40B4-BE49-F238E27FC236}">
                  <a16:creationId xmlns:a16="http://schemas.microsoft.com/office/drawing/2014/main" id="{38187A6B-86E3-457F-AED9-F05F28C26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5552377" y="160435"/>
              <a:ext cx="769643" cy="7696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523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IL PROGETTO </a:t>
            </a:r>
            <a:r>
              <a:rPr lang="it-IT" sz="3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RDBMS VS JCR 1/2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pic>
        <p:nvPicPr>
          <p:cNvPr id="13" name="Elemento grafico 12" descr="Etichetta">
            <a:extLst>
              <a:ext uri="{FF2B5EF4-FFF2-40B4-BE49-F238E27FC236}">
                <a16:creationId xmlns:a16="http://schemas.microsoft.com/office/drawing/2014/main" id="{E2AC3B5D-53EA-4C4A-93B8-1D79784DE1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804036" y="671532"/>
            <a:ext cx="866606" cy="866606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5CE89E4-E6ED-4616-BE0A-F12E1BCE3D20}"/>
              </a:ext>
            </a:extLst>
          </p:cNvPr>
          <p:cNvSpPr txBox="1"/>
          <p:nvPr/>
        </p:nvSpPr>
        <p:spPr>
          <a:xfrm>
            <a:off x="4311671" y="993016"/>
            <a:ext cx="3535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Modello dei dati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02D4A534-9001-4181-9166-4F6F175CA21A}"/>
              </a:ext>
            </a:extLst>
          </p:cNvPr>
          <p:cNvSpPr txBox="1"/>
          <p:nvPr/>
        </p:nvSpPr>
        <p:spPr>
          <a:xfrm>
            <a:off x="3059182" y="1621498"/>
            <a:ext cx="302667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Modello relazionale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Teoria degli insiemi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Relazione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Dati sotto forma di tabella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98E98548-1793-483D-B4DA-0B22FA70808E}"/>
              </a:ext>
            </a:extLst>
          </p:cNvPr>
          <p:cNvSpPr txBox="1"/>
          <p:nvPr/>
        </p:nvSpPr>
        <p:spPr>
          <a:xfrm>
            <a:off x="6355073" y="1621498"/>
            <a:ext cx="29845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Modello JCR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Modello gerarchico + modello a rete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Dati sotto forma di albero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Nodi e proprietà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F113867B-EDA2-46DD-B249-DECF8D76FE53}"/>
              </a:ext>
            </a:extLst>
          </p:cNvPr>
          <p:cNvSpPr txBox="1"/>
          <p:nvPr/>
        </p:nvSpPr>
        <p:spPr>
          <a:xfrm>
            <a:off x="4298239" y="3855903"/>
            <a:ext cx="3535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Struttura</a:t>
            </a: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066E187C-BE1B-4C84-9E9A-7B50FD9FEF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72" y="4409738"/>
            <a:ext cx="504825" cy="666750"/>
          </a:xfrm>
          <a:prstGeom prst="rect">
            <a:avLst/>
          </a:prstGeom>
        </p:spPr>
      </p:pic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4750CED6-E2FE-4F11-BB7C-F10CC64E79A1}"/>
              </a:ext>
            </a:extLst>
          </p:cNvPr>
          <p:cNvSpPr txBox="1"/>
          <p:nvPr/>
        </p:nvSpPr>
        <p:spPr>
          <a:xfrm>
            <a:off x="2978160" y="4256013"/>
            <a:ext cx="30244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Approccio a white-list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Struttura necessaria per ogni tipo di dato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F28F0995-F8AE-4A84-986A-1742BFEC482F}"/>
              </a:ext>
            </a:extLst>
          </p:cNvPr>
          <p:cNvSpPr txBox="1"/>
          <p:nvPr/>
        </p:nvSpPr>
        <p:spPr>
          <a:xfrm>
            <a:off x="6483528" y="4264961"/>
            <a:ext cx="35356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Approccio a </a:t>
            </a:r>
            <a:r>
              <a:rPr lang="it-IT" sz="2000" b="1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black</a:t>
            </a:r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Nessuna struttura necessaria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Definizione di vincoli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FC18980E-81AF-4663-A4D8-DC3DEF82FDE5}"/>
              </a:ext>
            </a:extLst>
          </p:cNvPr>
          <p:cNvCxnSpPr/>
          <p:nvPr/>
        </p:nvCxnSpPr>
        <p:spPr>
          <a:xfrm>
            <a:off x="2974694" y="3403323"/>
            <a:ext cx="6519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65BAD804-69EF-460F-9F61-E28C02F60FFA}"/>
              </a:ext>
            </a:extLst>
          </p:cNvPr>
          <p:cNvCxnSpPr>
            <a:cxnSpLocks/>
          </p:cNvCxnSpPr>
          <p:nvPr/>
        </p:nvCxnSpPr>
        <p:spPr>
          <a:xfrm>
            <a:off x="6059488" y="1571578"/>
            <a:ext cx="0" cy="155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CA7ACAE3-3D41-4348-A6D7-32BA2ADA7E45}"/>
              </a:ext>
            </a:extLst>
          </p:cNvPr>
          <p:cNvCxnSpPr>
            <a:cxnSpLocks/>
          </p:cNvCxnSpPr>
          <p:nvPr/>
        </p:nvCxnSpPr>
        <p:spPr>
          <a:xfrm>
            <a:off x="6059488" y="4376032"/>
            <a:ext cx="0" cy="772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135E9F71-B254-4A3E-B6DA-3DC788DFC0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10" y="1584438"/>
            <a:ext cx="2236718" cy="150266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E894E63-6DDF-4956-9311-F11A89CBCC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75" y="2039513"/>
            <a:ext cx="2614072" cy="53510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57C0869-E526-45E7-9E90-5E05EEDDA79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358" y="4409737"/>
            <a:ext cx="464971" cy="66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0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IL PROGETTO </a:t>
            </a:r>
            <a:r>
              <a:rPr lang="it-IT" sz="3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RDBMS VS JCR 2/2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pic>
        <p:nvPicPr>
          <p:cNvPr id="13" name="Elemento grafico 12" descr="Etichetta">
            <a:extLst>
              <a:ext uri="{FF2B5EF4-FFF2-40B4-BE49-F238E27FC236}">
                <a16:creationId xmlns:a16="http://schemas.microsoft.com/office/drawing/2014/main" id="{E2AC3B5D-53EA-4C4A-93B8-1D79784DE1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804036" y="671532"/>
            <a:ext cx="866606" cy="866606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5CE89E4-E6ED-4616-BE0A-F12E1BCE3D20}"/>
              </a:ext>
            </a:extLst>
          </p:cNvPr>
          <p:cNvSpPr txBox="1"/>
          <p:nvPr/>
        </p:nvSpPr>
        <p:spPr>
          <a:xfrm>
            <a:off x="4313267" y="1124223"/>
            <a:ext cx="3535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Responsabilità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02D4A534-9001-4181-9166-4F6F175CA21A}"/>
              </a:ext>
            </a:extLst>
          </p:cNvPr>
          <p:cNvSpPr txBox="1"/>
          <p:nvPr/>
        </p:nvSpPr>
        <p:spPr>
          <a:xfrm>
            <a:off x="3600450" y="1835617"/>
            <a:ext cx="24112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Struttura governata</a:t>
            </a:r>
          </a:p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 DBA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Parzialmente dal programmatore</a:t>
            </a:r>
          </a:p>
          <a:p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98E98548-1793-483D-B4DA-0B22FA70808E}"/>
              </a:ext>
            </a:extLst>
          </p:cNvPr>
          <p:cNvSpPr txBox="1"/>
          <p:nvPr/>
        </p:nvSpPr>
        <p:spPr>
          <a:xfrm>
            <a:off x="6168709" y="1836913"/>
            <a:ext cx="336047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Struttura governata</a:t>
            </a:r>
          </a:p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dai tre ruoli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Principalmente da programmatore e utente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F113867B-EDA2-46DD-B249-DECF8D76FE53}"/>
              </a:ext>
            </a:extLst>
          </p:cNvPr>
          <p:cNvSpPr txBox="1"/>
          <p:nvPr/>
        </p:nvSpPr>
        <p:spPr>
          <a:xfrm>
            <a:off x="4082093" y="3620516"/>
            <a:ext cx="3998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Risposta ai cambiamenti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05BEDA14-53F7-4145-9D24-3AFBF7E11FDC}"/>
              </a:ext>
            </a:extLst>
          </p:cNvPr>
          <p:cNvGrpSpPr/>
          <p:nvPr/>
        </p:nvGrpSpPr>
        <p:grpSpPr>
          <a:xfrm rot="3462937">
            <a:off x="9399243" y="4340111"/>
            <a:ext cx="1359675" cy="1009363"/>
            <a:chOff x="1286371" y="4227089"/>
            <a:chExt cx="1359675" cy="1009363"/>
          </a:xfrm>
          <a:solidFill>
            <a:schemeClr val="accent6"/>
          </a:solidFill>
        </p:grpSpPr>
        <p:pic>
          <p:nvPicPr>
            <p:cNvPr id="14" name="Elemento grafico 13" descr="Freccia: rotazione a destra">
              <a:extLst>
                <a:ext uri="{FF2B5EF4-FFF2-40B4-BE49-F238E27FC236}">
                  <a16:creationId xmlns:a16="http://schemas.microsoft.com/office/drawing/2014/main" id="{27DAB5D0-7DA6-4DD1-A93C-39BF7622A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681305">
              <a:off x="1731646" y="4227089"/>
              <a:ext cx="914400" cy="914400"/>
            </a:xfrm>
            <a:prstGeom prst="rect">
              <a:avLst/>
            </a:prstGeom>
          </p:spPr>
        </p:pic>
        <p:pic>
          <p:nvPicPr>
            <p:cNvPr id="17" name="Elemento grafico 16" descr="Freccia: curva oraria">
              <a:extLst>
                <a:ext uri="{FF2B5EF4-FFF2-40B4-BE49-F238E27FC236}">
                  <a16:creationId xmlns:a16="http://schemas.microsoft.com/office/drawing/2014/main" id="{50B3634D-366A-48B6-8EBD-C946E3E4F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110321">
              <a:off x="1286371" y="4322052"/>
              <a:ext cx="914400" cy="914400"/>
            </a:xfrm>
            <a:prstGeom prst="rect">
              <a:avLst/>
            </a:prstGeom>
          </p:spPr>
        </p:pic>
      </p:grp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E6B97FB8-1BF6-48E1-BC57-C70108952081}"/>
              </a:ext>
            </a:extLst>
          </p:cNvPr>
          <p:cNvSpPr txBox="1"/>
          <p:nvPr/>
        </p:nvSpPr>
        <p:spPr>
          <a:xfrm>
            <a:off x="6394317" y="4410372"/>
            <a:ext cx="3603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Modello flessibile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Struttura lasca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Disaccoppiamento tra dati e logica di business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F7705B44-A749-47B1-8124-A2833D5C6882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27" y="4296152"/>
            <a:ext cx="1828804" cy="1097282"/>
          </a:xfrm>
          <a:prstGeom prst="rect">
            <a:avLst/>
          </a:prstGeom>
        </p:spPr>
      </p:pic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149F05B4-300A-473F-A4CC-B3B7065B32B4}"/>
              </a:ext>
            </a:extLst>
          </p:cNvPr>
          <p:cNvSpPr txBox="1"/>
          <p:nvPr/>
        </p:nvSpPr>
        <p:spPr>
          <a:xfrm>
            <a:off x="3346291" y="4415244"/>
            <a:ext cx="263975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Modello rigido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Riprogettazioni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Cambiamenti costosi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E34BD337-45A8-42B0-A9D4-52CFF48D6A7D}"/>
              </a:ext>
            </a:extLst>
          </p:cNvPr>
          <p:cNvCxnSpPr/>
          <p:nvPr/>
        </p:nvCxnSpPr>
        <p:spPr>
          <a:xfrm>
            <a:off x="2974694" y="3403323"/>
            <a:ext cx="6519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D4749E6D-F030-4E24-8B65-B5ED3EED8182}"/>
              </a:ext>
            </a:extLst>
          </p:cNvPr>
          <p:cNvCxnSpPr>
            <a:cxnSpLocks/>
          </p:cNvCxnSpPr>
          <p:nvPr/>
        </p:nvCxnSpPr>
        <p:spPr>
          <a:xfrm>
            <a:off x="6085861" y="1747984"/>
            <a:ext cx="0" cy="139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7C8232E-79A6-4078-B471-DC04E7F11F7D}"/>
              </a:ext>
            </a:extLst>
          </p:cNvPr>
          <p:cNvCxnSpPr>
            <a:cxnSpLocks/>
          </p:cNvCxnSpPr>
          <p:nvPr/>
        </p:nvCxnSpPr>
        <p:spPr>
          <a:xfrm>
            <a:off x="6115416" y="4343476"/>
            <a:ext cx="0" cy="1043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77CC9DB3-91E2-4547-A224-55752A3F4CC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098" y="1798780"/>
            <a:ext cx="2128451" cy="125795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6DE02CB-F8CD-47AB-B443-77FDF9C055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41" y="1798780"/>
            <a:ext cx="2125013" cy="126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9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IL PROGETTO </a:t>
            </a:r>
            <a:r>
              <a:rPr lang="it-IT" sz="3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SCELTA TECNOLOGIE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pic>
        <p:nvPicPr>
          <p:cNvPr id="13" name="Elemento grafico 12" descr="Etichetta">
            <a:extLst>
              <a:ext uri="{FF2B5EF4-FFF2-40B4-BE49-F238E27FC236}">
                <a16:creationId xmlns:a16="http://schemas.microsoft.com/office/drawing/2014/main" id="{E2AC3B5D-53EA-4C4A-93B8-1D79784DE1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804036" y="671532"/>
            <a:ext cx="866606" cy="866606"/>
          </a:xfrm>
          <a:prstGeom prst="rect">
            <a:avLst/>
          </a:prstGeom>
        </p:spPr>
      </p:pic>
      <p:grpSp>
        <p:nvGrpSpPr>
          <p:cNvPr id="49" name="Gruppo 48">
            <a:extLst>
              <a:ext uri="{FF2B5EF4-FFF2-40B4-BE49-F238E27FC236}">
                <a16:creationId xmlns:a16="http://schemas.microsoft.com/office/drawing/2014/main" id="{2E64A42D-2CC1-435A-8578-70B6DA99B77C}"/>
              </a:ext>
            </a:extLst>
          </p:cNvPr>
          <p:cNvGrpSpPr/>
          <p:nvPr/>
        </p:nvGrpSpPr>
        <p:grpSpPr>
          <a:xfrm>
            <a:off x="3318655" y="1562173"/>
            <a:ext cx="5506370" cy="3708589"/>
            <a:chOff x="3596482" y="2342900"/>
            <a:chExt cx="4999037" cy="3710527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2807BEEE-0525-448E-B123-37274BFA4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6482" y="3628822"/>
              <a:ext cx="2422226" cy="2424605"/>
            </a:xfrm>
            <a:custGeom>
              <a:avLst/>
              <a:gdLst>
                <a:gd name="T0" fmla="*/ 646 w 861"/>
                <a:gd name="T1" fmla="*/ 430 h 861"/>
                <a:gd name="T2" fmla="*/ 430 w 861"/>
                <a:gd name="T3" fmla="*/ 645 h 861"/>
                <a:gd name="T4" fmla="*/ 215 w 861"/>
                <a:gd name="T5" fmla="*/ 430 h 861"/>
                <a:gd name="T6" fmla="*/ 430 w 861"/>
                <a:gd name="T7" fmla="*/ 215 h 861"/>
                <a:gd name="T8" fmla="*/ 488 w 861"/>
                <a:gd name="T9" fmla="*/ 223 h 861"/>
                <a:gd name="T10" fmla="*/ 418 w 861"/>
                <a:gd name="T11" fmla="*/ 0 h 861"/>
                <a:gd name="T12" fmla="*/ 0 w 861"/>
                <a:gd name="T13" fmla="*/ 430 h 861"/>
                <a:gd name="T14" fmla="*/ 430 w 861"/>
                <a:gd name="T15" fmla="*/ 861 h 861"/>
                <a:gd name="T16" fmla="*/ 861 w 861"/>
                <a:gd name="T17" fmla="*/ 430 h 861"/>
                <a:gd name="T18" fmla="*/ 742 w 861"/>
                <a:gd name="T19" fmla="*/ 133 h 861"/>
                <a:gd name="T20" fmla="*/ 590 w 861"/>
                <a:gd name="T21" fmla="*/ 286 h 861"/>
                <a:gd name="T22" fmla="*/ 646 w 861"/>
                <a:gd name="T23" fmla="*/ 43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1" h="861">
                  <a:moveTo>
                    <a:pt x="646" y="430"/>
                  </a:moveTo>
                  <a:cubicBezTo>
                    <a:pt x="646" y="549"/>
                    <a:pt x="549" y="645"/>
                    <a:pt x="430" y="645"/>
                  </a:cubicBezTo>
                  <a:cubicBezTo>
                    <a:pt x="311" y="645"/>
                    <a:pt x="215" y="549"/>
                    <a:pt x="215" y="430"/>
                  </a:cubicBezTo>
                  <a:cubicBezTo>
                    <a:pt x="215" y="311"/>
                    <a:pt x="311" y="215"/>
                    <a:pt x="430" y="215"/>
                  </a:cubicBezTo>
                  <a:cubicBezTo>
                    <a:pt x="450" y="215"/>
                    <a:pt x="470" y="218"/>
                    <a:pt x="488" y="223"/>
                  </a:cubicBezTo>
                  <a:cubicBezTo>
                    <a:pt x="447" y="156"/>
                    <a:pt x="422" y="80"/>
                    <a:pt x="418" y="0"/>
                  </a:cubicBezTo>
                  <a:cubicBezTo>
                    <a:pt x="186" y="6"/>
                    <a:pt x="0" y="196"/>
                    <a:pt x="0" y="430"/>
                  </a:cubicBezTo>
                  <a:cubicBezTo>
                    <a:pt x="0" y="668"/>
                    <a:pt x="192" y="861"/>
                    <a:pt x="430" y="861"/>
                  </a:cubicBezTo>
                  <a:cubicBezTo>
                    <a:pt x="668" y="861"/>
                    <a:pt x="861" y="668"/>
                    <a:pt x="861" y="430"/>
                  </a:cubicBezTo>
                  <a:cubicBezTo>
                    <a:pt x="861" y="315"/>
                    <a:pt x="816" y="211"/>
                    <a:pt x="742" y="133"/>
                  </a:cubicBezTo>
                  <a:cubicBezTo>
                    <a:pt x="590" y="286"/>
                    <a:pt x="590" y="286"/>
                    <a:pt x="590" y="286"/>
                  </a:cubicBezTo>
                  <a:cubicBezTo>
                    <a:pt x="625" y="325"/>
                    <a:pt x="646" y="375"/>
                    <a:pt x="646" y="4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accent3"/>
                </a:solidFill>
              </a:endParaRPr>
            </a:p>
          </p:txBody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E7C0A44F-567D-4C3B-9619-8051A4F3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293" y="2342900"/>
              <a:ext cx="2422226" cy="2111867"/>
            </a:xfrm>
            <a:custGeom>
              <a:avLst/>
              <a:gdLst>
                <a:gd name="T0" fmla="*/ 739 w 861"/>
                <a:gd name="T1" fmla="*/ 731 h 750"/>
                <a:gd name="T2" fmla="*/ 739 w 861"/>
                <a:gd name="T3" fmla="*/ 730 h 750"/>
                <a:gd name="T4" fmla="*/ 861 w 861"/>
                <a:gd name="T5" fmla="*/ 431 h 750"/>
                <a:gd name="T6" fmla="*/ 430 w 861"/>
                <a:gd name="T7" fmla="*/ 0 h 750"/>
                <a:gd name="T8" fmla="*/ 0 w 861"/>
                <a:gd name="T9" fmla="*/ 431 h 750"/>
                <a:gd name="T10" fmla="*/ 120 w 861"/>
                <a:gd name="T11" fmla="*/ 729 h 750"/>
                <a:gd name="T12" fmla="*/ 120 w 861"/>
                <a:gd name="T13" fmla="*/ 730 h 750"/>
                <a:gd name="T14" fmla="*/ 132 w 861"/>
                <a:gd name="T15" fmla="*/ 742 h 750"/>
                <a:gd name="T16" fmla="*/ 284 w 861"/>
                <a:gd name="T17" fmla="*/ 589 h 750"/>
                <a:gd name="T18" fmla="*/ 278 w 861"/>
                <a:gd name="T19" fmla="*/ 583 h 750"/>
                <a:gd name="T20" fmla="*/ 277 w 861"/>
                <a:gd name="T21" fmla="*/ 582 h 750"/>
                <a:gd name="T22" fmla="*/ 215 w 861"/>
                <a:gd name="T23" fmla="*/ 431 h 750"/>
                <a:gd name="T24" fmla="*/ 430 w 861"/>
                <a:gd name="T25" fmla="*/ 215 h 750"/>
                <a:gd name="T26" fmla="*/ 645 w 861"/>
                <a:gd name="T27" fmla="*/ 431 h 750"/>
                <a:gd name="T28" fmla="*/ 584 w 861"/>
                <a:gd name="T29" fmla="*/ 581 h 750"/>
                <a:gd name="T30" fmla="*/ 584 w 861"/>
                <a:gd name="T31" fmla="*/ 581 h 750"/>
                <a:gd name="T32" fmla="*/ 584 w 861"/>
                <a:gd name="T33" fmla="*/ 581 h 750"/>
                <a:gd name="T34" fmla="*/ 563 w 861"/>
                <a:gd name="T35" fmla="*/ 603 h 750"/>
                <a:gd name="T36" fmla="*/ 721 w 861"/>
                <a:gd name="T37" fmla="*/ 750 h 750"/>
                <a:gd name="T38" fmla="*/ 739 w 861"/>
                <a:gd name="T39" fmla="*/ 731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1" h="750">
                  <a:moveTo>
                    <a:pt x="739" y="731"/>
                  </a:moveTo>
                  <a:cubicBezTo>
                    <a:pt x="739" y="730"/>
                    <a:pt x="739" y="730"/>
                    <a:pt x="739" y="730"/>
                  </a:cubicBezTo>
                  <a:cubicBezTo>
                    <a:pt x="814" y="653"/>
                    <a:pt x="861" y="547"/>
                    <a:pt x="861" y="431"/>
                  </a:cubicBezTo>
                  <a:cubicBezTo>
                    <a:pt x="861" y="193"/>
                    <a:pt x="668" y="0"/>
                    <a:pt x="430" y="0"/>
                  </a:cubicBezTo>
                  <a:cubicBezTo>
                    <a:pt x="192" y="0"/>
                    <a:pt x="0" y="193"/>
                    <a:pt x="0" y="431"/>
                  </a:cubicBezTo>
                  <a:cubicBezTo>
                    <a:pt x="0" y="547"/>
                    <a:pt x="45" y="652"/>
                    <a:pt x="120" y="729"/>
                  </a:cubicBezTo>
                  <a:cubicBezTo>
                    <a:pt x="120" y="730"/>
                    <a:pt x="120" y="730"/>
                    <a:pt x="120" y="730"/>
                  </a:cubicBezTo>
                  <a:cubicBezTo>
                    <a:pt x="124" y="734"/>
                    <a:pt x="128" y="738"/>
                    <a:pt x="132" y="742"/>
                  </a:cubicBezTo>
                  <a:cubicBezTo>
                    <a:pt x="284" y="589"/>
                    <a:pt x="284" y="589"/>
                    <a:pt x="284" y="589"/>
                  </a:cubicBezTo>
                  <a:cubicBezTo>
                    <a:pt x="282" y="587"/>
                    <a:pt x="280" y="585"/>
                    <a:pt x="278" y="583"/>
                  </a:cubicBezTo>
                  <a:cubicBezTo>
                    <a:pt x="277" y="582"/>
                    <a:pt x="277" y="582"/>
                    <a:pt x="277" y="582"/>
                  </a:cubicBezTo>
                  <a:cubicBezTo>
                    <a:pt x="239" y="543"/>
                    <a:pt x="215" y="490"/>
                    <a:pt x="215" y="431"/>
                  </a:cubicBezTo>
                  <a:cubicBezTo>
                    <a:pt x="215" y="312"/>
                    <a:pt x="311" y="215"/>
                    <a:pt x="430" y="215"/>
                  </a:cubicBezTo>
                  <a:cubicBezTo>
                    <a:pt x="549" y="215"/>
                    <a:pt x="645" y="312"/>
                    <a:pt x="645" y="431"/>
                  </a:cubicBezTo>
                  <a:cubicBezTo>
                    <a:pt x="645" y="489"/>
                    <a:pt x="622" y="542"/>
                    <a:pt x="584" y="581"/>
                  </a:cubicBezTo>
                  <a:cubicBezTo>
                    <a:pt x="584" y="581"/>
                    <a:pt x="584" y="581"/>
                    <a:pt x="584" y="581"/>
                  </a:cubicBezTo>
                  <a:cubicBezTo>
                    <a:pt x="584" y="581"/>
                    <a:pt x="584" y="581"/>
                    <a:pt x="584" y="581"/>
                  </a:cubicBezTo>
                  <a:cubicBezTo>
                    <a:pt x="577" y="588"/>
                    <a:pt x="570" y="596"/>
                    <a:pt x="563" y="603"/>
                  </a:cubicBezTo>
                  <a:cubicBezTo>
                    <a:pt x="721" y="750"/>
                    <a:pt x="721" y="750"/>
                    <a:pt x="721" y="750"/>
                  </a:cubicBezTo>
                  <a:cubicBezTo>
                    <a:pt x="727" y="743"/>
                    <a:pt x="733" y="737"/>
                    <a:pt x="739" y="7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FD3E61E4-D43B-4E7D-8740-59815042F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9726" y="3628822"/>
              <a:ext cx="2425793" cy="2424605"/>
            </a:xfrm>
            <a:custGeom>
              <a:avLst/>
              <a:gdLst>
                <a:gd name="T0" fmla="*/ 443 w 862"/>
                <a:gd name="T1" fmla="*/ 0 h 861"/>
                <a:gd name="T2" fmla="*/ 373 w 862"/>
                <a:gd name="T3" fmla="*/ 223 h 861"/>
                <a:gd name="T4" fmla="*/ 431 w 862"/>
                <a:gd name="T5" fmla="*/ 215 h 861"/>
                <a:gd name="T6" fmla="*/ 646 w 862"/>
                <a:gd name="T7" fmla="*/ 430 h 861"/>
                <a:gd name="T8" fmla="*/ 431 w 862"/>
                <a:gd name="T9" fmla="*/ 645 h 861"/>
                <a:gd name="T10" fmla="*/ 216 w 862"/>
                <a:gd name="T11" fmla="*/ 430 h 861"/>
                <a:gd name="T12" fmla="*/ 264 w 862"/>
                <a:gd name="T13" fmla="*/ 294 h 861"/>
                <a:gd name="T14" fmla="*/ 106 w 862"/>
                <a:gd name="T15" fmla="*/ 147 h 861"/>
                <a:gd name="T16" fmla="*/ 0 w 862"/>
                <a:gd name="T17" fmla="*/ 430 h 861"/>
                <a:gd name="T18" fmla="*/ 431 w 862"/>
                <a:gd name="T19" fmla="*/ 861 h 861"/>
                <a:gd name="T20" fmla="*/ 862 w 862"/>
                <a:gd name="T21" fmla="*/ 430 h 861"/>
                <a:gd name="T22" fmla="*/ 443 w 862"/>
                <a:gd name="T23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2" h="861">
                  <a:moveTo>
                    <a:pt x="443" y="0"/>
                  </a:moveTo>
                  <a:cubicBezTo>
                    <a:pt x="439" y="80"/>
                    <a:pt x="415" y="156"/>
                    <a:pt x="373" y="223"/>
                  </a:cubicBezTo>
                  <a:cubicBezTo>
                    <a:pt x="391" y="218"/>
                    <a:pt x="411" y="215"/>
                    <a:pt x="431" y="215"/>
                  </a:cubicBezTo>
                  <a:cubicBezTo>
                    <a:pt x="550" y="215"/>
                    <a:pt x="646" y="311"/>
                    <a:pt x="646" y="430"/>
                  </a:cubicBezTo>
                  <a:cubicBezTo>
                    <a:pt x="646" y="549"/>
                    <a:pt x="550" y="645"/>
                    <a:pt x="431" y="645"/>
                  </a:cubicBezTo>
                  <a:cubicBezTo>
                    <a:pt x="312" y="645"/>
                    <a:pt x="216" y="549"/>
                    <a:pt x="216" y="430"/>
                  </a:cubicBezTo>
                  <a:cubicBezTo>
                    <a:pt x="216" y="378"/>
                    <a:pt x="234" y="331"/>
                    <a:pt x="264" y="294"/>
                  </a:cubicBezTo>
                  <a:cubicBezTo>
                    <a:pt x="106" y="147"/>
                    <a:pt x="106" y="147"/>
                    <a:pt x="106" y="147"/>
                  </a:cubicBezTo>
                  <a:cubicBezTo>
                    <a:pt x="40" y="223"/>
                    <a:pt x="0" y="322"/>
                    <a:pt x="0" y="430"/>
                  </a:cubicBezTo>
                  <a:cubicBezTo>
                    <a:pt x="0" y="668"/>
                    <a:pt x="193" y="861"/>
                    <a:pt x="431" y="861"/>
                  </a:cubicBezTo>
                  <a:cubicBezTo>
                    <a:pt x="669" y="861"/>
                    <a:pt x="862" y="668"/>
                    <a:pt x="862" y="430"/>
                  </a:cubicBezTo>
                  <a:cubicBezTo>
                    <a:pt x="862" y="196"/>
                    <a:pt x="675" y="6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24DA46E-4BA4-48FC-8A63-6F45AD4D30F6}"/>
              </a:ext>
            </a:extLst>
          </p:cNvPr>
          <p:cNvCxnSpPr>
            <a:cxnSpLocks/>
          </p:cNvCxnSpPr>
          <p:nvPr/>
        </p:nvCxnSpPr>
        <p:spPr>
          <a:xfrm>
            <a:off x="-2118738" y="4000458"/>
            <a:ext cx="963691" cy="676659"/>
          </a:xfrm>
          <a:prstGeom prst="line">
            <a:avLst/>
          </a:prstGeom>
          <a:ln w="22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A5D71E26-1C1B-4F39-97BD-4CCD57D760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554" y="5014712"/>
            <a:ext cx="1469056" cy="322457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0DC3E37F-2036-414C-98AB-FEA1403673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586" y="3700186"/>
            <a:ext cx="871277" cy="220382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277DD7A4-480D-427B-B40B-A759281EAD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19" y="4437286"/>
            <a:ext cx="819563" cy="490457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A1A4F26B-AFC4-4BA8-861B-F94F0CC521E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670" y="4920190"/>
            <a:ext cx="833959" cy="833959"/>
          </a:xfrm>
          <a:prstGeom prst="rect">
            <a:avLst/>
          </a:prstGeom>
        </p:spPr>
      </p:pic>
      <p:pic>
        <p:nvPicPr>
          <p:cNvPr id="58" name="Immagine 57">
            <a:extLst>
              <a:ext uri="{FF2B5EF4-FFF2-40B4-BE49-F238E27FC236}">
                <a16:creationId xmlns:a16="http://schemas.microsoft.com/office/drawing/2014/main" id="{F84F0539-6C71-434F-9058-F771EFCAE00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51" y="1139764"/>
            <a:ext cx="1104900" cy="259652"/>
          </a:xfrm>
          <a:prstGeom prst="rect">
            <a:avLst/>
          </a:prstGeom>
        </p:spPr>
      </p:pic>
      <p:pic>
        <p:nvPicPr>
          <p:cNvPr id="62" name="Immagine 61">
            <a:extLst>
              <a:ext uri="{FF2B5EF4-FFF2-40B4-BE49-F238E27FC236}">
                <a16:creationId xmlns:a16="http://schemas.microsoft.com/office/drawing/2014/main" id="{57E16493-F363-4056-9037-C61A9026C1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977" y="1921127"/>
            <a:ext cx="2215056" cy="659243"/>
          </a:xfrm>
          <a:prstGeom prst="rect">
            <a:avLst/>
          </a:prstGeom>
        </p:spPr>
      </p:pic>
      <p:pic>
        <p:nvPicPr>
          <p:cNvPr id="66" name="Immagine 65">
            <a:extLst>
              <a:ext uri="{FF2B5EF4-FFF2-40B4-BE49-F238E27FC236}">
                <a16:creationId xmlns:a16="http://schemas.microsoft.com/office/drawing/2014/main" id="{544DD4C4-B45D-414A-84B4-B4B99789AB1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519" y="1093039"/>
            <a:ext cx="899160" cy="899160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41CAF18-D4E9-4731-8C9D-8298B0ABC9AB}"/>
              </a:ext>
            </a:extLst>
          </p:cNvPr>
          <p:cNvSpPr txBox="1"/>
          <p:nvPr/>
        </p:nvSpPr>
        <p:spPr>
          <a:xfrm>
            <a:off x="6614514" y="4653000"/>
            <a:ext cx="192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Documentazione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A3F62A0-C223-4D97-B862-7F4C41927AC7}"/>
              </a:ext>
            </a:extLst>
          </p:cNvPr>
          <p:cNvSpPr txBox="1"/>
          <p:nvPr/>
        </p:nvSpPr>
        <p:spPr>
          <a:xfrm>
            <a:off x="3868186" y="4653000"/>
            <a:ext cx="173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Configurazione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343FD58-94A8-45C2-8549-22A6703FEEB1}"/>
              </a:ext>
            </a:extLst>
          </p:cNvPr>
          <p:cNvSpPr txBox="1"/>
          <p:nvPr/>
        </p:nvSpPr>
        <p:spPr>
          <a:xfrm>
            <a:off x="4909479" y="1694909"/>
            <a:ext cx="241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Sviluppo</a:t>
            </a:r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684E3A9-DE29-4B5D-9F4C-BC322F84A780}"/>
              </a:ext>
            </a:extLst>
          </p:cNvPr>
          <p:cNvSpPr/>
          <p:nvPr/>
        </p:nvSpPr>
        <p:spPr>
          <a:xfrm>
            <a:off x="6843803" y="1128622"/>
            <a:ext cx="3758610" cy="172715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alpha val="58000"/>
                </a:schemeClr>
              </a:gs>
              <a:gs pos="97000">
                <a:schemeClr val="accent2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 dirty="0"/>
          </a:p>
        </p:txBody>
      </p:sp>
      <p:pic>
        <p:nvPicPr>
          <p:cNvPr id="40" name="Immagine 39">
            <a:extLst>
              <a:ext uri="{FF2B5EF4-FFF2-40B4-BE49-F238E27FC236}">
                <a16:creationId xmlns:a16="http://schemas.microsoft.com/office/drawing/2014/main" id="{64F422BD-13EA-450B-9D52-1A552E0A38D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367" y="1266680"/>
            <a:ext cx="1852046" cy="388127"/>
          </a:xfrm>
          <a:prstGeom prst="rect">
            <a:avLst/>
          </a:prstGeom>
        </p:spPr>
      </p:pic>
      <p:grpSp>
        <p:nvGrpSpPr>
          <p:cNvPr id="42" name="Gruppo 41">
            <a:extLst>
              <a:ext uri="{FF2B5EF4-FFF2-40B4-BE49-F238E27FC236}">
                <a16:creationId xmlns:a16="http://schemas.microsoft.com/office/drawing/2014/main" id="{C1A358DC-C3A8-4DC7-AE18-8263708F0BB8}"/>
              </a:ext>
            </a:extLst>
          </p:cNvPr>
          <p:cNvGrpSpPr/>
          <p:nvPr/>
        </p:nvGrpSpPr>
        <p:grpSpPr>
          <a:xfrm>
            <a:off x="7571554" y="1626916"/>
            <a:ext cx="3066813" cy="1415772"/>
            <a:chOff x="8306484" y="4354164"/>
            <a:chExt cx="3066813" cy="1415772"/>
          </a:xfrm>
        </p:grpSpPr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9D0CC0D6-7099-4136-B9A7-3A29A788FAF7}"/>
                </a:ext>
              </a:extLst>
            </p:cNvPr>
            <p:cNvSpPr txBox="1"/>
            <p:nvPr/>
          </p:nvSpPr>
          <p:spPr>
            <a:xfrm>
              <a:off x="8306484" y="4354164"/>
              <a:ext cx="3066813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Scelta framework GUI</a:t>
              </a:r>
            </a:p>
            <a:p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	PHP</a:t>
              </a:r>
            </a:p>
            <a:p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	</a:t>
              </a:r>
              <a:r>
                <a:rPr lang="it-IT" sz="1600" dirty="0" err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JavaServer</a:t>
              </a:r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it-IT" sz="1600" dirty="0" err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Faces</a:t>
              </a:r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(JSF)</a:t>
              </a:r>
            </a:p>
            <a:p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	Apache </a:t>
              </a:r>
              <a:r>
                <a:rPr lang="it-IT" sz="1600" dirty="0" err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Wicket</a:t>
              </a:r>
              <a:endPara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endPara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45" name="Elemento grafico 44" descr="Segno di spunta">
              <a:extLst>
                <a:ext uri="{FF2B5EF4-FFF2-40B4-BE49-F238E27FC236}">
                  <a16:creationId xmlns:a16="http://schemas.microsoft.com/office/drawing/2014/main" id="{2F9429FC-7609-45E0-854B-D8450BD1D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413269" y="5221098"/>
              <a:ext cx="244315" cy="244315"/>
            </a:xfrm>
            <a:prstGeom prst="rect">
              <a:avLst/>
            </a:prstGeom>
          </p:spPr>
        </p:pic>
        <p:pic>
          <p:nvPicPr>
            <p:cNvPr id="46" name="Elemento grafico 45" descr="Chiudi">
              <a:extLst>
                <a:ext uri="{FF2B5EF4-FFF2-40B4-BE49-F238E27FC236}">
                  <a16:creationId xmlns:a16="http://schemas.microsoft.com/office/drawing/2014/main" id="{0D6843BE-2F95-46F0-A59B-583F02D3D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401050" y="4692154"/>
              <a:ext cx="228600" cy="228600"/>
            </a:xfrm>
            <a:prstGeom prst="rect">
              <a:avLst/>
            </a:prstGeom>
          </p:spPr>
        </p:pic>
        <p:pic>
          <p:nvPicPr>
            <p:cNvPr id="47" name="Elemento grafico 46" descr="Chiudi">
              <a:extLst>
                <a:ext uri="{FF2B5EF4-FFF2-40B4-BE49-F238E27FC236}">
                  <a16:creationId xmlns:a16="http://schemas.microsoft.com/office/drawing/2014/main" id="{BD67C428-74E5-47A7-84D2-93217B64C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403158" y="4967098"/>
              <a:ext cx="228600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439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IL PROGETTO </a:t>
            </a:r>
            <a:r>
              <a:rPr lang="it-IT" sz="3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ANALISI DEI REQUISITI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269197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8B5DF6F-D637-42AE-A42C-976CEA61A517}"/>
              </a:ext>
            </a:extLst>
          </p:cNvPr>
          <p:cNvSpPr txBox="1"/>
          <p:nvPr/>
        </p:nvSpPr>
        <p:spPr>
          <a:xfrm>
            <a:off x="8521389" y="4644893"/>
            <a:ext cx="2274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Compatibilità 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Firefox e Chrome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F0841552-D2DA-46F5-8882-86692E5BA664}"/>
              </a:ext>
            </a:extLst>
          </p:cNvPr>
          <p:cNvSpPr txBox="1"/>
          <p:nvPr/>
        </p:nvSpPr>
        <p:spPr>
          <a:xfrm>
            <a:off x="5857888" y="3062865"/>
            <a:ext cx="2013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Gestione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prodotti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8DFA3ACE-BB80-44F3-A49D-A760A175C4C1}"/>
              </a:ext>
            </a:extLst>
          </p:cNvPr>
          <p:cNvSpPr txBox="1"/>
          <p:nvPr/>
        </p:nvSpPr>
        <p:spPr>
          <a:xfrm>
            <a:off x="5819689" y="3819803"/>
            <a:ext cx="201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Gestione 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categorie prodotti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33CE0745-8713-42B9-B190-536517DD3AFB}"/>
              </a:ext>
            </a:extLst>
          </p:cNvPr>
          <p:cNvSpPr txBox="1"/>
          <p:nvPr/>
        </p:nvSpPr>
        <p:spPr>
          <a:xfrm>
            <a:off x="5773098" y="4603572"/>
            <a:ext cx="206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Gestione 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immagini prodotti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59DEF77A-A5E6-4F35-AD51-EBC386E37B5A}"/>
              </a:ext>
            </a:extLst>
          </p:cNvPr>
          <p:cNvSpPr txBox="1"/>
          <p:nvPr/>
        </p:nvSpPr>
        <p:spPr>
          <a:xfrm>
            <a:off x="8519458" y="3840914"/>
            <a:ext cx="306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Esecuzione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ricerche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E78E1D12-97B6-494A-AC76-7E004F0DBADE}"/>
              </a:ext>
            </a:extLst>
          </p:cNvPr>
          <p:cNvSpPr txBox="1"/>
          <p:nvPr/>
        </p:nvSpPr>
        <p:spPr>
          <a:xfrm>
            <a:off x="8465965" y="3082684"/>
            <a:ext cx="205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Visualizzazione 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dettaglio prodotto</a:t>
            </a:r>
          </a:p>
        </p:txBody>
      </p:sp>
      <p:pic>
        <p:nvPicPr>
          <p:cNvPr id="4" name="Elemento grafico 3" descr="Carrello della spesa">
            <a:extLst>
              <a:ext uri="{FF2B5EF4-FFF2-40B4-BE49-F238E27FC236}">
                <a16:creationId xmlns:a16="http://schemas.microsoft.com/office/drawing/2014/main" id="{5D33D427-E5BA-402A-935F-BFFBEC9CD7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8858" y="3149740"/>
            <a:ext cx="401330" cy="401330"/>
          </a:xfrm>
          <a:prstGeom prst="rect">
            <a:avLst/>
          </a:prstGeom>
        </p:spPr>
      </p:pic>
      <p:pic>
        <p:nvPicPr>
          <p:cNvPr id="7" name="Elemento grafico 6" descr="Cartella aperta">
            <a:extLst>
              <a:ext uri="{FF2B5EF4-FFF2-40B4-BE49-F238E27FC236}">
                <a16:creationId xmlns:a16="http://schemas.microsoft.com/office/drawing/2014/main" id="{455204CC-03D7-4C96-A329-D7E84EFCB8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34918" y="3917782"/>
            <a:ext cx="387280" cy="387280"/>
          </a:xfrm>
          <a:prstGeom prst="rect">
            <a:avLst/>
          </a:prstGeom>
        </p:spPr>
      </p:pic>
      <p:pic>
        <p:nvPicPr>
          <p:cNvPr id="11" name="Elemento grafico 10" descr="Tavolozza">
            <a:extLst>
              <a:ext uri="{FF2B5EF4-FFF2-40B4-BE49-F238E27FC236}">
                <a16:creationId xmlns:a16="http://schemas.microsoft.com/office/drawing/2014/main" id="{C2CA7A50-AF91-4C38-835B-D723F0BF89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01609" y="4724866"/>
            <a:ext cx="417926" cy="417926"/>
          </a:xfrm>
          <a:prstGeom prst="rect">
            <a:avLst/>
          </a:prstGeom>
        </p:spPr>
      </p:pic>
      <p:pic>
        <p:nvPicPr>
          <p:cNvPr id="16" name="Elemento grafico 15" descr="Puntina">
            <a:extLst>
              <a:ext uri="{FF2B5EF4-FFF2-40B4-BE49-F238E27FC236}">
                <a16:creationId xmlns:a16="http://schemas.microsoft.com/office/drawing/2014/main" id="{78B89DB5-25CF-4F54-A7CD-0E133DA48B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30685" y="3118344"/>
            <a:ext cx="445021" cy="445021"/>
          </a:xfrm>
          <a:prstGeom prst="rect">
            <a:avLst/>
          </a:prstGeom>
        </p:spPr>
      </p:pic>
      <p:pic>
        <p:nvPicPr>
          <p:cNvPr id="18" name="Elemento grafico 17" descr="Lente di ingrandimento">
            <a:extLst>
              <a:ext uri="{FF2B5EF4-FFF2-40B4-BE49-F238E27FC236}">
                <a16:creationId xmlns:a16="http://schemas.microsoft.com/office/drawing/2014/main" id="{8D2859F7-9F80-4334-AFB2-295074F15EC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62497" y="3917547"/>
            <a:ext cx="387515" cy="387515"/>
          </a:xfrm>
          <a:prstGeom prst="rect">
            <a:avLst/>
          </a:prstGeom>
        </p:spPr>
      </p:pic>
      <p:pic>
        <p:nvPicPr>
          <p:cNvPr id="21" name="Elemento grafico 20" descr="Globo terrestre - Americhe">
            <a:extLst>
              <a:ext uri="{FF2B5EF4-FFF2-40B4-BE49-F238E27FC236}">
                <a16:creationId xmlns:a16="http://schemas.microsoft.com/office/drawing/2014/main" id="{81D04CEB-936A-44C7-9371-1C006BCB361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72847" y="4715943"/>
            <a:ext cx="413817" cy="413817"/>
          </a:xfrm>
          <a:prstGeom prst="rect">
            <a:avLst/>
          </a:prstGeom>
        </p:spPr>
      </p:pic>
      <p:graphicFrame>
        <p:nvGraphicFramePr>
          <p:cNvPr id="27" name="Grafico 26">
            <a:extLst>
              <a:ext uri="{FF2B5EF4-FFF2-40B4-BE49-F238E27FC236}">
                <a16:creationId xmlns:a16="http://schemas.microsoft.com/office/drawing/2014/main" id="{E64140FC-C6E4-4AA1-9F8B-7C98F36655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9766107"/>
              </p:ext>
            </p:extLst>
          </p:nvPr>
        </p:nvGraphicFramePr>
        <p:xfrm>
          <a:off x="418429" y="2454196"/>
          <a:ext cx="4497339" cy="3243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pic>
        <p:nvPicPr>
          <p:cNvPr id="30" name="Elemento grafico 29" descr="Riunione">
            <a:extLst>
              <a:ext uri="{FF2B5EF4-FFF2-40B4-BE49-F238E27FC236}">
                <a16:creationId xmlns:a16="http://schemas.microsoft.com/office/drawing/2014/main" id="{AB5E8F1D-C5CC-4411-AD7C-9E2E8AE16A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628319" y="1329710"/>
            <a:ext cx="914400" cy="914400"/>
          </a:xfrm>
          <a:prstGeom prst="rect">
            <a:avLst/>
          </a:prstGeom>
        </p:spPr>
      </p:pic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1D5B3C5E-01CD-42BD-97D8-F0D31E5FA460}"/>
              </a:ext>
            </a:extLst>
          </p:cNvPr>
          <p:cNvSpPr txBox="1"/>
          <p:nvPr/>
        </p:nvSpPr>
        <p:spPr>
          <a:xfrm>
            <a:off x="4065367" y="1067758"/>
            <a:ext cx="3851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Interviste e brainstorming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7D81CF-6BD8-408F-9292-75A71A775587}"/>
              </a:ext>
            </a:extLst>
          </p:cNvPr>
          <p:cNvSpPr txBox="1"/>
          <p:nvPr/>
        </p:nvSpPr>
        <p:spPr>
          <a:xfrm>
            <a:off x="6099290" y="1540699"/>
            <a:ext cx="360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Identificazione requisiti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036DF237-B99E-4FC4-9C05-CA825208EC58}"/>
              </a:ext>
            </a:extLst>
          </p:cNvPr>
          <p:cNvSpPr txBox="1"/>
          <p:nvPr/>
        </p:nvSpPr>
        <p:spPr>
          <a:xfrm>
            <a:off x="2477899" y="1556489"/>
            <a:ext cx="360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Identificazione casi d’uso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D5E5A4E-4688-47BA-86C5-13DBD95B38A9}"/>
              </a:ext>
            </a:extLst>
          </p:cNvPr>
          <p:cNvCxnSpPr/>
          <p:nvPr/>
        </p:nvCxnSpPr>
        <p:spPr>
          <a:xfrm>
            <a:off x="2974694" y="2164828"/>
            <a:ext cx="6519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98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i Office">
  <a:themeElements>
    <a:clrScheme name="Rosso arancion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6919</TotalTime>
  <Words>2241</Words>
  <Application>Microsoft Office PowerPoint</Application>
  <PresentationFormat>Widescreen</PresentationFormat>
  <Paragraphs>289</Paragraphs>
  <Slides>14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Roboto</vt:lpstr>
      <vt:lpstr>Tema di Office</vt:lpstr>
      <vt:lpstr>JAVA CONTENT REPOSITORY PER LA PERSISTENZA DI PRODOTTI COMMERCIALI</vt:lpstr>
      <vt:lpstr>INDICE GENERALE</vt:lpstr>
      <vt:lpstr>L’AZIENDA PRODOTTI E SERVIZI</vt:lpstr>
      <vt:lpstr>L’AZIENDA PROGETTI SOFTWARE</vt:lpstr>
      <vt:lpstr>IL PROGETTO OFFERTA DI STAGE</vt:lpstr>
      <vt:lpstr>IL PROGETTO RDBMS VS JCR 1/2</vt:lpstr>
      <vt:lpstr>IL PROGETTO RDBMS VS JCR 2/2</vt:lpstr>
      <vt:lpstr>IL PROGETTO SCELTA TECNOLOGIE</vt:lpstr>
      <vt:lpstr>IL PROGETTO ANALISI DEI REQUISITI</vt:lpstr>
      <vt:lpstr>IL PROGETTO PROGETTAZIONE</vt:lpstr>
      <vt:lpstr>IL PROGETTO CODIFICA</vt:lpstr>
      <vt:lpstr>IL PROGETTO TEST</vt:lpstr>
      <vt:lpstr>IL PROGETTO TEST PRESTAZIONALI</vt:lpstr>
      <vt:lpstr>RESOCONTO OBIETTIVI RAGGIUNTI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CONTENT REPOSITORY PER LA PERSISTENZA DI PRODOTTI COMMERCIALI</dc:title>
  <dc:creator>Jordan Gottardo</dc:creator>
  <cp:lastModifiedBy>Jordan Gottardo</cp:lastModifiedBy>
  <cp:revision>178</cp:revision>
  <dcterms:created xsi:type="dcterms:W3CDTF">2017-09-11T12:01:24Z</dcterms:created>
  <dcterms:modified xsi:type="dcterms:W3CDTF">2017-09-19T21:08:01Z</dcterms:modified>
</cp:coreProperties>
</file>