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5"/>
  </p:notesMasterIdLst>
  <p:sldIdLst>
    <p:sldId id="256" r:id="rId2"/>
    <p:sldId id="260" r:id="rId3"/>
    <p:sldId id="258" r:id="rId4"/>
    <p:sldId id="261" r:id="rId5"/>
    <p:sldId id="264" r:id="rId6"/>
    <p:sldId id="265" r:id="rId7"/>
    <p:sldId id="266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80" r:id="rId17"/>
    <p:sldId id="282" r:id="rId18"/>
    <p:sldId id="284" r:id="rId19"/>
    <p:sldId id="285" r:id="rId20"/>
    <p:sldId id="286" r:id="rId21"/>
    <p:sldId id="287" r:id="rId22"/>
    <p:sldId id="288" r:id="rId23"/>
    <p:sldId id="2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E6E2E2"/>
    <a:srgbClr val="E6E6E6"/>
    <a:srgbClr val="CDCDC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9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78250-5579-4797-8B18-F36A6FF46076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5D406-DD02-4466-9FCA-0AAC5086BF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664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08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86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694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100"/>
            </a:lvl1pPr>
            <a:lvl2pPr>
              <a:lnSpc>
                <a:spcPct val="150000"/>
              </a:lnSpc>
              <a:defRPr sz="1700"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34F5B24-1607-4519-8016-4C780264DE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0" y="6385178"/>
            <a:ext cx="580511" cy="36456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F76FA9A8-EE15-4351-901D-6602BA89D830}"/>
              </a:ext>
            </a:extLst>
          </p:cNvPr>
          <p:cNvSpPr/>
          <p:nvPr userDrawn="1"/>
        </p:nvSpPr>
        <p:spPr>
          <a:xfrm>
            <a:off x="761291" y="6361347"/>
            <a:ext cx="5810959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- 1179739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FAST MESSAGE PROPAGATION OVER IOV SCENARIOS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E561E31-CDCD-4098-8294-8BC9C869F5B3}"/>
              </a:ext>
            </a:extLst>
          </p:cNvPr>
          <p:cNvCxnSpPr>
            <a:cxnSpLocks/>
          </p:cNvCxnSpPr>
          <p:nvPr userDrawn="1"/>
        </p:nvCxnSpPr>
        <p:spPr>
          <a:xfrm>
            <a:off x="74415" y="6270867"/>
            <a:ext cx="56532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7508D3A1-4B12-40A1-AEC7-A26765BAADE7}"/>
              </a:ext>
            </a:extLst>
          </p:cNvPr>
          <p:cNvSpPr/>
          <p:nvPr userDrawn="1"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53311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110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07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874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146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10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913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815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6E2E2"/>
            </a:gs>
            <a:gs pos="0">
              <a:schemeClr val="bg1">
                <a:lumMod val="95000"/>
              </a:schemeClr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113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4.PNG"/><Relationship Id="rId10" Type="http://schemas.openxmlformats.org/officeDocument/2006/relationships/image" Target="../media/image43.PNG"/><Relationship Id="rId4" Type="http://schemas.openxmlformats.org/officeDocument/2006/relationships/image" Target="../media/image33.PNG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3.PNG"/><Relationship Id="rId7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3.PNG"/><Relationship Id="rId7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3.PNG"/><Relationship Id="rId7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4355625-0B87-4017-9316-ED6325283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231" y="3579542"/>
            <a:ext cx="7573538" cy="1236690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FAST MESSAGE PROPAGATION</a:t>
            </a:r>
            <a:br>
              <a:rPr lang="it-IT" sz="36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it-IT" sz="25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OVER IOV SCENARIOS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18BE796-8D57-481E-B351-B2A45C63E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669" y="1906195"/>
            <a:ext cx="1382395" cy="1391220"/>
          </a:xfrm>
          <a:prstGeom prst="rect">
            <a:avLst/>
          </a:prstGeom>
          <a:effectLst>
            <a:reflection stA="16000" endPos="27000" dist="50800" dir="5400000" sy="-100000" algn="bl" rotWithShape="0"/>
          </a:effectLst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1C1D4B69-05B6-4E77-BF09-A1D5519749B8}"/>
              </a:ext>
            </a:extLst>
          </p:cNvPr>
          <p:cNvSpPr/>
          <p:nvPr/>
        </p:nvSpPr>
        <p:spPr>
          <a:xfrm>
            <a:off x="3648919" y="404287"/>
            <a:ext cx="48941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Dipartimento di Matematica "Tullio Levi-Civita"</a:t>
            </a:r>
          </a:p>
          <a:p>
            <a:pPr algn="ctr"/>
            <a:r>
              <a:rPr lang="it-IT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Laurea in Informatica</a:t>
            </a:r>
          </a:p>
          <a:p>
            <a:pPr algn="ctr"/>
            <a:r>
              <a:rPr lang="it-IT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a.a</a:t>
            </a:r>
            <a:r>
              <a:rPr lang="it-IT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. 2018-2019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7BFFD0C-A5A6-4D8F-A12E-4BD729A56F51}"/>
              </a:ext>
            </a:extLst>
          </p:cNvPr>
          <p:cNvSpPr/>
          <p:nvPr/>
        </p:nvSpPr>
        <p:spPr>
          <a:xfrm>
            <a:off x="3810000" y="5973388"/>
            <a:ext cx="4572000" cy="508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sz="135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Jordan Gottardo 1179739</a:t>
            </a:r>
          </a:p>
          <a:p>
            <a:pPr algn="ctr"/>
            <a:r>
              <a:rPr lang="it-IT" sz="135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Esame di laurea - 18 Luglio 2019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4D8BE30-40AD-4271-9223-1CDCAA0719F9}"/>
              </a:ext>
            </a:extLst>
          </p:cNvPr>
          <p:cNvSpPr/>
          <p:nvPr/>
        </p:nvSpPr>
        <p:spPr>
          <a:xfrm>
            <a:off x="11197957" y="6512840"/>
            <a:ext cx="9418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59EBE77-18FE-4C3A-B926-4FB1E3442AC6}"/>
              </a:ext>
            </a:extLst>
          </p:cNvPr>
          <p:cNvSpPr/>
          <p:nvPr/>
        </p:nvSpPr>
        <p:spPr>
          <a:xfrm>
            <a:off x="4607401" y="4984378"/>
            <a:ext cx="2977198" cy="50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35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Relatore: Prof. Claudio Enrico Palazzi</a:t>
            </a:r>
          </a:p>
          <a:p>
            <a:r>
              <a:rPr lang="it-IT" sz="135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Co-relatore: Dott. </a:t>
            </a:r>
            <a:r>
              <a:rPr lang="it-IT" sz="1351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Armir</a:t>
            </a:r>
            <a:r>
              <a:rPr lang="it-IT" sz="135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</a:t>
            </a:r>
            <a:r>
              <a:rPr lang="it-IT" sz="1351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Bujari</a:t>
            </a:r>
            <a:endParaRPr lang="it-IT" sz="1351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20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PRELIMINARY TESTS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1DF1502-5565-4FDF-B45B-D421FDFB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365935"/>
              </p:ext>
            </p:extLst>
          </p:nvPr>
        </p:nvGraphicFramePr>
        <p:xfrm>
          <a:off x="164623" y="1197896"/>
          <a:ext cx="5711699" cy="40297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9295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2822404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</a:tblGrid>
              <a:tr h="46579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Scenario </a:t>
                      </a:r>
                      <a:r>
                        <a:rPr lang="it-IT" dirty="0" err="1"/>
                        <a:t>configuration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Scenario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Padua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Latitude</a:t>
                      </a:r>
                      <a:r>
                        <a:rPr lang="it-IT" sz="1600" dirty="0"/>
                        <a:t> N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45.4171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Latitude</a:t>
                      </a:r>
                      <a:r>
                        <a:rPr lang="it-IT" sz="1600" dirty="0"/>
                        <a:t> S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45.3981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Longitude</a:t>
                      </a:r>
                      <a:r>
                        <a:rPr lang="it-IT" sz="1600" dirty="0"/>
                        <a:t> W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11.8654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Longitude</a:t>
                      </a:r>
                      <a:r>
                        <a:rPr lang="it-IT" sz="1600" dirty="0"/>
                        <a:t> E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11.8923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Circumference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radius</a:t>
                      </a:r>
                      <a:r>
                        <a:rPr lang="it-IT" sz="1600" dirty="0"/>
                        <a:t>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3496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Distance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between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vehicles</a:t>
                      </a:r>
                      <a:r>
                        <a:rPr lang="it-IT" sz="1600" dirty="0"/>
                        <a:t>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5, 15, 25, 35, 45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927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Number</a:t>
                      </a:r>
                      <a:r>
                        <a:rPr lang="it-IT" sz="1600" dirty="0"/>
                        <a:t> of </a:t>
                      </a:r>
                      <a:r>
                        <a:rPr lang="it-IT" sz="1600" dirty="0" err="1"/>
                        <a:t>vehicles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4975, 2856, 1775, 1318, 1072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29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Number</a:t>
                      </a:r>
                      <a:r>
                        <a:rPr lang="it-IT" sz="1600" dirty="0"/>
                        <a:t> of </a:t>
                      </a:r>
                      <a:r>
                        <a:rPr lang="it-IT" sz="1600" dirty="0" err="1"/>
                        <a:t>simulations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56033"/>
                  </a:ext>
                </a:extLst>
              </a:tr>
            </a:tbl>
          </a:graphicData>
        </a:graphic>
      </p:graphicFrame>
      <p:graphicFrame>
        <p:nvGraphicFramePr>
          <p:cNvPr id="23" name="Tabella 22">
            <a:extLst>
              <a:ext uri="{FF2B5EF4-FFF2-40B4-BE49-F238E27FC236}">
                <a16:creationId xmlns:a16="http://schemas.microsoft.com/office/drawing/2014/main" id="{059621E8-BFC3-4ADC-B180-1EE96A571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96808"/>
              </p:ext>
            </p:extLst>
          </p:nvPr>
        </p:nvGraphicFramePr>
        <p:xfrm>
          <a:off x="5965794" y="1197896"/>
          <a:ext cx="5840270" cy="40297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1262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2859008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</a:tblGrid>
              <a:tr h="46579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Simulator </a:t>
                      </a:r>
                      <a:r>
                        <a:rPr lang="it-IT" dirty="0" err="1"/>
                        <a:t>configuration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Packet</a:t>
                      </a:r>
                      <a:r>
                        <a:rPr lang="it-IT" sz="1600" dirty="0"/>
                        <a:t> payload size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Frequency [GHz]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Channel </a:t>
                      </a:r>
                      <a:r>
                        <a:rPr lang="it-IT" sz="1600" dirty="0" err="1"/>
                        <a:t>bandwidth</a:t>
                      </a:r>
                      <a:r>
                        <a:rPr lang="it-IT" sz="1600" dirty="0"/>
                        <a:t> [MHz]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Transmission speed [Mbps]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Transmission powers </a:t>
                      </a:r>
                      <a:r>
                        <a:rPr lang="it-IT" sz="1600" dirty="0"/>
                        <a:t>[</a:t>
                      </a:r>
                      <a:r>
                        <a:rPr lang="it-IT" sz="1600" dirty="0" err="1"/>
                        <a:t>dBm</a:t>
                      </a:r>
                      <a:r>
                        <a:rPr lang="it-IT" sz="16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-7.0, 4.6, 13.4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Transmission ranges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100, 300, 500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71351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Modulation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DSSS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927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Propagation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loss</a:t>
                      </a:r>
                      <a:r>
                        <a:rPr lang="it-IT" sz="1600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ns3::</a:t>
                      </a:r>
                      <a:r>
                        <a:rPr lang="it-IT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TwoRayGround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29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Propagation</a:t>
                      </a:r>
                      <a:r>
                        <a:rPr lang="it-IT" sz="1600" dirty="0"/>
                        <a:t> delay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ns3::</a:t>
                      </a:r>
                      <a:r>
                        <a:rPr lang="it-IT" sz="1600" dirty="0" err="1"/>
                        <a:t>ConstantSpeed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56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10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35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PRELIMINARY TESTS - DELIVERY RATIOS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A60F6FC-ACA1-4CFA-992B-B83996A4B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63" y="1029816"/>
            <a:ext cx="4453715" cy="2703250"/>
          </a:xfrm>
          <a:prstGeom prst="rect">
            <a:avLst/>
          </a:prstGeom>
        </p:spPr>
      </p:pic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5C71C01F-CB99-4473-A83B-97D74CB2B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9816"/>
            <a:ext cx="4365679" cy="2667715"/>
          </a:xfrm>
          <a:prstGeom prst="rect">
            <a:avLst/>
          </a:prstGeom>
        </p:spPr>
      </p:pic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53A196A3-177F-4467-8733-F788105B3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64" y="3872953"/>
            <a:ext cx="4453714" cy="2785421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34FD6EF9-D57F-4FC2-92A4-CAC9B7EBE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24257"/>
            <a:ext cx="4365679" cy="278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36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35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PRELIMINARY TESTS – NUMBER OF HOPS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A8E7AAC-48DB-4626-9498-928BB8384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2" y="1633490"/>
            <a:ext cx="5563187" cy="4106296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ECB022F4-50E3-4C1C-AB17-5E50237D3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537" y="1633490"/>
            <a:ext cx="5666007" cy="41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9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35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PRELIMINARY TESTS – NUMBER OF SLOTS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9F155DD-BD98-43C1-B82A-AF18505D7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4" y="1860172"/>
            <a:ext cx="5526559" cy="3734431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D081A32-9008-404F-8CED-A5640D2B5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380" y="1860172"/>
            <a:ext cx="5950582" cy="375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97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35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FORWARDING NODE NUMBER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0CFE12A-A66C-4EDA-9D28-594071197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762" y="1581549"/>
            <a:ext cx="5716826" cy="3875997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86607EEC-B21E-4A4C-B24E-8744CFD16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0" y="1581548"/>
            <a:ext cx="5816356" cy="387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60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PADUA URBAN SCENARIO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1DF1502-5565-4FDF-B45B-D421FDFB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365559"/>
              </p:ext>
            </p:extLst>
          </p:nvPr>
        </p:nvGraphicFramePr>
        <p:xfrm>
          <a:off x="137990" y="1197896"/>
          <a:ext cx="5711699" cy="44030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15424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2396275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</a:tblGrid>
              <a:tr h="443084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Scenario </a:t>
                      </a:r>
                      <a:r>
                        <a:rPr lang="it-IT" sz="1600" dirty="0" err="1"/>
                        <a:t>configuration</a:t>
                      </a:r>
                      <a:endParaRPr lang="it-IT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Scenario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Padua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err="1"/>
                        <a:t>Latitude</a:t>
                      </a:r>
                      <a:r>
                        <a:rPr lang="it-IT" sz="1600" dirty="0"/>
                        <a:t> N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45.4171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Latitude</a:t>
                      </a:r>
                      <a:r>
                        <a:rPr lang="it-IT" sz="1600" dirty="0"/>
                        <a:t> S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45.3981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Longitude</a:t>
                      </a:r>
                      <a:r>
                        <a:rPr lang="it-IT" sz="1600" dirty="0"/>
                        <a:t> W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11.8654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Longitude</a:t>
                      </a:r>
                      <a:r>
                        <a:rPr lang="it-IT" sz="1600" dirty="0"/>
                        <a:t> E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11.8923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Circumference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radius</a:t>
                      </a:r>
                      <a:r>
                        <a:rPr lang="it-IT" sz="1600" dirty="0"/>
                        <a:t>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29521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Distance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between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vehicles</a:t>
                      </a:r>
                      <a:r>
                        <a:rPr lang="it-IT" sz="1600" dirty="0"/>
                        <a:t>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927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Number</a:t>
                      </a:r>
                      <a:r>
                        <a:rPr lang="it-IT" sz="1600" dirty="0"/>
                        <a:t> of </a:t>
                      </a:r>
                      <a:r>
                        <a:rPr lang="it-IT" sz="1600" dirty="0" err="1"/>
                        <a:t>vehicles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1775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29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b="1" dirty="0" err="1"/>
                        <a:t>Number</a:t>
                      </a:r>
                      <a:r>
                        <a:rPr lang="it-IT" sz="1600" b="1" dirty="0"/>
                        <a:t> of buildings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/>
                        <a:t>6322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0145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Number</a:t>
                      </a:r>
                      <a:r>
                        <a:rPr lang="it-IT" sz="1600" dirty="0"/>
                        <a:t> of </a:t>
                      </a:r>
                      <a:r>
                        <a:rPr lang="it-IT" sz="1600" dirty="0" err="1"/>
                        <a:t>simulations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56033"/>
                  </a:ext>
                </a:extLst>
              </a:tr>
            </a:tbl>
          </a:graphicData>
        </a:graphic>
      </p:graphicFrame>
      <p:graphicFrame>
        <p:nvGraphicFramePr>
          <p:cNvPr id="23" name="Tabella 22">
            <a:extLst>
              <a:ext uri="{FF2B5EF4-FFF2-40B4-BE49-F238E27FC236}">
                <a16:creationId xmlns:a16="http://schemas.microsoft.com/office/drawing/2014/main" id="{059621E8-BFC3-4ADC-B180-1EE96A571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397967"/>
              </p:ext>
            </p:extLst>
          </p:nvPr>
        </p:nvGraphicFramePr>
        <p:xfrm>
          <a:off x="5965794" y="1197896"/>
          <a:ext cx="5841905" cy="44257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2897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2859008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</a:tblGrid>
              <a:tr h="46579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Simulator </a:t>
                      </a:r>
                      <a:r>
                        <a:rPr lang="it-IT" dirty="0" err="1"/>
                        <a:t>configuration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Packet</a:t>
                      </a:r>
                      <a:r>
                        <a:rPr lang="it-IT" sz="1600" dirty="0"/>
                        <a:t> payload size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Frequency [GHz]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Channel </a:t>
                      </a:r>
                      <a:r>
                        <a:rPr lang="it-IT" sz="1600" dirty="0" err="1"/>
                        <a:t>bandwidth</a:t>
                      </a:r>
                      <a:r>
                        <a:rPr lang="it-IT" sz="1600" dirty="0"/>
                        <a:t> [MHz]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Transmission speed [Mbps]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Transmission powers </a:t>
                      </a:r>
                      <a:r>
                        <a:rPr lang="it-IT" sz="1600" dirty="0"/>
                        <a:t>[</a:t>
                      </a:r>
                      <a:r>
                        <a:rPr lang="it-IT" sz="1600" dirty="0" err="1"/>
                        <a:t>dBm</a:t>
                      </a:r>
                      <a:r>
                        <a:rPr lang="it-IT" sz="16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-7.0, 4.6, 13.4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Transmission ranges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100, 300, 500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71351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Modulation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DSSS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927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Propagation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loss</a:t>
                      </a:r>
                      <a:r>
                        <a:rPr lang="it-IT" sz="1600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ns3::</a:t>
                      </a:r>
                      <a:r>
                        <a:rPr lang="it-IT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TwoRayGround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29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Propagation</a:t>
                      </a:r>
                      <a:r>
                        <a:rPr lang="it-IT" sz="1600" dirty="0"/>
                        <a:t> delay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ns3::</a:t>
                      </a:r>
                      <a:r>
                        <a:rPr lang="it-IT" sz="1600" dirty="0" err="1"/>
                        <a:t>ConstantSpeed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5603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b="1" dirty="0" err="1"/>
                        <a:t>Shadowing</a:t>
                      </a:r>
                      <a:r>
                        <a:rPr lang="it-IT" sz="1600" b="1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/>
                        <a:t>ns3::</a:t>
                      </a:r>
                      <a:r>
                        <a:rPr lang="it-IT" sz="1600" b="1" dirty="0" err="1"/>
                        <a:t>ObstacleShadowing</a:t>
                      </a:r>
                      <a:endParaRPr lang="it-IT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3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4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456934B-EAAA-4185-A562-CD8A7FED9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7" y="1204026"/>
            <a:ext cx="5536942" cy="411369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A2C5B05-B6CB-4FB0-B0CB-37E0FF85E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26" y="1212905"/>
            <a:ext cx="5015785" cy="4113699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04FF6F9-50C9-47F5-9A59-7E20DCAFA408}"/>
              </a:ext>
            </a:extLst>
          </p:cNvPr>
          <p:cNvSpPr txBox="1">
            <a:spLocks/>
          </p:cNvSpPr>
          <p:nvPr/>
        </p:nvSpPr>
        <p:spPr>
          <a:xfrm>
            <a:off x="2345396" y="5780377"/>
            <a:ext cx="221727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/>
              <a:t>Without</a:t>
            </a:r>
            <a:r>
              <a:rPr lang="it-IT" sz="2000" dirty="0"/>
              <a:t> buildings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FAEBFEB-1E89-4E24-8E28-830974169D18}"/>
              </a:ext>
            </a:extLst>
          </p:cNvPr>
          <p:cNvSpPr/>
          <p:nvPr/>
        </p:nvSpPr>
        <p:spPr>
          <a:xfrm>
            <a:off x="688267" y="5298642"/>
            <a:ext cx="5536942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C001087-313E-45B5-9FE2-AC7E4000D593}"/>
              </a:ext>
            </a:extLst>
          </p:cNvPr>
          <p:cNvSpPr txBox="1">
            <a:spLocks/>
          </p:cNvSpPr>
          <p:nvPr/>
        </p:nvSpPr>
        <p:spPr>
          <a:xfrm>
            <a:off x="8106385" y="5786379"/>
            <a:ext cx="1829266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</a:t>
            </a:r>
          </a:p>
        </p:txBody>
      </p:sp>
      <p:pic>
        <p:nvPicPr>
          <p:cNvPr id="5" name="Immagine 4" descr="Immagine che contiene arredamento&#10;&#10;Descrizione generata automaticamente">
            <a:extLst>
              <a:ext uri="{FF2B5EF4-FFF2-40B4-BE49-F238E27FC236}">
                <a16:creationId xmlns:a16="http://schemas.microsoft.com/office/drawing/2014/main" id="{2BCF709E-BBE5-4703-AA95-0CFEA92C9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93" y="5453317"/>
            <a:ext cx="1073704" cy="156703"/>
          </a:xfrm>
          <a:prstGeom prst="rect">
            <a:avLst/>
          </a:prstGeom>
        </p:spPr>
      </p:pic>
      <p:sp>
        <p:nvSpPr>
          <p:cNvPr id="28" name="Rettangolo 27">
            <a:extLst>
              <a:ext uri="{FF2B5EF4-FFF2-40B4-BE49-F238E27FC236}">
                <a16:creationId xmlns:a16="http://schemas.microsoft.com/office/drawing/2014/main" id="{337B651D-1A07-4799-9C44-4DE35E4AD019}"/>
              </a:ext>
            </a:extLst>
          </p:cNvPr>
          <p:cNvSpPr/>
          <p:nvPr/>
        </p:nvSpPr>
        <p:spPr>
          <a:xfrm>
            <a:off x="6513126" y="5317725"/>
            <a:ext cx="5015785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8FFAEE1-CCF1-4CC6-8B01-0476A53573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06" y="5456081"/>
            <a:ext cx="1087868" cy="15117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6E50AA2-8D8D-46E7-8A33-4C76D7325A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98" y="5456081"/>
            <a:ext cx="1078772" cy="151175"/>
          </a:xfrm>
          <a:prstGeom prst="rect">
            <a:avLst/>
          </a:prstGeom>
        </p:spPr>
      </p:pic>
      <p:pic>
        <p:nvPicPr>
          <p:cNvPr id="16" name="Immagine 15" descr="Immagine che contiene arredamento, tavolo&#10;&#10;Descrizione generata automaticamente">
            <a:extLst>
              <a:ext uri="{FF2B5EF4-FFF2-40B4-BE49-F238E27FC236}">
                <a16:creationId xmlns:a16="http://schemas.microsoft.com/office/drawing/2014/main" id="{AC306D5D-393A-45B1-9DD2-AAFBD54B7C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396" y="5460195"/>
            <a:ext cx="1050651" cy="142946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86ED420-45B3-4B1A-8B21-FA55F9E940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396" y="5460404"/>
            <a:ext cx="1058170" cy="142529"/>
          </a:xfrm>
          <a:prstGeom prst="rect">
            <a:avLst/>
          </a:prstGeom>
        </p:spPr>
      </p:pic>
      <p:sp>
        <p:nvSpPr>
          <p:cNvPr id="24" name="Titolo 1">
            <a:extLst>
              <a:ext uri="{FF2B5EF4-FFF2-40B4-BE49-F238E27FC236}">
                <a16:creationId xmlns:a16="http://schemas.microsoft.com/office/drawing/2014/main" id="{BF6B0CE0-A167-4F8F-82ED-A3F598A03960}"/>
              </a:ext>
            </a:extLst>
          </p:cNvPr>
          <p:cNvSpPr txBox="1">
            <a:spLocks/>
          </p:cNvSpPr>
          <p:nvPr/>
        </p:nvSpPr>
        <p:spPr>
          <a:xfrm>
            <a:off x="0" y="-62711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PADUA – TOTAL DELIVERY RATIO</a:t>
            </a:r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81185EA6-909D-47AB-A045-6DD9F7ED4D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282" y="5459891"/>
            <a:ext cx="1052260" cy="1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52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04FF6F9-50C9-47F5-9A59-7E20DCAFA408}"/>
              </a:ext>
            </a:extLst>
          </p:cNvPr>
          <p:cNvSpPr txBox="1">
            <a:spLocks/>
          </p:cNvSpPr>
          <p:nvPr/>
        </p:nvSpPr>
        <p:spPr>
          <a:xfrm>
            <a:off x="2345396" y="5780377"/>
            <a:ext cx="221727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/>
              <a:t>Without</a:t>
            </a:r>
            <a:r>
              <a:rPr lang="it-IT" sz="2000" dirty="0"/>
              <a:t> buildings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FAEBFEB-1E89-4E24-8E28-830974169D18}"/>
              </a:ext>
            </a:extLst>
          </p:cNvPr>
          <p:cNvSpPr/>
          <p:nvPr/>
        </p:nvSpPr>
        <p:spPr>
          <a:xfrm>
            <a:off x="688267" y="5298642"/>
            <a:ext cx="5536942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C001087-313E-45B5-9FE2-AC7E4000D593}"/>
              </a:ext>
            </a:extLst>
          </p:cNvPr>
          <p:cNvSpPr txBox="1">
            <a:spLocks/>
          </p:cNvSpPr>
          <p:nvPr/>
        </p:nvSpPr>
        <p:spPr>
          <a:xfrm>
            <a:off x="8106385" y="5786379"/>
            <a:ext cx="1829266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</a:t>
            </a:r>
          </a:p>
        </p:txBody>
      </p:sp>
      <p:pic>
        <p:nvPicPr>
          <p:cNvPr id="5" name="Immagine 4" descr="Immagine che contiene arredamento&#10;&#10;Descrizione generata automaticamente">
            <a:extLst>
              <a:ext uri="{FF2B5EF4-FFF2-40B4-BE49-F238E27FC236}">
                <a16:creationId xmlns:a16="http://schemas.microsoft.com/office/drawing/2014/main" id="{2BCF709E-BBE5-4703-AA95-0CFEA92C9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93" y="5453317"/>
            <a:ext cx="1073704" cy="156703"/>
          </a:xfrm>
          <a:prstGeom prst="rect">
            <a:avLst/>
          </a:prstGeom>
        </p:spPr>
      </p:pic>
      <p:sp>
        <p:nvSpPr>
          <p:cNvPr id="28" name="Rettangolo 27">
            <a:extLst>
              <a:ext uri="{FF2B5EF4-FFF2-40B4-BE49-F238E27FC236}">
                <a16:creationId xmlns:a16="http://schemas.microsoft.com/office/drawing/2014/main" id="{337B651D-1A07-4799-9C44-4DE35E4AD019}"/>
              </a:ext>
            </a:extLst>
          </p:cNvPr>
          <p:cNvSpPr/>
          <p:nvPr/>
        </p:nvSpPr>
        <p:spPr>
          <a:xfrm>
            <a:off x="6513126" y="5317725"/>
            <a:ext cx="5015785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8FFAEE1-CCF1-4CC6-8B01-0476A5357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06" y="5456081"/>
            <a:ext cx="1087868" cy="15117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6E50AA2-8D8D-46E7-8A33-4C76D7325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98" y="5456081"/>
            <a:ext cx="1078772" cy="151175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86ED420-45B3-4B1A-8B21-FA55F9E940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396" y="5460404"/>
            <a:ext cx="1058170" cy="142529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F2F97E6E-3069-4005-BB7E-B709CC830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282" y="5459891"/>
            <a:ext cx="1052260" cy="143555"/>
          </a:xfrm>
          <a:prstGeom prst="rect">
            <a:avLst/>
          </a:prstGeom>
        </p:spPr>
      </p:pic>
      <p:sp>
        <p:nvSpPr>
          <p:cNvPr id="24" name="Titolo 1">
            <a:extLst>
              <a:ext uri="{FF2B5EF4-FFF2-40B4-BE49-F238E27FC236}">
                <a16:creationId xmlns:a16="http://schemas.microsoft.com/office/drawing/2014/main" id="{BF6B0CE0-A167-4F8F-82ED-A3F598A03960}"/>
              </a:ext>
            </a:extLst>
          </p:cNvPr>
          <p:cNvSpPr txBox="1">
            <a:spLocks/>
          </p:cNvSpPr>
          <p:nvPr/>
        </p:nvSpPr>
        <p:spPr>
          <a:xfrm>
            <a:off x="0" y="-62711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PADUA – TOTAL DELIVERY RATIO ON CIRC.</a:t>
            </a:r>
          </a:p>
        </p:txBody>
      </p:sp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58B4297-3B67-4817-8831-1ECF916DDC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26" y="1195148"/>
            <a:ext cx="4983459" cy="4122937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CA6BE62-1506-4C51-A7FD-1CAD353253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7" y="1195148"/>
            <a:ext cx="5536942" cy="4122951"/>
          </a:xfrm>
          <a:prstGeom prst="rect">
            <a:avLst/>
          </a:prstGeom>
        </p:spPr>
      </p:pic>
      <p:pic>
        <p:nvPicPr>
          <p:cNvPr id="23" name="Immagine 22" descr="Immagine che contiene arredamento, tavolo&#10;&#10;Descrizione generata automaticamente">
            <a:extLst>
              <a:ext uri="{FF2B5EF4-FFF2-40B4-BE49-F238E27FC236}">
                <a16:creationId xmlns:a16="http://schemas.microsoft.com/office/drawing/2014/main" id="{4E0675EA-011F-45DF-8027-DDC737566C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396" y="5460195"/>
            <a:ext cx="1050651" cy="14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25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2711"/>
            <a:ext cx="12192000" cy="1325562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PADUA URBAN SCENARIO WITH JUNCTIONS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1DF1502-5565-4FDF-B45B-D421FDFB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722230"/>
              </p:ext>
            </p:extLst>
          </p:nvPr>
        </p:nvGraphicFramePr>
        <p:xfrm>
          <a:off x="137990" y="1197896"/>
          <a:ext cx="5711699" cy="47990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15424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2396275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</a:tblGrid>
              <a:tr h="443084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Scenario </a:t>
                      </a:r>
                      <a:r>
                        <a:rPr lang="it-IT" sz="1600" dirty="0" err="1"/>
                        <a:t>configuration</a:t>
                      </a:r>
                      <a:endParaRPr lang="it-IT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Scenario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Padua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err="1"/>
                        <a:t>Latitude</a:t>
                      </a:r>
                      <a:r>
                        <a:rPr lang="it-IT" sz="1600" dirty="0"/>
                        <a:t> N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45.4171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Latitude</a:t>
                      </a:r>
                      <a:r>
                        <a:rPr lang="it-IT" sz="1600" dirty="0"/>
                        <a:t> S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45.3981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Longitude</a:t>
                      </a:r>
                      <a:r>
                        <a:rPr lang="it-IT" sz="1600" dirty="0"/>
                        <a:t> W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11.8654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Longitude</a:t>
                      </a:r>
                      <a:r>
                        <a:rPr lang="it-IT" sz="1600" dirty="0"/>
                        <a:t> E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11.8923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Circumference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radius</a:t>
                      </a:r>
                      <a:r>
                        <a:rPr lang="it-IT" sz="1600" dirty="0"/>
                        <a:t>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29521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Distance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between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vehicles</a:t>
                      </a:r>
                      <a:r>
                        <a:rPr lang="it-IT" sz="1600" dirty="0"/>
                        <a:t>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927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Number</a:t>
                      </a:r>
                      <a:r>
                        <a:rPr lang="it-IT" sz="1600" dirty="0"/>
                        <a:t> of </a:t>
                      </a:r>
                      <a:r>
                        <a:rPr lang="it-IT" sz="1600" dirty="0" err="1"/>
                        <a:t>vehicles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1775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29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b="1" dirty="0" err="1"/>
                        <a:t>Number</a:t>
                      </a:r>
                      <a:r>
                        <a:rPr lang="it-IT" sz="1600" b="1" dirty="0"/>
                        <a:t> of buildings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/>
                        <a:t>6322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0145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b="1" dirty="0" err="1"/>
                        <a:t>Number</a:t>
                      </a:r>
                      <a:r>
                        <a:rPr lang="it-IT" sz="1600" b="1" dirty="0"/>
                        <a:t> of </a:t>
                      </a:r>
                      <a:r>
                        <a:rPr lang="it-IT" sz="1600" b="1" dirty="0" err="1"/>
                        <a:t>junctions</a:t>
                      </a:r>
                      <a:endParaRPr lang="it-IT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/>
                        <a:t>3231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76504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Number</a:t>
                      </a:r>
                      <a:r>
                        <a:rPr lang="it-IT" sz="1600" dirty="0"/>
                        <a:t> of </a:t>
                      </a:r>
                      <a:r>
                        <a:rPr lang="it-IT" sz="1600" dirty="0" err="1"/>
                        <a:t>simulations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56033"/>
                  </a:ext>
                </a:extLst>
              </a:tr>
            </a:tbl>
          </a:graphicData>
        </a:graphic>
      </p:graphicFrame>
      <p:graphicFrame>
        <p:nvGraphicFramePr>
          <p:cNvPr id="23" name="Tabella 22">
            <a:extLst>
              <a:ext uri="{FF2B5EF4-FFF2-40B4-BE49-F238E27FC236}">
                <a16:creationId xmlns:a16="http://schemas.microsoft.com/office/drawing/2014/main" id="{059621E8-BFC3-4ADC-B180-1EE96A571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469072"/>
              </p:ext>
            </p:extLst>
          </p:nvPr>
        </p:nvGraphicFramePr>
        <p:xfrm>
          <a:off x="5965794" y="1197896"/>
          <a:ext cx="5841905" cy="44257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2897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2859008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</a:tblGrid>
              <a:tr h="46579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Simulator </a:t>
                      </a:r>
                      <a:r>
                        <a:rPr lang="it-IT" dirty="0" err="1"/>
                        <a:t>configuration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Packet</a:t>
                      </a:r>
                      <a:r>
                        <a:rPr lang="it-IT" sz="1600" dirty="0"/>
                        <a:t> payload size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Frequency [GHz]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Channel </a:t>
                      </a:r>
                      <a:r>
                        <a:rPr lang="it-IT" sz="1600" dirty="0" err="1"/>
                        <a:t>bandwidth</a:t>
                      </a:r>
                      <a:r>
                        <a:rPr lang="it-IT" sz="1600" dirty="0"/>
                        <a:t> [MHz]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Transmission speed [Mbps]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Transmission powers </a:t>
                      </a:r>
                      <a:r>
                        <a:rPr lang="it-IT" sz="1600" dirty="0"/>
                        <a:t>[</a:t>
                      </a:r>
                      <a:r>
                        <a:rPr lang="it-IT" sz="1600" dirty="0" err="1"/>
                        <a:t>dBm</a:t>
                      </a:r>
                      <a:r>
                        <a:rPr lang="it-IT" sz="16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-7.0, 4.6, 13.4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Transmission ranges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100, 300, 500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71351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Modulation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DSSS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927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Propagation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loss</a:t>
                      </a:r>
                      <a:r>
                        <a:rPr lang="it-IT" sz="1600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ns3::</a:t>
                      </a:r>
                      <a:r>
                        <a:rPr lang="it-IT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TwoRayGround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29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Propagation</a:t>
                      </a:r>
                      <a:r>
                        <a:rPr lang="it-IT" sz="1600" dirty="0"/>
                        <a:t> delay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ns3::</a:t>
                      </a:r>
                      <a:r>
                        <a:rPr lang="it-IT" sz="1600" dirty="0" err="1"/>
                        <a:t>ConstantSpeed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5603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b="1" dirty="0" err="1"/>
                        <a:t>Shadowing</a:t>
                      </a:r>
                      <a:r>
                        <a:rPr lang="it-IT" sz="1600" b="1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/>
                        <a:t>ns3::</a:t>
                      </a:r>
                      <a:r>
                        <a:rPr lang="it-IT" sz="1600" b="1" dirty="0" err="1"/>
                        <a:t>ObstacleShadowing</a:t>
                      </a:r>
                      <a:endParaRPr lang="it-IT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0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907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27">
            <a:extLst>
              <a:ext uri="{FF2B5EF4-FFF2-40B4-BE49-F238E27FC236}">
                <a16:creationId xmlns:a16="http://schemas.microsoft.com/office/drawing/2014/main" id="{337B651D-1A07-4799-9C44-4DE35E4AD019}"/>
              </a:ext>
            </a:extLst>
          </p:cNvPr>
          <p:cNvSpPr/>
          <p:nvPr/>
        </p:nvSpPr>
        <p:spPr>
          <a:xfrm>
            <a:off x="6513126" y="4968240"/>
            <a:ext cx="5015785" cy="742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04FF6F9-50C9-47F5-9A59-7E20DCAFA408}"/>
              </a:ext>
            </a:extLst>
          </p:cNvPr>
          <p:cNvSpPr txBox="1">
            <a:spLocks/>
          </p:cNvSpPr>
          <p:nvPr/>
        </p:nvSpPr>
        <p:spPr>
          <a:xfrm>
            <a:off x="1615737" y="5780377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</a:t>
            </a:r>
            <a:r>
              <a:rPr lang="it-IT" sz="2000" dirty="0" err="1"/>
              <a:t>without</a:t>
            </a:r>
            <a:r>
              <a:rPr lang="it-IT" sz="2000" dirty="0"/>
              <a:t>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FAEBFEB-1E89-4E24-8E28-830974169D18}"/>
              </a:ext>
            </a:extLst>
          </p:cNvPr>
          <p:cNvSpPr/>
          <p:nvPr/>
        </p:nvSpPr>
        <p:spPr>
          <a:xfrm>
            <a:off x="688267" y="5298642"/>
            <a:ext cx="5536942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BF6B0CE0-A167-4F8F-82ED-A3F598A03960}"/>
              </a:ext>
            </a:extLst>
          </p:cNvPr>
          <p:cNvSpPr txBox="1">
            <a:spLocks/>
          </p:cNvSpPr>
          <p:nvPr/>
        </p:nvSpPr>
        <p:spPr>
          <a:xfrm>
            <a:off x="0" y="-62711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PADUA – TOTAL DELIVERY RATIO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BEB6CD24-17DB-41B9-A6F1-475DECA26F41}"/>
              </a:ext>
            </a:extLst>
          </p:cNvPr>
          <p:cNvSpPr txBox="1">
            <a:spLocks/>
          </p:cNvSpPr>
          <p:nvPr/>
        </p:nvSpPr>
        <p:spPr>
          <a:xfrm>
            <a:off x="7201272" y="5780382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with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37B82F0-59BE-4AD7-885C-657FA3F675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"/>
          <a:stretch/>
        </p:blipFill>
        <p:spPr>
          <a:xfrm>
            <a:off x="684057" y="1195148"/>
            <a:ext cx="5554017" cy="4122577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E5EECDC6-D716-4D60-8B06-AA44FE402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564" y="5472202"/>
            <a:ext cx="1039395" cy="145973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DBFE66B5-423B-450E-8745-7CC9F04F5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37" y="5473924"/>
            <a:ext cx="1058170" cy="142529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D6816098-2D96-42C1-91C7-5DF9DC91E4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23" y="5473411"/>
            <a:ext cx="1052260" cy="143555"/>
          </a:xfrm>
          <a:prstGeom prst="rect">
            <a:avLst/>
          </a:prstGeom>
        </p:spPr>
      </p:pic>
      <p:pic>
        <p:nvPicPr>
          <p:cNvPr id="41" name="Immagine 40" descr="Immagine che contiene arredamento, tavolo&#10;&#10;Descrizione generata automaticamente">
            <a:extLst>
              <a:ext uri="{FF2B5EF4-FFF2-40B4-BE49-F238E27FC236}">
                <a16:creationId xmlns:a16="http://schemas.microsoft.com/office/drawing/2014/main" id="{9F34CB1D-B975-4AAA-8B85-4BED3AC47D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37" y="5473715"/>
            <a:ext cx="1050651" cy="142946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074699A6-40F0-4553-AC1B-29B4B6E6DC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397" y="5471779"/>
            <a:ext cx="1058169" cy="146819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52D705DA-2707-4CE0-9090-934BAEC374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878" y="5472551"/>
            <a:ext cx="1058169" cy="145274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D1DC50E1-EB9B-4009-97CB-F1192C479AD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02"/>
          <a:stretch/>
        </p:blipFill>
        <p:spPr>
          <a:xfrm>
            <a:off x="6513126" y="1178884"/>
            <a:ext cx="5015785" cy="417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8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42162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04FF6F9-50C9-47F5-9A59-7E20DCAFA408}"/>
              </a:ext>
            </a:extLst>
          </p:cNvPr>
          <p:cNvSpPr txBox="1">
            <a:spLocks/>
          </p:cNvSpPr>
          <p:nvPr/>
        </p:nvSpPr>
        <p:spPr>
          <a:xfrm>
            <a:off x="1615737" y="5780377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</a:t>
            </a:r>
            <a:r>
              <a:rPr lang="it-IT" sz="2000" dirty="0" err="1"/>
              <a:t>without</a:t>
            </a:r>
            <a:r>
              <a:rPr lang="it-IT" sz="2000" dirty="0"/>
              <a:t>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FAEBFEB-1E89-4E24-8E28-830974169D18}"/>
              </a:ext>
            </a:extLst>
          </p:cNvPr>
          <p:cNvSpPr/>
          <p:nvPr/>
        </p:nvSpPr>
        <p:spPr>
          <a:xfrm>
            <a:off x="709047" y="5298642"/>
            <a:ext cx="5536942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BF6B0CE0-A167-4F8F-82ED-A3F598A03960}"/>
              </a:ext>
            </a:extLst>
          </p:cNvPr>
          <p:cNvSpPr txBox="1">
            <a:spLocks/>
          </p:cNvSpPr>
          <p:nvPr/>
        </p:nvSpPr>
        <p:spPr>
          <a:xfrm>
            <a:off x="0" y="-62711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PADUA – TOTAL DELIVERY RATIO ON CIRC.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BEB6CD24-17DB-41B9-A6F1-475DECA26F41}"/>
              </a:ext>
            </a:extLst>
          </p:cNvPr>
          <p:cNvSpPr txBox="1">
            <a:spLocks/>
          </p:cNvSpPr>
          <p:nvPr/>
        </p:nvSpPr>
        <p:spPr>
          <a:xfrm>
            <a:off x="7201272" y="5780382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with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C5D93F8-CA18-4DA5-B6CD-95278C87B2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6"/>
          <a:stretch/>
        </p:blipFill>
        <p:spPr>
          <a:xfrm>
            <a:off x="6513126" y="1194124"/>
            <a:ext cx="4988046" cy="4104518"/>
          </a:xfrm>
          <a:prstGeom prst="rect">
            <a:avLst/>
          </a:prstGeom>
        </p:spPr>
      </p:pic>
      <p:sp>
        <p:nvSpPr>
          <p:cNvPr id="28" name="Rettangolo 27">
            <a:extLst>
              <a:ext uri="{FF2B5EF4-FFF2-40B4-BE49-F238E27FC236}">
                <a16:creationId xmlns:a16="http://schemas.microsoft.com/office/drawing/2014/main" id="{337B651D-1A07-4799-9C44-4DE35E4AD019}"/>
              </a:ext>
            </a:extLst>
          </p:cNvPr>
          <p:cNvSpPr/>
          <p:nvPr/>
        </p:nvSpPr>
        <p:spPr>
          <a:xfrm>
            <a:off x="6513126" y="5283200"/>
            <a:ext cx="5015785" cy="427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E5EECDC6-D716-4D60-8B06-AA44FE402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564" y="5472202"/>
            <a:ext cx="1039395" cy="145973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DBFE66B5-423B-450E-8745-7CC9F04F5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37" y="5473924"/>
            <a:ext cx="1058170" cy="142529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D6816098-2D96-42C1-91C7-5DF9DC91E4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23" y="5473411"/>
            <a:ext cx="1052260" cy="143555"/>
          </a:xfrm>
          <a:prstGeom prst="rect">
            <a:avLst/>
          </a:prstGeom>
        </p:spPr>
      </p:pic>
      <p:pic>
        <p:nvPicPr>
          <p:cNvPr id="41" name="Immagine 40" descr="Immagine che contiene arredamento, tavolo&#10;&#10;Descrizione generata automaticamente">
            <a:extLst>
              <a:ext uri="{FF2B5EF4-FFF2-40B4-BE49-F238E27FC236}">
                <a16:creationId xmlns:a16="http://schemas.microsoft.com/office/drawing/2014/main" id="{9F34CB1D-B975-4AAA-8B85-4BED3AC47D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37" y="5473715"/>
            <a:ext cx="1050651" cy="142946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074699A6-40F0-4553-AC1B-29B4B6E6DC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397" y="5471779"/>
            <a:ext cx="1058169" cy="146819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52D705DA-2707-4CE0-9090-934BAEC374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878" y="5472551"/>
            <a:ext cx="1058169" cy="14527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65CEAEB-84D9-4F71-BA69-630F1D43F7D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"/>
          <a:stretch/>
        </p:blipFill>
        <p:spPr>
          <a:xfrm>
            <a:off x="6513126" y="1194125"/>
            <a:ext cx="4983459" cy="4094156"/>
          </a:xfrm>
          <a:prstGeom prst="rect">
            <a:avLst/>
          </a:prstGeom>
        </p:spPr>
      </p:pic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6C280D2-7E1D-4671-B8EE-A3C0BF2F94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34" y="1194124"/>
            <a:ext cx="5536942" cy="41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63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04FF6F9-50C9-47F5-9A59-7E20DCAFA408}"/>
              </a:ext>
            </a:extLst>
          </p:cNvPr>
          <p:cNvSpPr txBox="1">
            <a:spLocks/>
          </p:cNvSpPr>
          <p:nvPr/>
        </p:nvSpPr>
        <p:spPr>
          <a:xfrm>
            <a:off x="1615737" y="5780377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</a:t>
            </a:r>
            <a:r>
              <a:rPr lang="it-IT" sz="2000" dirty="0" err="1"/>
              <a:t>without</a:t>
            </a:r>
            <a:r>
              <a:rPr lang="it-IT" sz="2000" dirty="0"/>
              <a:t>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FAEBFEB-1E89-4E24-8E28-830974169D18}"/>
              </a:ext>
            </a:extLst>
          </p:cNvPr>
          <p:cNvSpPr/>
          <p:nvPr/>
        </p:nvSpPr>
        <p:spPr>
          <a:xfrm>
            <a:off x="688267" y="5298642"/>
            <a:ext cx="5536942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337B651D-1A07-4799-9C44-4DE35E4AD019}"/>
              </a:ext>
            </a:extLst>
          </p:cNvPr>
          <p:cNvSpPr/>
          <p:nvPr/>
        </p:nvSpPr>
        <p:spPr>
          <a:xfrm>
            <a:off x="6513126" y="5317725"/>
            <a:ext cx="4953495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BF6B0CE0-A167-4F8F-82ED-A3F598A03960}"/>
              </a:ext>
            </a:extLst>
          </p:cNvPr>
          <p:cNvSpPr txBox="1">
            <a:spLocks/>
          </p:cNvSpPr>
          <p:nvPr/>
        </p:nvSpPr>
        <p:spPr>
          <a:xfrm>
            <a:off x="0" y="-62711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PADUA – NUMBER OF HOPS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BEB6CD24-17DB-41B9-A6F1-475DECA26F41}"/>
              </a:ext>
            </a:extLst>
          </p:cNvPr>
          <p:cNvSpPr txBox="1">
            <a:spLocks/>
          </p:cNvSpPr>
          <p:nvPr/>
        </p:nvSpPr>
        <p:spPr>
          <a:xfrm>
            <a:off x="7201272" y="5780382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with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E5EECDC6-D716-4D60-8B06-AA44FE402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564" y="5472202"/>
            <a:ext cx="1039395" cy="145973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DBFE66B5-423B-450E-8745-7CC9F04F5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37" y="5473924"/>
            <a:ext cx="1058170" cy="142529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D6816098-2D96-42C1-91C7-5DF9DC91E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23" y="5473411"/>
            <a:ext cx="1052260" cy="143555"/>
          </a:xfrm>
          <a:prstGeom prst="rect">
            <a:avLst/>
          </a:prstGeom>
        </p:spPr>
      </p:pic>
      <p:pic>
        <p:nvPicPr>
          <p:cNvPr id="41" name="Immagine 40" descr="Immagine che contiene arredamento, tavolo&#10;&#10;Descrizione generata automaticamente">
            <a:extLst>
              <a:ext uri="{FF2B5EF4-FFF2-40B4-BE49-F238E27FC236}">
                <a16:creationId xmlns:a16="http://schemas.microsoft.com/office/drawing/2014/main" id="{9F34CB1D-B975-4AAA-8B85-4BED3AC47D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37" y="5473715"/>
            <a:ext cx="1050651" cy="142946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074699A6-40F0-4553-AC1B-29B4B6E6DC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397" y="5471779"/>
            <a:ext cx="1058169" cy="146819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52D705DA-2707-4CE0-9090-934BAEC374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878" y="5472551"/>
            <a:ext cx="1058169" cy="145274"/>
          </a:xfrm>
          <a:prstGeom prst="rect">
            <a:avLst/>
          </a:prstGeom>
        </p:spPr>
      </p:pic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0F6A5B1-CF1B-4688-8C5B-3B3CB2829A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7" y="1167489"/>
            <a:ext cx="5536942" cy="4173045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A61F8D8-E0F5-4F53-8953-59DA0A6B031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"/>
          <a:stretch/>
        </p:blipFill>
        <p:spPr>
          <a:xfrm>
            <a:off x="6513126" y="1167490"/>
            <a:ext cx="4953495" cy="419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38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04FF6F9-50C9-47F5-9A59-7E20DCAFA408}"/>
              </a:ext>
            </a:extLst>
          </p:cNvPr>
          <p:cNvSpPr txBox="1">
            <a:spLocks/>
          </p:cNvSpPr>
          <p:nvPr/>
        </p:nvSpPr>
        <p:spPr>
          <a:xfrm>
            <a:off x="1615737" y="5780377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</a:t>
            </a:r>
            <a:r>
              <a:rPr lang="it-IT" sz="2000" dirty="0" err="1"/>
              <a:t>without</a:t>
            </a:r>
            <a:r>
              <a:rPr lang="it-IT" sz="2000" dirty="0"/>
              <a:t>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FAEBFEB-1E89-4E24-8E28-830974169D18}"/>
              </a:ext>
            </a:extLst>
          </p:cNvPr>
          <p:cNvSpPr/>
          <p:nvPr/>
        </p:nvSpPr>
        <p:spPr>
          <a:xfrm>
            <a:off x="688267" y="5298642"/>
            <a:ext cx="5536942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337B651D-1A07-4799-9C44-4DE35E4AD019}"/>
              </a:ext>
            </a:extLst>
          </p:cNvPr>
          <p:cNvSpPr/>
          <p:nvPr/>
        </p:nvSpPr>
        <p:spPr>
          <a:xfrm>
            <a:off x="6513126" y="5317725"/>
            <a:ext cx="4953495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BF6B0CE0-A167-4F8F-82ED-A3F598A03960}"/>
              </a:ext>
            </a:extLst>
          </p:cNvPr>
          <p:cNvSpPr txBox="1">
            <a:spLocks/>
          </p:cNvSpPr>
          <p:nvPr/>
        </p:nvSpPr>
        <p:spPr>
          <a:xfrm>
            <a:off x="0" y="-62711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PADUA – NUMBER OF HOPS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BEB6CD24-17DB-41B9-A6F1-475DECA26F41}"/>
              </a:ext>
            </a:extLst>
          </p:cNvPr>
          <p:cNvSpPr txBox="1">
            <a:spLocks/>
          </p:cNvSpPr>
          <p:nvPr/>
        </p:nvSpPr>
        <p:spPr>
          <a:xfrm>
            <a:off x="7201272" y="5780382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with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E5EECDC6-D716-4D60-8B06-AA44FE402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564" y="5472202"/>
            <a:ext cx="1039395" cy="145973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DBFE66B5-423B-450E-8745-7CC9F04F5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37" y="5473924"/>
            <a:ext cx="1058170" cy="142529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D6816098-2D96-42C1-91C7-5DF9DC91E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23" y="5473411"/>
            <a:ext cx="1052260" cy="143555"/>
          </a:xfrm>
          <a:prstGeom prst="rect">
            <a:avLst/>
          </a:prstGeom>
        </p:spPr>
      </p:pic>
      <p:pic>
        <p:nvPicPr>
          <p:cNvPr id="41" name="Immagine 40" descr="Immagine che contiene arredamento, tavolo&#10;&#10;Descrizione generata automaticamente">
            <a:extLst>
              <a:ext uri="{FF2B5EF4-FFF2-40B4-BE49-F238E27FC236}">
                <a16:creationId xmlns:a16="http://schemas.microsoft.com/office/drawing/2014/main" id="{9F34CB1D-B975-4AAA-8B85-4BED3AC47D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37" y="5473715"/>
            <a:ext cx="1050651" cy="142946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074699A6-40F0-4553-AC1B-29B4B6E6DC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397" y="5471779"/>
            <a:ext cx="1058169" cy="146819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52D705DA-2707-4CE0-9090-934BAEC374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878" y="5472551"/>
            <a:ext cx="1058169" cy="145274"/>
          </a:xfrm>
          <a:prstGeom prst="rect">
            <a:avLst/>
          </a:prstGeom>
        </p:spPr>
      </p:pic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0F6A5B1-CF1B-4688-8C5B-3B3CB2829A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7" y="1167489"/>
            <a:ext cx="5536942" cy="4173045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A61F8D8-E0F5-4F53-8953-59DA0A6B031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"/>
          <a:stretch/>
        </p:blipFill>
        <p:spPr>
          <a:xfrm>
            <a:off x="6513126" y="1167490"/>
            <a:ext cx="4953495" cy="419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29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04FF6F9-50C9-47F5-9A59-7E20DCAFA408}"/>
              </a:ext>
            </a:extLst>
          </p:cNvPr>
          <p:cNvSpPr txBox="1">
            <a:spLocks/>
          </p:cNvSpPr>
          <p:nvPr/>
        </p:nvSpPr>
        <p:spPr>
          <a:xfrm>
            <a:off x="1615737" y="5780377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</a:t>
            </a:r>
            <a:r>
              <a:rPr lang="it-IT" sz="2000" dirty="0" err="1"/>
              <a:t>without</a:t>
            </a:r>
            <a:r>
              <a:rPr lang="it-IT" sz="2000" dirty="0"/>
              <a:t>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FAEBFEB-1E89-4E24-8E28-830974169D18}"/>
              </a:ext>
            </a:extLst>
          </p:cNvPr>
          <p:cNvSpPr/>
          <p:nvPr/>
        </p:nvSpPr>
        <p:spPr>
          <a:xfrm>
            <a:off x="514568" y="5298642"/>
            <a:ext cx="5682046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337B651D-1A07-4799-9C44-4DE35E4AD019}"/>
              </a:ext>
            </a:extLst>
          </p:cNvPr>
          <p:cNvSpPr/>
          <p:nvPr/>
        </p:nvSpPr>
        <p:spPr>
          <a:xfrm>
            <a:off x="6513126" y="5317725"/>
            <a:ext cx="4953495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BF6B0CE0-A167-4F8F-82ED-A3F598A03960}"/>
              </a:ext>
            </a:extLst>
          </p:cNvPr>
          <p:cNvSpPr txBox="1">
            <a:spLocks/>
          </p:cNvSpPr>
          <p:nvPr/>
        </p:nvSpPr>
        <p:spPr>
          <a:xfrm>
            <a:off x="0" y="-62711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PADUA – FORWARDING NODE NUMBER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BEB6CD24-17DB-41B9-A6F1-475DECA26F41}"/>
              </a:ext>
            </a:extLst>
          </p:cNvPr>
          <p:cNvSpPr txBox="1">
            <a:spLocks/>
          </p:cNvSpPr>
          <p:nvPr/>
        </p:nvSpPr>
        <p:spPr>
          <a:xfrm>
            <a:off x="7201272" y="5780382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with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E5EECDC6-D716-4D60-8B06-AA44FE402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564" y="5472202"/>
            <a:ext cx="1039395" cy="145973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DBFE66B5-423B-450E-8745-7CC9F04F5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37" y="5473924"/>
            <a:ext cx="1058170" cy="142529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D6816098-2D96-42C1-91C7-5DF9DC91E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23" y="5473411"/>
            <a:ext cx="1052260" cy="143555"/>
          </a:xfrm>
          <a:prstGeom prst="rect">
            <a:avLst/>
          </a:prstGeom>
        </p:spPr>
      </p:pic>
      <p:pic>
        <p:nvPicPr>
          <p:cNvPr id="41" name="Immagine 40" descr="Immagine che contiene arredamento, tavolo&#10;&#10;Descrizione generata automaticamente">
            <a:extLst>
              <a:ext uri="{FF2B5EF4-FFF2-40B4-BE49-F238E27FC236}">
                <a16:creationId xmlns:a16="http://schemas.microsoft.com/office/drawing/2014/main" id="{9F34CB1D-B975-4AAA-8B85-4BED3AC47D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37" y="5473715"/>
            <a:ext cx="1050651" cy="142946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074699A6-40F0-4553-AC1B-29B4B6E6DC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397" y="5471779"/>
            <a:ext cx="1058169" cy="146819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52D705DA-2707-4CE0-9090-934BAEC374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878" y="5472551"/>
            <a:ext cx="1058169" cy="145274"/>
          </a:xfrm>
          <a:prstGeom prst="rect">
            <a:avLst/>
          </a:prstGeom>
        </p:spPr>
      </p:pic>
      <p:pic>
        <p:nvPicPr>
          <p:cNvPr id="11" name="Immagine 10" descr="Immagine che contiene screenshot, testo&#10;&#10;Descrizione generata automaticamente">
            <a:extLst>
              <a:ext uri="{FF2B5EF4-FFF2-40B4-BE49-F238E27FC236}">
                <a16:creationId xmlns:a16="http://schemas.microsoft.com/office/drawing/2014/main" id="{D1D668D4-15D5-4575-99F0-AE6807A19A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68" y="1166402"/>
            <a:ext cx="5682046" cy="417712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CA3E423-07F3-4781-B4A0-92FD788872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26" y="1166403"/>
            <a:ext cx="4934236" cy="415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6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051231-FECF-49E6-B21A-AB9480893518}"/>
              </a:ext>
            </a:extLst>
          </p:cNvPr>
          <p:cNvSpPr txBox="1"/>
          <p:nvPr/>
        </p:nvSpPr>
        <p:spPr>
          <a:xfrm>
            <a:off x="2102216" y="0"/>
            <a:ext cx="997141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Intro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Contents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Context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1: IOV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scenarios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VANET, DANET, </a:t>
            </a:r>
            <a:r>
              <a:rPr lang="it-IT" u="sng" dirty="0">
                <a:solidFill>
                  <a:schemeClr val="bg1">
                    <a:lumMod val="65000"/>
                  </a:schemeClr>
                </a:solidFill>
              </a:rPr>
              <a:t>ESD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Context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2 / Technologies, ns-3,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obstacle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model </a:t>
            </a:r>
            <a:r>
              <a:rPr lang="it-IT" dirty="0"/>
              <a:t>forse estendere a 2 slides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Miei contributi</a:t>
            </a:r>
            <a:endParaRPr lang="it-IT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Algorithm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1: Fast-Broadcast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Algorithm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2: ROFF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Qualitative: buildings no buildings </a:t>
            </a:r>
            <a:r>
              <a:rPr lang="it-IT" dirty="0" err="1"/>
              <a:t>fb</a:t>
            </a:r>
            <a:r>
              <a:rPr lang="it-IT" dirty="0"/>
              <a:t> </a:t>
            </a:r>
            <a:r>
              <a:rPr lang="it-IT" dirty="0" err="1"/>
              <a:t>roff</a:t>
            </a:r>
            <a:r>
              <a:rPr lang="it-IT" dirty="0"/>
              <a:t> </a:t>
            </a:r>
            <a:r>
              <a:rPr lang="it-IT" dirty="0" err="1"/>
              <a:t>ecc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Lista scenari: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Platoon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1D,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Grid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2D, LA, Padova, LA smart city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 3D varie distanze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5 metriche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Scenario: Padova  no SJ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5 metriche no buildings + buildings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Smart Junction extension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Scenario: Padova con SJ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5 metriche buildings no SJ + buildings SJ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 2: LA Smart City 2D + 3D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5 metriche no build + build + high build? Se ci stanno tutti e 3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 </a:t>
            </a:r>
            <a:r>
              <a:rPr lang="it-IT" dirty="0" err="1"/>
              <a:t>forging</a:t>
            </a:r>
            <a:r>
              <a:rPr lang="it-IT" dirty="0"/>
              <a:t> </a:t>
            </a:r>
            <a:r>
              <a:rPr lang="it-IT" dirty="0" err="1"/>
              <a:t>attack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Conclusioni</a:t>
            </a:r>
          </a:p>
          <a:p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841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CONTEXT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F159DC5-6D55-4A47-88BA-B6AE5BE65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53" y="1387211"/>
            <a:ext cx="6117720" cy="4083578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90" y="1262851"/>
            <a:ext cx="5257800" cy="4330229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/>
              <a:t>Vehicular</a:t>
            </a:r>
            <a:r>
              <a:rPr lang="it-IT" dirty="0"/>
              <a:t> and Drone Ad-Hoc Networks (</a:t>
            </a:r>
            <a:r>
              <a:rPr lang="it-IT" dirty="0" err="1"/>
              <a:t>VANETs</a:t>
            </a:r>
            <a:r>
              <a:rPr lang="it-IT" dirty="0"/>
              <a:t> and </a:t>
            </a:r>
            <a:r>
              <a:rPr lang="it-IT" dirty="0" err="1"/>
              <a:t>DANETs</a:t>
            </a:r>
            <a:r>
              <a:rPr lang="it-IT" dirty="0"/>
              <a:t>)</a:t>
            </a:r>
          </a:p>
          <a:p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applications</a:t>
            </a:r>
            <a:endParaRPr lang="it-IT" dirty="0"/>
          </a:p>
          <a:p>
            <a:pPr lvl="1"/>
            <a:r>
              <a:rPr lang="it-IT" dirty="0"/>
              <a:t>Smart city management</a:t>
            </a:r>
          </a:p>
          <a:p>
            <a:pPr lvl="1"/>
            <a:r>
              <a:rPr lang="it-IT" dirty="0"/>
              <a:t>Video streaming</a:t>
            </a:r>
          </a:p>
          <a:p>
            <a:pPr lvl="1"/>
            <a:r>
              <a:rPr lang="it-IT" dirty="0"/>
              <a:t>Traffic control</a:t>
            </a:r>
          </a:p>
          <a:p>
            <a:r>
              <a:rPr lang="it-IT" dirty="0"/>
              <a:t>Focus: Emergency Message Distribution (EMD)</a:t>
            </a:r>
          </a:p>
          <a:p>
            <a:pPr lvl="1"/>
            <a:r>
              <a:rPr lang="it-IT" dirty="0"/>
              <a:t>Message delivery</a:t>
            </a:r>
          </a:p>
          <a:p>
            <a:pPr lvl="1"/>
            <a:r>
              <a:rPr lang="it-IT" dirty="0" err="1"/>
              <a:t>Timeliness</a:t>
            </a:r>
            <a:endParaRPr lang="it-IT" dirty="0"/>
          </a:p>
          <a:p>
            <a:pPr lvl="1"/>
            <a:r>
              <a:rPr lang="it-IT" dirty="0" err="1"/>
              <a:t>Avoid</a:t>
            </a:r>
            <a:r>
              <a:rPr lang="it-IT" dirty="0"/>
              <a:t> medium </a:t>
            </a:r>
            <a:r>
              <a:rPr lang="it-IT" dirty="0" err="1"/>
              <a:t>saturation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271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CONTEXT 2 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61" y="1012054"/>
            <a:ext cx="6747029" cy="5211193"/>
          </a:xfrm>
        </p:spPr>
        <p:txBody>
          <a:bodyPr>
            <a:normAutofit/>
          </a:bodyPr>
          <a:lstStyle/>
          <a:p>
            <a:r>
              <a:rPr lang="it-IT" dirty="0" err="1"/>
              <a:t>Expensive</a:t>
            </a:r>
            <a:r>
              <a:rPr lang="it-IT" dirty="0"/>
              <a:t> large scale </a:t>
            </a:r>
            <a:r>
              <a:rPr lang="it-IT" dirty="0" err="1"/>
              <a:t>tests</a:t>
            </a:r>
            <a:endParaRPr lang="it-IT" dirty="0"/>
          </a:p>
          <a:p>
            <a:pPr lvl="1"/>
            <a:r>
              <a:rPr lang="it-IT" dirty="0" err="1"/>
              <a:t>Need</a:t>
            </a:r>
            <a:r>
              <a:rPr lang="it-IT" dirty="0"/>
              <a:t> to use simulators (ns-3)</a:t>
            </a:r>
          </a:p>
          <a:p>
            <a:r>
              <a:rPr lang="it-IT" dirty="0" err="1"/>
              <a:t>Additional</a:t>
            </a:r>
            <a:r>
              <a:rPr lang="it-IT" dirty="0"/>
              <a:t> tools and models</a:t>
            </a:r>
          </a:p>
          <a:p>
            <a:pPr lvl="1"/>
            <a:r>
              <a:rPr lang="it-IT" dirty="0"/>
              <a:t>Real </a:t>
            </a:r>
            <a:r>
              <a:rPr lang="it-IT" dirty="0" err="1"/>
              <a:t>map</a:t>
            </a:r>
            <a:r>
              <a:rPr lang="it-IT" dirty="0"/>
              <a:t> data</a:t>
            </a:r>
          </a:p>
          <a:p>
            <a:pPr lvl="1"/>
            <a:r>
              <a:rPr lang="it-IT" dirty="0"/>
              <a:t>Road </a:t>
            </a:r>
            <a:r>
              <a:rPr lang="it-IT" dirty="0" err="1"/>
              <a:t>junction</a:t>
            </a:r>
            <a:r>
              <a:rPr lang="it-IT" dirty="0"/>
              <a:t> </a:t>
            </a:r>
            <a:r>
              <a:rPr lang="it-IT" dirty="0" err="1"/>
              <a:t>modeling</a:t>
            </a:r>
            <a:endParaRPr lang="it-IT" dirty="0"/>
          </a:p>
          <a:p>
            <a:r>
              <a:rPr lang="it-IT" dirty="0" err="1"/>
              <a:t>Signal</a:t>
            </a:r>
            <a:r>
              <a:rPr lang="it-IT" dirty="0"/>
              <a:t> </a:t>
            </a:r>
            <a:r>
              <a:rPr lang="it-IT" dirty="0" err="1"/>
              <a:t>propagation</a:t>
            </a:r>
            <a:r>
              <a:rPr lang="it-IT" dirty="0"/>
              <a:t> models</a:t>
            </a:r>
          </a:p>
          <a:p>
            <a:pPr lvl="1"/>
            <a:r>
              <a:rPr lang="it-IT" dirty="0"/>
              <a:t>Two-Ray Ground </a:t>
            </a:r>
          </a:p>
          <a:p>
            <a:pPr lvl="1"/>
            <a:r>
              <a:rPr lang="it-IT" dirty="0" err="1"/>
              <a:t>Obstacle</a:t>
            </a:r>
            <a:r>
              <a:rPr lang="it-IT" dirty="0"/>
              <a:t> </a:t>
            </a:r>
            <a:r>
              <a:rPr lang="it-IT" dirty="0" err="1"/>
              <a:t>shadowing</a:t>
            </a:r>
            <a:r>
              <a:rPr lang="it-IT" dirty="0"/>
              <a:t> (with 3D extension) </a:t>
            </a:r>
            <a:r>
              <a:rPr lang="it-IT" baseline="30000" dirty="0"/>
              <a:t>[1] [2]</a:t>
            </a:r>
          </a:p>
          <a:p>
            <a:pPr lvl="1"/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A55FE7-D7E1-493F-AF8C-23C96F34A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98" y="1209393"/>
            <a:ext cx="1062592" cy="60773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ACB2C86-5434-4472-9960-388A38253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676" y="1566958"/>
            <a:ext cx="2050692" cy="2050692"/>
          </a:xfrm>
          <a:prstGeom prst="rect">
            <a:avLst/>
          </a:prstGeom>
        </p:spPr>
      </p:pic>
      <p:pic>
        <p:nvPicPr>
          <p:cNvPr id="13" name="Immagine 12" descr="Immagine che contiene mappa&#10;&#10;Descrizione generata automaticamente">
            <a:extLst>
              <a:ext uri="{FF2B5EF4-FFF2-40B4-BE49-F238E27FC236}">
                <a16:creationId xmlns:a16="http://schemas.microsoft.com/office/drawing/2014/main" id="{BDE5CB5F-82AE-44BC-BF34-0636C3C59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79" y="3412307"/>
            <a:ext cx="2858193" cy="1596015"/>
          </a:xfrm>
          <a:prstGeom prst="rect">
            <a:avLst/>
          </a:prstGeom>
        </p:spPr>
      </p:pic>
      <p:pic>
        <p:nvPicPr>
          <p:cNvPr id="15" name="Immagine 14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64A7635B-5D60-4DC7-B433-475B0C06F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89" y="2222576"/>
            <a:ext cx="1961968" cy="669317"/>
          </a:xfrm>
          <a:prstGeom prst="rect">
            <a:avLst/>
          </a:prstGeom>
        </p:spPr>
      </p:pic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4374A11B-0D4A-417A-9C87-6E03F10A6298}"/>
              </a:ext>
            </a:extLst>
          </p:cNvPr>
          <p:cNvSpPr txBox="1">
            <a:spLocks/>
          </p:cNvSpPr>
          <p:nvPr/>
        </p:nvSpPr>
        <p:spPr>
          <a:xfrm>
            <a:off x="6069265" y="5574602"/>
            <a:ext cx="5985814" cy="1115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[1] </a:t>
            </a:r>
            <a:r>
              <a:rPr lang="en-US" dirty="0"/>
              <a:t>C. Sommer, D. </a:t>
            </a:r>
            <a:r>
              <a:rPr lang="en-US" dirty="0" err="1"/>
              <a:t>Eckhoff</a:t>
            </a:r>
            <a:r>
              <a:rPr lang="en-US" dirty="0"/>
              <a:t>, R. German, and F. Dressler, “A computationally inexpensive empirical model of </a:t>
            </a:r>
            <a:r>
              <a:rPr lang="en-US" dirty="0" err="1"/>
              <a:t>ieee</a:t>
            </a:r>
            <a:r>
              <a:rPr lang="en-US" dirty="0"/>
              <a:t> 802.11p radio shadowing in urban environments”, 2011</a:t>
            </a:r>
          </a:p>
          <a:p>
            <a:pPr marL="0" indent="0">
              <a:buNone/>
            </a:pPr>
            <a:r>
              <a:rPr lang="it-IT" dirty="0"/>
              <a:t>[2] M. Romanelli, C. Palazzi, and A. </a:t>
            </a:r>
            <a:r>
              <a:rPr lang="it-IT" dirty="0" err="1"/>
              <a:t>Bujari</a:t>
            </a:r>
            <a:r>
              <a:rPr lang="it-IT" dirty="0"/>
              <a:t>, “Propagazione di messaggi tra veicoli con modello urbano realistico”, </a:t>
            </a:r>
            <a:r>
              <a:rPr lang="it-IT" dirty="0" err="1"/>
              <a:t>Master’s</a:t>
            </a:r>
            <a:r>
              <a:rPr lang="it-IT" dirty="0"/>
              <a:t> </a:t>
            </a:r>
            <a:r>
              <a:rPr lang="it-IT" dirty="0" err="1"/>
              <a:t>thesis</a:t>
            </a:r>
            <a:r>
              <a:rPr lang="it-IT" dirty="0"/>
              <a:t>, University of </a:t>
            </a:r>
            <a:r>
              <a:rPr lang="it-IT" dirty="0" err="1"/>
              <a:t>Padua</a:t>
            </a:r>
            <a:r>
              <a:rPr lang="it-IT" dirty="0"/>
              <a:t>, 2017.</a:t>
            </a: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993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FAST-BROADCAST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61" y="1262851"/>
            <a:ext cx="10017760" cy="4589309"/>
          </a:xfrm>
        </p:spPr>
        <p:txBody>
          <a:bodyPr>
            <a:normAutofit/>
          </a:bodyPr>
          <a:lstStyle/>
          <a:p>
            <a:r>
              <a:rPr lang="it-IT" dirty="0"/>
              <a:t>Multi-hop delay-</a:t>
            </a:r>
            <a:r>
              <a:rPr lang="it-IT" dirty="0" err="1"/>
              <a:t>based</a:t>
            </a:r>
            <a:r>
              <a:rPr lang="it-IT" dirty="0"/>
              <a:t> broadcasting </a:t>
            </a:r>
            <a:r>
              <a:rPr lang="it-IT" dirty="0" err="1"/>
              <a:t>protocol</a:t>
            </a:r>
            <a:endParaRPr lang="it-IT" dirty="0"/>
          </a:p>
          <a:p>
            <a:r>
              <a:rPr lang="it-IT" dirty="0"/>
              <a:t>Dynamic transmission range </a:t>
            </a:r>
            <a:r>
              <a:rPr lang="it-IT" dirty="0" err="1"/>
              <a:t>estimation</a:t>
            </a:r>
            <a:endParaRPr lang="it-IT" dirty="0"/>
          </a:p>
          <a:p>
            <a:pPr lvl="1"/>
            <a:r>
              <a:rPr lang="it-IT" dirty="0"/>
              <a:t>No </a:t>
            </a:r>
            <a:r>
              <a:rPr lang="it-IT" dirty="0" err="1"/>
              <a:t>need</a:t>
            </a:r>
            <a:r>
              <a:rPr lang="it-IT" dirty="0"/>
              <a:t> to know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i="1" dirty="0"/>
              <a:t>a priori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assumed</a:t>
            </a:r>
            <a:r>
              <a:rPr lang="it-IT" dirty="0"/>
              <a:t> in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protocols</a:t>
            </a:r>
            <a:endParaRPr lang="it-IT" dirty="0"/>
          </a:p>
          <a:p>
            <a:r>
              <a:rPr lang="it-IT" dirty="0" err="1"/>
              <a:t>Estimation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exchange</a:t>
            </a:r>
            <a:r>
              <a:rPr lang="it-IT" dirty="0"/>
              <a:t> small Hello </a:t>
            </a:r>
            <a:r>
              <a:rPr lang="it-IT" dirty="0" err="1"/>
              <a:t>Messages</a:t>
            </a:r>
            <a:r>
              <a:rPr lang="it-IT" dirty="0"/>
              <a:t> (beacons) to estimate </a:t>
            </a:r>
            <a:r>
              <a:rPr lang="it-IT" dirty="0" err="1"/>
              <a:t>their</a:t>
            </a:r>
            <a:r>
              <a:rPr lang="it-IT" dirty="0"/>
              <a:t> transmission range</a:t>
            </a:r>
          </a:p>
          <a:p>
            <a:r>
              <a:rPr lang="it-IT" dirty="0"/>
              <a:t>Broadcast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A </a:t>
            </a:r>
            <a:r>
              <a:rPr lang="it-IT" dirty="0" err="1"/>
              <a:t>vehicle</a:t>
            </a:r>
            <a:r>
              <a:rPr lang="it-IT" dirty="0"/>
              <a:t> </a:t>
            </a:r>
            <a:r>
              <a:rPr lang="it-IT" dirty="0" err="1"/>
              <a:t>sends</a:t>
            </a:r>
            <a:r>
              <a:rPr lang="it-IT" dirty="0"/>
              <a:t> an </a:t>
            </a:r>
            <a:r>
              <a:rPr lang="it-IT" dirty="0" err="1"/>
              <a:t>Alert</a:t>
            </a:r>
            <a:r>
              <a:rPr lang="it-IT" dirty="0"/>
              <a:t> Message</a:t>
            </a:r>
          </a:p>
          <a:p>
            <a:pPr lvl="1"/>
            <a:r>
              <a:rPr lang="it-IT" dirty="0"/>
              <a:t>The </a:t>
            </a:r>
            <a:r>
              <a:rPr lang="it-IT" dirty="0" err="1"/>
              <a:t>neighbors</a:t>
            </a:r>
            <a:r>
              <a:rPr lang="it-IT" dirty="0"/>
              <a:t> </a:t>
            </a:r>
            <a:r>
              <a:rPr lang="it-IT" dirty="0" err="1"/>
              <a:t>receive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and </a:t>
            </a:r>
            <a:r>
              <a:rPr lang="it-IT" dirty="0" err="1"/>
              <a:t>participate</a:t>
            </a:r>
            <a:r>
              <a:rPr lang="it-IT" dirty="0"/>
              <a:t> in </a:t>
            </a:r>
            <a:r>
              <a:rPr lang="it-IT" dirty="0" err="1"/>
              <a:t>contention</a:t>
            </a:r>
            <a:r>
              <a:rPr lang="it-IT" dirty="0"/>
              <a:t> to broadcast </a:t>
            </a:r>
            <a:r>
              <a:rPr lang="it-IT" dirty="0" err="1"/>
              <a:t>it</a:t>
            </a:r>
            <a:endParaRPr lang="it-IT" dirty="0"/>
          </a:p>
          <a:p>
            <a:pPr lvl="1"/>
            <a:r>
              <a:rPr lang="it-IT" dirty="0"/>
              <a:t>The </a:t>
            </a:r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farther</a:t>
            </a:r>
            <a:r>
              <a:rPr lang="it-IT" dirty="0"/>
              <a:t> from </a:t>
            </a:r>
            <a:r>
              <a:rPr lang="it-IT" dirty="0" err="1"/>
              <a:t>sender</a:t>
            </a:r>
            <a:r>
              <a:rPr lang="it-IT" dirty="0"/>
              <a:t> </a:t>
            </a:r>
            <a:r>
              <a:rPr lang="it-IT" dirty="0" err="1"/>
              <a:t>wait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time </a:t>
            </a:r>
            <a:r>
              <a:rPr lang="it-IT" dirty="0" err="1"/>
              <a:t>before</a:t>
            </a:r>
            <a:r>
              <a:rPr lang="it-IT" dirty="0"/>
              <a:t> broadcast 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pic>
        <p:nvPicPr>
          <p:cNvPr id="5" name="Elemento grafico 4" descr="Avviso">
            <a:extLst>
              <a:ext uri="{FF2B5EF4-FFF2-40B4-BE49-F238E27FC236}">
                <a16:creationId xmlns:a16="http://schemas.microsoft.com/office/drawing/2014/main" id="{641DD182-53A8-43B8-8A27-4C435D6F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8935" y="4339402"/>
            <a:ext cx="1424422" cy="1424422"/>
          </a:xfrm>
          <a:prstGeom prst="rect">
            <a:avLst/>
          </a:prstGeom>
        </p:spPr>
      </p:pic>
      <p:pic>
        <p:nvPicPr>
          <p:cNvPr id="7" name="Elemento grafico 6" descr="Indicatore di livello">
            <a:extLst>
              <a:ext uri="{FF2B5EF4-FFF2-40B4-BE49-F238E27FC236}">
                <a16:creationId xmlns:a16="http://schemas.microsoft.com/office/drawing/2014/main" id="{E8219F82-08E1-4DE6-898C-9397A6172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4013" y="2782980"/>
            <a:ext cx="1237695" cy="123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ROFF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61" y="1262851"/>
            <a:ext cx="10017760" cy="4589309"/>
          </a:xfrm>
        </p:spPr>
        <p:txBody>
          <a:bodyPr>
            <a:normAutofit/>
          </a:bodyPr>
          <a:lstStyle/>
          <a:p>
            <a:r>
              <a:rPr lang="it-IT" dirty="0"/>
              <a:t>Multi-hop delay-</a:t>
            </a:r>
            <a:r>
              <a:rPr lang="it-IT" dirty="0" err="1"/>
              <a:t>based</a:t>
            </a:r>
            <a:r>
              <a:rPr lang="it-IT" dirty="0"/>
              <a:t> broadcasting </a:t>
            </a:r>
            <a:r>
              <a:rPr lang="it-IT" dirty="0" err="1"/>
              <a:t>protocol</a:t>
            </a:r>
            <a:endParaRPr lang="it-IT" dirty="0"/>
          </a:p>
          <a:p>
            <a:r>
              <a:rPr lang="it-IT" dirty="0" err="1"/>
              <a:t>Deterministically</a:t>
            </a:r>
            <a:r>
              <a:rPr lang="it-IT" dirty="0"/>
              <a:t> </a:t>
            </a:r>
            <a:r>
              <a:rPr lang="it-IT" dirty="0" err="1"/>
              <a:t>determines</a:t>
            </a:r>
            <a:r>
              <a:rPr lang="it-IT" dirty="0"/>
              <a:t> the </a:t>
            </a:r>
            <a:r>
              <a:rPr lang="it-IT" dirty="0" err="1"/>
              <a:t>farthest</a:t>
            </a:r>
            <a:r>
              <a:rPr lang="it-IT" dirty="0"/>
              <a:t> </a:t>
            </a:r>
            <a:r>
              <a:rPr lang="it-IT" dirty="0" err="1"/>
              <a:t>forwarder</a:t>
            </a:r>
            <a:endParaRPr lang="it-IT" dirty="0"/>
          </a:p>
          <a:p>
            <a:r>
              <a:rPr lang="it-IT" dirty="0" err="1"/>
              <a:t>Estimation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exchange</a:t>
            </a:r>
            <a:r>
              <a:rPr lang="it-IT" dirty="0"/>
              <a:t> beacons to </a:t>
            </a:r>
            <a:r>
              <a:rPr lang="it-IT" dirty="0" err="1"/>
              <a:t>discover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neighborhood</a:t>
            </a:r>
            <a:endParaRPr lang="it-IT" dirty="0"/>
          </a:p>
          <a:p>
            <a:pPr lvl="1"/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vehicle</a:t>
            </a:r>
            <a:r>
              <a:rPr lang="it-IT" dirty="0"/>
              <a:t> builds a </a:t>
            </a:r>
            <a:r>
              <a:rPr lang="it-IT" dirty="0" err="1"/>
              <a:t>Neighbor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(NBT) with one entry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neighbor</a:t>
            </a:r>
            <a:endParaRPr lang="it-IT" dirty="0"/>
          </a:p>
          <a:p>
            <a:r>
              <a:rPr lang="it-IT" dirty="0"/>
              <a:t>Broadcast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differentiate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waiting</a:t>
            </a:r>
            <a:r>
              <a:rPr lang="it-IT" dirty="0"/>
              <a:t> times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b="1" dirty="0" err="1"/>
              <a:t>unique</a:t>
            </a:r>
            <a:r>
              <a:rPr lang="it-IT" b="1" dirty="0"/>
              <a:t> forwarding</a:t>
            </a:r>
            <a:br>
              <a:rPr lang="it-IT" b="1" dirty="0"/>
            </a:br>
            <a:r>
              <a:rPr lang="it-IT" b="1" dirty="0" err="1"/>
              <a:t>priority</a:t>
            </a:r>
            <a:endParaRPr lang="it-IT" b="1" dirty="0"/>
          </a:p>
          <a:p>
            <a:pPr lvl="1"/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farther</a:t>
            </a:r>
            <a:r>
              <a:rPr lang="it-IT" dirty="0"/>
              <a:t> from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sender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priority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pic>
        <p:nvPicPr>
          <p:cNvPr id="5" name="Elemento grafico 4" descr="Avviso">
            <a:extLst>
              <a:ext uri="{FF2B5EF4-FFF2-40B4-BE49-F238E27FC236}">
                <a16:creationId xmlns:a16="http://schemas.microsoft.com/office/drawing/2014/main" id="{641DD182-53A8-43B8-8A27-4C435D6F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5126" y="4331062"/>
            <a:ext cx="1424422" cy="1424422"/>
          </a:xfrm>
          <a:prstGeom prst="rect">
            <a:avLst/>
          </a:prstGeom>
        </p:spPr>
      </p:pic>
      <p:pic>
        <p:nvPicPr>
          <p:cNvPr id="7" name="Elemento grafico 6" descr="Indicatore di livello">
            <a:extLst>
              <a:ext uri="{FF2B5EF4-FFF2-40B4-BE49-F238E27FC236}">
                <a16:creationId xmlns:a16="http://schemas.microsoft.com/office/drawing/2014/main" id="{E8219F82-08E1-4DE6-898C-9397A6172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8490" y="2810152"/>
            <a:ext cx="1237695" cy="123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8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MY CONTRIBUTIONS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953" y="1059650"/>
            <a:ext cx="10261847" cy="4589309"/>
          </a:xfrm>
        </p:spPr>
        <p:txBody>
          <a:bodyPr>
            <a:normAutofit/>
          </a:bodyPr>
          <a:lstStyle/>
          <a:p>
            <a:r>
              <a:rPr lang="it-IT" dirty="0" err="1"/>
              <a:t>Improvements</a:t>
            </a:r>
            <a:r>
              <a:rPr lang="it-IT" dirty="0"/>
              <a:t> to Fast-Broadcast</a:t>
            </a:r>
          </a:p>
          <a:p>
            <a:r>
              <a:rPr lang="it-IT" dirty="0" err="1"/>
              <a:t>Implementation</a:t>
            </a:r>
            <a:r>
              <a:rPr lang="it-IT" dirty="0"/>
              <a:t> and extension to 2D and 3D </a:t>
            </a:r>
            <a:r>
              <a:rPr lang="it-IT" dirty="0" err="1"/>
              <a:t>scenarios</a:t>
            </a:r>
            <a:r>
              <a:rPr lang="it-IT" dirty="0"/>
              <a:t> of ROFF</a:t>
            </a:r>
          </a:p>
          <a:p>
            <a:r>
              <a:rPr lang="it-IT" dirty="0"/>
              <a:t>Evaluation and </a:t>
            </a:r>
            <a:r>
              <a:rPr lang="it-IT" dirty="0" err="1"/>
              <a:t>comparison</a:t>
            </a:r>
            <a:r>
              <a:rPr lang="it-IT" dirty="0"/>
              <a:t> of Fast-Broadcast and ROFF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simulations</a:t>
            </a:r>
            <a:endParaRPr lang="it-IT" dirty="0"/>
          </a:p>
          <a:p>
            <a:pPr lvl="1"/>
            <a:r>
              <a:rPr lang="it-IT" dirty="0" err="1"/>
              <a:t>Scenarios</a:t>
            </a:r>
            <a:r>
              <a:rPr lang="it-IT" dirty="0"/>
              <a:t> with and </a:t>
            </a:r>
            <a:r>
              <a:rPr lang="it-IT" dirty="0" err="1"/>
              <a:t>without</a:t>
            </a:r>
            <a:r>
              <a:rPr lang="it-IT" dirty="0"/>
              <a:t> buildings</a:t>
            </a:r>
          </a:p>
          <a:p>
            <a:r>
              <a:rPr lang="it-IT" dirty="0" err="1"/>
              <a:t>Proposal</a:t>
            </a:r>
            <a:r>
              <a:rPr lang="it-IT" dirty="0"/>
              <a:t> of extension to exploit road </a:t>
            </a:r>
            <a:r>
              <a:rPr lang="it-IT" dirty="0" err="1"/>
              <a:t>junctions</a:t>
            </a:r>
            <a:r>
              <a:rPr lang="it-IT" dirty="0"/>
              <a:t> to </a:t>
            </a:r>
            <a:r>
              <a:rPr lang="it-IT" dirty="0" err="1"/>
              <a:t>increase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delivery </a:t>
            </a:r>
            <a:r>
              <a:rPr lang="it-IT" dirty="0" err="1"/>
              <a:t>ratios</a:t>
            </a:r>
            <a:endParaRPr lang="it-IT" dirty="0"/>
          </a:p>
          <a:p>
            <a:pPr lvl="1"/>
            <a:r>
              <a:rPr lang="it-IT" b="1" dirty="0"/>
              <a:t>SJ-Fast-Broadcast</a:t>
            </a:r>
            <a:r>
              <a:rPr lang="it-IT" dirty="0"/>
              <a:t> and </a:t>
            </a:r>
            <a:r>
              <a:rPr lang="it-IT" b="1" dirty="0"/>
              <a:t>SJ-ROFF </a:t>
            </a:r>
            <a:r>
              <a:rPr lang="it-IT" dirty="0"/>
              <a:t>(SJ=Smart Junction)</a:t>
            </a:r>
            <a:endParaRPr lang="it-IT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F53C64A-9FCE-4FE1-9042-DE9087F29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3098" y="3667759"/>
            <a:ext cx="2971430" cy="19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2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SIMULATIONS – SCENARIOS AND METRICS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643" y="1174077"/>
            <a:ext cx="5588540" cy="668026"/>
          </a:xfrm>
        </p:spPr>
        <p:txBody>
          <a:bodyPr>
            <a:normAutofit/>
          </a:bodyPr>
          <a:lstStyle/>
          <a:p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scenarios</a:t>
            </a:r>
            <a:r>
              <a:rPr lang="it-IT" dirty="0"/>
              <a:t> of </a:t>
            </a: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complexity</a:t>
            </a:r>
            <a:endParaRPr lang="it-IT" dirty="0"/>
          </a:p>
          <a:p>
            <a:pPr lvl="1"/>
            <a:endParaRPr lang="it-IT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1DF1502-5565-4FDF-B45B-D421FDFB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09116"/>
              </p:ext>
            </p:extLst>
          </p:nvPr>
        </p:nvGraphicFramePr>
        <p:xfrm>
          <a:off x="531676" y="1907665"/>
          <a:ext cx="5503736" cy="27531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94534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756793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  <a:gridCol w="1246505">
                  <a:extLst>
                    <a:ext uri="{9D8B030D-6E8A-4147-A177-3AD203B41FA5}">
                      <a16:colId xmlns:a16="http://schemas.microsoft.com/office/drawing/2014/main" val="2316241057"/>
                    </a:ext>
                  </a:extLst>
                </a:gridCol>
                <a:gridCol w="1005904">
                  <a:extLst>
                    <a:ext uri="{9D8B030D-6E8A-4147-A177-3AD203B41FA5}">
                      <a16:colId xmlns:a16="http://schemas.microsoft.com/office/drawing/2014/main" val="788923614"/>
                    </a:ext>
                  </a:extLst>
                </a:gridCol>
              </a:tblGrid>
              <a:tr h="465790">
                <a:tc>
                  <a:txBody>
                    <a:bodyPr/>
                    <a:lstStyle/>
                    <a:p>
                      <a:r>
                        <a:rPr lang="it-IT" dirty="0"/>
                        <a:t>Scenario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Type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Buildings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Drones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dirty="0" err="1"/>
                        <a:t>Platoon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dirty="0" err="1"/>
                        <a:t>Grid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dirty="0" err="1"/>
                        <a:t>Padua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dirty="0"/>
                        <a:t>Los Angeles smart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</a:tbl>
          </a:graphicData>
        </a:graphic>
      </p:graphicFrame>
      <p:pic>
        <p:nvPicPr>
          <p:cNvPr id="9" name="Elemento grafico 8" descr="Chiudi">
            <a:extLst>
              <a:ext uri="{FF2B5EF4-FFF2-40B4-BE49-F238E27FC236}">
                <a16:creationId xmlns:a16="http://schemas.microsoft.com/office/drawing/2014/main" id="{31D5DB47-77FA-43E5-91DF-21A95AFBC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013" y="2339365"/>
            <a:ext cx="493080" cy="493080"/>
          </a:xfrm>
          <a:prstGeom prst="rect">
            <a:avLst/>
          </a:prstGeom>
        </p:spPr>
      </p:pic>
      <p:pic>
        <p:nvPicPr>
          <p:cNvPr id="12" name="Elemento grafico 11" descr="Segno di spunta">
            <a:extLst>
              <a:ext uri="{FF2B5EF4-FFF2-40B4-BE49-F238E27FC236}">
                <a16:creationId xmlns:a16="http://schemas.microsoft.com/office/drawing/2014/main" id="{B46357AC-5454-4BA8-BB69-172A892C2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2765" y="2842963"/>
            <a:ext cx="451282" cy="451282"/>
          </a:xfrm>
          <a:prstGeom prst="rect">
            <a:avLst/>
          </a:prstGeom>
        </p:spPr>
      </p:pic>
      <p:pic>
        <p:nvPicPr>
          <p:cNvPr id="13" name="Elemento grafico 12" descr="Segno di spunta">
            <a:extLst>
              <a:ext uri="{FF2B5EF4-FFF2-40B4-BE49-F238E27FC236}">
                <a16:creationId xmlns:a16="http://schemas.microsoft.com/office/drawing/2014/main" id="{84550ACE-F3AA-4558-9A07-8499F1EF0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2765" y="3340225"/>
            <a:ext cx="451282" cy="451282"/>
          </a:xfrm>
          <a:prstGeom prst="rect">
            <a:avLst/>
          </a:prstGeom>
        </p:spPr>
      </p:pic>
      <p:pic>
        <p:nvPicPr>
          <p:cNvPr id="14" name="Elemento grafico 13" descr="Segno di spunta">
            <a:extLst>
              <a:ext uri="{FF2B5EF4-FFF2-40B4-BE49-F238E27FC236}">
                <a16:creationId xmlns:a16="http://schemas.microsoft.com/office/drawing/2014/main" id="{C6FD9D38-D086-4D5C-9A38-9C0619D96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2765" y="3778261"/>
            <a:ext cx="451282" cy="451282"/>
          </a:xfrm>
          <a:prstGeom prst="rect">
            <a:avLst/>
          </a:prstGeom>
        </p:spPr>
      </p:pic>
      <p:pic>
        <p:nvPicPr>
          <p:cNvPr id="15" name="Elemento grafico 14" descr="Segno di spunta">
            <a:extLst>
              <a:ext uri="{FF2B5EF4-FFF2-40B4-BE49-F238E27FC236}">
                <a16:creationId xmlns:a16="http://schemas.microsoft.com/office/drawing/2014/main" id="{854B4BC3-139D-466C-8F94-47603DA1E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1866" y="4235986"/>
            <a:ext cx="451282" cy="451282"/>
          </a:xfrm>
          <a:prstGeom prst="rect">
            <a:avLst/>
          </a:prstGeom>
        </p:spPr>
      </p:pic>
      <p:pic>
        <p:nvPicPr>
          <p:cNvPr id="16" name="Elemento grafico 15" descr="Chiudi">
            <a:extLst>
              <a:ext uri="{FF2B5EF4-FFF2-40B4-BE49-F238E27FC236}">
                <a16:creationId xmlns:a16="http://schemas.microsoft.com/office/drawing/2014/main" id="{7FDA3916-B543-4F5E-B792-3531D5FD4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013" y="2836627"/>
            <a:ext cx="493080" cy="493080"/>
          </a:xfrm>
          <a:prstGeom prst="rect">
            <a:avLst/>
          </a:prstGeom>
        </p:spPr>
      </p:pic>
      <p:pic>
        <p:nvPicPr>
          <p:cNvPr id="17" name="Elemento grafico 16" descr="Chiudi">
            <a:extLst>
              <a:ext uri="{FF2B5EF4-FFF2-40B4-BE49-F238E27FC236}">
                <a16:creationId xmlns:a16="http://schemas.microsoft.com/office/drawing/2014/main" id="{3A58BCCE-24C2-4B27-B4D5-F252CAF8E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013" y="3270481"/>
            <a:ext cx="493080" cy="493080"/>
          </a:xfrm>
          <a:prstGeom prst="rect">
            <a:avLst/>
          </a:prstGeom>
        </p:spPr>
      </p:pic>
      <p:pic>
        <p:nvPicPr>
          <p:cNvPr id="18" name="Elemento grafico 17" descr="Chiudi">
            <a:extLst>
              <a:ext uri="{FF2B5EF4-FFF2-40B4-BE49-F238E27FC236}">
                <a16:creationId xmlns:a16="http://schemas.microsoft.com/office/drawing/2014/main" id="{0B4F1080-6A50-41B6-9260-06638E9F5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013" y="3767743"/>
            <a:ext cx="493080" cy="493080"/>
          </a:xfrm>
          <a:prstGeom prst="rect">
            <a:avLst/>
          </a:prstGeom>
        </p:spPr>
      </p:pic>
      <p:pic>
        <p:nvPicPr>
          <p:cNvPr id="20" name="Elemento grafico 19" descr="Segno di spunta">
            <a:extLst>
              <a:ext uri="{FF2B5EF4-FFF2-40B4-BE49-F238E27FC236}">
                <a16:creationId xmlns:a16="http://schemas.microsoft.com/office/drawing/2014/main" id="{6ECAC6E3-5E52-4418-99DD-B75CCC1ED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2811" y="4229543"/>
            <a:ext cx="451282" cy="451282"/>
          </a:xfrm>
          <a:prstGeom prst="rect">
            <a:avLst/>
          </a:prstGeom>
        </p:spPr>
      </p:pic>
      <p:pic>
        <p:nvPicPr>
          <p:cNvPr id="21" name="Elemento grafico 20" descr="Chiudi">
            <a:extLst>
              <a:ext uri="{FF2B5EF4-FFF2-40B4-BE49-F238E27FC236}">
                <a16:creationId xmlns:a16="http://schemas.microsoft.com/office/drawing/2014/main" id="{3461CBFB-4126-4B5E-806A-F734FCC9C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1866" y="2349883"/>
            <a:ext cx="493080" cy="493080"/>
          </a:xfrm>
          <a:prstGeom prst="rect">
            <a:avLst/>
          </a:prstGeom>
        </p:spPr>
      </p:pic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0C0ED98C-0C17-4F07-9009-631168D944C0}"/>
              </a:ext>
            </a:extLst>
          </p:cNvPr>
          <p:cNvSpPr txBox="1">
            <a:spLocks/>
          </p:cNvSpPr>
          <p:nvPr/>
        </p:nvSpPr>
        <p:spPr>
          <a:xfrm>
            <a:off x="6577149" y="1174077"/>
            <a:ext cx="5296712" cy="3866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Metrics</a:t>
            </a:r>
            <a:endParaRPr lang="it-IT" dirty="0"/>
          </a:p>
          <a:p>
            <a:pPr lvl="1"/>
            <a:r>
              <a:rPr lang="it-IT" dirty="0"/>
              <a:t>Total delivery ratio</a:t>
            </a:r>
          </a:p>
          <a:p>
            <a:pPr lvl="1"/>
            <a:r>
              <a:rPr lang="it-IT" dirty="0"/>
              <a:t>Total delivery ratio on </a:t>
            </a:r>
            <a:r>
              <a:rPr lang="it-IT" dirty="0" err="1"/>
              <a:t>circumference</a:t>
            </a:r>
            <a:endParaRPr lang="it-IT" dirty="0"/>
          </a:p>
          <a:p>
            <a:pPr lvl="1"/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hops</a:t>
            </a:r>
            <a:endParaRPr lang="it-IT" dirty="0"/>
          </a:p>
          <a:p>
            <a:pPr lvl="1"/>
            <a:r>
              <a:rPr lang="it-IT" dirty="0" err="1"/>
              <a:t>Number</a:t>
            </a:r>
            <a:r>
              <a:rPr lang="it-IT" dirty="0"/>
              <a:t> of slots</a:t>
            </a:r>
          </a:p>
          <a:p>
            <a:pPr lvl="1"/>
            <a:r>
              <a:rPr lang="it-IT" dirty="0"/>
              <a:t>Forwarding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740940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Rosso arancion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Segoe UI Semibold +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TM02836342[[fn=Ione]]</Template>
  <TotalTime>3165</TotalTime>
  <Words>1016</Words>
  <Application>Microsoft Office PowerPoint</Application>
  <PresentationFormat>Widescreen</PresentationFormat>
  <Paragraphs>278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Roboto</vt:lpstr>
      <vt:lpstr>Segoe UI</vt:lpstr>
      <vt:lpstr>Segoe UI Semibold</vt:lpstr>
      <vt:lpstr>Blank</vt:lpstr>
      <vt:lpstr>FAST MESSAGE PROPAGATION OVER IOV SCENARIOS</vt:lpstr>
      <vt:lpstr>CONTENTS</vt:lpstr>
      <vt:lpstr>Presentazione standard di PowerPoint</vt:lpstr>
      <vt:lpstr>CONTEXT</vt:lpstr>
      <vt:lpstr>CONTEXT 2 </vt:lpstr>
      <vt:lpstr>FAST-BROADCAST</vt:lpstr>
      <vt:lpstr>ROFF</vt:lpstr>
      <vt:lpstr>MY CONTRIBUTIONS</vt:lpstr>
      <vt:lpstr>SIMULATIONS – SCENARIOS AND METRICS</vt:lpstr>
      <vt:lpstr>PRELIMINARY TESTS</vt:lpstr>
      <vt:lpstr>PRELIMINARY TESTS - DELIVERY RATIOS</vt:lpstr>
      <vt:lpstr>PRELIMINARY TESTS – NUMBER OF HOPS</vt:lpstr>
      <vt:lpstr>PRELIMINARY TESTS – NUMBER OF SLOTS</vt:lpstr>
      <vt:lpstr>FORWARDING NODE NUMBER</vt:lpstr>
      <vt:lpstr>PADUA URBAN SCENARIO</vt:lpstr>
      <vt:lpstr>Presentazione standard di PowerPoint</vt:lpstr>
      <vt:lpstr>Presentazione standard di PowerPoint</vt:lpstr>
      <vt:lpstr>PADUA URBAN SCENARIO WITH JUNCTIONS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Jordan Gottardo</dc:creator>
  <cp:lastModifiedBy>Jordan Gottardo</cp:lastModifiedBy>
  <cp:revision>98</cp:revision>
  <dcterms:created xsi:type="dcterms:W3CDTF">2019-07-03T10:03:16Z</dcterms:created>
  <dcterms:modified xsi:type="dcterms:W3CDTF">2019-07-09T11:43:26Z</dcterms:modified>
</cp:coreProperties>
</file>