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E2E2"/>
    <a:srgbClr val="E6E6E6"/>
    <a:srgbClr val="CDCDC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8250-5579-4797-8B18-F36A6FF46076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D406-DD02-4466-9FCA-0AAC5086BF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64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0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17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4F5B24-1607-4519-8016-4C780264D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76FA9A8-EE15-4351-901D-6602BA89D830}"/>
              </a:ext>
            </a:extLst>
          </p:cNvPr>
          <p:cNvSpPr/>
          <p:nvPr userDrawn="1"/>
        </p:nvSpPr>
        <p:spPr>
          <a:xfrm>
            <a:off x="761291" y="6361347"/>
            <a:ext cx="5810959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E561E31-CDCD-4098-8294-8BC9C869F5B3}"/>
              </a:ext>
            </a:extLst>
          </p:cNvPr>
          <p:cNvCxnSpPr>
            <a:cxnSpLocks/>
          </p:cNvCxnSpPr>
          <p:nvPr userDrawn="1"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508D3A1-4B12-40A1-AEC7-A26765BAADE7}"/>
              </a:ext>
            </a:extLst>
          </p:cNvPr>
          <p:cNvSpPr/>
          <p:nvPr userDrawn="1"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331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13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6E2E2"/>
            </a:gs>
            <a:gs pos="0">
              <a:schemeClr val="bg1">
                <a:lumMod val="9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AB17-A341-48A5-AD52-E4D16CDFE3B7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7.png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4355625-0B87-4017-9316-ED632528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FAST MESSAGE PROPAGATION</a:t>
            </a:r>
            <a:br>
              <a:rPr lang="it-IT" sz="3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5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OVER IOV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8BE796-8D57-481E-B351-B2A45C6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C1D4B69-05B6-4E77-BF09-A1D5519749B8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Laurea in Informatica</a:t>
            </a:r>
          </a:p>
          <a:p>
            <a:pPr algn="ctr"/>
            <a:r>
              <a:rPr lang="it-IT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a.a</a:t>
            </a:r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2018-2019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BFFD0C-A5A6-4D8F-A12E-4BD729A56F51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Jordan Gottardo 1179739</a:t>
            </a:r>
          </a:p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Esame di laurea - 18 Luglio 2019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D8BE30-40AD-4271-9223-1CDCAA0719F9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99220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25886"/>
              </p:ext>
            </p:extLst>
          </p:nvPr>
        </p:nvGraphicFramePr>
        <p:xfrm>
          <a:off x="164623" y="1197896"/>
          <a:ext cx="5711699" cy="46656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3231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97846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Scenario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/>
                        <a:t>Scenario name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Padua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Latitude</a:t>
                      </a:r>
                      <a:r>
                        <a:rPr lang="it-IT" sz="1800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Latitude</a:t>
                      </a:r>
                      <a:r>
                        <a:rPr lang="it-IT" sz="1800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Longitude</a:t>
                      </a:r>
                      <a:r>
                        <a:rPr lang="it-IT" sz="1800" dirty="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Longitude</a:t>
                      </a:r>
                      <a:r>
                        <a:rPr lang="it-IT" sz="1800" dirty="0"/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Circumference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radius</a:t>
                      </a:r>
                      <a:r>
                        <a:rPr lang="it-IT" sz="18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4962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Distance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between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vehicles</a:t>
                      </a:r>
                      <a:r>
                        <a:rPr lang="it-IT" sz="18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5, 15, 25, 35, 45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Number</a:t>
                      </a:r>
                      <a:r>
                        <a:rPr lang="it-IT" sz="1800" dirty="0"/>
                        <a:t> of </a:t>
                      </a:r>
                      <a:r>
                        <a:rPr lang="it-IT" sz="1800" dirty="0" err="1"/>
                        <a:t>vehicles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4975, 2856, 1775, 1318, 1072</a:t>
                      </a:r>
                      <a:endParaRPr lang="it-IT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Number</a:t>
                      </a:r>
                      <a:r>
                        <a:rPr lang="it-IT" sz="1800" dirty="0"/>
                        <a:t> of </a:t>
                      </a:r>
                      <a:r>
                        <a:rPr lang="it-IT" sz="1800" dirty="0" err="1"/>
                        <a:t>simulations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46283"/>
              </p:ext>
            </p:extLst>
          </p:nvPr>
        </p:nvGraphicFramePr>
        <p:xfrm>
          <a:off x="5965794" y="1197896"/>
          <a:ext cx="5841905" cy="44497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Packet</a:t>
                      </a:r>
                      <a:r>
                        <a:rPr lang="it-IT" sz="18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Channel </a:t>
                      </a:r>
                      <a:r>
                        <a:rPr lang="it-IT" sz="1800" dirty="0" err="1"/>
                        <a:t>bandwidth</a:t>
                      </a:r>
                      <a:r>
                        <a:rPr lang="it-IT" sz="18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800" dirty="0"/>
                        <a:t>[</a:t>
                      </a:r>
                      <a:r>
                        <a:rPr lang="it-IT" sz="1800" dirty="0" err="1"/>
                        <a:t>dBm</a:t>
                      </a:r>
                      <a:r>
                        <a:rPr lang="it-IT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Modulation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Propagation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loss</a:t>
                      </a:r>
                      <a:r>
                        <a:rPr lang="it-IT" sz="18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Propagation</a:t>
                      </a:r>
                      <a:r>
                        <a:rPr lang="it-IT" sz="18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ns3::</a:t>
                      </a:r>
                      <a:r>
                        <a:rPr lang="it-IT" sz="1800" dirty="0" err="1"/>
                        <a:t>ConstantSpeed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- DELIVERY RATIOS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60F6FC-ACA1-4CFA-992B-B83996A4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3" y="1029816"/>
            <a:ext cx="4453715" cy="2703250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C71C01F-CB99-4473-A83B-97D74CB2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9816"/>
            <a:ext cx="4365679" cy="2667715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3A196A3-177F-4467-8733-F788105B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4" y="3872953"/>
            <a:ext cx="4453714" cy="278542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D6EF9-D57F-4FC2-92A4-CAC9B7EB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4257"/>
            <a:ext cx="4365679" cy="27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HOPS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8E7AAC-48DB-4626-9498-928BB838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2" y="1633490"/>
            <a:ext cx="5563187" cy="410629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B022F4-50E3-4C1C-AB17-5E50237D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37" y="1633490"/>
            <a:ext cx="5666007" cy="41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9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SLOTS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F155DD-BD98-43C1-B82A-AF18505D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860172"/>
            <a:ext cx="5526559" cy="373443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081A32-9008-404F-8CED-A5640D2B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0" y="1860172"/>
            <a:ext cx="5950582" cy="37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CFE12A-A66C-4EDA-9D28-59407119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62" y="1581549"/>
            <a:ext cx="5716826" cy="387599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607EEC-B21E-4A4C-B24E-8744CFD1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" y="1581548"/>
            <a:ext cx="5816356" cy="38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71580"/>
              </p:ext>
            </p:extLst>
          </p:nvPr>
        </p:nvGraphicFramePr>
        <p:xfrm>
          <a:off x="137990" y="1197896"/>
          <a:ext cx="5711699" cy="50898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3231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97846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Scenario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/>
                        <a:t>Scenario name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Padua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Latitude</a:t>
                      </a:r>
                      <a:r>
                        <a:rPr lang="it-IT" sz="1800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Latitude</a:t>
                      </a:r>
                      <a:r>
                        <a:rPr lang="it-IT" sz="1800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Longitude</a:t>
                      </a:r>
                      <a:r>
                        <a:rPr lang="it-IT" sz="1800" dirty="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Longitude</a:t>
                      </a:r>
                      <a:r>
                        <a:rPr lang="it-IT" sz="1800" dirty="0"/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Circumference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radius</a:t>
                      </a:r>
                      <a:r>
                        <a:rPr lang="it-IT" sz="18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Distance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between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vehicles</a:t>
                      </a:r>
                      <a:r>
                        <a:rPr lang="it-IT" sz="18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Number</a:t>
                      </a:r>
                      <a:r>
                        <a:rPr lang="it-IT" sz="1800" dirty="0"/>
                        <a:t> of </a:t>
                      </a:r>
                      <a:r>
                        <a:rPr lang="it-IT" sz="1800" dirty="0" err="1"/>
                        <a:t>vehicles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b="1" dirty="0" err="1"/>
                        <a:t>Number</a:t>
                      </a:r>
                      <a:r>
                        <a:rPr lang="it-IT" sz="18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Number</a:t>
                      </a:r>
                      <a:r>
                        <a:rPr lang="it-IT" sz="1800" dirty="0"/>
                        <a:t> of </a:t>
                      </a:r>
                      <a:r>
                        <a:rPr lang="it-IT" sz="1800" dirty="0" err="1"/>
                        <a:t>simulations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/>
        </p:nvGraphicFramePr>
        <p:xfrm>
          <a:off x="5965794" y="1197896"/>
          <a:ext cx="5841905" cy="44497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Packet</a:t>
                      </a:r>
                      <a:r>
                        <a:rPr lang="it-IT" sz="18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Channel </a:t>
                      </a:r>
                      <a:r>
                        <a:rPr lang="it-IT" sz="1800" dirty="0" err="1"/>
                        <a:t>bandwidth</a:t>
                      </a:r>
                      <a:r>
                        <a:rPr lang="it-IT" sz="18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800" dirty="0"/>
                        <a:t>[</a:t>
                      </a:r>
                      <a:r>
                        <a:rPr lang="it-IT" sz="1800" dirty="0" err="1"/>
                        <a:t>dBm</a:t>
                      </a:r>
                      <a:r>
                        <a:rPr lang="it-IT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Modulation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Propagation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loss</a:t>
                      </a:r>
                      <a:r>
                        <a:rPr lang="it-IT" sz="18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Propagation</a:t>
                      </a:r>
                      <a:r>
                        <a:rPr lang="it-IT" sz="18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ns3::</a:t>
                      </a:r>
                      <a:r>
                        <a:rPr lang="it-IT" sz="1800" dirty="0" err="1"/>
                        <a:t>ConstantSpeed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901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730388-4E3A-43D2-9F6B-4E548010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915834"/>
            <a:ext cx="7336768" cy="32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9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901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CED9178B-763A-40D5-908C-E907FFEDA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47203"/>
              </p:ext>
            </p:extLst>
          </p:nvPr>
        </p:nvGraphicFramePr>
        <p:xfrm>
          <a:off x="633661" y="961994"/>
          <a:ext cx="9875837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9875520" imgH="3291840" progId="AcroExch.Document.DC">
                  <p:embed/>
                </p:oleObj>
              </mc:Choice>
              <mc:Fallback>
                <p:oleObj name="Acrobat Document" r:id="rId3" imgW="9875520" imgH="329184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661" y="961994"/>
                        <a:ext cx="9875837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91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901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9997AED0-721B-4D69-AB34-AC2FF78BA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38952"/>
              </p:ext>
            </p:extLst>
          </p:nvPr>
        </p:nvGraphicFramePr>
        <p:xfrm>
          <a:off x="767333" y="900236"/>
          <a:ext cx="9875838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3" imgW="9875520" imgH="4388837" progId="AcroExch.Document.DC">
                  <p:embed/>
                </p:oleObj>
              </mc:Choice>
              <mc:Fallback>
                <p:oleObj name="Acrobat Document" r:id="rId3" imgW="9875520" imgH="43888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333" y="900236"/>
                        <a:ext cx="9875838" cy="438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56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901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C72557B5-8B6F-4E3C-8259-05AE3D8AE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35463"/>
              </p:ext>
            </p:extLst>
          </p:nvPr>
        </p:nvGraphicFramePr>
        <p:xfrm>
          <a:off x="252105" y="1060528"/>
          <a:ext cx="9875837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3" imgW="9875520" imgH="3291840" progId="AcroExch.Document.DC">
                  <p:embed/>
                </p:oleObj>
              </mc:Choice>
              <mc:Fallback>
                <p:oleObj name="Acrobat Document" r:id="rId3" imgW="9875520" imgH="329184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105" y="1060528"/>
                        <a:ext cx="9875837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14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16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901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47784536-490E-4FD6-BDA7-7681B6256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99317"/>
              </p:ext>
            </p:extLst>
          </p:nvPr>
        </p:nvGraphicFramePr>
        <p:xfrm>
          <a:off x="5588169" y="1477056"/>
          <a:ext cx="6603831" cy="2935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crobat Document" r:id="rId3" imgW="9875520" imgH="4388837" progId="AcroExch.Document.DC">
                  <p:embed/>
                </p:oleObj>
              </mc:Choice>
              <mc:Fallback>
                <p:oleObj name="Acrobat Document" r:id="rId3" imgW="9875520" imgH="4388837" progId="AcroExch.Document.DC">
                  <p:embed/>
                  <p:pic>
                    <p:nvPicPr>
                      <p:cNvPr id="3" name="Oggetto 2">
                        <a:extLst>
                          <a:ext uri="{FF2B5EF4-FFF2-40B4-BE49-F238E27FC236}">
                            <a16:creationId xmlns:a16="http://schemas.microsoft.com/office/drawing/2014/main" id="{9997AED0-721B-4D69-AB34-AC2FF78BAA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169" y="1477056"/>
                        <a:ext cx="6603831" cy="2935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ECB7F802-A301-408E-9D77-FB5CC3CD3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104" y="1517773"/>
            <a:ext cx="6436311" cy="2894436"/>
          </a:xfrm>
          <a:prstGeom prst="rect">
            <a:avLst/>
          </a:prstGeom>
        </p:spPr>
      </p:pic>
      <p:graphicFrame>
        <p:nvGraphicFramePr>
          <p:cNvPr id="8" name="Oggetto 7">
            <a:extLst>
              <a:ext uri="{FF2B5EF4-FFF2-40B4-BE49-F238E27FC236}">
                <a16:creationId xmlns:a16="http://schemas.microsoft.com/office/drawing/2014/main" id="{F28285EF-AC0B-45EA-98B1-60416E4E8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51867"/>
              </p:ext>
            </p:extLst>
          </p:nvPr>
        </p:nvGraphicFramePr>
        <p:xfrm>
          <a:off x="2272683" y="4452926"/>
          <a:ext cx="7979546" cy="266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6" imgW="9875520" imgH="3291840" progId="AcroExch.Document.DC">
                  <p:embed/>
                </p:oleObj>
              </mc:Choice>
              <mc:Fallback>
                <p:oleObj name="Acrobat Document" r:id="rId6" imgW="9875520" imgH="3291840" progId="AcroExch.Document.DC">
                  <p:embed/>
                  <p:pic>
                    <p:nvPicPr>
                      <p:cNvPr id="3" name="Oggetto 2">
                        <a:extLst>
                          <a:ext uri="{FF2B5EF4-FFF2-40B4-BE49-F238E27FC236}">
                            <a16:creationId xmlns:a16="http://schemas.microsoft.com/office/drawing/2014/main" id="{C72557B5-8B6F-4E3C-8259-05AE3D8AE1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72683" y="4452926"/>
                        <a:ext cx="7979546" cy="2660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56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901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AE579569-4534-48F1-9C5A-2F6FFA878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39546"/>
              </p:ext>
            </p:extLst>
          </p:nvPr>
        </p:nvGraphicFramePr>
        <p:xfrm>
          <a:off x="-221942" y="1402170"/>
          <a:ext cx="6812321" cy="378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Acrobat Document" r:id="rId3" imgW="9875520" imgH="5486259" progId="AcroExch.Document.DC">
                  <p:embed/>
                </p:oleObj>
              </mc:Choice>
              <mc:Fallback>
                <p:oleObj name="Acrobat Document" r:id="rId3" imgW="9875520" imgH="548625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21942" y="1402170"/>
                        <a:ext cx="6812321" cy="3784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>
            <a:extLst>
              <a:ext uri="{FF2B5EF4-FFF2-40B4-BE49-F238E27FC236}">
                <a16:creationId xmlns:a16="http://schemas.microsoft.com/office/drawing/2014/main" id="{F469650F-701F-4FF0-8216-80B5E52BC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71765"/>
              </p:ext>
            </p:extLst>
          </p:nvPr>
        </p:nvGraphicFramePr>
        <p:xfrm>
          <a:off x="6212352" y="1766394"/>
          <a:ext cx="6812320" cy="37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crobat Document" r:id="rId5" imgW="9875520" imgH="5486259" progId="AcroExch.Document.DC">
                  <p:embed/>
                </p:oleObj>
              </mc:Choice>
              <mc:Fallback>
                <p:oleObj name="Acrobat Document" r:id="rId5" imgW="9875520" imgH="548625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2352" y="1766394"/>
                        <a:ext cx="6812320" cy="378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6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051231-FECF-49E6-B21A-AB9480893518}"/>
              </a:ext>
            </a:extLst>
          </p:cNvPr>
          <p:cNvSpPr txBox="1"/>
          <p:nvPr/>
        </p:nvSpPr>
        <p:spPr>
          <a:xfrm>
            <a:off x="2102216" y="0"/>
            <a:ext cx="997141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Contents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1: IOV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scenarios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VANET, DANET, </a:t>
            </a:r>
            <a:r>
              <a:rPr lang="it-IT" u="sng" dirty="0">
                <a:solidFill>
                  <a:schemeClr val="bg1">
                    <a:lumMod val="65000"/>
                  </a:schemeClr>
                </a:solidFill>
              </a:rPr>
              <a:t>ESD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2 / Technologies, ns-3,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obstacle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 </a:t>
            </a:r>
            <a:r>
              <a:rPr lang="it-IT" dirty="0"/>
              <a:t>forse estendere a 2 slides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Miei contributi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1: Fast-Broadcast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2: ROFF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Qualitative: buildings no buildings </a:t>
            </a:r>
            <a:r>
              <a:rPr lang="it-IT" dirty="0" err="1"/>
              <a:t>fb</a:t>
            </a:r>
            <a:r>
              <a:rPr lang="it-IT" dirty="0"/>
              <a:t> </a:t>
            </a:r>
            <a:r>
              <a:rPr lang="it-IT" dirty="0" err="1"/>
              <a:t>roff</a:t>
            </a:r>
            <a:r>
              <a:rPr lang="it-IT" dirty="0"/>
              <a:t> </a:t>
            </a:r>
            <a:r>
              <a:rPr lang="it-IT" dirty="0" err="1"/>
              <a:t>ecc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Lista scenari: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Platoon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1D,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Grid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2D, LA, Padova, LA smart city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3D varie distanze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5 metriche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 no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buildings + buildings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Smart Junction extension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con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buildings no SJ + buildings SJ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2: LA Smart City 2D + 3D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 + build + high build? Se ci stanno tutti e 3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</a:t>
            </a:r>
            <a:r>
              <a:rPr lang="it-IT" dirty="0" err="1"/>
              <a:t>forging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59DC5-6D55-4A47-88BA-B6AE5BE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1387211"/>
            <a:ext cx="6117720" cy="40835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0" y="1262851"/>
            <a:ext cx="5257800" cy="433022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Vehicular</a:t>
            </a:r>
            <a:r>
              <a:rPr lang="it-IT" dirty="0"/>
              <a:t> and Drone Ad-Hoc Networks (</a:t>
            </a:r>
            <a:r>
              <a:rPr lang="it-IT" dirty="0" err="1"/>
              <a:t>VANETs</a:t>
            </a:r>
            <a:r>
              <a:rPr lang="it-IT" dirty="0"/>
              <a:t> and </a:t>
            </a:r>
            <a:r>
              <a:rPr lang="it-IT" dirty="0" err="1"/>
              <a:t>DANETs</a:t>
            </a:r>
            <a:r>
              <a:rPr lang="it-IT" dirty="0"/>
              <a:t>)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/>
              <a:t>Smart city management</a:t>
            </a:r>
          </a:p>
          <a:p>
            <a:pPr lvl="1"/>
            <a:r>
              <a:rPr lang="it-IT" dirty="0"/>
              <a:t>Video streaming</a:t>
            </a:r>
          </a:p>
          <a:p>
            <a:pPr lvl="1"/>
            <a:r>
              <a:rPr lang="it-IT" dirty="0"/>
              <a:t>Traffic control</a:t>
            </a:r>
          </a:p>
          <a:p>
            <a:r>
              <a:rPr lang="it-IT" dirty="0"/>
              <a:t>Focus: Emergency Message Distribution (EMD)</a:t>
            </a:r>
          </a:p>
          <a:p>
            <a:pPr lvl="1"/>
            <a:r>
              <a:rPr lang="it-IT" dirty="0"/>
              <a:t>Message delivery</a:t>
            </a:r>
          </a:p>
          <a:p>
            <a:pPr lvl="1"/>
            <a:r>
              <a:rPr lang="it-IT" dirty="0" err="1"/>
              <a:t>Timeliness</a:t>
            </a:r>
            <a:endParaRPr lang="it-IT" dirty="0"/>
          </a:p>
          <a:p>
            <a:pPr lvl="1"/>
            <a:r>
              <a:rPr lang="it-IT" dirty="0" err="1"/>
              <a:t>Avoid</a:t>
            </a:r>
            <a:r>
              <a:rPr lang="it-IT" dirty="0"/>
              <a:t> medium </a:t>
            </a:r>
            <a:r>
              <a:rPr lang="it-IT" dirty="0" err="1"/>
              <a:t>saturation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7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 2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1" y="1012054"/>
            <a:ext cx="6747029" cy="5211193"/>
          </a:xfrm>
        </p:spPr>
        <p:txBody>
          <a:bodyPr>
            <a:normAutofit/>
          </a:bodyPr>
          <a:lstStyle/>
          <a:p>
            <a:r>
              <a:rPr lang="it-IT" dirty="0" err="1"/>
              <a:t>Expensive</a:t>
            </a:r>
            <a:r>
              <a:rPr lang="it-IT" dirty="0"/>
              <a:t> large scale </a:t>
            </a:r>
            <a:r>
              <a:rPr lang="it-IT" dirty="0" err="1"/>
              <a:t>tests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to use simulators (ns-3)</a:t>
            </a:r>
          </a:p>
          <a:p>
            <a:r>
              <a:rPr lang="it-IT" dirty="0" err="1"/>
              <a:t>Additional</a:t>
            </a:r>
            <a:r>
              <a:rPr lang="it-IT" dirty="0"/>
              <a:t> tools and models</a:t>
            </a:r>
          </a:p>
          <a:p>
            <a:pPr lvl="1"/>
            <a:r>
              <a:rPr lang="it-IT" dirty="0"/>
              <a:t>Real </a:t>
            </a:r>
            <a:r>
              <a:rPr lang="it-IT" dirty="0" err="1"/>
              <a:t>map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Road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Two-Ray Ground </a:t>
            </a:r>
          </a:p>
          <a:p>
            <a:pPr lvl="1"/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shadowing</a:t>
            </a:r>
            <a:r>
              <a:rPr lang="it-IT" dirty="0"/>
              <a:t> (with 3D extension) </a:t>
            </a:r>
            <a:r>
              <a:rPr lang="it-IT" baseline="30000" dirty="0"/>
              <a:t>[1] [2]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55FE7-D7E1-493F-AF8C-23C96F3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98" y="1209393"/>
            <a:ext cx="1062592" cy="6077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CB2C86-5434-4472-9960-388A3825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76" y="1566958"/>
            <a:ext cx="2050692" cy="2050692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E5CB5F-82AE-44BC-BF34-0636C3C5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9" y="3412307"/>
            <a:ext cx="2858193" cy="1596015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64A7635B-5D60-4DC7-B433-475B0C06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89" y="2222576"/>
            <a:ext cx="1961968" cy="66931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74A11B-0D4A-417A-9C87-6E03F10A6298}"/>
              </a:ext>
            </a:extLst>
          </p:cNvPr>
          <p:cNvSpPr txBox="1">
            <a:spLocks/>
          </p:cNvSpPr>
          <p:nvPr/>
        </p:nvSpPr>
        <p:spPr>
          <a:xfrm>
            <a:off x="6069265" y="5574602"/>
            <a:ext cx="5985814" cy="111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[1] </a:t>
            </a:r>
            <a:r>
              <a:rPr lang="en-US" dirty="0"/>
              <a:t>C. Sommer, D. </a:t>
            </a:r>
            <a:r>
              <a:rPr lang="en-US" dirty="0" err="1"/>
              <a:t>Eckhoff</a:t>
            </a:r>
            <a:r>
              <a:rPr lang="en-US" dirty="0"/>
              <a:t>, R. German, and F. Dressler, “A computationally inexpensive empirical model of </a:t>
            </a:r>
            <a:r>
              <a:rPr lang="en-US" dirty="0" err="1"/>
              <a:t>ieee</a:t>
            </a:r>
            <a:r>
              <a:rPr lang="en-US" dirty="0"/>
              <a:t> 802.11p radio shadowing in urban environments”, 2011</a:t>
            </a:r>
          </a:p>
          <a:p>
            <a:pPr marL="0" indent="0">
              <a:buNone/>
            </a:pPr>
            <a:r>
              <a:rPr lang="it-IT" dirty="0"/>
              <a:t>[2] M. Romanelli, C. Palazzi, and A. </a:t>
            </a:r>
            <a:r>
              <a:rPr lang="it-IT" dirty="0" err="1"/>
              <a:t>Bujari</a:t>
            </a:r>
            <a:r>
              <a:rPr lang="it-IT" dirty="0"/>
              <a:t>, “Propagazione di messaggi tra veicoli con modello urbano realistico”,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, University of </a:t>
            </a:r>
            <a:r>
              <a:rPr lang="it-IT" dirty="0" err="1"/>
              <a:t>Padua</a:t>
            </a:r>
            <a:r>
              <a:rPr lang="it-IT" dirty="0"/>
              <a:t>, 2017.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9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FAST-BROADCAST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Dynamic transmission range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/>
              <a:t>a priori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small Hello </a:t>
            </a:r>
            <a:r>
              <a:rPr lang="it-IT" dirty="0" err="1"/>
              <a:t>Messages</a:t>
            </a:r>
            <a:r>
              <a:rPr lang="it-IT" dirty="0"/>
              <a:t> (beacons) to estimate </a:t>
            </a:r>
            <a:r>
              <a:rPr lang="it-IT" dirty="0" err="1"/>
              <a:t>their</a:t>
            </a:r>
            <a:r>
              <a:rPr lang="it-IT" dirty="0"/>
              <a:t> transmission range</a:t>
            </a:r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contention</a:t>
            </a:r>
            <a:r>
              <a:rPr lang="it-IT" dirty="0"/>
              <a:t> to broadcast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</a:t>
            </a:r>
            <a:r>
              <a:rPr lang="it-IT" dirty="0" err="1"/>
              <a:t>before</a:t>
            </a:r>
            <a:r>
              <a:rPr lang="it-IT" dirty="0"/>
              <a:t> broadcast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935" y="433940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013" y="2782980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ROFF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Deterministically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farthest</a:t>
            </a:r>
            <a:r>
              <a:rPr lang="it-IT" dirty="0"/>
              <a:t> </a:t>
            </a:r>
            <a:r>
              <a:rPr lang="it-IT" dirty="0" err="1"/>
              <a:t>forwarder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beacons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endParaRPr lang="it-IT" dirty="0"/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builds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(NBT) with one entry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neighbor</a:t>
            </a:r>
            <a:endParaRPr lang="it-IT" dirty="0"/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differentiate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unique</a:t>
            </a:r>
            <a:r>
              <a:rPr lang="it-IT" b="1" dirty="0"/>
              <a:t> forwarding</a:t>
            </a:r>
            <a:br>
              <a:rPr lang="it-IT" b="1" dirty="0"/>
            </a:br>
            <a:r>
              <a:rPr lang="it-IT" b="1" dirty="0" err="1"/>
              <a:t>priority</a:t>
            </a:r>
            <a:endParaRPr lang="it-IT" b="1" dirty="0"/>
          </a:p>
          <a:p>
            <a:pPr lvl="1"/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priority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126" y="433106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90" y="2810152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MY 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1059650"/>
            <a:ext cx="10261847" cy="4589309"/>
          </a:xfrm>
        </p:spPr>
        <p:txBody>
          <a:bodyPr>
            <a:normAutofit/>
          </a:bodyPr>
          <a:lstStyle/>
          <a:p>
            <a:r>
              <a:rPr lang="it-IT" dirty="0" err="1"/>
              <a:t>Improvements</a:t>
            </a:r>
            <a:r>
              <a:rPr lang="it-IT" dirty="0"/>
              <a:t> to Fast-Broadcast</a:t>
            </a:r>
          </a:p>
          <a:p>
            <a:r>
              <a:rPr lang="it-IT" dirty="0" err="1"/>
              <a:t>Implementation</a:t>
            </a:r>
            <a:r>
              <a:rPr lang="it-IT" dirty="0"/>
              <a:t> and extension to 2D and 3D </a:t>
            </a:r>
            <a:r>
              <a:rPr lang="it-IT" dirty="0" err="1"/>
              <a:t>scenarios</a:t>
            </a:r>
            <a:r>
              <a:rPr lang="it-IT" dirty="0"/>
              <a:t> of ROFF</a:t>
            </a:r>
          </a:p>
          <a:p>
            <a:r>
              <a:rPr lang="it-IT" dirty="0"/>
              <a:t>Evaluation and </a:t>
            </a:r>
            <a:r>
              <a:rPr lang="it-IT" dirty="0" err="1"/>
              <a:t>comparison</a:t>
            </a:r>
            <a:r>
              <a:rPr lang="it-IT" dirty="0"/>
              <a:t> of Fast-Broadcast and ROFF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 err="1"/>
              <a:t>Scenarios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buildings</a:t>
            </a:r>
          </a:p>
          <a:p>
            <a:r>
              <a:rPr lang="it-IT" dirty="0" err="1"/>
              <a:t>Proposal</a:t>
            </a:r>
            <a:r>
              <a:rPr lang="it-IT" dirty="0"/>
              <a:t> of extension to exploit road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pPr lvl="1"/>
            <a:r>
              <a:rPr lang="it-IT" b="1" dirty="0"/>
              <a:t>SJ-Fast-Broadcast</a:t>
            </a:r>
            <a:r>
              <a:rPr lang="it-IT" dirty="0"/>
              <a:t> and </a:t>
            </a:r>
            <a:r>
              <a:rPr lang="it-IT" b="1" dirty="0"/>
              <a:t>SJ-ROFF </a:t>
            </a:r>
            <a:r>
              <a:rPr lang="it-IT" dirty="0"/>
              <a:t>(SJ=Smart Junction)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53C64A-9FCE-4FE1-9042-DE9087F2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3098" y="3667759"/>
            <a:ext cx="2971430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SIMULATIONS – SCENARIOS AND METRICS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3" y="1174077"/>
            <a:ext cx="5588540" cy="668026"/>
          </a:xfrm>
        </p:spPr>
        <p:txBody>
          <a:bodyPr>
            <a:norm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complexity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9116"/>
              </p:ext>
            </p:extLst>
          </p:nvPr>
        </p:nvGraphicFramePr>
        <p:xfrm>
          <a:off x="531676" y="1907665"/>
          <a:ext cx="5503736" cy="2753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53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756793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316241057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788923614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Drones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Platoon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Padua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dirty="0"/>
                        <a:t>Los Angeles smart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</a:tbl>
          </a:graphicData>
        </a:graphic>
      </p:graphicFrame>
      <p:pic>
        <p:nvPicPr>
          <p:cNvPr id="9" name="Elemento grafico 8" descr="Chiudi">
            <a:extLst>
              <a:ext uri="{FF2B5EF4-FFF2-40B4-BE49-F238E27FC236}">
                <a16:creationId xmlns:a16="http://schemas.microsoft.com/office/drawing/2014/main" id="{31D5DB47-77FA-43E5-91DF-21A95AFB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339365"/>
            <a:ext cx="493080" cy="493080"/>
          </a:xfrm>
          <a:prstGeom prst="rect">
            <a:avLst/>
          </a:prstGeom>
        </p:spPr>
      </p:pic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B46357AC-5454-4BA8-BB69-172A892C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2842963"/>
            <a:ext cx="451282" cy="4512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84550ACE-F3AA-4558-9A07-8499F1EF0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340225"/>
            <a:ext cx="451282" cy="4512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C6FD9D38-D086-4D5C-9A38-9C0619D9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778261"/>
            <a:ext cx="451282" cy="4512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854B4BC3-139D-466C-8F94-47603DA1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66" y="4235986"/>
            <a:ext cx="451282" cy="451282"/>
          </a:xfrm>
          <a:prstGeom prst="rect">
            <a:avLst/>
          </a:prstGeom>
        </p:spPr>
      </p:pic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7FDA3916-B543-4F5E-B792-3531D5FD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836627"/>
            <a:ext cx="493080" cy="493080"/>
          </a:xfrm>
          <a:prstGeom prst="rect">
            <a:avLst/>
          </a:prstGeom>
        </p:spPr>
      </p:pic>
      <p:pic>
        <p:nvPicPr>
          <p:cNvPr id="17" name="Elemento grafico 16" descr="Chiudi">
            <a:extLst>
              <a:ext uri="{FF2B5EF4-FFF2-40B4-BE49-F238E27FC236}">
                <a16:creationId xmlns:a16="http://schemas.microsoft.com/office/drawing/2014/main" id="{3A58BCCE-24C2-4B27-B4D5-F252CAF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270481"/>
            <a:ext cx="493080" cy="493080"/>
          </a:xfrm>
          <a:prstGeom prst="rect">
            <a:avLst/>
          </a:prstGeom>
        </p:spPr>
      </p:pic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0B4F1080-6A50-41B6-9260-06638E9F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767743"/>
            <a:ext cx="493080" cy="493080"/>
          </a:xfrm>
          <a:prstGeom prst="rect">
            <a:avLst/>
          </a:prstGeom>
        </p:spPr>
      </p:pic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6ECAC6E3-5E52-4418-99DD-B75CCC1E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811" y="4229543"/>
            <a:ext cx="451282" cy="451282"/>
          </a:xfrm>
          <a:prstGeom prst="rect">
            <a:avLst/>
          </a:prstGeom>
        </p:spPr>
      </p:pic>
      <p:pic>
        <p:nvPicPr>
          <p:cNvPr id="21" name="Elemento grafico 20" descr="Chiudi">
            <a:extLst>
              <a:ext uri="{FF2B5EF4-FFF2-40B4-BE49-F238E27FC236}">
                <a16:creationId xmlns:a16="http://schemas.microsoft.com/office/drawing/2014/main" id="{3461CBFB-4126-4B5E-806A-F734FCC9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866" y="2349883"/>
            <a:ext cx="493080" cy="49308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0ED98C-0C17-4F07-9009-631168D944C0}"/>
              </a:ext>
            </a:extLst>
          </p:cNvPr>
          <p:cNvSpPr txBox="1">
            <a:spLocks/>
          </p:cNvSpPr>
          <p:nvPr/>
        </p:nvSpPr>
        <p:spPr>
          <a:xfrm>
            <a:off x="6577149" y="1174077"/>
            <a:ext cx="5296712" cy="386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Metrics</a:t>
            </a:r>
            <a:endParaRPr lang="it-IT" dirty="0"/>
          </a:p>
          <a:p>
            <a:pPr lvl="1"/>
            <a:r>
              <a:rPr lang="it-IT" dirty="0"/>
              <a:t>Total delivery ratio</a:t>
            </a:r>
          </a:p>
          <a:p>
            <a:pPr lvl="1"/>
            <a:r>
              <a:rPr lang="it-IT" dirty="0"/>
              <a:t>Total delivery ratio on </a:t>
            </a:r>
            <a:r>
              <a:rPr lang="it-IT" dirty="0" err="1"/>
              <a:t>circumference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hops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slots</a:t>
            </a:r>
          </a:p>
          <a:p>
            <a:pPr lvl="1"/>
            <a:r>
              <a:rPr lang="it-IT" dirty="0"/>
              <a:t>Forwarding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egoe UI Semibold +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2597</TotalTime>
  <Words>788</Words>
  <Application>Microsoft Office PowerPoint</Application>
  <PresentationFormat>Widescreen</PresentationFormat>
  <Paragraphs>212</Paragraphs>
  <Slides>21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Roboto</vt:lpstr>
      <vt:lpstr>Segoe UI</vt:lpstr>
      <vt:lpstr>Segoe UI Semibold</vt:lpstr>
      <vt:lpstr>Blank</vt:lpstr>
      <vt:lpstr>Adobe Acrobat Document</vt:lpstr>
      <vt:lpstr>FAST MESSAGE PROPAGATION OVER IOV SCENARIOS</vt:lpstr>
      <vt:lpstr>CONTENTS</vt:lpstr>
      <vt:lpstr>Presentazione standard di PowerPoint</vt:lpstr>
      <vt:lpstr>CONTEXT</vt:lpstr>
      <vt:lpstr>CONTEXT 2 </vt:lpstr>
      <vt:lpstr>FAST-BROADCAST</vt:lpstr>
      <vt:lpstr>ROFF</vt:lpstr>
      <vt:lpstr>MY CONTRIBUTIONS</vt:lpstr>
      <vt:lpstr>SIMULATIONS – SCENARIOS AND METRICS</vt:lpstr>
      <vt:lpstr>PRELIMINARY TESTS</vt:lpstr>
      <vt:lpstr>PRELIMINARY TESTS - DELIVERY RATIOS</vt:lpstr>
      <vt:lpstr>PRELIMINARY TESTS – NUMBER OF HOPS</vt:lpstr>
      <vt:lpstr>PRELIMINARY TESTS – NUMBER OF SLOTS</vt:lpstr>
      <vt:lpstr>FORWARDING NODE NUMBER</vt:lpstr>
      <vt:lpstr>PADUA URBAN SCENARIO</vt:lpstr>
      <vt:lpstr>FORWARDING NODE NUMBER</vt:lpstr>
      <vt:lpstr>FORWARDING NODE NUMBER</vt:lpstr>
      <vt:lpstr>FORWARDING NODE NUMBER</vt:lpstr>
      <vt:lpstr>FORWARDING NODE NUMBER</vt:lpstr>
      <vt:lpstr>FORWARDING NODE NUMBER</vt:lpstr>
      <vt:lpstr>FORWARDING NODE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Jordan Gottardo</dc:creator>
  <cp:lastModifiedBy>Jordan Gottardo</cp:lastModifiedBy>
  <cp:revision>68</cp:revision>
  <dcterms:created xsi:type="dcterms:W3CDTF">2019-07-03T10:03:16Z</dcterms:created>
  <dcterms:modified xsi:type="dcterms:W3CDTF">2019-07-08T09:57:20Z</dcterms:modified>
</cp:coreProperties>
</file>