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9" r:id="rId3"/>
    <p:sldId id="279" r:id="rId4"/>
    <p:sldId id="280" r:id="rId5"/>
    <p:sldId id="281" r:id="rId6"/>
    <p:sldId id="282" r:id="rId7"/>
    <p:sldId id="286" r:id="rId8"/>
    <p:sldId id="283" r:id="rId9"/>
    <p:sldId id="287" r:id="rId10"/>
    <p:sldId id="289" r:id="rId11"/>
    <p:sldId id="290" r:id="rId12"/>
    <p:sldId id="288" r:id="rId13"/>
    <p:sldId id="285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000000"/>
    <a:srgbClr val="E6E2E2"/>
    <a:srgbClr val="E7E1E1"/>
    <a:srgbClr val="EADEDE"/>
    <a:srgbClr val="F6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9651" autoAdjust="0"/>
  </p:normalViewPr>
  <p:slideViewPr>
    <p:cSldViewPr snapToGrid="0">
      <p:cViewPr varScale="1">
        <p:scale>
          <a:sx n="74" d="100"/>
          <a:sy n="74" d="100"/>
        </p:scale>
        <p:origin x="1901" y="67"/>
      </p:cViewPr>
      <p:guideLst>
        <p:guide orient="horz" pos="2387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US" sz="2400" b="1" kern="12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Requisiti</a:t>
            </a:r>
            <a:endParaRPr lang="en-US" sz="2400" b="1" kern="12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Requisiti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4-4D1C-879F-4E1347C2B776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4-4D1C-879F-4E1347C2B776}"/>
              </c:ext>
            </c:extLst>
          </c:dPt>
          <c:dPt>
            <c:idx val="2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4-4D1C-879F-4E1347C2B7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53433A-2831-4A96-83DB-7FEE8AF88183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A4-4D1C-879F-4E1347C2B77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14E1EE-1F39-4514-BE70-B18A04F1ACC5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A4-4D1C-879F-4E1347C2B7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F23308-7B97-4E08-B14C-3C052EA818DD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CA4-4D1C-879F-4E1347C2B7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Obbligatori</c:v>
                </c:pt>
                <c:pt idx="1">
                  <c:v>Desiderabili</c:v>
                </c:pt>
                <c:pt idx="2">
                  <c:v>Facoltativi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A4-4D1C-879F-4E1347C2B77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700" dirty="0"/>
              <a:t>Tempo esecuzione ricerca full-text (</a:t>
            </a:r>
            <a:r>
              <a:rPr lang="it-IT" sz="1700" dirty="0" err="1"/>
              <a:t>ms</a:t>
            </a:r>
            <a:r>
              <a:rPr lang="it-IT" sz="17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EA-4C31-AE23-2F0EB7B2A3F4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EA-4C31-AE23-2F0EB7B2A3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EA-4C31-AE23-2F0EB7B2A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Soddisfacimento</a:t>
            </a:r>
            <a:r>
              <a:rPr lang="it-IT" sz="1600" baseline="0" dirty="0"/>
              <a:t> obiettivi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Obbligatori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7-42C9-A24B-749374050FF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Desiderabili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A7-42C9-A24B-749374050FF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Facoltativi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A7-42C9-A24B-749374050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063592"/>
        <c:axId val="1011057032"/>
      </c:barChart>
      <c:catAx>
        <c:axId val="10110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57032"/>
        <c:crosses val="autoZero"/>
        <c:auto val="1"/>
        <c:lblAlgn val="ctr"/>
        <c:lblOffset val="100"/>
        <c:noMultiLvlLbl val="0"/>
      </c:catAx>
      <c:valAx>
        <c:axId val="1011057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Code</a:t>
            </a:r>
            <a:r>
              <a:rPr lang="it-IT" sz="1600" baseline="0" dirty="0"/>
              <a:t> </a:t>
            </a:r>
            <a:r>
              <a:rPr lang="it-IT" sz="1600" baseline="0" dirty="0" err="1"/>
              <a:t>coverage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Branch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B-4EBB-9816-CC57F015971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7B-4EBB-9816-CC57F01597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7B-4EBB-9816-CC57F0159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6004192"/>
        <c:axId val="1016002552"/>
      </c:barChart>
      <c:catAx>
        <c:axId val="101600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002552"/>
        <c:crosses val="autoZero"/>
        <c:auto val="1"/>
        <c:lblAlgn val="ctr"/>
        <c:lblOffset val="100"/>
        <c:noMultiLvlLbl val="0"/>
      </c:catAx>
      <c:valAx>
        <c:axId val="1016002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600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D2C6C-4159-42B7-A5DF-81757C84A1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E607A6-E35E-4AB3-8C78-70CFDBFB711C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2300" dirty="0"/>
            <a:t>Azienda</a:t>
          </a:r>
        </a:p>
      </dgm:t>
    </dgm:pt>
    <dgm:pt modelId="{0572DE40-6533-49B0-9F16-A638D4523872}" type="parTrans" cxnId="{F2C6B465-7FE0-499B-9B16-D020829EB6CD}">
      <dgm:prSet/>
      <dgm:spPr/>
      <dgm:t>
        <a:bodyPr/>
        <a:lstStyle/>
        <a:p>
          <a:endParaRPr lang="it-IT"/>
        </a:p>
      </dgm:t>
    </dgm:pt>
    <dgm:pt modelId="{924FAEF3-1458-4C00-B69E-E7AC8718CD86}" type="sibTrans" cxnId="{F2C6B465-7FE0-499B-9B16-D020829EB6CD}">
      <dgm:prSet/>
      <dgm:spPr/>
      <dgm:t>
        <a:bodyPr/>
        <a:lstStyle/>
        <a:p>
          <a:endParaRPr lang="it-IT"/>
        </a:p>
      </dgm:t>
    </dgm:pt>
    <dgm:pt modelId="{643ABE09-8B6E-48B7-B328-1B27F46BADEC}">
      <dgm:prSet phldrT="[Tes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t-IT" sz="2300" dirty="0"/>
            <a:t>Progetto gestione prodotti</a:t>
          </a:r>
        </a:p>
      </dgm:t>
    </dgm:pt>
    <dgm:pt modelId="{177F7488-2010-42F5-A4A8-1953059BF9BB}" type="parTrans" cxnId="{7063149B-3D1A-454A-8DDE-BD6906F24B77}">
      <dgm:prSet/>
      <dgm:spPr/>
      <dgm:t>
        <a:bodyPr/>
        <a:lstStyle/>
        <a:p>
          <a:endParaRPr lang="it-IT"/>
        </a:p>
      </dgm:t>
    </dgm:pt>
    <dgm:pt modelId="{26459212-41C7-4D44-9D54-F003CAB1C0C6}" type="sibTrans" cxnId="{7063149B-3D1A-454A-8DDE-BD6906F24B77}">
      <dgm:prSet/>
      <dgm:spPr/>
      <dgm:t>
        <a:bodyPr/>
        <a:lstStyle/>
        <a:p>
          <a:endParaRPr lang="it-IT"/>
        </a:p>
      </dgm:t>
    </dgm:pt>
    <dgm:pt modelId="{478C3E43-F80A-465E-89A8-4B63719930D5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2300" dirty="0"/>
            <a:t>Reso-</a:t>
          </a:r>
        </a:p>
        <a:p>
          <a:r>
            <a:rPr lang="it-IT" sz="2300" dirty="0"/>
            <a:t>conto</a:t>
          </a:r>
        </a:p>
      </dgm:t>
    </dgm:pt>
    <dgm:pt modelId="{BF9C6935-F732-4F6E-B377-1A676FC1ED74}" type="parTrans" cxnId="{39FD90E4-69EA-4128-B3BD-EB3630ACB969}">
      <dgm:prSet/>
      <dgm:spPr/>
      <dgm:t>
        <a:bodyPr/>
        <a:lstStyle/>
        <a:p>
          <a:endParaRPr lang="it-IT"/>
        </a:p>
      </dgm:t>
    </dgm:pt>
    <dgm:pt modelId="{7A06E5C7-5915-40E3-8AB5-715848ED35F3}" type="sibTrans" cxnId="{39FD90E4-69EA-4128-B3BD-EB3630ACB969}">
      <dgm:prSet/>
      <dgm:spPr/>
      <dgm:t>
        <a:bodyPr/>
        <a:lstStyle/>
        <a:p>
          <a:endParaRPr lang="it-IT"/>
        </a:p>
      </dgm:t>
    </dgm:pt>
    <dgm:pt modelId="{A66F3907-F3DB-4C9F-A32A-9C6F598F9286}" type="pres">
      <dgm:prSet presAssocID="{234D2C6C-4159-42B7-A5DF-81757C84A13C}" presName="Name0" presStyleCnt="0">
        <dgm:presLayoutVars>
          <dgm:dir/>
          <dgm:animLvl val="lvl"/>
          <dgm:resizeHandles val="exact"/>
        </dgm:presLayoutVars>
      </dgm:prSet>
      <dgm:spPr/>
    </dgm:pt>
    <dgm:pt modelId="{835B91FE-F22F-4546-95C5-8DFDAA1066A3}" type="pres">
      <dgm:prSet presAssocID="{51E607A6-E35E-4AB3-8C78-70CFDBFB711C}" presName="parTxOnly" presStyleLbl="node1" presStyleIdx="0" presStyleCnt="3" custScaleX="110007" custScaleY="111973" custLinFactNeighborX="23444" custLinFactNeighborY="-72">
        <dgm:presLayoutVars>
          <dgm:chMax val="0"/>
          <dgm:chPref val="0"/>
          <dgm:bulletEnabled val="1"/>
        </dgm:presLayoutVars>
      </dgm:prSet>
      <dgm:spPr/>
    </dgm:pt>
    <dgm:pt modelId="{4DDE1C8F-7035-410D-8FF9-E18053684011}" type="pres">
      <dgm:prSet presAssocID="{924FAEF3-1458-4C00-B69E-E7AC8718CD86}" presName="parTxOnlySpace" presStyleCnt="0"/>
      <dgm:spPr/>
    </dgm:pt>
    <dgm:pt modelId="{1726798C-5468-4AA0-9364-0ADE1DA42F64}" type="pres">
      <dgm:prSet presAssocID="{643ABE09-8B6E-48B7-B328-1B27F46BADEC}" presName="parTxOnly" presStyleLbl="node1" presStyleIdx="1" presStyleCnt="3" custScaleX="221241" custScaleY="112184">
        <dgm:presLayoutVars>
          <dgm:chMax val="0"/>
          <dgm:chPref val="0"/>
          <dgm:bulletEnabled val="1"/>
        </dgm:presLayoutVars>
      </dgm:prSet>
      <dgm:spPr/>
    </dgm:pt>
    <dgm:pt modelId="{203FD6E7-14D9-4D6B-802B-7F78506EC472}" type="pres">
      <dgm:prSet presAssocID="{26459212-41C7-4D44-9D54-F003CAB1C0C6}" presName="parTxOnlySpace" presStyleCnt="0"/>
      <dgm:spPr/>
    </dgm:pt>
    <dgm:pt modelId="{3FAA0034-5BBE-43D6-A898-F717FC130B17}" type="pres">
      <dgm:prSet presAssocID="{478C3E43-F80A-465E-89A8-4B63719930D5}" presName="parTxOnly" presStyleLbl="node1" presStyleIdx="2" presStyleCnt="3" custScaleX="86396" custScaleY="112184">
        <dgm:presLayoutVars>
          <dgm:chMax val="0"/>
          <dgm:chPref val="0"/>
          <dgm:bulletEnabled val="1"/>
        </dgm:presLayoutVars>
      </dgm:prSet>
      <dgm:spPr/>
    </dgm:pt>
  </dgm:ptLst>
  <dgm:cxnLst>
    <dgm:cxn modelId="{D766A207-7673-476A-A8BF-D79E3A5FD411}" type="presOf" srcId="{643ABE09-8B6E-48B7-B328-1B27F46BADEC}" destId="{1726798C-5468-4AA0-9364-0ADE1DA42F64}" srcOrd="0" destOrd="0" presId="urn:microsoft.com/office/officeart/2005/8/layout/chevron1"/>
    <dgm:cxn modelId="{6FA27C2E-3FFA-4219-BE01-C583D83E62A7}" type="presOf" srcId="{478C3E43-F80A-465E-89A8-4B63719930D5}" destId="{3FAA0034-5BBE-43D6-A898-F717FC130B17}" srcOrd="0" destOrd="0" presId="urn:microsoft.com/office/officeart/2005/8/layout/chevron1"/>
    <dgm:cxn modelId="{F2C6B465-7FE0-499B-9B16-D020829EB6CD}" srcId="{234D2C6C-4159-42B7-A5DF-81757C84A13C}" destId="{51E607A6-E35E-4AB3-8C78-70CFDBFB711C}" srcOrd="0" destOrd="0" parTransId="{0572DE40-6533-49B0-9F16-A638D4523872}" sibTransId="{924FAEF3-1458-4C00-B69E-E7AC8718CD86}"/>
    <dgm:cxn modelId="{B4C2C24E-E343-470D-810D-F8576E81E231}" type="presOf" srcId="{234D2C6C-4159-42B7-A5DF-81757C84A13C}" destId="{A66F3907-F3DB-4C9F-A32A-9C6F598F9286}" srcOrd="0" destOrd="0" presId="urn:microsoft.com/office/officeart/2005/8/layout/chevron1"/>
    <dgm:cxn modelId="{6FE99088-A33E-45AC-9413-9694E8807E42}" type="presOf" srcId="{51E607A6-E35E-4AB3-8C78-70CFDBFB711C}" destId="{835B91FE-F22F-4546-95C5-8DFDAA1066A3}" srcOrd="0" destOrd="0" presId="urn:microsoft.com/office/officeart/2005/8/layout/chevron1"/>
    <dgm:cxn modelId="{7063149B-3D1A-454A-8DDE-BD6906F24B77}" srcId="{234D2C6C-4159-42B7-A5DF-81757C84A13C}" destId="{643ABE09-8B6E-48B7-B328-1B27F46BADEC}" srcOrd="1" destOrd="0" parTransId="{177F7488-2010-42F5-A4A8-1953059BF9BB}" sibTransId="{26459212-41C7-4D44-9D54-F003CAB1C0C6}"/>
    <dgm:cxn modelId="{39FD90E4-69EA-4128-B3BD-EB3630ACB969}" srcId="{234D2C6C-4159-42B7-A5DF-81757C84A13C}" destId="{478C3E43-F80A-465E-89A8-4B63719930D5}" srcOrd="2" destOrd="0" parTransId="{BF9C6935-F732-4F6E-B377-1A676FC1ED74}" sibTransId="{7A06E5C7-5915-40E3-8AB5-715848ED35F3}"/>
    <dgm:cxn modelId="{791A9228-D2BD-4D59-87D4-89119AB8B3FA}" type="presParOf" srcId="{A66F3907-F3DB-4C9F-A32A-9C6F598F9286}" destId="{835B91FE-F22F-4546-95C5-8DFDAA1066A3}" srcOrd="0" destOrd="0" presId="urn:microsoft.com/office/officeart/2005/8/layout/chevron1"/>
    <dgm:cxn modelId="{657CE258-7756-4F88-8CE2-AD967FD503F2}" type="presParOf" srcId="{A66F3907-F3DB-4C9F-A32A-9C6F598F9286}" destId="{4DDE1C8F-7035-410D-8FF9-E18053684011}" srcOrd="1" destOrd="0" presId="urn:microsoft.com/office/officeart/2005/8/layout/chevron1"/>
    <dgm:cxn modelId="{714EBD4A-34C3-42C4-88DE-65340514482B}" type="presParOf" srcId="{A66F3907-F3DB-4C9F-A32A-9C6F598F9286}" destId="{1726798C-5468-4AA0-9364-0ADE1DA42F64}" srcOrd="2" destOrd="0" presId="urn:microsoft.com/office/officeart/2005/8/layout/chevron1"/>
    <dgm:cxn modelId="{5D3C08A5-F024-4DF8-A07C-6497DDE2AC5F}" type="presParOf" srcId="{A66F3907-F3DB-4C9F-A32A-9C6F598F9286}" destId="{203FD6E7-14D9-4D6B-802B-7F78506EC472}" srcOrd="3" destOrd="0" presId="urn:microsoft.com/office/officeart/2005/8/layout/chevron1"/>
    <dgm:cxn modelId="{2C7249A9-41CF-4A94-B779-974EE11925A0}" type="presParOf" srcId="{A66F3907-F3DB-4C9F-A32A-9C6F598F9286}" destId="{3FAA0034-5BBE-43D6-A898-F717FC130B17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91FE-F22F-4546-95C5-8DFDAA1066A3}">
      <dsp:nvSpPr>
        <dsp:cNvPr id="0" name=""/>
        <dsp:cNvSpPr/>
      </dsp:nvSpPr>
      <dsp:spPr>
        <a:xfrm>
          <a:off x="49545" y="277970"/>
          <a:ext cx="2312050" cy="941348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Azienda</a:t>
          </a:r>
        </a:p>
      </dsp:txBody>
      <dsp:txXfrm>
        <a:off x="520219" y="277970"/>
        <a:ext cx="1370702" cy="941348"/>
      </dsp:txXfrm>
    </dsp:sp>
    <dsp:sp modelId="{1726798C-5468-4AA0-9364-0ADE1DA42F64}">
      <dsp:nvSpPr>
        <dsp:cNvPr id="0" name=""/>
        <dsp:cNvSpPr/>
      </dsp:nvSpPr>
      <dsp:spPr>
        <a:xfrm>
          <a:off x="2102149" y="277688"/>
          <a:ext cx="4649888" cy="94312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Progetto gestione prodotti</a:t>
          </a:r>
        </a:p>
      </dsp:txBody>
      <dsp:txXfrm>
        <a:off x="2573710" y="277688"/>
        <a:ext cx="3706767" cy="943121"/>
      </dsp:txXfrm>
    </dsp:sp>
    <dsp:sp modelId="{3FAA0034-5BBE-43D6-A898-F717FC130B17}">
      <dsp:nvSpPr>
        <dsp:cNvPr id="0" name=""/>
        <dsp:cNvSpPr/>
      </dsp:nvSpPr>
      <dsp:spPr>
        <a:xfrm>
          <a:off x="6541865" y="277688"/>
          <a:ext cx="1815810" cy="94312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Reso-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conto</a:t>
          </a:r>
        </a:p>
      </dsp:txBody>
      <dsp:txXfrm>
        <a:off x="7013426" y="277688"/>
        <a:ext cx="872689" cy="9431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776A-9BD9-4A1D-B863-F51B95C82240}" type="datetimeFigureOut">
              <a:rPr lang="it-IT" smtClean="0"/>
              <a:t>25/09/2017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C03C-4311-4F5A-A427-0AF2CA7D979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31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630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496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7401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196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620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705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7595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5796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044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7780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97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14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082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C06A-DC68-45D0-9D61-03D53886742C}" type="datetime1">
              <a:rPr lang="it-IT" smtClean="0"/>
              <a:t>25/09/2017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75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362D-D4CF-4AE8-BB65-7E94DC9522FC}" type="datetime1">
              <a:rPr lang="it-IT" smtClean="0"/>
              <a:t>25/09/2017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07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2B2-4ADE-4A4F-A4C9-4A9E2C0B6385}" type="datetime1">
              <a:rPr lang="it-IT" smtClean="0"/>
              <a:t>25/09/2017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71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9501-80B8-4BA3-BD91-AE9B5DF2857E}" type="datetime1">
              <a:rPr lang="it-IT" smtClean="0"/>
              <a:t>25/09/2017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28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BCB4-68DC-4044-9DDB-F7EC94E14D8A}" type="datetime1">
              <a:rPr lang="it-IT" smtClean="0"/>
              <a:t>25/09/2017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58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A2BD-F7A6-4F25-837C-4C64ED456109}" type="datetime1">
              <a:rPr lang="it-IT" smtClean="0"/>
              <a:t>25/09/2017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72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41FE-9D12-486E-8F43-A5E11003983D}" type="datetime1">
              <a:rPr lang="it-IT" smtClean="0"/>
              <a:t>25/09/2017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4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00B-AB1F-4B61-B8F9-E0651B22725E}" type="datetime1">
              <a:rPr lang="it-IT" smtClean="0"/>
              <a:t>25/09/2017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1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19B-7E53-440E-A498-039D3B194134}" type="datetime1">
              <a:rPr lang="it-IT" smtClean="0"/>
              <a:t>25/09/2017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36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8FA2-1C4D-4F48-AE53-581E3E9D3090}" type="datetime1">
              <a:rPr lang="it-IT" smtClean="0"/>
              <a:t>25/09/2017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5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2C3F-09E1-4E07-80F0-EACCC5DAB004}" type="datetime1">
              <a:rPr lang="it-IT" smtClean="0"/>
              <a:t>25/09/2017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695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0426-0DCA-4175-8341-236C9A1A0541}" type="datetime1">
              <a:rPr lang="it-IT" smtClean="0"/>
              <a:t>25/09/2017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56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0.png"/><Relationship Id="rId18" Type="http://schemas.openxmlformats.org/officeDocument/2006/relationships/image" Target="../media/image50.png"/><Relationship Id="rId3" Type="http://schemas.openxmlformats.org/officeDocument/2006/relationships/image" Target="../media/image57.png"/><Relationship Id="rId21" Type="http://schemas.openxmlformats.org/officeDocument/2006/relationships/image" Target="../media/image47.svg"/><Relationship Id="rId7" Type="http://schemas.openxmlformats.org/officeDocument/2006/relationships/image" Target="../media/image4.svg"/><Relationship Id="rId12" Type="http://schemas.openxmlformats.org/officeDocument/2006/relationships/image" Target="../media/image59.png"/><Relationship Id="rId17" Type="http://schemas.openxmlformats.org/officeDocument/2006/relationships/image" Target="../media/image45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5" Type="http://schemas.openxmlformats.org/officeDocument/2006/relationships/image" Target="../media/image43.svg"/><Relationship Id="rId10" Type="http://schemas.openxmlformats.org/officeDocument/2006/relationships/image" Target="../media/image7.png"/><Relationship Id="rId19" Type="http://schemas.openxmlformats.org/officeDocument/2006/relationships/image" Target="../media/image51.svg"/><Relationship Id="rId4" Type="http://schemas.openxmlformats.org/officeDocument/2006/relationships/image" Target="../media/image58.svg"/><Relationship Id="rId9" Type="http://schemas.openxmlformats.org/officeDocument/2006/relationships/image" Target="../media/image6.sv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1.png"/><Relationship Id="rId7" Type="http://schemas.openxmlformats.org/officeDocument/2006/relationships/image" Target="../media/image5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62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6.png"/><Relationship Id="rId18" Type="http://schemas.openxmlformats.org/officeDocument/2006/relationships/image" Target="../media/image6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41.svg"/><Relationship Id="rId17" Type="http://schemas.openxmlformats.org/officeDocument/2006/relationships/image" Target="../media/image68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svg"/><Relationship Id="rId15" Type="http://schemas.openxmlformats.org/officeDocument/2006/relationships/image" Target="../media/image66.svg"/><Relationship Id="rId10" Type="http://schemas.openxmlformats.org/officeDocument/2006/relationships/image" Target="../media/image64.png"/><Relationship Id="rId19" Type="http://schemas.openxmlformats.org/officeDocument/2006/relationships/image" Target="../media/image7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1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2.png"/><Relationship Id="rId5" Type="http://schemas.openxmlformats.org/officeDocument/2006/relationships/image" Target="../media/image4.svg"/><Relationship Id="rId10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4.xml"/><Relationship Id="rId5" Type="http://schemas.openxmlformats.org/officeDocument/2006/relationships/image" Target="../media/image4.svg"/><Relationship Id="rId10" Type="http://schemas.openxmlformats.org/officeDocument/2006/relationships/chart" Target="../charts/chart3.xml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6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4.svg"/><Relationship Id="rId5" Type="http://schemas.openxmlformats.org/officeDocument/2006/relationships/image" Target="../media/image4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41.svg"/><Relationship Id="rId7" Type="http://schemas.openxmlformats.org/officeDocument/2006/relationships/image" Target="../media/image6.sv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35.gif"/><Relationship Id="rId10" Type="http://schemas.openxmlformats.org/officeDocument/2006/relationships/image" Target="../media/image30.png"/><Relationship Id="rId19" Type="http://schemas.openxmlformats.org/officeDocument/2006/relationships/image" Target="../media/image39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44.png"/><Relationship Id="rId18" Type="http://schemas.openxmlformats.org/officeDocument/2006/relationships/image" Target="../media/image49.svg"/><Relationship Id="rId3" Type="http://schemas.openxmlformats.org/officeDocument/2006/relationships/chart" Target="../charts/chart1.xml"/><Relationship Id="rId21" Type="http://schemas.openxmlformats.org/officeDocument/2006/relationships/image" Target="../media/image52.png"/><Relationship Id="rId7" Type="http://schemas.openxmlformats.org/officeDocument/2006/relationships/image" Target="../media/image5.png"/><Relationship Id="rId12" Type="http://schemas.openxmlformats.org/officeDocument/2006/relationships/image" Target="../media/image43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7.svg"/><Relationship Id="rId20" Type="http://schemas.openxmlformats.org/officeDocument/2006/relationships/image" Target="../media/image5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42.png"/><Relationship Id="rId24" Type="http://schemas.openxmlformats.org/officeDocument/2006/relationships/image" Target="../media/image55.svg"/><Relationship Id="rId5" Type="http://schemas.openxmlformats.org/officeDocument/2006/relationships/image" Target="../media/image3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8.svg"/><Relationship Id="rId19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45.svg"/><Relationship Id="rId22" Type="http://schemas.openxmlformats.org/officeDocument/2006/relationships/image" Target="../media/image5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5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2E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20" y="3541906"/>
            <a:ext cx="7884160" cy="927518"/>
          </a:xfrm>
        </p:spPr>
        <p:txBody>
          <a:bodyPr>
            <a:normAutofit fontScale="90000"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</a:t>
            </a:r>
            <a:br>
              <a:rPr lang="it-IT" sz="2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 LA PERSISTENZA DI PRODOTTI COMMERCIALI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5945AE-923B-4B05-9708-D315B9E4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602" y="1993050"/>
            <a:ext cx="1036796" cy="1043415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98C104-8200-43BD-80A0-08B4474D873F}"/>
              </a:ext>
            </a:extLst>
          </p:cNvPr>
          <p:cNvSpPr/>
          <p:nvPr/>
        </p:nvSpPr>
        <p:spPr>
          <a:xfrm>
            <a:off x="1894124" y="564279"/>
            <a:ext cx="53557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Laurea in Informatica</a:t>
            </a:r>
          </a:p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a.a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2016-2017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E4ECAA-3B72-40EA-96F6-310421251B18}"/>
              </a:ext>
            </a:extLst>
          </p:cNvPr>
          <p:cNvSpPr/>
          <p:nvPr/>
        </p:nvSpPr>
        <p:spPr>
          <a:xfrm>
            <a:off x="2857499" y="6089131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1070703</a:t>
            </a:r>
          </a:p>
          <a:p>
            <a:pPr algn="ctr"/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Esame di laurea - 28 Settembre 2017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DC6648F-A574-4347-8CED-B3A24057CC36}"/>
              </a:ext>
            </a:extLst>
          </p:cNvPr>
          <p:cNvSpPr/>
          <p:nvPr/>
        </p:nvSpPr>
        <p:spPr>
          <a:xfrm>
            <a:off x="8398468" y="6321000"/>
            <a:ext cx="7063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3001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Elemento grafico 112" descr="Avviso">
            <a:extLst>
              <a:ext uri="{FF2B5EF4-FFF2-40B4-BE49-F238E27FC236}">
                <a16:creationId xmlns:a16="http://schemas.microsoft.com/office/drawing/2014/main" id="{2ED460E2-D19E-41F6-B7F2-F6C787C44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8967" y="2224189"/>
            <a:ext cx="832276" cy="832276"/>
          </a:xfrm>
          <a:prstGeom prst="rect">
            <a:avLst/>
          </a:prstGeom>
        </p:spPr>
      </p:pic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4A8B714B-EC9E-4396-8C07-84B8351C04DC}"/>
              </a:ext>
            </a:extLst>
          </p:cNvPr>
          <p:cNvSpPr txBox="1"/>
          <p:nvPr/>
        </p:nvSpPr>
        <p:spPr>
          <a:xfrm>
            <a:off x="5110074" y="2224189"/>
            <a:ext cx="2968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iterativo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 di iterazioni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Rischio di non convergere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DI SVILUPPO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53120" y="6318245"/>
            <a:ext cx="631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C302CAC-F2C9-4629-BCAF-1AB00A23C31C}"/>
              </a:ext>
            </a:extLst>
          </p:cNvPr>
          <p:cNvGrpSpPr/>
          <p:nvPr/>
        </p:nvGrpSpPr>
        <p:grpSpPr>
          <a:xfrm>
            <a:off x="-3031367" y="31794"/>
            <a:ext cx="1968375" cy="1621872"/>
            <a:chOff x="71938" y="703291"/>
            <a:chExt cx="6038850" cy="4975793"/>
          </a:xfrm>
        </p:grpSpPr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F26B9F88-4631-4FA2-8CD4-2372B731997A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64B22544-BCAA-480F-896E-811F9E722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Rectangle 13">
                <a:extLst>
                  <a:ext uri="{FF2B5EF4-FFF2-40B4-BE49-F238E27FC236}">
                    <a16:creationId xmlns:a16="http://schemas.microsoft.com/office/drawing/2014/main" id="{1266277A-B9A4-4F41-BCA0-6534FC845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4F4C8C05-49BB-48C5-B527-DBD81D3B1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0" name="Group 23">
              <a:extLst>
                <a:ext uri="{FF2B5EF4-FFF2-40B4-BE49-F238E27FC236}">
                  <a16:creationId xmlns:a16="http://schemas.microsoft.com/office/drawing/2014/main" id="{88630F6A-9DB7-455A-9849-D72BE3237C69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FF09CE9B-A2B8-4735-8518-8EC3A71D2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86A625B7-D6FB-43B5-B267-9D74F8FB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DC1A7079-5440-4671-8666-8E232B07E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2" name="Group 223">
              <a:extLst>
                <a:ext uri="{FF2B5EF4-FFF2-40B4-BE49-F238E27FC236}">
                  <a16:creationId xmlns:a16="http://schemas.microsoft.com/office/drawing/2014/main" id="{11219E2B-D7B6-4D99-98EB-E7C57432225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C22536D7-D03C-4144-BAD0-66C90B036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FEA273F0-AC03-4369-A7EA-706962FA6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Rectangle 19">
                <a:extLst>
                  <a:ext uri="{FF2B5EF4-FFF2-40B4-BE49-F238E27FC236}">
                    <a16:creationId xmlns:a16="http://schemas.microsoft.com/office/drawing/2014/main" id="{7A6A420C-4054-4EB6-BC17-55729BFE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20">
                <a:extLst>
                  <a:ext uri="{FF2B5EF4-FFF2-40B4-BE49-F238E27FC236}">
                    <a16:creationId xmlns:a16="http://schemas.microsoft.com/office/drawing/2014/main" id="{B34E09C0-5F00-4621-8CAD-ED38E9418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3671448C-9DEC-4867-860C-378754B6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4" name="Group 21">
              <a:extLst>
                <a:ext uri="{FF2B5EF4-FFF2-40B4-BE49-F238E27FC236}">
                  <a16:creationId xmlns:a16="http://schemas.microsoft.com/office/drawing/2014/main" id="{FB974C51-F833-49C4-8C3B-A67DC4BD36F6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DBDF874E-5CB5-4246-8DFD-3E34DA783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9848FF2-4714-4F93-A47B-43632D28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72280BEE-781F-4F88-8CA1-2BCC9B0AD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EFD148D4-520C-4CD2-A01B-101D10E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838BD5AD-4C69-4B3D-AC84-2174D8FC1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9B08289E-EF46-45C1-9176-E37F5B8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TextBox 221">
              <a:extLst>
                <a:ext uri="{FF2B5EF4-FFF2-40B4-BE49-F238E27FC236}">
                  <a16:creationId xmlns:a16="http://schemas.microsoft.com/office/drawing/2014/main" id="{6AD59CC7-ADD6-4882-866A-8BE6404F7A07}"/>
                </a:ext>
              </a:extLst>
            </p:cNvPr>
            <p:cNvSpPr txBox="1"/>
            <p:nvPr/>
          </p:nvSpPr>
          <p:spPr>
            <a:xfrm>
              <a:off x="1973436" y="4262727"/>
              <a:ext cx="4027995" cy="141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 dirty="0">
                  <a:solidFill>
                    <a:schemeClr val="accent6"/>
                  </a:solidFill>
                </a:rPr>
                <a:t>Implementazione</a:t>
              </a:r>
              <a:endParaRPr lang="id-ID" sz="1350" b="1" dirty="0">
                <a:solidFill>
                  <a:schemeClr val="accent6"/>
                </a:solidFill>
              </a:endParaRPr>
            </a:p>
          </p:txBody>
        </p:sp>
        <p:sp>
          <p:nvSpPr>
            <p:cNvPr id="47" name="TextBox 253">
              <a:extLst>
                <a:ext uri="{FF2B5EF4-FFF2-40B4-BE49-F238E27FC236}">
                  <a16:creationId xmlns:a16="http://schemas.microsoft.com/office/drawing/2014/main" id="{50CC8A34-1A5F-41B2-A750-1E9079B53DF6}"/>
                </a:ext>
              </a:extLst>
            </p:cNvPr>
            <p:cNvSpPr txBox="1"/>
            <p:nvPr/>
          </p:nvSpPr>
          <p:spPr>
            <a:xfrm>
              <a:off x="912998" y="703291"/>
              <a:ext cx="3453359" cy="849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6"/>
                  </a:solidFill>
                </a:rPr>
                <a:t>Progettazione</a:t>
              </a:r>
              <a:endParaRPr lang="id-ID" sz="135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EBD77E6-648D-4E13-BA8E-CEB56B4DC957}"/>
              </a:ext>
            </a:extLst>
          </p:cNvPr>
          <p:cNvSpPr txBox="1"/>
          <p:nvPr/>
        </p:nvSpPr>
        <p:spPr>
          <a:xfrm>
            <a:off x="5074549" y="3739131"/>
            <a:ext cx="3526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adottate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Insieme minimo di requisiti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Frequenti incontri con il tutor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Dimostrazioni tramite prototipi</a:t>
            </a:r>
          </a:p>
        </p:txBody>
      </p:sp>
      <p:pic>
        <p:nvPicPr>
          <p:cNvPr id="115" name="Immagine 114">
            <a:extLst>
              <a:ext uri="{FF2B5EF4-FFF2-40B4-BE49-F238E27FC236}">
                <a16:creationId xmlns:a16="http://schemas.microsoft.com/office/drawing/2014/main" id="{91FFDD60-EEDC-48AB-AE9F-928C006D304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60" y="3866989"/>
            <a:ext cx="820365" cy="820365"/>
          </a:xfrm>
          <a:prstGeom prst="rect">
            <a:avLst/>
          </a:prstGeom>
        </p:spPr>
      </p:pic>
      <p:sp>
        <p:nvSpPr>
          <p:cNvPr id="118" name="Oval 118">
            <a:extLst>
              <a:ext uri="{FF2B5EF4-FFF2-40B4-BE49-F238E27FC236}">
                <a16:creationId xmlns:a16="http://schemas.microsoft.com/office/drawing/2014/main" id="{F97A73A6-0303-4A75-8D42-1A9964D23414}"/>
              </a:ext>
            </a:extLst>
          </p:cNvPr>
          <p:cNvSpPr/>
          <p:nvPr/>
        </p:nvSpPr>
        <p:spPr>
          <a:xfrm>
            <a:off x="628252" y="901184"/>
            <a:ext cx="1615940" cy="1615940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7" name="Oval 117">
            <a:extLst>
              <a:ext uri="{FF2B5EF4-FFF2-40B4-BE49-F238E27FC236}">
                <a16:creationId xmlns:a16="http://schemas.microsoft.com/office/drawing/2014/main" id="{C4CD7F34-DC4A-4020-B267-4E030D451161}"/>
              </a:ext>
            </a:extLst>
          </p:cNvPr>
          <p:cNvSpPr/>
          <p:nvPr/>
        </p:nvSpPr>
        <p:spPr>
          <a:xfrm>
            <a:off x="2461027" y="2967583"/>
            <a:ext cx="2660468" cy="2660469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6" name="Oval 116">
            <a:extLst>
              <a:ext uri="{FF2B5EF4-FFF2-40B4-BE49-F238E27FC236}">
                <a16:creationId xmlns:a16="http://schemas.microsoft.com/office/drawing/2014/main" id="{4FBE29E1-98C0-4B5E-8B19-30047ABE3759}"/>
              </a:ext>
            </a:extLst>
          </p:cNvPr>
          <p:cNvSpPr/>
          <p:nvPr/>
        </p:nvSpPr>
        <p:spPr>
          <a:xfrm>
            <a:off x="722211" y="1131798"/>
            <a:ext cx="3881662" cy="3881662"/>
          </a:xfrm>
          <a:prstGeom prst="ellipse">
            <a:avLst/>
          </a:prstGeom>
          <a:noFill/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19" name="Oval 119">
            <a:extLst>
              <a:ext uri="{FF2B5EF4-FFF2-40B4-BE49-F238E27FC236}">
                <a16:creationId xmlns:a16="http://schemas.microsoft.com/office/drawing/2014/main" id="{EADDC417-D2A6-4C01-B35F-16DFFA5DB2CA}"/>
              </a:ext>
            </a:extLst>
          </p:cNvPr>
          <p:cNvSpPr/>
          <p:nvPr/>
        </p:nvSpPr>
        <p:spPr>
          <a:xfrm>
            <a:off x="2974553" y="3372261"/>
            <a:ext cx="1851116" cy="1851116"/>
          </a:xfrm>
          <a:prstGeom prst="ellipse">
            <a:avLst/>
          </a:prstGeom>
          <a:gradFill>
            <a:gsLst>
              <a:gs pos="33000">
                <a:srgbClr val="F2F2F2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  <a:effectLst>
            <a:outerShdw blurRad="330200" dist="3429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0" name="Oval 120">
            <a:extLst>
              <a:ext uri="{FF2B5EF4-FFF2-40B4-BE49-F238E27FC236}">
                <a16:creationId xmlns:a16="http://schemas.microsoft.com/office/drawing/2014/main" id="{D7AD4201-92DD-479C-BC88-69040F233992}"/>
              </a:ext>
            </a:extLst>
          </p:cNvPr>
          <p:cNvSpPr/>
          <p:nvPr/>
        </p:nvSpPr>
        <p:spPr>
          <a:xfrm>
            <a:off x="196922" y="2831969"/>
            <a:ext cx="1579667" cy="1579667"/>
          </a:xfrm>
          <a:prstGeom prst="ellipse">
            <a:avLst/>
          </a:prstGeom>
          <a:gradFill>
            <a:gsLst>
              <a:gs pos="33000">
                <a:srgbClr val="F2F2F2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  <a:effectLst>
            <a:outerShdw blurRad="330200" dist="431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1" name="Oval 121">
            <a:extLst>
              <a:ext uri="{FF2B5EF4-FFF2-40B4-BE49-F238E27FC236}">
                <a16:creationId xmlns:a16="http://schemas.microsoft.com/office/drawing/2014/main" id="{A0B59D82-A1EE-4E80-9860-0C9F6B7DD4E6}"/>
              </a:ext>
            </a:extLst>
          </p:cNvPr>
          <p:cNvSpPr/>
          <p:nvPr/>
        </p:nvSpPr>
        <p:spPr>
          <a:xfrm>
            <a:off x="3550153" y="1371264"/>
            <a:ext cx="1243553" cy="1243553"/>
          </a:xfrm>
          <a:prstGeom prst="ellipse">
            <a:avLst/>
          </a:prstGeom>
          <a:gradFill>
            <a:gsLst>
              <a:gs pos="33000">
                <a:srgbClr val="F2F2F2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  <a:effectLst>
            <a:outerShdw blurRad="330200" dist="317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122" name="Oval 122">
            <a:extLst>
              <a:ext uri="{FF2B5EF4-FFF2-40B4-BE49-F238E27FC236}">
                <a16:creationId xmlns:a16="http://schemas.microsoft.com/office/drawing/2014/main" id="{04183BA2-9CF7-4BD9-B72F-10D4CED191E8}"/>
              </a:ext>
            </a:extLst>
          </p:cNvPr>
          <p:cNvSpPr/>
          <p:nvPr/>
        </p:nvSpPr>
        <p:spPr>
          <a:xfrm>
            <a:off x="911743" y="1162388"/>
            <a:ext cx="977596" cy="977596"/>
          </a:xfrm>
          <a:prstGeom prst="ellipse">
            <a:avLst/>
          </a:prstGeom>
          <a:gradFill>
            <a:gsLst>
              <a:gs pos="33000">
                <a:srgbClr val="F2F2F2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  <a:effectLst>
            <a:outerShdw blurRad="330200" dist="3175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 dirty="0"/>
          </a:p>
        </p:txBody>
      </p:sp>
      <p:sp>
        <p:nvSpPr>
          <p:cNvPr id="129" name="Freeform 5">
            <a:extLst>
              <a:ext uri="{FF2B5EF4-FFF2-40B4-BE49-F238E27FC236}">
                <a16:creationId xmlns:a16="http://schemas.microsoft.com/office/drawing/2014/main" id="{0A81E1CD-2C03-4487-8159-39F852B0D888}"/>
              </a:ext>
            </a:extLst>
          </p:cNvPr>
          <p:cNvSpPr>
            <a:spLocks/>
          </p:cNvSpPr>
          <p:nvPr/>
        </p:nvSpPr>
        <p:spPr bwMode="auto">
          <a:xfrm>
            <a:off x="862619" y="1203676"/>
            <a:ext cx="286033" cy="258702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01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393493AC-7102-4449-A495-D7A975272DE7}"/>
              </a:ext>
            </a:extLst>
          </p:cNvPr>
          <p:cNvSpPr>
            <a:spLocks/>
          </p:cNvSpPr>
          <p:nvPr/>
        </p:nvSpPr>
        <p:spPr bwMode="auto">
          <a:xfrm>
            <a:off x="3550153" y="1443569"/>
            <a:ext cx="286111" cy="275098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02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74A42D55-A019-4D7C-B761-B690CD72B86D}"/>
              </a:ext>
            </a:extLst>
          </p:cNvPr>
          <p:cNvSpPr>
            <a:spLocks/>
          </p:cNvSpPr>
          <p:nvPr/>
        </p:nvSpPr>
        <p:spPr bwMode="auto">
          <a:xfrm>
            <a:off x="4692167" y="3986969"/>
            <a:ext cx="322607" cy="251961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03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0C241BD7-1FFC-43AA-A6BD-EB1393366590}"/>
              </a:ext>
            </a:extLst>
          </p:cNvPr>
          <p:cNvSpPr>
            <a:spLocks/>
          </p:cNvSpPr>
          <p:nvPr/>
        </p:nvSpPr>
        <p:spPr bwMode="auto">
          <a:xfrm>
            <a:off x="113931" y="3234443"/>
            <a:ext cx="299866" cy="255057"/>
          </a:xfrm>
          <a:custGeom>
            <a:avLst/>
            <a:gdLst>
              <a:gd name="T0" fmla="*/ 221 w 442"/>
              <a:gd name="T1" fmla="*/ 311 h 421"/>
              <a:gd name="T2" fmla="*/ 442 w 442"/>
              <a:gd name="T3" fmla="*/ 421 h 421"/>
              <a:gd name="T4" fmla="*/ 442 w 442"/>
              <a:gd name="T5" fmla="*/ 0 h 421"/>
              <a:gd name="T6" fmla="*/ 0 w 442"/>
              <a:gd name="T7" fmla="*/ 0 h 421"/>
              <a:gd name="T8" fmla="*/ 0 w 442"/>
              <a:gd name="T9" fmla="*/ 421 h 421"/>
              <a:gd name="T10" fmla="*/ 221 w 442"/>
              <a:gd name="T11" fmla="*/ 31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421">
                <a:moveTo>
                  <a:pt x="221" y="311"/>
                </a:moveTo>
                <a:lnTo>
                  <a:pt x="442" y="421"/>
                </a:lnTo>
                <a:lnTo>
                  <a:pt x="442" y="0"/>
                </a:lnTo>
                <a:lnTo>
                  <a:pt x="0" y="0"/>
                </a:lnTo>
                <a:lnTo>
                  <a:pt x="0" y="421"/>
                </a:lnTo>
                <a:lnTo>
                  <a:pt x="221" y="31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id-ID" sz="900" b="1" dirty="0">
                <a:solidFill>
                  <a:schemeClr val="bg1"/>
                </a:solidFill>
              </a:rPr>
              <a:t>04</a:t>
            </a:r>
            <a:endParaRPr lang="id-ID" sz="1013" b="1" dirty="0">
              <a:solidFill>
                <a:schemeClr val="bg1"/>
              </a:solidFill>
            </a:endParaRPr>
          </a:p>
        </p:txBody>
      </p:sp>
      <p:sp>
        <p:nvSpPr>
          <p:cNvPr id="159" name="Oval 159">
            <a:extLst>
              <a:ext uri="{FF2B5EF4-FFF2-40B4-BE49-F238E27FC236}">
                <a16:creationId xmlns:a16="http://schemas.microsoft.com/office/drawing/2014/main" id="{874F9A8D-CBDE-49A2-958A-6F034EA97248}"/>
              </a:ext>
            </a:extLst>
          </p:cNvPr>
          <p:cNvSpPr/>
          <p:nvPr/>
        </p:nvSpPr>
        <p:spPr>
          <a:xfrm>
            <a:off x="1314762" y="1761942"/>
            <a:ext cx="2515103" cy="2515104"/>
          </a:xfrm>
          <a:prstGeom prst="ellipse">
            <a:avLst/>
          </a:prstGeom>
          <a:gradFill>
            <a:gsLst>
              <a:gs pos="33000">
                <a:srgbClr val="F2F2F2"/>
              </a:gs>
              <a:gs pos="100000">
                <a:srgbClr val="FBFBFB"/>
              </a:gs>
            </a:gsLst>
            <a:lin ang="5400000" scaled="1"/>
          </a:gradFill>
          <a:ln>
            <a:noFill/>
          </a:ln>
          <a:effectLst>
            <a:outerShdw blurRad="330200" dist="4318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pic>
        <p:nvPicPr>
          <p:cNvPr id="97" name="Immagine 96">
            <a:extLst>
              <a:ext uri="{FF2B5EF4-FFF2-40B4-BE49-F238E27FC236}">
                <a16:creationId xmlns:a16="http://schemas.microsoft.com/office/drawing/2014/main" id="{8A49BC73-A4CE-4F28-B6A1-72D7E3A47C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51" y="2299028"/>
            <a:ext cx="1265032" cy="1296139"/>
          </a:xfrm>
          <a:prstGeom prst="rect">
            <a:avLst/>
          </a:prstGeom>
        </p:spPr>
      </p:pic>
      <p:sp>
        <p:nvSpPr>
          <p:cNvPr id="92" name="TextBox 133">
            <a:extLst>
              <a:ext uri="{FF2B5EF4-FFF2-40B4-BE49-F238E27FC236}">
                <a16:creationId xmlns:a16="http://schemas.microsoft.com/office/drawing/2014/main" id="{16E63991-AEEA-40D2-8B73-E2DBA22B8742}"/>
              </a:ext>
            </a:extLst>
          </p:cNvPr>
          <p:cNvSpPr txBox="1"/>
          <p:nvPr/>
        </p:nvSpPr>
        <p:spPr>
          <a:xfrm>
            <a:off x="1023817" y="1789348"/>
            <a:ext cx="7681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300" b="1" dirty="0">
                <a:solidFill>
                  <a:schemeClr val="accent6"/>
                </a:solidFill>
                <a:latin typeface="+mj-lt"/>
              </a:rPr>
              <a:t>Prodotti</a:t>
            </a:r>
            <a:endParaRPr lang="id-ID" sz="13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8" name="Elemento grafico 107" descr="Carrello della spesa">
            <a:extLst>
              <a:ext uri="{FF2B5EF4-FFF2-40B4-BE49-F238E27FC236}">
                <a16:creationId xmlns:a16="http://schemas.microsoft.com/office/drawing/2014/main" id="{791D058F-5CDD-4E5A-94E5-F6C930EDFE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94039" y="1453364"/>
            <a:ext cx="417798" cy="417798"/>
          </a:xfrm>
          <a:prstGeom prst="rect">
            <a:avLst/>
          </a:prstGeom>
        </p:spPr>
      </p:pic>
      <p:sp>
        <p:nvSpPr>
          <p:cNvPr id="93" name="TextBox 143">
            <a:extLst>
              <a:ext uri="{FF2B5EF4-FFF2-40B4-BE49-F238E27FC236}">
                <a16:creationId xmlns:a16="http://schemas.microsoft.com/office/drawing/2014/main" id="{E94197A2-CB62-464A-88C5-6DDB39E3669D}"/>
              </a:ext>
            </a:extLst>
          </p:cNvPr>
          <p:cNvSpPr txBox="1"/>
          <p:nvPr/>
        </p:nvSpPr>
        <p:spPr>
          <a:xfrm>
            <a:off x="3771393" y="2094518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6"/>
                </a:solidFill>
                <a:latin typeface="+mj-lt"/>
              </a:rPr>
              <a:t>Categorie</a:t>
            </a:r>
            <a:endParaRPr lang="id-ID" sz="12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11" name="Elemento grafico 110" descr="Cartella aperta">
            <a:extLst>
              <a:ext uri="{FF2B5EF4-FFF2-40B4-BE49-F238E27FC236}">
                <a16:creationId xmlns:a16="http://schemas.microsoft.com/office/drawing/2014/main" id="{2FBE7C38-4C73-4E60-A0A3-E179A31C3D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27958" y="1641566"/>
            <a:ext cx="499337" cy="499337"/>
          </a:xfrm>
          <a:prstGeom prst="rect">
            <a:avLst/>
          </a:prstGeom>
        </p:spPr>
      </p:pic>
      <p:sp>
        <p:nvSpPr>
          <p:cNvPr id="94" name="TextBox 157">
            <a:extLst>
              <a:ext uri="{FF2B5EF4-FFF2-40B4-BE49-F238E27FC236}">
                <a16:creationId xmlns:a16="http://schemas.microsoft.com/office/drawing/2014/main" id="{D31F57DB-4B42-4D80-8DC3-139DD866466B}"/>
              </a:ext>
            </a:extLst>
          </p:cNvPr>
          <p:cNvSpPr txBox="1"/>
          <p:nvPr/>
        </p:nvSpPr>
        <p:spPr>
          <a:xfrm>
            <a:off x="3516832" y="447985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6"/>
                </a:solidFill>
                <a:latin typeface="+mj-lt"/>
              </a:rPr>
              <a:t>Ricerche</a:t>
            </a:r>
            <a:endParaRPr lang="id-ID" sz="12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10" name="Elemento grafico 109" descr="Lente di ingrandimento">
            <a:extLst>
              <a:ext uri="{FF2B5EF4-FFF2-40B4-BE49-F238E27FC236}">
                <a16:creationId xmlns:a16="http://schemas.microsoft.com/office/drawing/2014/main" id="{B848FEFE-9433-455D-A836-0F238E3ED76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50154" y="3928161"/>
            <a:ext cx="613628" cy="613628"/>
          </a:xfrm>
          <a:prstGeom prst="rect">
            <a:avLst/>
          </a:prstGeom>
        </p:spPr>
      </p:pic>
      <p:sp>
        <p:nvSpPr>
          <p:cNvPr id="96" name="TextBox 160">
            <a:extLst>
              <a:ext uri="{FF2B5EF4-FFF2-40B4-BE49-F238E27FC236}">
                <a16:creationId xmlns:a16="http://schemas.microsoft.com/office/drawing/2014/main" id="{F73A95FA-FF23-4ADC-AD5F-E3CC3247FC1A}"/>
              </a:ext>
            </a:extLst>
          </p:cNvPr>
          <p:cNvSpPr txBox="1"/>
          <p:nvPr/>
        </p:nvSpPr>
        <p:spPr>
          <a:xfrm>
            <a:off x="572721" y="3747996"/>
            <a:ext cx="81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="1" dirty="0">
                <a:solidFill>
                  <a:schemeClr val="accent6"/>
                </a:solidFill>
                <a:latin typeface="+mj-lt"/>
              </a:rPr>
              <a:t>Immagini</a:t>
            </a:r>
            <a:endParaRPr lang="id-ID" sz="1200" b="1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9" name="Elemento grafico 108" descr="Tavolozza">
            <a:extLst>
              <a:ext uri="{FF2B5EF4-FFF2-40B4-BE49-F238E27FC236}">
                <a16:creationId xmlns:a16="http://schemas.microsoft.com/office/drawing/2014/main" id="{B3963293-7C41-43BE-A8A1-94340F199F5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2457" y="3178040"/>
            <a:ext cx="678159" cy="67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magine 80">
            <a:extLst>
              <a:ext uri="{FF2B5EF4-FFF2-40B4-BE49-F238E27FC236}">
                <a16:creationId xmlns:a16="http://schemas.microsoft.com/office/drawing/2014/main" id="{C118C575-AD57-4D1C-9B8E-970A4BDB4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79" y="3301055"/>
            <a:ext cx="1844259" cy="162244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53120" y="6318245"/>
            <a:ext cx="6310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C302CAC-F2C9-4629-BCAF-1AB00A23C31C}"/>
              </a:ext>
            </a:extLst>
          </p:cNvPr>
          <p:cNvGrpSpPr/>
          <p:nvPr/>
        </p:nvGrpSpPr>
        <p:grpSpPr>
          <a:xfrm>
            <a:off x="-3031367" y="31794"/>
            <a:ext cx="1968375" cy="1621872"/>
            <a:chOff x="71938" y="703291"/>
            <a:chExt cx="6038850" cy="4975793"/>
          </a:xfrm>
        </p:grpSpPr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F26B9F88-4631-4FA2-8CD4-2372B731997A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64B22544-BCAA-480F-896E-811F9E722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Rectangle 13">
                <a:extLst>
                  <a:ext uri="{FF2B5EF4-FFF2-40B4-BE49-F238E27FC236}">
                    <a16:creationId xmlns:a16="http://schemas.microsoft.com/office/drawing/2014/main" id="{1266277A-B9A4-4F41-BCA0-6534FC845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4F4C8C05-49BB-48C5-B527-DBD81D3B1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0" name="Group 23">
              <a:extLst>
                <a:ext uri="{FF2B5EF4-FFF2-40B4-BE49-F238E27FC236}">
                  <a16:creationId xmlns:a16="http://schemas.microsoft.com/office/drawing/2014/main" id="{88630F6A-9DB7-455A-9849-D72BE3237C69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FF09CE9B-A2B8-4735-8518-8EC3A71D2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86A625B7-D6FB-43B5-B267-9D74F8FB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DC1A7079-5440-4671-8666-8E232B07E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2" name="Group 223">
              <a:extLst>
                <a:ext uri="{FF2B5EF4-FFF2-40B4-BE49-F238E27FC236}">
                  <a16:creationId xmlns:a16="http://schemas.microsoft.com/office/drawing/2014/main" id="{11219E2B-D7B6-4D99-98EB-E7C57432225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C22536D7-D03C-4144-BAD0-66C90B036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FEA273F0-AC03-4369-A7EA-706962FA6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Rectangle 19">
                <a:extLst>
                  <a:ext uri="{FF2B5EF4-FFF2-40B4-BE49-F238E27FC236}">
                    <a16:creationId xmlns:a16="http://schemas.microsoft.com/office/drawing/2014/main" id="{7A6A420C-4054-4EB6-BC17-55729BFE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20">
                <a:extLst>
                  <a:ext uri="{FF2B5EF4-FFF2-40B4-BE49-F238E27FC236}">
                    <a16:creationId xmlns:a16="http://schemas.microsoft.com/office/drawing/2014/main" id="{B34E09C0-5F00-4621-8CAD-ED38E9418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3671448C-9DEC-4867-860C-378754B6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4" name="Group 21">
              <a:extLst>
                <a:ext uri="{FF2B5EF4-FFF2-40B4-BE49-F238E27FC236}">
                  <a16:creationId xmlns:a16="http://schemas.microsoft.com/office/drawing/2014/main" id="{FB974C51-F833-49C4-8C3B-A67DC4BD36F6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DBDF874E-5CB5-4246-8DFD-3E34DA783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9848FF2-4714-4F93-A47B-43632D28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72280BEE-781F-4F88-8CA1-2BCC9B0AD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EFD148D4-520C-4CD2-A01B-101D10E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838BD5AD-4C69-4B3D-AC84-2174D8FC1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9B08289E-EF46-45C1-9176-E37F5B8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TextBox 221">
              <a:extLst>
                <a:ext uri="{FF2B5EF4-FFF2-40B4-BE49-F238E27FC236}">
                  <a16:creationId xmlns:a16="http://schemas.microsoft.com/office/drawing/2014/main" id="{6AD59CC7-ADD6-4882-866A-8BE6404F7A07}"/>
                </a:ext>
              </a:extLst>
            </p:cNvPr>
            <p:cNvSpPr txBox="1"/>
            <p:nvPr/>
          </p:nvSpPr>
          <p:spPr>
            <a:xfrm>
              <a:off x="1973436" y="4262727"/>
              <a:ext cx="4027995" cy="141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 dirty="0">
                  <a:solidFill>
                    <a:schemeClr val="accent6"/>
                  </a:solidFill>
                </a:rPr>
                <a:t>Implementazione</a:t>
              </a:r>
              <a:endParaRPr lang="id-ID" sz="1350" b="1" dirty="0">
                <a:solidFill>
                  <a:schemeClr val="accent6"/>
                </a:solidFill>
              </a:endParaRPr>
            </a:p>
          </p:txBody>
        </p:sp>
        <p:sp>
          <p:nvSpPr>
            <p:cNvPr id="47" name="TextBox 253">
              <a:extLst>
                <a:ext uri="{FF2B5EF4-FFF2-40B4-BE49-F238E27FC236}">
                  <a16:creationId xmlns:a16="http://schemas.microsoft.com/office/drawing/2014/main" id="{50CC8A34-1A5F-41B2-A750-1E9079B53DF6}"/>
                </a:ext>
              </a:extLst>
            </p:cNvPr>
            <p:cNvSpPr txBox="1"/>
            <p:nvPr/>
          </p:nvSpPr>
          <p:spPr>
            <a:xfrm>
              <a:off x="912998" y="703291"/>
              <a:ext cx="3453359" cy="849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6"/>
                  </a:solidFill>
                </a:rPr>
                <a:t>Progettazione</a:t>
              </a:r>
              <a:endParaRPr lang="id-ID" sz="135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66" name="Immagine 65">
            <a:extLst>
              <a:ext uri="{FF2B5EF4-FFF2-40B4-BE49-F238E27FC236}">
                <a16:creationId xmlns:a16="http://schemas.microsoft.com/office/drawing/2014/main" id="{DBCD0CB6-19DF-4229-93F3-2C9DE1DFF4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61" y="1358899"/>
            <a:ext cx="1146707" cy="1146707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5FB5C29-34FB-43CD-91EE-BCC73DC39206}"/>
              </a:ext>
            </a:extLst>
          </p:cNvPr>
          <p:cNvSpPr txBox="1"/>
          <p:nvPr/>
        </p:nvSpPr>
        <p:spPr>
          <a:xfrm>
            <a:off x="3053510" y="2818514"/>
            <a:ext cx="3028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componente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B7EB2736-860F-42E2-95A5-94D84995E346}"/>
              </a:ext>
            </a:extLst>
          </p:cNvPr>
          <p:cNvSpPr txBox="1"/>
          <p:nvPr/>
        </p:nvSpPr>
        <p:spPr>
          <a:xfrm>
            <a:off x="2842088" y="4443438"/>
            <a:ext cx="3872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 per visualizzare </a:t>
            </a:r>
            <a:b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strutture ad albero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D755CBA1-30D6-4D9C-A212-9FEB2C68C512}"/>
              </a:ext>
            </a:extLst>
          </p:cNvPr>
          <p:cNvSpPr txBox="1"/>
          <p:nvPr/>
        </p:nvSpPr>
        <p:spPr>
          <a:xfrm>
            <a:off x="5986908" y="5026100"/>
            <a:ext cx="230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Tabella gerarchica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 pagina web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D15B0347-4F40-4F48-B75F-A28F30228A18}"/>
              </a:ext>
            </a:extLst>
          </p:cNvPr>
          <p:cNvSpPr txBox="1"/>
          <p:nvPr/>
        </p:nvSpPr>
        <p:spPr>
          <a:xfrm>
            <a:off x="2733569" y="1712909"/>
            <a:ext cx="153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Annotazioni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733A124-87CE-40A1-BAA9-54DC8F27DF41}"/>
              </a:ext>
            </a:extLst>
          </p:cNvPr>
          <p:cNvSpPr txBox="1"/>
          <p:nvPr/>
        </p:nvSpPr>
        <p:spPr>
          <a:xfrm>
            <a:off x="3116437" y="964306"/>
            <a:ext cx="2888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Linguaggio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182691F8-42E7-440B-8674-8A1FF3C5D70F}"/>
              </a:ext>
            </a:extLst>
          </p:cNvPr>
          <p:cNvSpPr txBox="1"/>
          <p:nvPr/>
        </p:nvSpPr>
        <p:spPr>
          <a:xfrm>
            <a:off x="5029884" y="1718143"/>
            <a:ext cx="1950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Reflection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3" name="Connettore diritto 72">
            <a:extLst>
              <a:ext uri="{FF2B5EF4-FFF2-40B4-BE49-F238E27FC236}">
                <a16:creationId xmlns:a16="http://schemas.microsoft.com/office/drawing/2014/main" id="{069BAA7C-F008-4A99-AA5F-16465A24E3ED}"/>
              </a:ext>
            </a:extLst>
          </p:cNvPr>
          <p:cNvCxnSpPr/>
          <p:nvPr/>
        </p:nvCxnSpPr>
        <p:spPr>
          <a:xfrm>
            <a:off x="2231021" y="2645810"/>
            <a:ext cx="488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o 76">
            <a:extLst>
              <a:ext uri="{FF2B5EF4-FFF2-40B4-BE49-F238E27FC236}">
                <a16:creationId xmlns:a16="http://schemas.microsoft.com/office/drawing/2014/main" id="{C52A99FD-F9B7-4DDD-B455-3F392A46316A}"/>
              </a:ext>
            </a:extLst>
          </p:cNvPr>
          <p:cNvGrpSpPr/>
          <p:nvPr/>
        </p:nvGrpSpPr>
        <p:grpSpPr>
          <a:xfrm>
            <a:off x="2842088" y="3686014"/>
            <a:ext cx="2977047" cy="472818"/>
            <a:chOff x="8053989" y="447330"/>
            <a:chExt cx="3089120" cy="1103338"/>
          </a:xfrm>
        </p:grpSpPr>
        <p:sp>
          <p:nvSpPr>
            <p:cNvPr id="78" name="Freccia a gallone 77">
              <a:extLst>
                <a:ext uri="{FF2B5EF4-FFF2-40B4-BE49-F238E27FC236}">
                  <a16:creationId xmlns:a16="http://schemas.microsoft.com/office/drawing/2014/main" id="{F7B62BD0-1CD9-4814-A20E-1F82A40FAA75}"/>
                </a:ext>
              </a:extLst>
            </p:cNvPr>
            <p:cNvSpPr/>
            <p:nvPr/>
          </p:nvSpPr>
          <p:spPr>
            <a:xfrm>
              <a:off x="8053989" y="447330"/>
              <a:ext cx="3089120" cy="1103338"/>
            </a:xfrm>
            <a:prstGeom prst="chevron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Freccia a gallone 4">
              <a:extLst>
                <a:ext uri="{FF2B5EF4-FFF2-40B4-BE49-F238E27FC236}">
                  <a16:creationId xmlns:a16="http://schemas.microsoft.com/office/drawing/2014/main" id="{3F18CA4B-9F2F-4A95-9DBB-94F088B434F0}"/>
                </a:ext>
              </a:extLst>
            </p:cNvPr>
            <p:cNvSpPr txBox="1"/>
            <p:nvPr/>
          </p:nvSpPr>
          <p:spPr>
            <a:xfrm>
              <a:off x="8605658" y="447330"/>
              <a:ext cx="1985782" cy="1103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algn="ctr"/>
              <a:r>
                <a:rPr lang="it-IT" sz="135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r>
                <a:rPr lang="it-IT" sz="1350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sz="1350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TableTree</a:t>
              </a:r>
              <a:endParaRPr lang="it-IT" sz="135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7BFEB20-9A4B-4D61-A53D-373DBFB48E24}"/>
              </a:ext>
            </a:extLst>
          </p:cNvPr>
          <p:cNvSpPr txBox="1"/>
          <p:nvPr/>
        </p:nvSpPr>
        <p:spPr>
          <a:xfrm>
            <a:off x="466385" y="5034905"/>
            <a:ext cx="25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06B096E-06B4-4079-8C4D-473461ECF8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377" y="3312288"/>
            <a:ext cx="2437028" cy="1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02320" y="6329680"/>
            <a:ext cx="681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BF72524-19CC-48D2-8C2B-2A9628C6EFFD}"/>
              </a:ext>
            </a:extLst>
          </p:cNvPr>
          <p:cNvSpPr txBox="1"/>
          <p:nvPr/>
        </p:nvSpPr>
        <p:spPr>
          <a:xfrm>
            <a:off x="8605954" y="131216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35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859340A-D0DD-484B-8BBC-A2C3BF16F249}"/>
              </a:ext>
            </a:extLst>
          </p:cNvPr>
          <p:cNvSpPr txBox="1"/>
          <p:nvPr/>
        </p:nvSpPr>
        <p:spPr>
          <a:xfrm>
            <a:off x="228591" y="4924785"/>
            <a:ext cx="440031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Stub</a:t>
            </a:r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fornito da </a:t>
            </a:r>
            <a:r>
              <a:rPr lang="it-IT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Jackrabbit</a:t>
            </a:r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testare interazioni con JCR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WicketTester</a:t>
            </a:r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la simulazione di eventi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372E7C3-D164-432F-BE0D-4266E36E89D0}"/>
              </a:ext>
            </a:extLst>
          </p:cNvPr>
          <p:cNvSpPr txBox="1"/>
          <p:nvPr/>
        </p:nvSpPr>
        <p:spPr>
          <a:xfrm>
            <a:off x="4700442" y="4924785"/>
            <a:ext cx="462643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LIKE e CONTAINS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8B4959E-0FB0-4710-9AAC-AB820DC2D95E}"/>
              </a:ext>
            </a:extLst>
          </p:cNvPr>
          <p:cNvSpPr txBox="1"/>
          <p:nvPr/>
        </p:nvSpPr>
        <p:spPr>
          <a:xfrm>
            <a:off x="777934" y="2005247"/>
            <a:ext cx="10150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95924F4-4F2C-47BC-B9C1-17368842A0CA}"/>
              </a:ext>
            </a:extLst>
          </p:cNvPr>
          <p:cNvSpPr txBox="1"/>
          <p:nvPr/>
        </p:nvSpPr>
        <p:spPr>
          <a:xfrm>
            <a:off x="2340590" y="1926962"/>
            <a:ext cx="8919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0DE54A94-E1C0-463A-858C-99AA3319FB90}"/>
              </a:ext>
            </a:extLst>
          </p:cNvPr>
          <p:cNvCxnSpPr>
            <a:cxnSpLocks/>
          </p:cNvCxnSpPr>
          <p:nvPr/>
        </p:nvCxnSpPr>
        <p:spPr>
          <a:xfrm>
            <a:off x="4582580" y="961640"/>
            <a:ext cx="0" cy="471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3AC8023-E6D9-4517-B01A-2F034D027683}"/>
              </a:ext>
            </a:extLst>
          </p:cNvPr>
          <p:cNvSpPr txBox="1"/>
          <p:nvPr/>
        </p:nvSpPr>
        <p:spPr>
          <a:xfrm>
            <a:off x="1353588" y="2492267"/>
            <a:ext cx="13465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AA13C0B-EDCE-42AA-B72D-C23CCF10EA47}"/>
              </a:ext>
            </a:extLst>
          </p:cNvPr>
          <p:cNvGrpSpPr/>
          <p:nvPr/>
        </p:nvGrpSpPr>
        <p:grpSpPr>
          <a:xfrm>
            <a:off x="345441" y="2939685"/>
            <a:ext cx="3432250" cy="1859557"/>
            <a:chOff x="1268150" y="2898409"/>
            <a:chExt cx="4358340" cy="2148449"/>
          </a:xfrm>
        </p:grpSpPr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C3B47775-F43E-4D62-AECD-87085485C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50" y="3072639"/>
              <a:ext cx="4358340" cy="1974219"/>
            </a:xfrm>
            <a:prstGeom prst="rect">
              <a:avLst/>
            </a:prstGeom>
          </p:spPr>
        </p:pic>
        <p:pic>
          <p:nvPicPr>
            <p:cNvPr id="44" name="Elemento grafico 43" descr="Chiudi">
              <a:extLst>
                <a:ext uri="{FF2B5EF4-FFF2-40B4-BE49-F238E27FC236}">
                  <a16:creationId xmlns:a16="http://schemas.microsoft.com/office/drawing/2014/main" id="{DE3B2363-2526-493A-8844-06DE9F20E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60631" y="2898409"/>
              <a:ext cx="473865" cy="473865"/>
            </a:xfrm>
            <a:prstGeom prst="rect">
              <a:avLst/>
            </a:prstGeom>
          </p:spPr>
        </p:pic>
      </p:grpSp>
      <p:pic>
        <p:nvPicPr>
          <p:cNvPr id="45" name="Immagine 44">
            <a:extLst>
              <a:ext uri="{FF2B5EF4-FFF2-40B4-BE49-F238E27FC236}">
                <a16:creationId xmlns:a16="http://schemas.microsoft.com/office/drawing/2014/main" id="{5DC2173A-ED51-4ED0-8DBF-BA05C39E5B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05" y="1196469"/>
            <a:ext cx="844422" cy="844422"/>
          </a:xfrm>
          <a:prstGeom prst="rect">
            <a:avLst/>
          </a:prstGeom>
        </p:spPr>
      </p:pic>
      <p:grpSp>
        <p:nvGrpSpPr>
          <p:cNvPr id="46" name="Gruppo 45">
            <a:extLst>
              <a:ext uri="{FF2B5EF4-FFF2-40B4-BE49-F238E27FC236}">
                <a16:creationId xmlns:a16="http://schemas.microsoft.com/office/drawing/2014/main" id="{E6678A01-DFD8-42A5-B0A3-50A48027005E}"/>
              </a:ext>
            </a:extLst>
          </p:cNvPr>
          <p:cNvGrpSpPr/>
          <p:nvPr/>
        </p:nvGrpSpPr>
        <p:grpSpPr>
          <a:xfrm>
            <a:off x="1015864" y="1436459"/>
            <a:ext cx="525431" cy="525431"/>
            <a:chOff x="5045082" y="1259760"/>
            <a:chExt cx="467907" cy="467907"/>
          </a:xfrm>
        </p:grpSpPr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9966B98C-5300-451A-99D4-76A9F684F11D}"/>
                </a:ext>
              </a:extLst>
            </p:cNvPr>
            <p:cNvSpPr/>
            <p:nvPr/>
          </p:nvSpPr>
          <p:spPr>
            <a:xfrm>
              <a:off x="5045082" y="1259760"/>
              <a:ext cx="467907" cy="467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pic>
          <p:nvPicPr>
            <p:cNvPr id="49" name="Elemento grafico 48" descr="Ingranaggio singolo">
              <a:extLst>
                <a:ext uri="{FF2B5EF4-FFF2-40B4-BE49-F238E27FC236}">
                  <a16:creationId xmlns:a16="http://schemas.microsoft.com/office/drawing/2014/main" id="{D95781A5-499E-4CAF-89DD-F9AA085AB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6625" y="1259760"/>
              <a:ext cx="452072" cy="452073"/>
            </a:xfrm>
            <a:prstGeom prst="rect">
              <a:avLst/>
            </a:prstGeom>
          </p:spPr>
        </p:pic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1DFA86E-A62D-49A5-9983-6EDE5B19EA48}"/>
              </a:ext>
            </a:extLst>
          </p:cNvPr>
          <p:cNvGrpSpPr/>
          <p:nvPr/>
        </p:nvGrpSpPr>
        <p:grpSpPr>
          <a:xfrm>
            <a:off x="1710260" y="1962937"/>
            <a:ext cx="544283" cy="544282"/>
            <a:chOff x="5783673" y="1753770"/>
            <a:chExt cx="494789" cy="494788"/>
          </a:xfrm>
        </p:grpSpPr>
        <p:sp>
          <p:nvSpPr>
            <p:cNvPr id="52" name="Oval 88">
              <a:extLst>
                <a:ext uri="{FF2B5EF4-FFF2-40B4-BE49-F238E27FC236}">
                  <a16:creationId xmlns:a16="http://schemas.microsoft.com/office/drawing/2014/main" id="{5E24D6A8-97EB-4BC1-AB76-7700B856EB99}"/>
                </a:ext>
              </a:extLst>
            </p:cNvPr>
            <p:cNvSpPr/>
            <p:nvPr/>
          </p:nvSpPr>
          <p:spPr>
            <a:xfrm>
              <a:off x="5783673" y="1753770"/>
              <a:ext cx="494789" cy="494788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 dirty="0"/>
            </a:p>
          </p:txBody>
        </p:sp>
        <p:pic>
          <p:nvPicPr>
            <p:cNvPr id="53" name="Elemento grafico 52" descr="Ingranaggi">
              <a:extLst>
                <a:ext uri="{FF2B5EF4-FFF2-40B4-BE49-F238E27FC236}">
                  <a16:creationId xmlns:a16="http://schemas.microsoft.com/office/drawing/2014/main" id="{80079736-8BB7-42DB-9B04-D29DF574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481" y="1778781"/>
              <a:ext cx="434501" cy="434501"/>
            </a:xfrm>
            <a:prstGeom prst="rect">
              <a:avLst/>
            </a:prstGeom>
          </p:spPr>
        </p:pic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9DD74A4C-3A62-4DF1-B2FD-A50769B773D2}"/>
              </a:ext>
            </a:extLst>
          </p:cNvPr>
          <p:cNvGrpSpPr/>
          <p:nvPr/>
        </p:nvGrpSpPr>
        <p:grpSpPr>
          <a:xfrm>
            <a:off x="2532737" y="1452653"/>
            <a:ext cx="500894" cy="500894"/>
            <a:chOff x="6530475" y="774178"/>
            <a:chExt cx="727687" cy="727686"/>
          </a:xfrm>
        </p:grpSpPr>
        <p:sp>
          <p:nvSpPr>
            <p:cNvPr id="55" name="Oval 87">
              <a:extLst>
                <a:ext uri="{FF2B5EF4-FFF2-40B4-BE49-F238E27FC236}">
                  <a16:creationId xmlns:a16="http://schemas.microsoft.com/office/drawing/2014/main" id="{A77BB097-95F5-4027-863C-A6AB60914174}"/>
                </a:ext>
              </a:extLst>
            </p:cNvPr>
            <p:cNvSpPr/>
            <p:nvPr/>
          </p:nvSpPr>
          <p:spPr>
            <a:xfrm>
              <a:off x="6530475" y="774178"/>
              <a:ext cx="727687" cy="727686"/>
            </a:xfrm>
            <a:prstGeom prst="ellipse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pic>
          <p:nvPicPr>
            <p:cNvPr id="56" name="Elemento grafico 55" descr="Database">
              <a:extLst>
                <a:ext uri="{FF2B5EF4-FFF2-40B4-BE49-F238E27FC236}">
                  <a16:creationId xmlns:a16="http://schemas.microsoft.com/office/drawing/2014/main" id="{5C116E6A-B7EF-4A03-A0A3-D0699FBF4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71169" y="803687"/>
              <a:ext cx="646297" cy="646297"/>
            </a:xfrm>
            <a:prstGeom prst="rect">
              <a:avLst/>
            </a:prstGeom>
          </p:spPr>
        </p:pic>
      </p:grpSp>
      <p:graphicFrame>
        <p:nvGraphicFramePr>
          <p:cNvPr id="57" name="Grafico 56">
            <a:extLst>
              <a:ext uri="{FF2B5EF4-FFF2-40B4-BE49-F238E27FC236}">
                <a16:creationId xmlns:a16="http://schemas.microsoft.com/office/drawing/2014/main" id="{AEE83EF5-908B-4B2A-8053-D7C011D412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223587"/>
              </p:ext>
            </p:extLst>
          </p:nvPr>
        </p:nvGraphicFramePr>
        <p:xfrm>
          <a:off x="4253145" y="1523542"/>
          <a:ext cx="5579198" cy="3108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18EC0325-2B37-4E2B-9F6F-5E138A83FFF1}"/>
              </a:ext>
            </a:extLst>
          </p:cNvPr>
          <p:cNvSpPr txBox="1"/>
          <p:nvPr/>
        </p:nvSpPr>
        <p:spPr>
          <a:xfrm>
            <a:off x="565682" y="961640"/>
            <a:ext cx="3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Funzionali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29EE881-7901-4EB5-8545-698595153D35}"/>
              </a:ext>
            </a:extLst>
          </p:cNvPr>
          <p:cNvSpPr txBox="1"/>
          <p:nvPr/>
        </p:nvSpPr>
        <p:spPr>
          <a:xfrm>
            <a:off x="5143112" y="961640"/>
            <a:ext cx="3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Prestazionali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0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PRODOTTO FINALE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02320" y="6329680"/>
            <a:ext cx="681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F1C095E9-EE0C-4385-847C-7DBE6555CF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1" y="1210325"/>
            <a:ext cx="4525670" cy="4154868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4DCF4B5-2B61-452A-9420-E9C22B1E6577}"/>
              </a:ext>
            </a:extLst>
          </p:cNvPr>
          <p:cNvSpPr txBox="1"/>
          <p:nvPr/>
        </p:nvSpPr>
        <p:spPr>
          <a:xfrm>
            <a:off x="4991970" y="4185345"/>
            <a:ext cx="294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Finestra di ricerca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 per passi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Aggiunta e rimozione di filtri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Stringhe e numeri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0BA6FA8E-E411-4DCA-BF16-88E7B1719597}"/>
              </a:ext>
            </a:extLst>
          </p:cNvPr>
          <p:cNvGrpSpPr/>
          <p:nvPr/>
        </p:nvGrpSpPr>
        <p:grpSpPr>
          <a:xfrm>
            <a:off x="4891147" y="1210325"/>
            <a:ext cx="4057650" cy="2869762"/>
            <a:chOff x="6185012" y="1555326"/>
            <a:chExt cx="5080396" cy="3593096"/>
          </a:xfrm>
        </p:grpSpPr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99431B7B-9A4B-46E5-ADC6-53561C6C6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" t="833" r="14839"/>
            <a:stretch/>
          </p:blipFill>
          <p:spPr>
            <a:xfrm>
              <a:off x="6185012" y="1555326"/>
              <a:ext cx="4927996" cy="3593096"/>
            </a:xfrm>
            <a:prstGeom prst="rect">
              <a:avLst/>
            </a:prstGeom>
          </p:spPr>
        </p:pic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9CBCE1D0-AB5F-455D-BB14-F2CECE8A9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99" t="833" r="490"/>
            <a:stretch/>
          </p:blipFill>
          <p:spPr>
            <a:xfrm>
              <a:off x="11113008" y="1555326"/>
              <a:ext cx="152400" cy="3593096"/>
            </a:xfrm>
            <a:prstGeom prst="rect">
              <a:avLst/>
            </a:prstGeom>
          </p:spPr>
        </p:pic>
      </p:grpSp>
      <p:pic>
        <p:nvPicPr>
          <p:cNvPr id="40" name="Elemento grafico 39" descr="Lente di ingrandimento">
            <a:extLst>
              <a:ext uri="{FF2B5EF4-FFF2-40B4-BE49-F238E27FC236}">
                <a16:creationId xmlns:a16="http://schemas.microsoft.com/office/drawing/2014/main" id="{422FF310-BAFF-4017-AECB-EA7B545098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13987" y="4183779"/>
            <a:ext cx="1010682" cy="10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3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OBIETTIVI RAGGIUNTI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02320" y="6329680"/>
            <a:ext cx="681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77D7321-15E0-4B8A-BD99-5F31582B61AA}"/>
              </a:ext>
            </a:extLst>
          </p:cNvPr>
          <p:cNvSpPr txBox="1"/>
          <p:nvPr/>
        </p:nvSpPr>
        <p:spPr>
          <a:xfrm>
            <a:off x="8449665" y="2813208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>
              <a:defRPr/>
            </a:pPr>
            <a:endParaRPr lang="it-IT" sz="1350" dirty="0">
              <a:solidFill>
                <a:prstClr val="black"/>
              </a:solidFill>
              <a:latin typeface="Roboto"/>
            </a:endParaRPr>
          </a:p>
        </p:txBody>
      </p:sp>
      <p:graphicFrame>
        <p:nvGraphicFramePr>
          <p:cNvPr id="45" name="Tabella 44">
            <a:extLst>
              <a:ext uri="{FF2B5EF4-FFF2-40B4-BE49-F238E27FC236}">
                <a16:creationId xmlns:a16="http://schemas.microsoft.com/office/drawing/2014/main" id="{9A25F3DE-5BEA-4D7C-9F96-322A0E513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63907"/>
              </p:ext>
            </p:extLst>
          </p:nvPr>
        </p:nvGraphicFramePr>
        <p:xfrm>
          <a:off x="202313" y="1383298"/>
          <a:ext cx="3390246" cy="398910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609967">
                  <a:extLst>
                    <a:ext uri="{9D8B030D-6E8A-4147-A177-3AD203B41FA5}">
                      <a16:colId xmlns:a16="http://schemas.microsoft.com/office/drawing/2014/main" val="2426757256"/>
                    </a:ext>
                  </a:extLst>
                </a:gridCol>
                <a:gridCol w="808279">
                  <a:extLst>
                    <a:ext uri="{9D8B030D-6E8A-4147-A177-3AD203B41FA5}">
                      <a16:colId xmlns:a16="http://schemas.microsoft.com/office/drawing/2014/main" val="11305681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647017502"/>
                    </a:ext>
                  </a:extLst>
                </a:gridCol>
              </a:tblGrid>
              <a:tr h="441287">
                <a:tc>
                  <a:txBody>
                    <a:bodyPr/>
                    <a:lstStyle/>
                    <a:p>
                      <a:pPr algn="ctr"/>
                      <a:r>
                        <a:rPr lang="it-IT" sz="1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Attività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kern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Ore</a:t>
                      </a:r>
                    </a:p>
                    <a:p>
                      <a:pPr algn="ctr"/>
                      <a:r>
                        <a:rPr lang="it-IT" sz="1500" kern="12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preven</a:t>
                      </a:r>
                      <a:r>
                        <a:rPr lang="it-IT" sz="1500" kern="12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  <a:p>
                      <a:pPr algn="ctr"/>
                      <a:r>
                        <a:rPr lang="it-IT" sz="1500" kern="12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tivate</a:t>
                      </a:r>
                      <a:endParaRPr lang="it-IT" sz="1500" b="1" kern="1200" dirty="0">
                        <a:solidFill>
                          <a:schemeClr val="lt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Ore </a:t>
                      </a:r>
                      <a:br>
                        <a:rPr lang="it-IT" sz="1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</a:br>
                      <a:r>
                        <a:rPr lang="it-IT" sz="1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effettive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607924014"/>
                  </a:ext>
                </a:extLst>
              </a:tr>
              <a:tr h="4412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Analisi RDBMS </a:t>
                      </a:r>
                    </a:p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 JCR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24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17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4065257184"/>
                  </a:ext>
                </a:extLst>
              </a:tr>
              <a:tr h="4412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Studio JCR </a:t>
                      </a:r>
                    </a:p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 </a:t>
                      </a:r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Jackrabbit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112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90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57386780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Analisi requisiti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22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2891995373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Progettazione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44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905096530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Codifica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45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4180006234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Testing</a:t>
                      </a:r>
                      <a:endParaRPr lang="it-IT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2466950446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Documentazione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24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24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3672306835"/>
                  </a:ext>
                </a:extLst>
              </a:tr>
              <a:tr h="2970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Realizzazione GUI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48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58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3442344793"/>
                  </a:ext>
                </a:extLst>
              </a:tr>
              <a:tr h="441287">
                <a:tc>
                  <a:txBody>
                    <a:bodyPr/>
                    <a:lstStyle/>
                    <a:p>
                      <a:pPr algn="l"/>
                      <a:r>
                        <a:rPr lang="it-IT" sz="1500" dirty="0"/>
                        <a:t>Totale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/>
                        <a:t>320</a:t>
                      </a:r>
                    </a:p>
                  </a:txBody>
                  <a:tcPr marL="75527" marR="75527" marT="37763" marB="377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/>
                        <a:t>320</a:t>
                      </a:r>
                    </a:p>
                  </a:txBody>
                  <a:tcPr marL="75527" marR="75527" marT="37763" marB="37763"/>
                </a:tc>
                <a:extLst>
                  <a:ext uri="{0D108BD9-81ED-4DB2-BD59-A6C34878D82A}">
                    <a16:rowId xmlns:a16="http://schemas.microsoft.com/office/drawing/2014/main" val="2039833947"/>
                  </a:ext>
                </a:extLst>
              </a:tr>
            </a:tbl>
          </a:graphicData>
        </a:graphic>
      </p:graphicFrame>
      <p:graphicFrame>
        <p:nvGraphicFramePr>
          <p:cNvPr id="46" name="Grafico 45">
            <a:extLst>
              <a:ext uri="{FF2B5EF4-FFF2-40B4-BE49-F238E27FC236}">
                <a16:creationId xmlns:a16="http://schemas.microsoft.com/office/drawing/2014/main" id="{D95940D7-DF9D-43B4-89B3-8DBFC4DA5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041137"/>
              </p:ext>
            </p:extLst>
          </p:nvPr>
        </p:nvGraphicFramePr>
        <p:xfrm>
          <a:off x="3614778" y="1248185"/>
          <a:ext cx="3073515" cy="201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47" name="Grafico 46">
            <a:extLst>
              <a:ext uri="{FF2B5EF4-FFF2-40B4-BE49-F238E27FC236}">
                <a16:creationId xmlns:a16="http://schemas.microsoft.com/office/drawing/2014/main" id="{E6FE097A-D950-43E8-A773-8B7C665E8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671739"/>
              </p:ext>
            </p:extLst>
          </p:nvPr>
        </p:nvGraphicFramePr>
        <p:xfrm>
          <a:off x="3694786" y="3377850"/>
          <a:ext cx="2913498" cy="232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pSp>
        <p:nvGrpSpPr>
          <p:cNvPr id="6" name="Gruppo 5">
            <a:extLst>
              <a:ext uri="{FF2B5EF4-FFF2-40B4-BE49-F238E27FC236}">
                <a16:creationId xmlns:a16="http://schemas.microsoft.com/office/drawing/2014/main" id="{A8FA6F35-DA49-4170-B589-4E97177C5393}"/>
              </a:ext>
            </a:extLst>
          </p:cNvPr>
          <p:cNvGrpSpPr/>
          <p:nvPr/>
        </p:nvGrpSpPr>
        <p:grpSpPr>
          <a:xfrm>
            <a:off x="6647684" y="2611945"/>
            <a:ext cx="2388246" cy="2615609"/>
            <a:chOff x="6619863" y="2391468"/>
            <a:chExt cx="2388246" cy="2615609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0F366CDC-34B6-4623-9833-6F14F81DF3A3}"/>
                </a:ext>
              </a:extLst>
            </p:cNvPr>
            <p:cNvSpPr txBox="1"/>
            <p:nvPr/>
          </p:nvSpPr>
          <p:spPr>
            <a:xfrm>
              <a:off x="6729836" y="2610728"/>
              <a:ext cx="1557893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Righe di codice</a:t>
              </a:r>
            </a:p>
            <a:p>
              <a:pPr defTabSz="342900">
                <a:defRPr/>
              </a:pPr>
              <a:endParaRPr lang="it-IT" sz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defTabSz="342900"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Righe di commenti</a:t>
              </a:r>
            </a:p>
            <a:p>
              <a:pPr defTabSz="342900">
                <a:defRPr/>
              </a:pPr>
              <a:endParaRPr lang="it-IT" sz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defTabSz="342900"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Documenti prodotti</a:t>
              </a:r>
            </a:p>
            <a:p>
              <a:pPr marL="214313" indent="-214313" defTabSz="342900">
                <a:buFont typeface="Arial" panose="020B0604020202020204" pitchFamily="34" charset="0"/>
                <a:buChar char="•"/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Confronto RDBMS e JCR</a:t>
              </a:r>
            </a:p>
            <a:p>
              <a:pPr marL="214313" indent="-214313" defTabSz="342900">
                <a:buFont typeface="Arial" panose="020B0604020202020204" pitchFamily="34" charset="0"/>
                <a:buChar char="•"/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Struttura JCR</a:t>
              </a:r>
            </a:p>
            <a:p>
              <a:pPr marL="214313" indent="-214313" defTabSz="342900">
                <a:buFont typeface="Arial" panose="020B0604020202020204" pitchFamily="34" charset="0"/>
                <a:buChar char="•"/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Manuale utente</a:t>
              </a:r>
            </a:p>
            <a:p>
              <a:pPr marL="214313" indent="-214313" defTabSz="342900">
                <a:buFont typeface="Arial" panose="020B0604020202020204" pitchFamily="34" charset="0"/>
                <a:buChar char="•"/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Resoconto test prestazionali</a:t>
              </a:r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52685964-F3FF-4352-99D3-95E1E90A3946}"/>
                </a:ext>
              </a:extLst>
            </p:cNvPr>
            <p:cNvCxnSpPr>
              <a:cxnSpLocks/>
            </p:cNvCxnSpPr>
            <p:nvPr/>
          </p:nvCxnSpPr>
          <p:spPr>
            <a:xfrm>
              <a:off x="8332457" y="2595355"/>
              <a:ext cx="0" cy="21159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D9F36321-9F54-4307-9177-4E0A134ED78D}"/>
                </a:ext>
              </a:extLst>
            </p:cNvPr>
            <p:cNvSpPr txBox="1"/>
            <p:nvPr/>
          </p:nvSpPr>
          <p:spPr>
            <a:xfrm>
              <a:off x="8365048" y="2636344"/>
              <a:ext cx="5276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3566</a:t>
              </a:r>
            </a:p>
            <a:p>
              <a:pPr defTabSz="342900">
                <a:defRPr/>
              </a:pPr>
              <a:endParaRPr lang="it-IT" sz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defTabSz="342900"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848</a:t>
              </a:r>
            </a:p>
            <a:p>
              <a:pPr defTabSz="342900">
                <a:defRPr/>
              </a:pPr>
              <a:endParaRPr lang="it-IT" sz="1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defTabSz="342900">
                <a:defRPr/>
              </a:pPr>
              <a:r>
                <a:rPr lang="it-IT" sz="1200" dirty="0">
                  <a:solidFill>
                    <a:prstClr val="black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30057A76-5235-49B6-80B9-D1B03A10CB84}"/>
                </a:ext>
              </a:extLst>
            </p:cNvPr>
            <p:cNvSpPr/>
            <p:nvPr/>
          </p:nvSpPr>
          <p:spPr>
            <a:xfrm>
              <a:off x="6619863" y="2391468"/>
              <a:ext cx="2388246" cy="26156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342900">
                <a:defRPr/>
              </a:pPr>
              <a:endParaRPr lang="it-IT" sz="1350">
                <a:solidFill>
                  <a:prstClr val="black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64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INDICE GENERALE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8605954" y="131216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sz="1350" dirty="0"/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F1B7D91-ECF1-405E-B79C-4C00D0DD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094902"/>
              </p:ext>
            </p:extLst>
          </p:nvPr>
        </p:nvGraphicFramePr>
        <p:xfrm>
          <a:off x="411380" y="1185469"/>
          <a:ext cx="8357948" cy="1498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265B974-4F65-4483-A7F4-7382B4F36D23}"/>
              </a:ext>
            </a:extLst>
          </p:cNvPr>
          <p:cNvCxnSpPr>
            <a:cxnSpLocks/>
          </p:cNvCxnSpPr>
          <p:nvPr/>
        </p:nvCxnSpPr>
        <p:spPr>
          <a:xfrm>
            <a:off x="1237719" y="3364230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3A760-A52C-460E-8BCD-63CEFC3D6A1F}"/>
              </a:ext>
            </a:extLst>
          </p:cNvPr>
          <p:cNvSpPr txBox="1"/>
          <p:nvPr/>
        </p:nvSpPr>
        <p:spPr>
          <a:xfrm>
            <a:off x="351077" y="3001222"/>
            <a:ext cx="16244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Prodotti e progetti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933483B-8890-4471-A4BE-DDEB1484E8C2}"/>
              </a:ext>
            </a:extLst>
          </p:cNvPr>
          <p:cNvSpPr txBox="1"/>
          <p:nvPr/>
        </p:nvSpPr>
        <p:spPr>
          <a:xfrm>
            <a:off x="2060511" y="3012593"/>
            <a:ext cx="12802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RDBMS vs JCR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8AA09E8-32B9-463B-8375-AD0DBB0C2847}"/>
              </a:ext>
            </a:extLst>
          </p:cNvPr>
          <p:cNvSpPr txBox="1"/>
          <p:nvPr/>
        </p:nvSpPr>
        <p:spPr>
          <a:xfrm>
            <a:off x="2734946" y="4794983"/>
            <a:ext cx="10171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Tecnologie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47749B3-5E99-4DFD-881E-D48D7DF193D5}"/>
              </a:ext>
            </a:extLst>
          </p:cNvPr>
          <p:cNvSpPr txBox="1"/>
          <p:nvPr/>
        </p:nvSpPr>
        <p:spPr>
          <a:xfrm>
            <a:off x="3471731" y="3012742"/>
            <a:ext cx="8577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Requisiti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D898BB5-7971-4CE0-A6AD-3F5E5DD0FCC7}"/>
              </a:ext>
            </a:extLst>
          </p:cNvPr>
          <p:cNvSpPr txBox="1"/>
          <p:nvPr/>
        </p:nvSpPr>
        <p:spPr>
          <a:xfrm>
            <a:off x="3947504" y="4793403"/>
            <a:ext cx="1265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Progettazione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DB15273F-DC01-499B-9E44-FB4ADB2B396B}"/>
              </a:ext>
            </a:extLst>
          </p:cNvPr>
          <p:cNvCxnSpPr>
            <a:cxnSpLocks/>
          </p:cNvCxnSpPr>
          <p:nvPr/>
        </p:nvCxnSpPr>
        <p:spPr>
          <a:xfrm>
            <a:off x="2577921" y="3350115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88DDEAB-4A38-4752-963B-6F33C7CA99ED}"/>
              </a:ext>
            </a:extLst>
          </p:cNvPr>
          <p:cNvCxnSpPr>
            <a:cxnSpLocks/>
          </p:cNvCxnSpPr>
          <p:nvPr/>
        </p:nvCxnSpPr>
        <p:spPr>
          <a:xfrm>
            <a:off x="3250694" y="4190583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C794E5C-3201-444D-82F0-3AF8273C78A8}"/>
              </a:ext>
            </a:extLst>
          </p:cNvPr>
          <p:cNvCxnSpPr>
            <a:cxnSpLocks/>
          </p:cNvCxnSpPr>
          <p:nvPr/>
        </p:nvCxnSpPr>
        <p:spPr>
          <a:xfrm>
            <a:off x="3899453" y="3359407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A687EE8-C1F8-4061-91AF-22F03EDE9E8F}"/>
              </a:ext>
            </a:extLst>
          </p:cNvPr>
          <p:cNvCxnSpPr>
            <a:cxnSpLocks/>
          </p:cNvCxnSpPr>
          <p:nvPr/>
        </p:nvCxnSpPr>
        <p:spPr>
          <a:xfrm>
            <a:off x="4599450" y="4196652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FB94EE1-511E-4610-8F76-1988B46CBD1B}"/>
              </a:ext>
            </a:extLst>
          </p:cNvPr>
          <p:cNvSpPr txBox="1"/>
          <p:nvPr/>
        </p:nvSpPr>
        <p:spPr>
          <a:xfrm>
            <a:off x="4424991" y="3012230"/>
            <a:ext cx="17238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Modello di sviluppo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32160AF-748A-48A3-80BB-591E926EAA9C}"/>
              </a:ext>
            </a:extLst>
          </p:cNvPr>
          <p:cNvCxnSpPr>
            <a:cxnSpLocks/>
          </p:cNvCxnSpPr>
          <p:nvPr/>
        </p:nvCxnSpPr>
        <p:spPr>
          <a:xfrm>
            <a:off x="5281205" y="3349752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D9F9FBD0-712F-4157-BB08-9CFDFE314E40}"/>
              </a:ext>
            </a:extLst>
          </p:cNvPr>
          <p:cNvSpPr txBox="1"/>
          <p:nvPr/>
        </p:nvSpPr>
        <p:spPr>
          <a:xfrm>
            <a:off x="5531666" y="4794706"/>
            <a:ext cx="8098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Codifica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1792F4A-4407-4807-9DF9-D9F40566F399}"/>
              </a:ext>
            </a:extLst>
          </p:cNvPr>
          <p:cNvCxnSpPr>
            <a:cxnSpLocks/>
          </p:cNvCxnSpPr>
          <p:nvPr/>
        </p:nvCxnSpPr>
        <p:spPr>
          <a:xfrm>
            <a:off x="5938987" y="4190583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3CA3EF-4343-47DD-8C57-F793E3A477FC}"/>
              </a:ext>
            </a:extLst>
          </p:cNvPr>
          <p:cNvSpPr txBox="1"/>
          <p:nvPr/>
        </p:nvSpPr>
        <p:spPr>
          <a:xfrm>
            <a:off x="6393050" y="3013084"/>
            <a:ext cx="493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Test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930FF16A-D206-45A0-A2B6-FC2A6658BE54}"/>
              </a:ext>
            </a:extLst>
          </p:cNvPr>
          <p:cNvCxnSpPr>
            <a:cxnSpLocks/>
          </p:cNvCxnSpPr>
          <p:nvPr/>
        </p:nvCxnSpPr>
        <p:spPr>
          <a:xfrm>
            <a:off x="6634320" y="3350605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08BE4BD-6853-462C-9038-2523AF4FCFD5}"/>
              </a:ext>
            </a:extLst>
          </p:cNvPr>
          <p:cNvSpPr txBox="1"/>
          <p:nvPr/>
        </p:nvSpPr>
        <p:spPr>
          <a:xfrm>
            <a:off x="6659806" y="4793403"/>
            <a:ext cx="1356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Prodotto finale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580E25F-F35A-4012-86B3-18655725C1DA}"/>
              </a:ext>
            </a:extLst>
          </p:cNvPr>
          <p:cNvCxnSpPr>
            <a:cxnSpLocks/>
          </p:cNvCxnSpPr>
          <p:nvPr/>
        </p:nvCxnSpPr>
        <p:spPr>
          <a:xfrm>
            <a:off x="7341525" y="4196865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BF5F3A7-D2EE-4EF0-B7D5-CCFF392A57E2}"/>
              </a:ext>
            </a:extLst>
          </p:cNvPr>
          <p:cNvCxnSpPr>
            <a:cxnSpLocks/>
            <a:stCxn id="4" idx="6"/>
            <a:endCxn id="80" idx="6"/>
          </p:cNvCxnSpPr>
          <p:nvPr/>
        </p:nvCxnSpPr>
        <p:spPr>
          <a:xfrm flipV="1">
            <a:off x="634238" y="4065669"/>
            <a:ext cx="8241775" cy="168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nettore 3">
            <a:extLst>
              <a:ext uri="{FF2B5EF4-FFF2-40B4-BE49-F238E27FC236}">
                <a16:creationId xmlns:a16="http://schemas.microsoft.com/office/drawing/2014/main" id="{D0B0D1FC-8248-47DA-8081-02F0A6B0C7C9}"/>
              </a:ext>
            </a:extLst>
          </p:cNvPr>
          <p:cNvSpPr/>
          <p:nvPr/>
        </p:nvSpPr>
        <p:spPr>
          <a:xfrm>
            <a:off x="392112" y="3961432"/>
            <a:ext cx="242126" cy="2421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5FFB6601-1FB3-4B86-8375-EFED1A067AC8}"/>
              </a:ext>
            </a:extLst>
          </p:cNvPr>
          <p:cNvSpPr/>
          <p:nvPr/>
        </p:nvSpPr>
        <p:spPr>
          <a:xfrm>
            <a:off x="1779418" y="3949690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912DBCF4-4E9F-4E22-B863-33C8F7FB11F8}"/>
              </a:ext>
            </a:extLst>
          </p:cNvPr>
          <p:cNvSpPr/>
          <p:nvPr/>
        </p:nvSpPr>
        <p:spPr>
          <a:xfrm>
            <a:off x="2456858" y="3948457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46" name="Connettore 45">
            <a:extLst>
              <a:ext uri="{FF2B5EF4-FFF2-40B4-BE49-F238E27FC236}">
                <a16:creationId xmlns:a16="http://schemas.microsoft.com/office/drawing/2014/main" id="{534A1D63-5F70-4D5C-BC91-4986ABE5E9F7}"/>
              </a:ext>
            </a:extLst>
          </p:cNvPr>
          <p:cNvSpPr/>
          <p:nvPr/>
        </p:nvSpPr>
        <p:spPr>
          <a:xfrm>
            <a:off x="3129631" y="3948457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FD233D11-94DD-4BCA-9D9C-1DB3B901442B}"/>
              </a:ext>
            </a:extLst>
          </p:cNvPr>
          <p:cNvSpPr/>
          <p:nvPr/>
        </p:nvSpPr>
        <p:spPr>
          <a:xfrm>
            <a:off x="3781968" y="3954526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02FA8267-9C9F-40B5-862B-9898D731C38C}"/>
              </a:ext>
            </a:extLst>
          </p:cNvPr>
          <p:cNvSpPr/>
          <p:nvPr/>
        </p:nvSpPr>
        <p:spPr>
          <a:xfrm>
            <a:off x="4480729" y="3955672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AD9A1357-A2B6-4051-A78D-3BC14DE0C6A8}"/>
              </a:ext>
            </a:extLst>
          </p:cNvPr>
          <p:cNvSpPr/>
          <p:nvPr/>
        </p:nvSpPr>
        <p:spPr>
          <a:xfrm>
            <a:off x="5160654" y="3947818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950F92DE-2F9E-4D61-A885-FBCDA8A29110}"/>
              </a:ext>
            </a:extLst>
          </p:cNvPr>
          <p:cNvSpPr/>
          <p:nvPr/>
        </p:nvSpPr>
        <p:spPr>
          <a:xfrm>
            <a:off x="5815522" y="3948457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8E451F4B-53D9-4AB8-A1C8-42E563BA26B8}"/>
              </a:ext>
            </a:extLst>
          </p:cNvPr>
          <p:cNvSpPr/>
          <p:nvPr/>
        </p:nvSpPr>
        <p:spPr>
          <a:xfrm>
            <a:off x="6493816" y="3943613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F7B6A731-2C16-40FA-8EBA-B11DFD447A57}"/>
              </a:ext>
            </a:extLst>
          </p:cNvPr>
          <p:cNvSpPr/>
          <p:nvPr/>
        </p:nvSpPr>
        <p:spPr>
          <a:xfrm>
            <a:off x="7217163" y="3949690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C51B229-5C4B-4092-881E-EBA2B6DA4365}"/>
              </a:ext>
            </a:extLst>
          </p:cNvPr>
          <p:cNvSpPr txBox="1"/>
          <p:nvPr/>
        </p:nvSpPr>
        <p:spPr>
          <a:xfrm>
            <a:off x="1200610" y="4799201"/>
            <a:ext cx="1382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Offerta di stage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2AC09DB-3C70-4DC6-B2CE-4AED8A09316A}"/>
              </a:ext>
            </a:extLst>
          </p:cNvPr>
          <p:cNvCxnSpPr>
            <a:cxnSpLocks/>
          </p:cNvCxnSpPr>
          <p:nvPr/>
        </p:nvCxnSpPr>
        <p:spPr>
          <a:xfrm>
            <a:off x="1907660" y="4189217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01FDC93E-07D5-424E-90F6-88A877B9C65B}"/>
              </a:ext>
            </a:extLst>
          </p:cNvPr>
          <p:cNvSpPr/>
          <p:nvPr/>
        </p:nvSpPr>
        <p:spPr>
          <a:xfrm>
            <a:off x="1120194" y="3960320"/>
            <a:ext cx="242126" cy="242126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76" name="Connettore 75">
            <a:extLst>
              <a:ext uri="{FF2B5EF4-FFF2-40B4-BE49-F238E27FC236}">
                <a16:creationId xmlns:a16="http://schemas.microsoft.com/office/drawing/2014/main" id="{DA200605-38E5-4DB1-8C11-A35EC1C0D7A1}"/>
              </a:ext>
            </a:extLst>
          </p:cNvPr>
          <p:cNvSpPr/>
          <p:nvPr/>
        </p:nvSpPr>
        <p:spPr>
          <a:xfrm>
            <a:off x="7912496" y="3931715"/>
            <a:ext cx="242126" cy="242126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80" name="Connettore 79">
            <a:extLst>
              <a:ext uri="{FF2B5EF4-FFF2-40B4-BE49-F238E27FC236}">
                <a16:creationId xmlns:a16="http://schemas.microsoft.com/office/drawing/2014/main" id="{2B31A650-6AE9-4A7B-B51B-43B0DA1C57BF}"/>
              </a:ext>
            </a:extLst>
          </p:cNvPr>
          <p:cNvSpPr/>
          <p:nvPr/>
        </p:nvSpPr>
        <p:spPr>
          <a:xfrm>
            <a:off x="8633887" y="3944606"/>
            <a:ext cx="242126" cy="2421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>
              <a:solidFill>
                <a:schemeClr val="tx1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AFC11DE-28C1-4FBD-8E9B-2EA57B3002BF}"/>
              </a:ext>
            </a:extLst>
          </p:cNvPr>
          <p:cNvSpPr txBox="1"/>
          <p:nvPr/>
        </p:nvSpPr>
        <p:spPr>
          <a:xfrm>
            <a:off x="7236643" y="3005850"/>
            <a:ext cx="1587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500" dirty="0"/>
              <a:t>Obiettivi raggiunti</a:t>
            </a: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AA846FF-5B8E-4104-96A6-46AC69116C73}"/>
              </a:ext>
            </a:extLst>
          </p:cNvPr>
          <p:cNvCxnSpPr>
            <a:cxnSpLocks/>
          </p:cNvCxnSpPr>
          <p:nvPr/>
        </p:nvCxnSpPr>
        <p:spPr>
          <a:xfrm>
            <a:off x="8024727" y="3343371"/>
            <a:ext cx="0" cy="5978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1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 E PROGETTI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54" name="Group 40">
            <a:extLst>
              <a:ext uri="{FF2B5EF4-FFF2-40B4-BE49-F238E27FC236}">
                <a16:creationId xmlns:a16="http://schemas.microsoft.com/office/drawing/2014/main" id="{0566B894-48CD-4E83-8B5D-87A9FE2D011C}"/>
              </a:ext>
            </a:extLst>
          </p:cNvPr>
          <p:cNvGrpSpPr/>
          <p:nvPr/>
        </p:nvGrpSpPr>
        <p:grpSpPr>
          <a:xfrm>
            <a:off x="6374379" y="3133987"/>
            <a:ext cx="1915416" cy="2052175"/>
            <a:chOff x="8979191" y="2234094"/>
            <a:chExt cx="2553888" cy="2562855"/>
          </a:xfrm>
        </p:grpSpPr>
        <p:sp>
          <p:nvSpPr>
            <p:cNvPr id="71" name="TextBox 41">
              <a:extLst>
                <a:ext uri="{FF2B5EF4-FFF2-40B4-BE49-F238E27FC236}">
                  <a16:creationId xmlns:a16="http://schemas.microsoft.com/office/drawing/2014/main" id="{C05C8FBF-1224-49A5-BA89-10BC0F3F5FB9}"/>
                </a:ext>
              </a:extLst>
            </p:cNvPr>
            <p:cNvSpPr txBox="1"/>
            <p:nvPr/>
          </p:nvSpPr>
          <p:spPr>
            <a:xfrm>
              <a:off x="9055386" y="2234094"/>
              <a:ext cx="2477693" cy="461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Moduli </a:t>
              </a:r>
              <a:r>
                <a:rPr lang="it-IT" b="1" dirty="0" err="1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JStore</a:t>
              </a:r>
              <a:endParaRPr lang="en-US" b="1" dirty="0">
                <a:solidFill>
                  <a:schemeClr val="accent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72" name="Straight Connector 43">
              <a:extLst>
                <a:ext uri="{FF2B5EF4-FFF2-40B4-BE49-F238E27FC236}">
                  <a16:creationId xmlns:a16="http://schemas.microsoft.com/office/drawing/2014/main" id="{F6EFC396-28CB-45F9-A577-ABBFCD0BD312}"/>
                </a:ext>
              </a:extLst>
            </p:cNvPr>
            <p:cNvCxnSpPr/>
            <p:nvPr/>
          </p:nvCxnSpPr>
          <p:spPr>
            <a:xfrm>
              <a:off x="9300515" y="3715454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44">
              <a:extLst>
                <a:ext uri="{FF2B5EF4-FFF2-40B4-BE49-F238E27FC236}">
                  <a16:creationId xmlns:a16="http://schemas.microsoft.com/office/drawing/2014/main" id="{D662658A-5ADF-414D-9C07-2DD18A164229}"/>
                </a:ext>
              </a:extLst>
            </p:cNvPr>
            <p:cNvSpPr/>
            <p:nvPr/>
          </p:nvSpPr>
          <p:spPr>
            <a:xfrm>
              <a:off x="8979191" y="3759160"/>
              <a:ext cx="2445960" cy="1037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57175" indent="-257175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Web service</a:t>
              </a:r>
            </a:p>
            <a:p>
              <a:pPr marL="257175" indent="-257175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Modificabili singolarmente</a:t>
              </a:r>
            </a:p>
          </p:txBody>
        </p:sp>
      </p:grpSp>
      <p:grpSp>
        <p:nvGrpSpPr>
          <p:cNvPr id="78" name="Group 46">
            <a:extLst>
              <a:ext uri="{FF2B5EF4-FFF2-40B4-BE49-F238E27FC236}">
                <a16:creationId xmlns:a16="http://schemas.microsoft.com/office/drawing/2014/main" id="{2E12C76C-9E7A-47B5-AD98-F51395DB0E56}"/>
              </a:ext>
            </a:extLst>
          </p:cNvPr>
          <p:cNvGrpSpPr/>
          <p:nvPr/>
        </p:nvGrpSpPr>
        <p:grpSpPr>
          <a:xfrm>
            <a:off x="2824482" y="3132818"/>
            <a:ext cx="1798636" cy="2236341"/>
            <a:chOff x="4940890" y="2229958"/>
            <a:chExt cx="2398181" cy="2981789"/>
          </a:xfrm>
        </p:grpSpPr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37552B05-3E2A-4188-97CE-27A1536FC37F}"/>
                </a:ext>
              </a:extLst>
            </p:cNvPr>
            <p:cNvSpPr txBox="1"/>
            <p:nvPr/>
          </p:nvSpPr>
          <p:spPr>
            <a:xfrm>
              <a:off x="5124133" y="2229958"/>
              <a:ext cx="19622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7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83" name="Straight Connector 49">
              <a:extLst>
                <a:ext uri="{FF2B5EF4-FFF2-40B4-BE49-F238E27FC236}">
                  <a16:creationId xmlns:a16="http://schemas.microsoft.com/office/drawing/2014/main" id="{E4D789AB-1406-46E7-A2CC-04E0C72D2B3F}"/>
                </a:ext>
              </a:extLst>
            </p:cNvPr>
            <p:cNvCxnSpPr/>
            <p:nvPr/>
          </p:nvCxnSpPr>
          <p:spPr>
            <a:xfrm>
              <a:off x="5404017" y="3821520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52">
              <a:extLst>
                <a:ext uri="{FF2B5EF4-FFF2-40B4-BE49-F238E27FC236}">
                  <a16:creationId xmlns:a16="http://schemas.microsoft.com/office/drawing/2014/main" id="{A02EBC67-E872-46F7-8BD0-84499ECE8C64}"/>
                </a:ext>
              </a:extLst>
            </p:cNvPr>
            <p:cNvSpPr/>
            <p:nvPr/>
          </p:nvSpPr>
          <p:spPr>
            <a:xfrm>
              <a:off x="4940890" y="3857529"/>
              <a:ext cx="2398181" cy="1354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per casse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mobile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web</a:t>
              </a:r>
            </a:p>
          </p:txBody>
        </p:sp>
      </p:grpSp>
      <p:grpSp>
        <p:nvGrpSpPr>
          <p:cNvPr id="85" name="Group 54">
            <a:extLst>
              <a:ext uri="{FF2B5EF4-FFF2-40B4-BE49-F238E27FC236}">
                <a16:creationId xmlns:a16="http://schemas.microsoft.com/office/drawing/2014/main" id="{FEAB778C-8880-4959-B884-A2A1E8992E1C}"/>
              </a:ext>
            </a:extLst>
          </p:cNvPr>
          <p:cNvGrpSpPr/>
          <p:nvPr/>
        </p:nvGrpSpPr>
        <p:grpSpPr>
          <a:xfrm>
            <a:off x="4601805" y="3123461"/>
            <a:ext cx="1829721" cy="2245342"/>
            <a:chOff x="6961198" y="2217483"/>
            <a:chExt cx="2439628" cy="2993791"/>
          </a:xfrm>
        </p:grpSpPr>
        <p:sp>
          <p:nvSpPr>
            <p:cNvPr id="86" name="TextBox 55">
              <a:extLst>
                <a:ext uri="{FF2B5EF4-FFF2-40B4-BE49-F238E27FC236}">
                  <a16:creationId xmlns:a16="http://schemas.microsoft.com/office/drawing/2014/main" id="{B8CC451D-2C88-4B48-9AF3-E1FF50983E66}"/>
                </a:ext>
              </a:extLst>
            </p:cNvPr>
            <p:cNvSpPr txBox="1"/>
            <p:nvPr/>
          </p:nvSpPr>
          <p:spPr>
            <a:xfrm>
              <a:off x="7094217" y="2217483"/>
              <a:ext cx="19622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JStore</a:t>
              </a:r>
              <a:endParaRPr lang="en-US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87" name="Straight Connector 57">
              <a:extLst>
                <a:ext uri="{FF2B5EF4-FFF2-40B4-BE49-F238E27FC236}">
                  <a16:creationId xmlns:a16="http://schemas.microsoft.com/office/drawing/2014/main" id="{AE65F113-73F7-49F8-AED2-4A5270A313FE}"/>
                </a:ext>
              </a:extLst>
            </p:cNvPr>
            <p:cNvCxnSpPr/>
            <p:nvPr/>
          </p:nvCxnSpPr>
          <p:spPr>
            <a:xfrm>
              <a:off x="7351631" y="3823552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8">
              <a:extLst>
                <a:ext uri="{FF2B5EF4-FFF2-40B4-BE49-F238E27FC236}">
                  <a16:creationId xmlns:a16="http://schemas.microsoft.com/office/drawing/2014/main" id="{685C297C-F8BA-449B-9FCB-D06E3D74BA1B}"/>
                </a:ext>
              </a:extLst>
            </p:cNvPr>
            <p:cNvSpPr/>
            <p:nvPr/>
          </p:nvSpPr>
          <p:spPr>
            <a:xfrm>
              <a:off x="6961198" y="3857056"/>
              <a:ext cx="2439628" cy="1354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Controllo dei punti vendita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Modulare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Multipiattaforma</a:t>
              </a:r>
            </a:p>
          </p:txBody>
        </p:sp>
      </p:grpSp>
      <p:sp>
        <p:nvSpPr>
          <p:cNvPr id="89" name="Rectangle 69">
            <a:extLst>
              <a:ext uri="{FF2B5EF4-FFF2-40B4-BE49-F238E27FC236}">
                <a16:creationId xmlns:a16="http://schemas.microsoft.com/office/drawing/2014/main" id="{E2FD8823-2426-4B01-90E0-55F6FB198FB9}"/>
              </a:ext>
            </a:extLst>
          </p:cNvPr>
          <p:cNvSpPr/>
          <p:nvPr/>
        </p:nvSpPr>
        <p:spPr>
          <a:xfrm>
            <a:off x="4512497" y="1344785"/>
            <a:ext cx="3301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90" name="Group 71">
            <a:extLst>
              <a:ext uri="{FF2B5EF4-FFF2-40B4-BE49-F238E27FC236}">
                <a16:creationId xmlns:a16="http://schemas.microsoft.com/office/drawing/2014/main" id="{79710667-542A-4FE4-A1A6-432CC06CF869}"/>
              </a:ext>
            </a:extLst>
          </p:cNvPr>
          <p:cNvGrpSpPr/>
          <p:nvPr/>
        </p:nvGrpSpPr>
        <p:grpSpPr>
          <a:xfrm>
            <a:off x="1146324" y="3130873"/>
            <a:ext cx="1783338" cy="2237936"/>
            <a:chOff x="3103492" y="2282646"/>
            <a:chExt cx="2007646" cy="2922042"/>
          </a:xfrm>
        </p:grpSpPr>
        <p:sp>
          <p:nvSpPr>
            <p:cNvPr id="91" name="TextBox 72">
              <a:extLst>
                <a:ext uri="{FF2B5EF4-FFF2-40B4-BE49-F238E27FC236}">
                  <a16:creationId xmlns:a16="http://schemas.microsoft.com/office/drawing/2014/main" id="{2E123E9C-1189-44ED-A77D-F89BB2B3484F}"/>
                </a:ext>
              </a:extLst>
            </p:cNvPr>
            <p:cNvSpPr txBox="1"/>
            <p:nvPr/>
          </p:nvSpPr>
          <p:spPr>
            <a:xfrm>
              <a:off x="3148858" y="2282646"/>
              <a:ext cx="1962280" cy="48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Hardware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2" name="Rectangle 75">
              <a:extLst>
                <a:ext uri="{FF2B5EF4-FFF2-40B4-BE49-F238E27FC236}">
                  <a16:creationId xmlns:a16="http://schemas.microsoft.com/office/drawing/2014/main" id="{12AD4D07-9DD2-4273-A097-B1D15D77CF18}"/>
                </a:ext>
              </a:extLst>
            </p:cNvPr>
            <p:cNvSpPr/>
            <p:nvPr/>
          </p:nvSpPr>
          <p:spPr>
            <a:xfrm>
              <a:off x="3103492" y="3878551"/>
              <a:ext cx="2000874" cy="13261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Casse automatiche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Terminali POS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it-IT" sz="15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Bilance</a:t>
              </a:r>
            </a:p>
          </p:txBody>
        </p:sp>
      </p:grpSp>
      <p:sp>
        <p:nvSpPr>
          <p:cNvPr id="93" name="Ovale 92">
            <a:extLst>
              <a:ext uri="{FF2B5EF4-FFF2-40B4-BE49-F238E27FC236}">
                <a16:creationId xmlns:a16="http://schemas.microsoft.com/office/drawing/2014/main" id="{7FC4E40D-6E32-442B-869E-F1C807C3F81B}"/>
              </a:ext>
            </a:extLst>
          </p:cNvPr>
          <p:cNvSpPr/>
          <p:nvPr/>
        </p:nvSpPr>
        <p:spPr>
          <a:xfrm>
            <a:off x="3171827" y="1340447"/>
            <a:ext cx="1340670" cy="1340687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94" name="Straight Connector 49">
            <a:extLst>
              <a:ext uri="{FF2B5EF4-FFF2-40B4-BE49-F238E27FC236}">
                <a16:creationId xmlns:a16="http://schemas.microsoft.com/office/drawing/2014/main" id="{977BDC6B-6AF2-4170-AD9E-BF9741C4C2D5}"/>
              </a:ext>
            </a:extLst>
          </p:cNvPr>
          <p:cNvCxnSpPr>
            <a:cxnSpLocks/>
          </p:cNvCxnSpPr>
          <p:nvPr/>
        </p:nvCxnSpPr>
        <p:spPr>
          <a:xfrm>
            <a:off x="1461090" y="4318869"/>
            <a:ext cx="1085728" cy="0"/>
          </a:xfrm>
          <a:prstGeom prst="line">
            <a:avLst/>
          </a:prstGeom>
          <a:ln w="19050">
            <a:solidFill>
              <a:schemeClr val="tx2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o 94">
            <a:extLst>
              <a:ext uri="{FF2B5EF4-FFF2-40B4-BE49-F238E27FC236}">
                <a16:creationId xmlns:a16="http://schemas.microsoft.com/office/drawing/2014/main" id="{BFA1B460-1E51-40A1-8206-6109484F972B}"/>
              </a:ext>
            </a:extLst>
          </p:cNvPr>
          <p:cNvGrpSpPr/>
          <p:nvPr/>
        </p:nvGrpSpPr>
        <p:grpSpPr>
          <a:xfrm>
            <a:off x="5046179" y="3457441"/>
            <a:ext cx="782489" cy="782489"/>
            <a:chOff x="443166" y="2376804"/>
            <a:chExt cx="3381435" cy="3381435"/>
          </a:xfrm>
        </p:grpSpPr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1394BFCF-B81C-47E2-BFAA-2D0C7E4DE4C3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 dirty="0"/>
            </a:p>
          </p:txBody>
        </p:sp>
        <p:pic>
          <p:nvPicPr>
            <p:cNvPr id="97" name="Immagine 96">
              <a:extLst>
                <a:ext uri="{FF2B5EF4-FFF2-40B4-BE49-F238E27FC236}">
                  <a16:creationId xmlns:a16="http://schemas.microsoft.com/office/drawing/2014/main" id="{1120028D-2852-453E-9C28-26D762B7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pic>
        <p:nvPicPr>
          <p:cNvPr id="98" name="Immagine 97">
            <a:extLst>
              <a:ext uri="{FF2B5EF4-FFF2-40B4-BE49-F238E27FC236}">
                <a16:creationId xmlns:a16="http://schemas.microsoft.com/office/drawing/2014/main" id="{C801F6A9-CABB-434B-95AC-6B10499F5D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66" y="3466040"/>
            <a:ext cx="778787" cy="773890"/>
          </a:xfrm>
          <a:prstGeom prst="rect">
            <a:avLst/>
          </a:prstGeom>
        </p:spPr>
      </p:pic>
      <p:pic>
        <p:nvPicPr>
          <p:cNvPr id="99" name="Immagine 98">
            <a:extLst>
              <a:ext uri="{FF2B5EF4-FFF2-40B4-BE49-F238E27FC236}">
                <a16:creationId xmlns:a16="http://schemas.microsoft.com/office/drawing/2014/main" id="{25C3D0B9-F93E-43C1-AE4E-962D4FDF9F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398" y="3467024"/>
            <a:ext cx="782690" cy="772906"/>
          </a:xfrm>
          <a:prstGeom prst="rect">
            <a:avLst/>
          </a:prstGeom>
        </p:spPr>
      </p:pic>
      <p:grpSp>
        <p:nvGrpSpPr>
          <p:cNvPr id="100" name="Gruppo 99">
            <a:extLst>
              <a:ext uri="{FF2B5EF4-FFF2-40B4-BE49-F238E27FC236}">
                <a16:creationId xmlns:a16="http://schemas.microsoft.com/office/drawing/2014/main" id="{0F0864A4-7483-4E0E-A745-0A162C6EBBF9}"/>
              </a:ext>
            </a:extLst>
          </p:cNvPr>
          <p:cNvGrpSpPr/>
          <p:nvPr/>
        </p:nvGrpSpPr>
        <p:grpSpPr>
          <a:xfrm>
            <a:off x="6794618" y="3460014"/>
            <a:ext cx="786650" cy="779916"/>
            <a:chOff x="2086979" y="1203600"/>
            <a:chExt cx="1241884" cy="1227642"/>
          </a:xfrm>
        </p:grpSpPr>
        <p:sp>
          <p:nvSpPr>
            <p:cNvPr id="101" name="Ovale 100">
              <a:extLst>
                <a:ext uri="{FF2B5EF4-FFF2-40B4-BE49-F238E27FC236}">
                  <a16:creationId xmlns:a16="http://schemas.microsoft.com/office/drawing/2014/main" id="{00C78735-EF68-4229-B3B5-79224DD885B5}"/>
                </a:ext>
              </a:extLst>
            </p:cNvPr>
            <p:cNvSpPr/>
            <p:nvPr/>
          </p:nvSpPr>
          <p:spPr>
            <a:xfrm>
              <a:off x="2086979" y="1203600"/>
              <a:ext cx="1241884" cy="1227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102" name="Immagine 101">
              <a:extLst>
                <a:ext uri="{FF2B5EF4-FFF2-40B4-BE49-F238E27FC236}">
                  <a16:creationId xmlns:a16="http://schemas.microsoft.com/office/drawing/2014/main" id="{04D8E4E4-4464-4ED5-A45E-DB4FED5A5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"/>
            <a:stretch/>
          </p:blipFill>
          <p:spPr>
            <a:xfrm>
              <a:off x="2172636" y="1364852"/>
              <a:ext cx="1121370" cy="893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954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OFFERTA DI STAGE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42" name="Group 137">
            <a:extLst>
              <a:ext uri="{FF2B5EF4-FFF2-40B4-BE49-F238E27FC236}">
                <a16:creationId xmlns:a16="http://schemas.microsoft.com/office/drawing/2014/main" id="{1F42F32D-0326-437A-A7E3-B88124A37459}"/>
              </a:ext>
            </a:extLst>
          </p:cNvPr>
          <p:cNvGrpSpPr/>
          <p:nvPr/>
        </p:nvGrpSpPr>
        <p:grpSpPr>
          <a:xfrm>
            <a:off x="1564743" y="3331462"/>
            <a:ext cx="1320614" cy="1929644"/>
            <a:chOff x="4934796" y="1751013"/>
            <a:chExt cx="2935287" cy="4606075"/>
          </a:xfrm>
          <a:solidFill>
            <a:schemeClr val="accent6"/>
          </a:solidFill>
        </p:grpSpPr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44A4646-6450-43D0-A750-14E94EF56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B68779D7-1A86-420F-842F-BC81A782AE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15062EA-E3EB-4B5B-BA86-31DD6159DAEC}"/>
              </a:ext>
            </a:extLst>
          </p:cNvPr>
          <p:cNvSpPr txBox="1"/>
          <p:nvPr/>
        </p:nvSpPr>
        <p:spPr>
          <a:xfrm>
            <a:off x="3303102" y="1388723"/>
            <a:ext cx="40617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Persistenza informazioni prodotti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Stampa etichetta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di magazzino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Raccolta dati statistici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402C3B0-3582-4BC6-BC3D-2839E3B83B1A}"/>
              </a:ext>
            </a:extLst>
          </p:cNvPr>
          <p:cNvSpPr txBox="1"/>
          <p:nvPr/>
        </p:nvSpPr>
        <p:spPr>
          <a:xfrm>
            <a:off x="3303102" y="3154792"/>
            <a:ext cx="636694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Scavalcare i limiti imposti dalla struttura del database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Flessibilità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Estendibilità</a:t>
            </a:r>
          </a:p>
          <a:p>
            <a:pPr lvl="1"/>
            <a:endParaRPr lang="it-IT" sz="1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(JCR)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standard JSR 170 e JSR 283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Documentazione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di codice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Prototipo sotto forma di web </a:t>
            </a:r>
            <a:r>
              <a:rPr lang="it-IT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4B7836B-B1D1-4168-B6F4-770EACDCFAA0}"/>
              </a:ext>
            </a:extLst>
          </p:cNvPr>
          <p:cNvGrpSpPr/>
          <p:nvPr/>
        </p:nvGrpSpPr>
        <p:grpSpPr>
          <a:xfrm>
            <a:off x="1124799" y="1006945"/>
            <a:ext cx="1892721" cy="1896842"/>
            <a:chOff x="1164471" y="1638901"/>
            <a:chExt cx="1748536" cy="1752343"/>
          </a:xfrm>
        </p:grpSpPr>
        <p:sp>
          <p:nvSpPr>
            <p:cNvPr id="49" name="Teardrop 50">
              <a:extLst>
                <a:ext uri="{FF2B5EF4-FFF2-40B4-BE49-F238E27FC236}">
                  <a16:creationId xmlns:a16="http://schemas.microsoft.com/office/drawing/2014/main" id="{084A6329-DAF7-4847-A6BC-C533967A64F4}"/>
                </a:ext>
              </a:extLst>
            </p:cNvPr>
            <p:cNvSpPr/>
            <p:nvPr/>
          </p:nvSpPr>
          <p:spPr>
            <a:xfrm rot="5400000">
              <a:off x="1165286" y="1642513"/>
              <a:ext cx="855900" cy="855208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1" name="Teardrop 51">
              <a:extLst>
                <a:ext uri="{FF2B5EF4-FFF2-40B4-BE49-F238E27FC236}">
                  <a16:creationId xmlns:a16="http://schemas.microsoft.com/office/drawing/2014/main" id="{DAE300E5-DF7F-4B2B-881A-B569747C4020}"/>
                </a:ext>
              </a:extLst>
            </p:cNvPr>
            <p:cNvSpPr/>
            <p:nvPr/>
          </p:nvSpPr>
          <p:spPr>
            <a:xfrm rot="10800000">
              <a:off x="2056637" y="1638901"/>
              <a:ext cx="856370" cy="856370"/>
            </a:xfrm>
            <a:prstGeom prst="teardrop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2" name="Teardrop 52">
              <a:extLst>
                <a:ext uri="{FF2B5EF4-FFF2-40B4-BE49-F238E27FC236}">
                  <a16:creationId xmlns:a16="http://schemas.microsoft.com/office/drawing/2014/main" id="{DEADE917-6077-4DD2-8A95-69DB00F5554C}"/>
                </a:ext>
              </a:extLst>
            </p:cNvPr>
            <p:cNvSpPr/>
            <p:nvPr/>
          </p:nvSpPr>
          <p:spPr>
            <a:xfrm>
              <a:off x="1164471" y="2534874"/>
              <a:ext cx="856370" cy="856370"/>
            </a:xfrm>
            <a:prstGeom prst="teardrop">
              <a:avLst/>
            </a:prstGeom>
            <a:solidFill>
              <a:schemeClr val="accent4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53" name="Teardrop 53">
              <a:extLst>
                <a:ext uri="{FF2B5EF4-FFF2-40B4-BE49-F238E27FC236}">
                  <a16:creationId xmlns:a16="http://schemas.microsoft.com/office/drawing/2014/main" id="{0883DDA5-07D8-4E9A-81B4-3AF56C256784}"/>
                </a:ext>
              </a:extLst>
            </p:cNvPr>
            <p:cNvSpPr/>
            <p:nvPr/>
          </p:nvSpPr>
          <p:spPr>
            <a:xfrm rot="16200000">
              <a:off x="2056637" y="2534874"/>
              <a:ext cx="856370" cy="856370"/>
            </a:xfrm>
            <a:prstGeom prst="teardrop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C89FB6D9-5082-4C6B-922C-A09485F2B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630" y="2658784"/>
              <a:ext cx="539589" cy="536195"/>
            </a:xfrm>
            <a:prstGeom prst="rect">
              <a:avLst/>
            </a:prstGeom>
          </p:spPr>
        </p:pic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197363C5-16ED-424E-BC99-83F8C801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215" y="2642318"/>
              <a:ext cx="563470" cy="559926"/>
            </a:xfrm>
            <a:prstGeom prst="rect">
              <a:avLst/>
            </a:prstGeom>
          </p:spPr>
        </p:pic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046886D7-BFCB-43B4-9D4B-102BB7745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679" y="1785325"/>
              <a:ext cx="597946" cy="594185"/>
            </a:xfrm>
            <a:prstGeom prst="rect">
              <a:avLst/>
            </a:prstGeom>
          </p:spPr>
        </p:pic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274A82F4-214D-4732-AF5A-6FEB1B23F247}"/>
                </a:ext>
              </a:extLst>
            </p:cNvPr>
            <p:cNvGrpSpPr/>
            <p:nvPr/>
          </p:nvGrpSpPr>
          <p:grpSpPr>
            <a:xfrm>
              <a:off x="2180906" y="1789135"/>
              <a:ext cx="573317" cy="555592"/>
              <a:chOff x="-5656462" y="84527"/>
              <a:chExt cx="959783" cy="948776"/>
            </a:xfrm>
          </p:grpSpPr>
          <p:sp>
            <p:nvSpPr>
              <p:cNvPr id="59" name="Ovale 58">
                <a:extLst>
                  <a:ext uri="{FF2B5EF4-FFF2-40B4-BE49-F238E27FC236}">
                    <a16:creationId xmlns:a16="http://schemas.microsoft.com/office/drawing/2014/main" id="{A7996A9F-4571-4E8A-917C-832537FB0202}"/>
                  </a:ext>
                </a:extLst>
              </p:cNvPr>
              <p:cNvSpPr/>
              <p:nvPr/>
            </p:nvSpPr>
            <p:spPr>
              <a:xfrm>
                <a:off x="-5656462" y="84527"/>
                <a:ext cx="959783" cy="9487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351"/>
              </a:p>
            </p:txBody>
          </p:sp>
          <p:pic>
            <p:nvPicPr>
              <p:cNvPr id="60" name="Elemento grafico 59" descr="Elenco">
                <a:extLst>
                  <a:ext uri="{FF2B5EF4-FFF2-40B4-BE49-F238E27FC236}">
                    <a16:creationId xmlns:a16="http://schemas.microsoft.com/office/drawing/2014/main" id="{377E3DCA-F2A5-476D-A90E-AA2B36C47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-5552377" y="160435"/>
                <a:ext cx="769643" cy="7696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5523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1/2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86F72DA-6ECF-49C7-A8F2-023BF1B4A7FF}"/>
              </a:ext>
            </a:extLst>
          </p:cNvPr>
          <p:cNvSpPr txBox="1"/>
          <p:nvPr/>
        </p:nvSpPr>
        <p:spPr>
          <a:xfrm>
            <a:off x="3233754" y="1114332"/>
            <a:ext cx="265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dei dati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79D0404-7FB8-4BE2-9BAC-E6B1BCA66DEA}"/>
              </a:ext>
            </a:extLst>
          </p:cNvPr>
          <p:cNvSpPr txBox="1"/>
          <p:nvPr/>
        </p:nvSpPr>
        <p:spPr>
          <a:xfrm>
            <a:off x="2234303" y="1889570"/>
            <a:ext cx="22700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relazionale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Teoria degli insiemi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Relazione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tabella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6C9DFE4-336A-4924-A2BB-DE5E747B358B}"/>
              </a:ext>
            </a:extLst>
          </p:cNvPr>
          <p:cNvSpPr txBox="1"/>
          <p:nvPr/>
        </p:nvSpPr>
        <p:spPr>
          <a:xfrm>
            <a:off x="4796785" y="1892344"/>
            <a:ext cx="26493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JCR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gerarchico + modello a rete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albero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Nodi e proprietà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E7CBA36-BD67-4121-BA70-FF947DA107DD}"/>
              </a:ext>
            </a:extLst>
          </p:cNvPr>
          <p:cNvSpPr txBox="1"/>
          <p:nvPr/>
        </p:nvSpPr>
        <p:spPr>
          <a:xfrm>
            <a:off x="3223680" y="3667898"/>
            <a:ext cx="265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FEFB196F-755C-45A7-A551-6EF511A902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25" y="4413594"/>
            <a:ext cx="531175" cy="701552"/>
          </a:xfrm>
          <a:prstGeom prst="rect">
            <a:avLst/>
          </a:prstGeom>
        </p:spPr>
      </p:pic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8DE989-5E2C-4A83-BBEC-A8CAD8DB9956}"/>
              </a:ext>
            </a:extLst>
          </p:cNvPr>
          <p:cNvSpPr txBox="1"/>
          <p:nvPr/>
        </p:nvSpPr>
        <p:spPr>
          <a:xfrm>
            <a:off x="1859280" y="4323580"/>
            <a:ext cx="2642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white-list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necessaria per ogni tipo di dato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3F45578-983E-4D68-A6AE-018E8B404FC2}"/>
              </a:ext>
            </a:extLst>
          </p:cNvPr>
          <p:cNvSpPr txBox="1"/>
          <p:nvPr/>
        </p:nvSpPr>
        <p:spPr>
          <a:xfrm>
            <a:off x="4862646" y="4330291"/>
            <a:ext cx="265176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</a:t>
            </a:r>
            <a:r>
              <a:rPr lang="it-IT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</a:t>
            </a:r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-list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Nessuna struttura necessaria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Definizione di vincoli</a:t>
            </a:r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1A6E9A45-ACEA-47F2-9A14-E4A0236F9D11}"/>
              </a:ext>
            </a:extLst>
          </p:cNvPr>
          <p:cNvCxnSpPr/>
          <p:nvPr/>
        </p:nvCxnSpPr>
        <p:spPr>
          <a:xfrm>
            <a:off x="2231021" y="3460542"/>
            <a:ext cx="488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C7FF36FF-B6DB-491B-BEA9-2F361149C4F0}"/>
              </a:ext>
            </a:extLst>
          </p:cNvPr>
          <p:cNvCxnSpPr>
            <a:cxnSpLocks/>
          </p:cNvCxnSpPr>
          <p:nvPr/>
        </p:nvCxnSpPr>
        <p:spPr>
          <a:xfrm>
            <a:off x="4575096" y="1914014"/>
            <a:ext cx="0" cy="1168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953A2017-4F2E-4712-9E70-35888DD63515}"/>
              </a:ext>
            </a:extLst>
          </p:cNvPr>
          <p:cNvCxnSpPr>
            <a:cxnSpLocks/>
          </p:cNvCxnSpPr>
          <p:nvPr/>
        </p:nvCxnSpPr>
        <p:spPr>
          <a:xfrm>
            <a:off x="4544616" y="4413594"/>
            <a:ext cx="0" cy="889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magine 64">
            <a:extLst>
              <a:ext uri="{FF2B5EF4-FFF2-40B4-BE49-F238E27FC236}">
                <a16:creationId xmlns:a16="http://schemas.microsoft.com/office/drawing/2014/main" id="{AC0C9A69-888C-4122-99E1-86DDA73A32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836" y="1924198"/>
            <a:ext cx="1821047" cy="1223406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DF5AAE5B-8C8C-4433-ADBC-E6867ECC5C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2" y="2176350"/>
            <a:ext cx="1995947" cy="438611"/>
          </a:xfrm>
          <a:prstGeom prst="rect">
            <a:avLst/>
          </a:prstGeom>
        </p:spPr>
      </p:pic>
      <p:pic>
        <p:nvPicPr>
          <p:cNvPr id="67" name="Immagine 66">
            <a:extLst>
              <a:ext uri="{FF2B5EF4-FFF2-40B4-BE49-F238E27FC236}">
                <a16:creationId xmlns:a16="http://schemas.microsoft.com/office/drawing/2014/main" id="{88D7E95F-10E9-460A-8B53-2BDD305D56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226" y="4413593"/>
            <a:ext cx="516738" cy="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2/2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D70E18C-E2B4-4D02-9942-365556AA615B}"/>
              </a:ext>
            </a:extLst>
          </p:cNvPr>
          <p:cNvSpPr txBox="1"/>
          <p:nvPr/>
        </p:nvSpPr>
        <p:spPr>
          <a:xfrm>
            <a:off x="3234951" y="1141618"/>
            <a:ext cx="265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Responsabilità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87AC15A-5C00-4148-87FD-3208C8415D7C}"/>
              </a:ext>
            </a:extLst>
          </p:cNvPr>
          <p:cNvSpPr txBox="1"/>
          <p:nvPr/>
        </p:nvSpPr>
        <p:spPr>
          <a:xfrm>
            <a:off x="2366351" y="1828650"/>
            <a:ext cx="21747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 DBA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Parzialmente dal programmatore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1F899D2-1665-4517-87C1-6396BE38FF89}"/>
              </a:ext>
            </a:extLst>
          </p:cNvPr>
          <p:cNvSpPr txBox="1"/>
          <p:nvPr/>
        </p:nvSpPr>
        <p:spPr>
          <a:xfrm>
            <a:off x="4646852" y="1826336"/>
            <a:ext cx="25203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 tre ruoli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Principalmente da programmatore e utente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8924E83-DF56-4D2A-A038-253A09CC3DE3}"/>
              </a:ext>
            </a:extLst>
          </p:cNvPr>
          <p:cNvSpPr txBox="1"/>
          <p:nvPr/>
        </p:nvSpPr>
        <p:spPr>
          <a:xfrm>
            <a:off x="3061570" y="3481197"/>
            <a:ext cx="2998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Risposta ai cambiamenti</a:t>
            </a:r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55B6B08F-957E-4CB4-89EE-45907BA6C682}"/>
              </a:ext>
            </a:extLst>
          </p:cNvPr>
          <p:cNvGrpSpPr/>
          <p:nvPr/>
        </p:nvGrpSpPr>
        <p:grpSpPr>
          <a:xfrm rot="3462937">
            <a:off x="7374644" y="4179980"/>
            <a:ext cx="1334261" cy="1031925"/>
            <a:chOff x="1286371" y="4227089"/>
            <a:chExt cx="1359675" cy="1009363"/>
          </a:xfrm>
          <a:solidFill>
            <a:schemeClr val="accent6"/>
          </a:solidFill>
        </p:grpSpPr>
        <p:pic>
          <p:nvPicPr>
            <p:cNvPr id="45" name="Elemento grafico 44" descr="Freccia: rotazione a destra">
              <a:extLst>
                <a:ext uri="{FF2B5EF4-FFF2-40B4-BE49-F238E27FC236}">
                  <a16:creationId xmlns:a16="http://schemas.microsoft.com/office/drawing/2014/main" id="{05B849B8-D5B7-4399-BCFA-A43D8A20E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81305">
              <a:off x="1731646" y="4227089"/>
              <a:ext cx="914400" cy="914400"/>
            </a:xfrm>
            <a:prstGeom prst="rect">
              <a:avLst/>
            </a:prstGeom>
          </p:spPr>
        </p:pic>
        <p:pic>
          <p:nvPicPr>
            <p:cNvPr id="46" name="Elemento grafico 45" descr="Freccia: curva oraria">
              <a:extLst>
                <a:ext uri="{FF2B5EF4-FFF2-40B4-BE49-F238E27FC236}">
                  <a16:creationId xmlns:a16="http://schemas.microsoft.com/office/drawing/2014/main" id="{1CBAA4AF-869E-42C4-B7BF-4B58F5C69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110321">
              <a:off x="1286371" y="4322052"/>
              <a:ext cx="914400" cy="914400"/>
            </a:xfrm>
            <a:prstGeom prst="rect">
              <a:avLst/>
            </a:prstGeom>
          </p:spPr>
        </p:pic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AF0A9B1D-4542-4384-A30C-D8ED6E3F6D8D}"/>
              </a:ext>
            </a:extLst>
          </p:cNvPr>
          <p:cNvSpPr txBox="1"/>
          <p:nvPr/>
        </p:nvSpPr>
        <p:spPr>
          <a:xfrm>
            <a:off x="4704298" y="4165029"/>
            <a:ext cx="27028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flessibile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lasca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Disaccoppiamento tra dati e logica di business</a:t>
            </a:r>
          </a:p>
        </p:txBody>
      </p:sp>
      <p:pic>
        <p:nvPicPr>
          <p:cNvPr id="49" name="Immagine 48">
            <a:extLst>
              <a:ext uri="{FF2B5EF4-FFF2-40B4-BE49-F238E27FC236}">
                <a16:creationId xmlns:a16="http://schemas.microsoft.com/office/drawing/2014/main" id="{DC6A509B-E4A6-4164-9B4D-CCCCF8D4D3AB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16" y="4165028"/>
            <a:ext cx="1769715" cy="1061829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8440D0DB-AA81-4E0E-8394-86E122908F32}"/>
              </a:ext>
            </a:extLst>
          </p:cNvPr>
          <p:cNvSpPr txBox="1"/>
          <p:nvPr/>
        </p:nvSpPr>
        <p:spPr>
          <a:xfrm>
            <a:off x="2621478" y="4168683"/>
            <a:ext cx="1979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rigido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Riprogettazioni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Cambiamenti costosi</a:t>
            </a:r>
          </a:p>
        </p:txBody>
      </p: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118E5701-5137-4D91-85E9-94A703C6B54F}"/>
              </a:ext>
            </a:extLst>
          </p:cNvPr>
          <p:cNvCxnSpPr/>
          <p:nvPr/>
        </p:nvCxnSpPr>
        <p:spPr>
          <a:xfrm>
            <a:off x="2231021" y="3318302"/>
            <a:ext cx="4889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E96115E-1B7A-4A5F-B5F0-00F805A2463B}"/>
              </a:ext>
            </a:extLst>
          </p:cNvPr>
          <p:cNvCxnSpPr>
            <a:cxnSpLocks/>
          </p:cNvCxnSpPr>
          <p:nvPr/>
        </p:nvCxnSpPr>
        <p:spPr>
          <a:xfrm>
            <a:off x="4564396" y="1873599"/>
            <a:ext cx="0" cy="104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9C97433D-0A6F-405D-9187-BAF5955C9153}"/>
              </a:ext>
            </a:extLst>
          </p:cNvPr>
          <p:cNvCxnSpPr>
            <a:cxnSpLocks/>
          </p:cNvCxnSpPr>
          <p:nvPr/>
        </p:nvCxnSpPr>
        <p:spPr>
          <a:xfrm>
            <a:off x="4586562" y="4114858"/>
            <a:ext cx="0" cy="111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magine 55">
            <a:extLst>
              <a:ext uri="{FF2B5EF4-FFF2-40B4-BE49-F238E27FC236}">
                <a16:creationId xmlns:a16="http://schemas.microsoft.com/office/drawing/2014/main" id="{3451970B-8E69-4981-85AF-696816F39D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13" y="1797593"/>
            <a:ext cx="1882924" cy="1112844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E7A6908-7E8A-4567-8E56-4C9205E6B0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15" y="1805552"/>
            <a:ext cx="1862401" cy="110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3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SCELTA TECNOLOGIE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D4215494-E076-4C8B-98F1-BE21C4016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093" y="4947132"/>
            <a:ext cx="1669925" cy="366548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9ED2A382-EAB1-4653-8F17-6D6933F611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60" y="3679788"/>
            <a:ext cx="1142155" cy="28889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F82A005A-BBE3-4DA2-BE6F-651601DE2C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28" y="4529207"/>
            <a:ext cx="1109776" cy="664132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A2224832-54BA-4C72-9DAF-1ADBB76606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1" y="5134795"/>
            <a:ext cx="873073" cy="873073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4888EA84-E77A-480F-A622-EE58B408F7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24" y="1091383"/>
            <a:ext cx="1364393" cy="320633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B78B6CF6-A83C-4569-835E-DF065148F9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89" y="1897257"/>
            <a:ext cx="2113165" cy="628918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110E359A-6A4F-4380-BCC1-5E6D9BF3DD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728" y="936645"/>
            <a:ext cx="1068019" cy="1068019"/>
          </a:xfrm>
          <a:prstGeom prst="rect">
            <a:avLst/>
          </a:prstGeom>
        </p:spPr>
      </p:pic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60889B1-B2D5-40E8-87B5-C555214DC35C}"/>
              </a:ext>
            </a:extLst>
          </p:cNvPr>
          <p:cNvSpPr txBox="1"/>
          <p:nvPr/>
        </p:nvSpPr>
        <p:spPr>
          <a:xfrm>
            <a:off x="4960886" y="4509560"/>
            <a:ext cx="14466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Documentazione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E43DA77-399C-405C-BB85-0873A171D829}"/>
              </a:ext>
            </a:extLst>
          </p:cNvPr>
          <p:cNvSpPr txBox="1"/>
          <p:nvPr/>
        </p:nvSpPr>
        <p:spPr>
          <a:xfrm>
            <a:off x="2901139" y="4509560"/>
            <a:ext cx="13034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350" dirty="0">
                <a:solidFill>
                  <a:schemeClr val="bg1"/>
                </a:solidFill>
              </a:rPr>
              <a:t>Configurazione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A54F73A-3848-4D34-A10C-2BF6CEA6D03D}"/>
              </a:ext>
            </a:extLst>
          </p:cNvPr>
          <p:cNvGrpSpPr/>
          <p:nvPr/>
        </p:nvGrpSpPr>
        <p:grpSpPr>
          <a:xfrm>
            <a:off x="5171910" y="1552199"/>
            <a:ext cx="2845924" cy="1435549"/>
            <a:chOff x="4838212" y="1703716"/>
            <a:chExt cx="2845924" cy="1435549"/>
          </a:xfrm>
        </p:grpSpPr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CAB1207-E88A-427C-941E-3EE46D60F6F9}"/>
                </a:ext>
              </a:extLst>
            </p:cNvPr>
            <p:cNvSpPr/>
            <p:nvPr/>
          </p:nvSpPr>
          <p:spPr>
            <a:xfrm>
              <a:off x="4838212" y="1703716"/>
              <a:ext cx="2818958" cy="129536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  <a:alpha val="58000"/>
                  </a:schemeClr>
                </a:gs>
                <a:gs pos="97000">
                  <a:schemeClr val="accent2">
                    <a:lumMod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0" u="sng" dirty="0"/>
            </a:p>
          </p:txBody>
        </p:sp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0E65D22F-0A97-4559-9EE8-82112261E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885" y="1807261"/>
              <a:ext cx="1389035" cy="291095"/>
            </a:xfrm>
            <a:prstGeom prst="rect">
              <a:avLst/>
            </a:prstGeom>
          </p:spPr>
        </p:pic>
        <p:grpSp>
          <p:nvGrpSpPr>
            <p:cNvPr id="68" name="Gruppo 67">
              <a:extLst>
                <a:ext uri="{FF2B5EF4-FFF2-40B4-BE49-F238E27FC236}">
                  <a16:creationId xmlns:a16="http://schemas.microsoft.com/office/drawing/2014/main" id="{CAC545D2-A40F-4019-B0F4-EC5AD33AB3BC}"/>
                </a:ext>
              </a:extLst>
            </p:cNvPr>
            <p:cNvGrpSpPr/>
            <p:nvPr/>
          </p:nvGrpSpPr>
          <p:grpSpPr>
            <a:xfrm>
              <a:off x="5384026" y="2077436"/>
              <a:ext cx="2300110" cy="1061829"/>
              <a:chOff x="8306484" y="4354164"/>
              <a:chExt cx="3066813" cy="1415772"/>
            </a:xfrm>
          </p:grpSpPr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7A9C2316-09AD-4538-B3DE-D9C2CBE4D2DE}"/>
                  </a:ext>
                </a:extLst>
              </p:cNvPr>
              <p:cNvSpPr txBox="1"/>
              <p:nvPr/>
            </p:nvSpPr>
            <p:spPr>
              <a:xfrm>
                <a:off x="8306484" y="4354164"/>
                <a:ext cx="3066813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350" b="1" dirty="0">
                    <a:solidFill>
                      <a:schemeClr val="accent6">
                        <a:lumMod val="50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Scelta framework GUI</a:t>
                </a:r>
              </a:p>
              <a:p>
                <a:r>
                  <a:rPr lang="it-IT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PHP</a:t>
                </a:r>
              </a:p>
              <a:p>
                <a:r>
                  <a:rPr lang="it-IT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</a:t>
                </a:r>
                <a:r>
                  <a:rPr lang="it-IT" sz="12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JavaServer</a:t>
                </a:r>
                <a:r>
                  <a:rPr lang="it-IT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</a:t>
                </a:r>
                <a:r>
                  <a:rPr lang="it-IT" sz="12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Faces</a:t>
                </a:r>
                <a:r>
                  <a:rPr lang="it-IT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(JSF)</a:t>
                </a:r>
              </a:p>
              <a:p>
                <a:r>
                  <a:rPr lang="it-IT" sz="12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Apache </a:t>
                </a:r>
                <a:r>
                  <a:rPr lang="it-IT" sz="12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Wicket</a:t>
                </a:r>
                <a:endParaRPr lang="it-IT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endParaRPr lang="it-IT" sz="135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pic>
            <p:nvPicPr>
              <p:cNvPr id="70" name="Elemento grafico 69" descr="Segno di spunta">
                <a:extLst>
                  <a:ext uri="{FF2B5EF4-FFF2-40B4-BE49-F238E27FC236}">
                    <a16:creationId xmlns:a16="http://schemas.microsoft.com/office/drawing/2014/main" id="{E56B0AE1-4FC6-4FFB-8A3C-2C1458B44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446962" y="5207585"/>
                <a:ext cx="186617" cy="186617"/>
              </a:xfrm>
              <a:prstGeom prst="rect">
                <a:avLst/>
              </a:prstGeom>
            </p:spPr>
          </p:pic>
          <p:pic>
            <p:nvPicPr>
              <p:cNvPr id="71" name="Elemento grafico 70" descr="Chiudi">
                <a:extLst>
                  <a:ext uri="{FF2B5EF4-FFF2-40B4-BE49-F238E27FC236}">
                    <a16:creationId xmlns:a16="http://schemas.microsoft.com/office/drawing/2014/main" id="{B6A7D2A0-D2C6-4C24-B035-5B2209AA9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431403" y="4952329"/>
                <a:ext cx="202176" cy="202176"/>
              </a:xfrm>
              <a:prstGeom prst="rect">
                <a:avLst/>
              </a:prstGeom>
            </p:spPr>
          </p:pic>
        </p:grpSp>
        <p:pic>
          <p:nvPicPr>
            <p:cNvPr id="72" name="Elemento grafico 71" descr="Chiudi">
              <a:extLst>
                <a:ext uri="{FF2B5EF4-FFF2-40B4-BE49-F238E27FC236}">
                  <a16:creationId xmlns:a16="http://schemas.microsoft.com/office/drawing/2014/main" id="{7B1F79D5-F79A-4DAE-B68D-2CF793F61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77715" y="2332113"/>
              <a:ext cx="151632" cy="151632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1CD0F849-63D6-4DE5-B8BA-2AD2820F1DAB}"/>
              </a:ext>
            </a:extLst>
          </p:cNvPr>
          <p:cNvGrpSpPr/>
          <p:nvPr/>
        </p:nvGrpSpPr>
        <p:grpSpPr>
          <a:xfrm>
            <a:off x="2205028" y="1594779"/>
            <a:ext cx="4750277" cy="3525884"/>
            <a:chOff x="2554763" y="1925991"/>
            <a:chExt cx="3749279" cy="2782895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DD20491C-7383-4CA7-8178-435663282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763" y="2890432"/>
              <a:ext cx="1816670" cy="1818454"/>
            </a:xfrm>
            <a:custGeom>
              <a:avLst/>
              <a:gdLst>
                <a:gd name="T0" fmla="*/ 646 w 861"/>
                <a:gd name="T1" fmla="*/ 430 h 861"/>
                <a:gd name="T2" fmla="*/ 430 w 861"/>
                <a:gd name="T3" fmla="*/ 645 h 861"/>
                <a:gd name="T4" fmla="*/ 215 w 861"/>
                <a:gd name="T5" fmla="*/ 430 h 861"/>
                <a:gd name="T6" fmla="*/ 430 w 861"/>
                <a:gd name="T7" fmla="*/ 215 h 861"/>
                <a:gd name="T8" fmla="*/ 488 w 861"/>
                <a:gd name="T9" fmla="*/ 223 h 861"/>
                <a:gd name="T10" fmla="*/ 418 w 861"/>
                <a:gd name="T11" fmla="*/ 0 h 861"/>
                <a:gd name="T12" fmla="*/ 0 w 861"/>
                <a:gd name="T13" fmla="*/ 430 h 861"/>
                <a:gd name="T14" fmla="*/ 430 w 861"/>
                <a:gd name="T15" fmla="*/ 861 h 861"/>
                <a:gd name="T16" fmla="*/ 861 w 861"/>
                <a:gd name="T17" fmla="*/ 430 h 861"/>
                <a:gd name="T18" fmla="*/ 742 w 861"/>
                <a:gd name="T19" fmla="*/ 133 h 861"/>
                <a:gd name="T20" fmla="*/ 590 w 861"/>
                <a:gd name="T21" fmla="*/ 286 h 861"/>
                <a:gd name="T22" fmla="*/ 646 w 861"/>
                <a:gd name="T23" fmla="*/ 43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646" y="430"/>
                  </a:moveTo>
                  <a:cubicBezTo>
                    <a:pt x="646" y="549"/>
                    <a:pt x="549" y="645"/>
                    <a:pt x="430" y="645"/>
                  </a:cubicBezTo>
                  <a:cubicBezTo>
                    <a:pt x="311" y="645"/>
                    <a:pt x="215" y="549"/>
                    <a:pt x="215" y="430"/>
                  </a:cubicBezTo>
                  <a:cubicBezTo>
                    <a:pt x="215" y="311"/>
                    <a:pt x="311" y="215"/>
                    <a:pt x="430" y="215"/>
                  </a:cubicBezTo>
                  <a:cubicBezTo>
                    <a:pt x="450" y="215"/>
                    <a:pt x="470" y="218"/>
                    <a:pt x="488" y="223"/>
                  </a:cubicBezTo>
                  <a:cubicBezTo>
                    <a:pt x="447" y="156"/>
                    <a:pt x="422" y="80"/>
                    <a:pt x="418" y="0"/>
                  </a:cubicBezTo>
                  <a:cubicBezTo>
                    <a:pt x="186" y="6"/>
                    <a:pt x="0" y="196"/>
                    <a:pt x="0" y="430"/>
                  </a:cubicBezTo>
                  <a:cubicBezTo>
                    <a:pt x="0" y="668"/>
                    <a:pt x="192" y="861"/>
                    <a:pt x="430" y="861"/>
                  </a:cubicBezTo>
                  <a:cubicBezTo>
                    <a:pt x="668" y="861"/>
                    <a:pt x="861" y="668"/>
                    <a:pt x="861" y="430"/>
                  </a:cubicBezTo>
                  <a:cubicBezTo>
                    <a:pt x="861" y="315"/>
                    <a:pt x="816" y="211"/>
                    <a:pt x="742" y="133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625" y="325"/>
                    <a:pt x="646" y="375"/>
                    <a:pt x="646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>
                <a:solidFill>
                  <a:schemeClr val="accent3"/>
                </a:solidFill>
              </a:endParaRPr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7E22931D-2805-4A40-9AD4-1ADD5880D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622" y="1925991"/>
              <a:ext cx="1816670" cy="1583900"/>
            </a:xfrm>
            <a:custGeom>
              <a:avLst/>
              <a:gdLst>
                <a:gd name="T0" fmla="*/ 739 w 861"/>
                <a:gd name="T1" fmla="*/ 731 h 750"/>
                <a:gd name="T2" fmla="*/ 739 w 861"/>
                <a:gd name="T3" fmla="*/ 730 h 750"/>
                <a:gd name="T4" fmla="*/ 861 w 861"/>
                <a:gd name="T5" fmla="*/ 431 h 750"/>
                <a:gd name="T6" fmla="*/ 430 w 861"/>
                <a:gd name="T7" fmla="*/ 0 h 750"/>
                <a:gd name="T8" fmla="*/ 0 w 861"/>
                <a:gd name="T9" fmla="*/ 431 h 750"/>
                <a:gd name="T10" fmla="*/ 120 w 861"/>
                <a:gd name="T11" fmla="*/ 729 h 750"/>
                <a:gd name="T12" fmla="*/ 120 w 861"/>
                <a:gd name="T13" fmla="*/ 730 h 750"/>
                <a:gd name="T14" fmla="*/ 132 w 861"/>
                <a:gd name="T15" fmla="*/ 742 h 750"/>
                <a:gd name="T16" fmla="*/ 284 w 861"/>
                <a:gd name="T17" fmla="*/ 589 h 750"/>
                <a:gd name="T18" fmla="*/ 278 w 861"/>
                <a:gd name="T19" fmla="*/ 583 h 750"/>
                <a:gd name="T20" fmla="*/ 277 w 861"/>
                <a:gd name="T21" fmla="*/ 582 h 750"/>
                <a:gd name="T22" fmla="*/ 215 w 861"/>
                <a:gd name="T23" fmla="*/ 431 h 750"/>
                <a:gd name="T24" fmla="*/ 430 w 861"/>
                <a:gd name="T25" fmla="*/ 215 h 750"/>
                <a:gd name="T26" fmla="*/ 645 w 861"/>
                <a:gd name="T27" fmla="*/ 431 h 750"/>
                <a:gd name="T28" fmla="*/ 584 w 861"/>
                <a:gd name="T29" fmla="*/ 581 h 750"/>
                <a:gd name="T30" fmla="*/ 584 w 861"/>
                <a:gd name="T31" fmla="*/ 581 h 750"/>
                <a:gd name="T32" fmla="*/ 584 w 861"/>
                <a:gd name="T33" fmla="*/ 581 h 750"/>
                <a:gd name="T34" fmla="*/ 563 w 861"/>
                <a:gd name="T35" fmla="*/ 603 h 750"/>
                <a:gd name="T36" fmla="*/ 721 w 861"/>
                <a:gd name="T37" fmla="*/ 750 h 750"/>
                <a:gd name="T38" fmla="*/ 739 w 861"/>
                <a:gd name="T39" fmla="*/ 73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750">
                  <a:moveTo>
                    <a:pt x="739" y="731"/>
                  </a:moveTo>
                  <a:cubicBezTo>
                    <a:pt x="739" y="730"/>
                    <a:pt x="739" y="730"/>
                    <a:pt x="739" y="730"/>
                  </a:cubicBezTo>
                  <a:cubicBezTo>
                    <a:pt x="814" y="653"/>
                    <a:pt x="861" y="547"/>
                    <a:pt x="861" y="431"/>
                  </a:cubicBezTo>
                  <a:cubicBezTo>
                    <a:pt x="861" y="193"/>
                    <a:pt x="668" y="0"/>
                    <a:pt x="430" y="0"/>
                  </a:cubicBezTo>
                  <a:cubicBezTo>
                    <a:pt x="192" y="0"/>
                    <a:pt x="0" y="193"/>
                    <a:pt x="0" y="431"/>
                  </a:cubicBezTo>
                  <a:cubicBezTo>
                    <a:pt x="0" y="547"/>
                    <a:pt x="45" y="652"/>
                    <a:pt x="120" y="729"/>
                  </a:cubicBezTo>
                  <a:cubicBezTo>
                    <a:pt x="120" y="730"/>
                    <a:pt x="120" y="730"/>
                    <a:pt x="120" y="730"/>
                  </a:cubicBezTo>
                  <a:cubicBezTo>
                    <a:pt x="124" y="734"/>
                    <a:pt x="128" y="738"/>
                    <a:pt x="132" y="742"/>
                  </a:cubicBezTo>
                  <a:cubicBezTo>
                    <a:pt x="284" y="589"/>
                    <a:pt x="284" y="589"/>
                    <a:pt x="284" y="589"/>
                  </a:cubicBezTo>
                  <a:cubicBezTo>
                    <a:pt x="282" y="587"/>
                    <a:pt x="280" y="585"/>
                    <a:pt x="278" y="583"/>
                  </a:cubicBezTo>
                  <a:cubicBezTo>
                    <a:pt x="277" y="582"/>
                    <a:pt x="277" y="582"/>
                    <a:pt x="277" y="582"/>
                  </a:cubicBezTo>
                  <a:cubicBezTo>
                    <a:pt x="239" y="543"/>
                    <a:pt x="215" y="490"/>
                    <a:pt x="215" y="431"/>
                  </a:cubicBezTo>
                  <a:cubicBezTo>
                    <a:pt x="215" y="312"/>
                    <a:pt x="311" y="215"/>
                    <a:pt x="430" y="215"/>
                  </a:cubicBezTo>
                  <a:cubicBezTo>
                    <a:pt x="549" y="215"/>
                    <a:pt x="645" y="312"/>
                    <a:pt x="645" y="431"/>
                  </a:cubicBezTo>
                  <a:cubicBezTo>
                    <a:pt x="645" y="489"/>
                    <a:pt x="622" y="542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77" y="588"/>
                    <a:pt x="570" y="596"/>
                    <a:pt x="563" y="603"/>
                  </a:cubicBezTo>
                  <a:cubicBezTo>
                    <a:pt x="721" y="750"/>
                    <a:pt x="721" y="750"/>
                    <a:pt x="721" y="750"/>
                  </a:cubicBezTo>
                  <a:cubicBezTo>
                    <a:pt x="727" y="743"/>
                    <a:pt x="733" y="737"/>
                    <a:pt x="739" y="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E9CCB00-AC5A-474E-B2A0-B5EDB8D73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4697" y="2890432"/>
              <a:ext cx="1819345" cy="1818454"/>
            </a:xfrm>
            <a:custGeom>
              <a:avLst/>
              <a:gdLst>
                <a:gd name="T0" fmla="*/ 443 w 862"/>
                <a:gd name="T1" fmla="*/ 0 h 861"/>
                <a:gd name="T2" fmla="*/ 373 w 862"/>
                <a:gd name="T3" fmla="*/ 223 h 861"/>
                <a:gd name="T4" fmla="*/ 431 w 862"/>
                <a:gd name="T5" fmla="*/ 215 h 861"/>
                <a:gd name="T6" fmla="*/ 646 w 862"/>
                <a:gd name="T7" fmla="*/ 430 h 861"/>
                <a:gd name="T8" fmla="*/ 431 w 862"/>
                <a:gd name="T9" fmla="*/ 645 h 861"/>
                <a:gd name="T10" fmla="*/ 216 w 862"/>
                <a:gd name="T11" fmla="*/ 430 h 861"/>
                <a:gd name="T12" fmla="*/ 264 w 862"/>
                <a:gd name="T13" fmla="*/ 294 h 861"/>
                <a:gd name="T14" fmla="*/ 106 w 862"/>
                <a:gd name="T15" fmla="*/ 147 h 861"/>
                <a:gd name="T16" fmla="*/ 0 w 862"/>
                <a:gd name="T17" fmla="*/ 430 h 861"/>
                <a:gd name="T18" fmla="*/ 431 w 862"/>
                <a:gd name="T19" fmla="*/ 861 h 861"/>
                <a:gd name="T20" fmla="*/ 862 w 862"/>
                <a:gd name="T21" fmla="*/ 430 h 861"/>
                <a:gd name="T22" fmla="*/ 443 w 862"/>
                <a:gd name="T2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2" h="861">
                  <a:moveTo>
                    <a:pt x="443" y="0"/>
                  </a:moveTo>
                  <a:cubicBezTo>
                    <a:pt x="439" y="80"/>
                    <a:pt x="415" y="156"/>
                    <a:pt x="373" y="223"/>
                  </a:cubicBezTo>
                  <a:cubicBezTo>
                    <a:pt x="391" y="218"/>
                    <a:pt x="411" y="215"/>
                    <a:pt x="431" y="215"/>
                  </a:cubicBezTo>
                  <a:cubicBezTo>
                    <a:pt x="550" y="215"/>
                    <a:pt x="646" y="311"/>
                    <a:pt x="646" y="430"/>
                  </a:cubicBezTo>
                  <a:cubicBezTo>
                    <a:pt x="646" y="549"/>
                    <a:pt x="550" y="645"/>
                    <a:pt x="431" y="645"/>
                  </a:cubicBezTo>
                  <a:cubicBezTo>
                    <a:pt x="312" y="645"/>
                    <a:pt x="216" y="549"/>
                    <a:pt x="216" y="430"/>
                  </a:cubicBezTo>
                  <a:cubicBezTo>
                    <a:pt x="216" y="378"/>
                    <a:pt x="234" y="331"/>
                    <a:pt x="264" y="29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40" y="223"/>
                    <a:pt x="0" y="322"/>
                    <a:pt x="0" y="430"/>
                  </a:cubicBezTo>
                  <a:cubicBezTo>
                    <a:pt x="0" y="668"/>
                    <a:pt x="193" y="861"/>
                    <a:pt x="431" y="861"/>
                  </a:cubicBezTo>
                  <a:cubicBezTo>
                    <a:pt x="669" y="861"/>
                    <a:pt x="862" y="668"/>
                    <a:pt x="862" y="430"/>
                  </a:cubicBezTo>
                  <a:cubicBezTo>
                    <a:pt x="862" y="196"/>
                    <a:pt x="675" y="6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E2E0A4C5-7D4A-4B2E-8DCD-43ADC9B46EF5}"/>
              </a:ext>
            </a:extLst>
          </p:cNvPr>
          <p:cNvSpPr txBox="1"/>
          <p:nvPr/>
        </p:nvSpPr>
        <p:spPr>
          <a:xfrm>
            <a:off x="2455434" y="4496239"/>
            <a:ext cx="1737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solidFill>
                  <a:schemeClr val="bg1"/>
                </a:solidFill>
              </a:rPr>
              <a:t>Configurazione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E4FEA34-74DE-436D-B582-53809E98601F}"/>
              </a:ext>
            </a:extLst>
          </p:cNvPr>
          <p:cNvSpPr txBox="1"/>
          <p:nvPr/>
        </p:nvSpPr>
        <p:spPr>
          <a:xfrm>
            <a:off x="4837867" y="4491041"/>
            <a:ext cx="1928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dirty="0">
                <a:solidFill>
                  <a:schemeClr val="bg1"/>
                </a:solidFill>
              </a:rPr>
              <a:t>Documentazione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4B8F25AF-C771-4E1E-A730-52A681F5DC3E}"/>
              </a:ext>
            </a:extLst>
          </p:cNvPr>
          <p:cNvSpPr txBox="1"/>
          <p:nvPr/>
        </p:nvSpPr>
        <p:spPr>
          <a:xfrm>
            <a:off x="3374809" y="1745651"/>
            <a:ext cx="24112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7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Sviluppo</a:t>
            </a:r>
            <a:endParaRPr lang="it-IT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31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rafico 91">
            <a:extLst>
              <a:ext uri="{FF2B5EF4-FFF2-40B4-BE49-F238E27FC236}">
                <a16:creationId xmlns:a16="http://schemas.microsoft.com/office/drawing/2014/main" id="{1814F871-C541-4B22-BD40-0991C77B5A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740834"/>
              </p:ext>
            </p:extLst>
          </p:nvPr>
        </p:nvGraphicFramePr>
        <p:xfrm>
          <a:off x="-180440" y="2575130"/>
          <a:ext cx="4388631" cy="2875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DEI REQUISITI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BB6D9FBB-B853-45E8-8530-2AF6EDCC2765}"/>
              </a:ext>
            </a:extLst>
          </p:cNvPr>
          <p:cNvSpPr txBox="1"/>
          <p:nvPr/>
        </p:nvSpPr>
        <p:spPr>
          <a:xfrm>
            <a:off x="6779811" y="4676343"/>
            <a:ext cx="222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Compatibilità </a:t>
            </a: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 e Chrome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336D4A16-FCCF-480B-AAAD-D3F96ED00777}"/>
              </a:ext>
            </a:extLst>
          </p:cNvPr>
          <p:cNvSpPr txBox="1"/>
          <p:nvPr/>
        </p:nvSpPr>
        <p:spPr>
          <a:xfrm>
            <a:off x="4525496" y="3154399"/>
            <a:ext cx="150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</a:t>
            </a: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75457900-BB86-41D4-8C3A-EC7BC83A01DF}"/>
              </a:ext>
            </a:extLst>
          </p:cNvPr>
          <p:cNvSpPr txBox="1"/>
          <p:nvPr/>
        </p:nvSpPr>
        <p:spPr>
          <a:xfrm>
            <a:off x="4496846" y="3945623"/>
            <a:ext cx="1819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</a:t>
            </a: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 prodotti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2DCC63B9-4626-438C-BE5C-93A1D01AA361}"/>
              </a:ext>
            </a:extLst>
          </p:cNvPr>
          <p:cNvSpPr txBox="1"/>
          <p:nvPr/>
        </p:nvSpPr>
        <p:spPr>
          <a:xfrm>
            <a:off x="4526884" y="4676343"/>
            <a:ext cx="1854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Immagini prodotti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EF04955-1D8F-44F9-9052-36EE94E60A50}"/>
              </a:ext>
            </a:extLst>
          </p:cNvPr>
          <p:cNvSpPr txBox="1"/>
          <p:nvPr/>
        </p:nvSpPr>
        <p:spPr>
          <a:xfrm>
            <a:off x="6819698" y="3945623"/>
            <a:ext cx="230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</a:t>
            </a: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A66F83BB-2BC3-411D-82A7-C09F3E7717B9}"/>
              </a:ext>
            </a:extLst>
          </p:cNvPr>
          <p:cNvSpPr txBox="1"/>
          <p:nvPr/>
        </p:nvSpPr>
        <p:spPr>
          <a:xfrm>
            <a:off x="6819698" y="3206765"/>
            <a:ext cx="2275895" cy="58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Visualizzazione </a:t>
            </a: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dettaglio prodotto</a:t>
            </a:r>
          </a:p>
        </p:txBody>
      </p:sp>
      <p:pic>
        <p:nvPicPr>
          <p:cNvPr id="86" name="Elemento grafico 85" descr="Carrello della spesa">
            <a:extLst>
              <a:ext uri="{FF2B5EF4-FFF2-40B4-BE49-F238E27FC236}">
                <a16:creationId xmlns:a16="http://schemas.microsoft.com/office/drawing/2014/main" id="{0BC4A7E3-6EDE-4DD7-9A0A-B17BD4227B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2665" y="3186339"/>
            <a:ext cx="496452" cy="496452"/>
          </a:xfrm>
          <a:prstGeom prst="rect">
            <a:avLst/>
          </a:prstGeom>
        </p:spPr>
      </p:pic>
      <p:pic>
        <p:nvPicPr>
          <p:cNvPr id="87" name="Elemento grafico 86" descr="Cartella aperta">
            <a:extLst>
              <a:ext uri="{FF2B5EF4-FFF2-40B4-BE49-F238E27FC236}">
                <a16:creationId xmlns:a16="http://schemas.microsoft.com/office/drawing/2014/main" id="{76DC6FFB-B2FE-48EB-9527-386DF32D6D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23701" y="4019106"/>
            <a:ext cx="501795" cy="501795"/>
          </a:xfrm>
          <a:prstGeom prst="rect">
            <a:avLst/>
          </a:prstGeom>
        </p:spPr>
      </p:pic>
      <p:pic>
        <p:nvPicPr>
          <p:cNvPr id="88" name="Elemento grafico 87" descr="Tavolozza">
            <a:extLst>
              <a:ext uri="{FF2B5EF4-FFF2-40B4-BE49-F238E27FC236}">
                <a16:creationId xmlns:a16="http://schemas.microsoft.com/office/drawing/2014/main" id="{59A365DE-0F22-4666-B4E5-87B2DCE915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03527" y="4727794"/>
            <a:ext cx="506864" cy="506864"/>
          </a:xfrm>
          <a:prstGeom prst="rect">
            <a:avLst/>
          </a:prstGeom>
        </p:spPr>
      </p:pic>
      <p:pic>
        <p:nvPicPr>
          <p:cNvPr id="89" name="Elemento grafico 88" descr="Puntina">
            <a:extLst>
              <a:ext uri="{FF2B5EF4-FFF2-40B4-BE49-F238E27FC236}">
                <a16:creationId xmlns:a16="http://schemas.microsoft.com/office/drawing/2014/main" id="{E83996C1-866A-4115-9F16-E2247A4313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89328" y="3195522"/>
            <a:ext cx="490483" cy="490483"/>
          </a:xfrm>
          <a:prstGeom prst="rect">
            <a:avLst/>
          </a:prstGeom>
        </p:spPr>
      </p:pic>
      <p:pic>
        <p:nvPicPr>
          <p:cNvPr id="90" name="Elemento grafico 89" descr="Lente di ingrandimento">
            <a:extLst>
              <a:ext uri="{FF2B5EF4-FFF2-40B4-BE49-F238E27FC236}">
                <a16:creationId xmlns:a16="http://schemas.microsoft.com/office/drawing/2014/main" id="{7DC0408A-0A36-4402-8DE9-E42583863E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47523" y="3995921"/>
            <a:ext cx="473080" cy="473080"/>
          </a:xfrm>
          <a:prstGeom prst="rect">
            <a:avLst/>
          </a:prstGeom>
        </p:spPr>
      </p:pic>
      <p:pic>
        <p:nvPicPr>
          <p:cNvPr id="91" name="Elemento grafico 90" descr="Globo terrestre - Americhe">
            <a:extLst>
              <a:ext uri="{FF2B5EF4-FFF2-40B4-BE49-F238E27FC236}">
                <a16:creationId xmlns:a16="http://schemas.microsoft.com/office/drawing/2014/main" id="{5DA8CEA3-8E5E-45AF-8A57-8699A768BD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347990" y="4739050"/>
            <a:ext cx="503093" cy="503093"/>
          </a:xfrm>
          <a:prstGeom prst="rect">
            <a:avLst/>
          </a:prstGeom>
        </p:spPr>
      </p:pic>
      <p:pic>
        <p:nvPicPr>
          <p:cNvPr id="93" name="Elemento grafico 92" descr="Riunione">
            <a:extLst>
              <a:ext uri="{FF2B5EF4-FFF2-40B4-BE49-F238E27FC236}">
                <a16:creationId xmlns:a16="http://schemas.microsoft.com/office/drawing/2014/main" id="{A3B31D39-A734-4A2A-8CA4-840B6C7F85F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59046" y="1631005"/>
            <a:ext cx="838441" cy="838441"/>
          </a:xfrm>
          <a:prstGeom prst="rect">
            <a:avLst/>
          </a:prstGeom>
        </p:spPr>
      </p:pic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8E60CD61-4E7C-47BB-A408-EE291A8EC55C}"/>
              </a:ext>
            </a:extLst>
          </p:cNvPr>
          <p:cNvSpPr txBox="1"/>
          <p:nvPr/>
        </p:nvSpPr>
        <p:spPr>
          <a:xfrm>
            <a:off x="2531298" y="1212935"/>
            <a:ext cx="4079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Interviste e brainstorming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914B1E18-4622-421A-A20D-C3EBD09A29EA}"/>
              </a:ext>
            </a:extLst>
          </p:cNvPr>
          <p:cNvSpPr txBox="1"/>
          <p:nvPr/>
        </p:nvSpPr>
        <p:spPr>
          <a:xfrm>
            <a:off x="4675928" y="1871317"/>
            <a:ext cx="344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requisiti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EF8E48C6-101C-4002-9B63-F17ACD8C3D54}"/>
              </a:ext>
            </a:extLst>
          </p:cNvPr>
          <p:cNvSpPr txBox="1"/>
          <p:nvPr/>
        </p:nvSpPr>
        <p:spPr>
          <a:xfrm>
            <a:off x="854793" y="1869483"/>
            <a:ext cx="358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casi d’uso</a:t>
            </a:r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13D0CA2E-C7B8-41C5-AAC7-EDBD3CE401E9}"/>
              </a:ext>
            </a:extLst>
          </p:cNvPr>
          <p:cNvCxnSpPr>
            <a:cxnSpLocks/>
          </p:cNvCxnSpPr>
          <p:nvPr/>
        </p:nvCxnSpPr>
        <p:spPr>
          <a:xfrm>
            <a:off x="1381760" y="2480871"/>
            <a:ext cx="6268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53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79" y="273290"/>
            <a:ext cx="6506308" cy="536269"/>
          </a:xfrm>
          <a:noFill/>
        </p:spPr>
        <p:txBody>
          <a:bodyPr>
            <a:no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PROGETTAZIONE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2" y="6230969"/>
            <a:ext cx="585824" cy="36790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703842" y="6255958"/>
            <a:ext cx="5522741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62259" y="6230960"/>
            <a:ext cx="48968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8497179" y="6318245"/>
            <a:ext cx="5870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422909" y="1312163"/>
            <a:ext cx="719837" cy="711582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311467" y="1402332"/>
            <a:ext cx="502668" cy="502668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2909" y="2113914"/>
            <a:ext cx="719837" cy="71158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422910" y="2879820"/>
            <a:ext cx="719837" cy="711582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35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3121326" y="3951188"/>
            <a:ext cx="3052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it-IT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4FEDC63-5395-4D4C-8937-0FD4D41C41E8}"/>
              </a:ext>
            </a:extLst>
          </p:cNvPr>
          <p:cNvSpPr txBox="1"/>
          <p:nvPr/>
        </p:nvSpPr>
        <p:spPr>
          <a:xfrm>
            <a:off x="5038712" y="1361123"/>
            <a:ext cx="408496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‘’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-in-the-middle’’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Top-down e bottom-up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Prototipazione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Fissare architettura</a:t>
            </a: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C302CAC-F2C9-4629-BCAF-1AB00A23C31C}"/>
              </a:ext>
            </a:extLst>
          </p:cNvPr>
          <p:cNvGrpSpPr/>
          <p:nvPr/>
        </p:nvGrpSpPr>
        <p:grpSpPr>
          <a:xfrm>
            <a:off x="-3031367" y="31794"/>
            <a:ext cx="1968375" cy="1621872"/>
            <a:chOff x="71938" y="703291"/>
            <a:chExt cx="6038850" cy="4975793"/>
          </a:xfrm>
        </p:grpSpPr>
        <p:grpSp>
          <p:nvGrpSpPr>
            <p:cNvPr id="38" name="Group 22">
              <a:extLst>
                <a:ext uri="{FF2B5EF4-FFF2-40B4-BE49-F238E27FC236}">
                  <a16:creationId xmlns:a16="http://schemas.microsoft.com/office/drawing/2014/main" id="{F26B9F88-4631-4FA2-8CD4-2372B731997A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64B22544-BCAA-480F-896E-811F9E722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4" name="Rectangle 13">
                <a:extLst>
                  <a:ext uri="{FF2B5EF4-FFF2-40B4-BE49-F238E27FC236}">
                    <a16:creationId xmlns:a16="http://schemas.microsoft.com/office/drawing/2014/main" id="{1266277A-B9A4-4F41-BCA0-6534FC845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5" name="Rectangle 14">
                <a:extLst>
                  <a:ext uri="{FF2B5EF4-FFF2-40B4-BE49-F238E27FC236}">
                    <a16:creationId xmlns:a16="http://schemas.microsoft.com/office/drawing/2014/main" id="{4F4C8C05-49BB-48C5-B527-DBD81D3B1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0" name="Group 23">
              <a:extLst>
                <a:ext uri="{FF2B5EF4-FFF2-40B4-BE49-F238E27FC236}">
                  <a16:creationId xmlns:a16="http://schemas.microsoft.com/office/drawing/2014/main" id="{88630F6A-9DB7-455A-9849-D72BE3237C69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60" name="Rectangle 15">
                <a:extLst>
                  <a:ext uri="{FF2B5EF4-FFF2-40B4-BE49-F238E27FC236}">
                    <a16:creationId xmlns:a16="http://schemas.microsoft.com/office/drawing/2014/main" id="{FF09CE9B-A2B8-4735-8518-8EC3A71D2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86A625B7-D6FB-43B5-B267-9D74F8FB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DC1A7079-5440-4671-8666-8E232B07E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2" name="Group 223">
              <a:extLst>
                <a:ext uri="{FF2B5EF4-FFF2-40B4-BE49-F238E27FC236}">
                  <a16:creationId xmlns:a16="http://schemas.microsoft.com/office/drawing/2014/main" id="{11219E2B-D7B6-4D99-98EB-E7C57432225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C22536D7-D03C-4144-BAD0-66C90B036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6" name="Freeform 18">
                <a:extLst>
                  <a:ext uri="{FF2B5EF4-FFF2-40B4-BE49-F238E27FC236}">
                    <a16:creationId xmlns:a16="http://schemas.microsoft.com/office/drawing/2014/main" id="{FEA273F0-AC03-4369-A7EA-706962FA6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7" name="Rectangle 19">
                <a:extLst>
                  <a:ext uri="{FF2B5EF4-FFF2-40B4-BE49-F238E27FC236}">
                    <a16:creationId xmlns:a16="http://schemas.microsoft.com/office/drawing/2014/main" id="{7A6A420C-4054-4EB6-BC17-55729BFE5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8" name="Freeform 20">
                <a:extLst>
                  <a:ext uri="{FF2B5EF4-FFF2-40B4-BE49-F238E27FC236}">
                    <a16:creationId xmlns:a16="http://schemas.microsoft.com/office/drawing/2014/main" id="{B34E09C0-5F00-4621-8CAD-ED38E94180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9" name="Oval 21">
                <a:extLst>
                  <a:ext uri="{FF2B5EF4-FFF2-40B4-BE49-F238E27FC236}">
                    <a16:creationId xmlns:a16="http://schemas.microsoft.com/office/drawing/2014/main" id="{3671448C-9DEC-4867-860C-378754B6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grpSp>
          <p:nvGrpSpPr>
            <p:cNvPr id="44" name="Group 21">
              <a:extLst>
                <a:ext uri="{FF2B5EF4-FFF2-40B4-BE49-F238E27FC236}">
                  <a16:creationId xmlns:a16="http://schemas.microsoft.com/office/drawing/2014/main" id="{FB974C51-F833-49C4-8C3B-A67DC4BD36F6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DBDF874E-5CB5-4246-8DFD-3E34DA783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69848FF2-4714-4F93-A47B-43632D285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72280BEE-781F-4F88-8CA1-2BCC9B0AD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EFD148D4-520C-4CD2-A01B-101D10ECA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838BD5AD-4C69-4B3D-AC84-2174D8FC1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350"/>
              </a:p>
            </p:txBody>
          </p:sp>
        </p:grp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9B08289E-EF46-45C1-9176-E37F5B8C8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350"/>
            </a:p>
          </p:txBody>
        </p:sp>
        <p:sp>
          <p:nvSpPr>
            <p:cNvPr id="46" name="TextBox 221">
              <a:extLst>
                <a:ext uri="{FF2B5EF4-FFF2-40B4-BE49-F238E27FC236}">
                  <a16:creationId xmlns:a16="http://schemas.microsoft.com/office/drawing/2014/main" id="{6AD59CC7-ADD6-4882-866A-8BE6404F7A07}"/>
                </a:ext>
              </a:extLst>
            </p:cNvPr>
            <p:cNvSpPr txBox="1"/>
            <p:nvPr/>
          </p:nvSpPr>
          <p:spPr>
            <a:xfrm>
              <a:off x="1973436" y="4262727"/>
              <a:ext cx="4027995" cy="1416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b="1" dirty="0">
                  <a:solidFill>
                    <a:schemeClr val="accent6"/>
                  </a:solidFill>
                </a:rPr>
                <a:t>Implementazione</a:t>
              </a:r>
              <a:endParaRPr lang="id-ID" sz="1350" b="1" dirty="0">
                <a:solidFill>
                  <a:schemeClr val="accent6"/>
                </a:solidFill>
              </a:endParaRPr>
            </a:p>
          </p:txBody>
        </p:sp>
        <p:sp>
          <p:nvSpPr>
            <p:cNvPr id="47" name="TextBox 253">
              <a:extLst>
                <a:ext uri="{FF2B5EF4-FFF2-40B4-BE49-F238E27FC236}">
                  <a16:creationId xmlns:a16="http://schemas.microsoft.com/office/drawing/2014/main" id="{50CC8A34-1A5F-41B2-A750-1E9079B53DF6}"/>
                </a:ext>
              </a:extLst>
            </p:cNvPr>
            <p:cNvSpPr txBox="1"/>
            <p:nvPr/>
          </p:nvSpPr>
          <p:spPr>
            <a:xfrm>
              <a:off x="912998" y="703291"/>
              <a:ext cx="3453359" cy="849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b="1" dirty="0">
                  <a:solidFill>
                    <a:schemeClr val="accent6"/>
                  </a:solidFill>
                </a:rPr>
                <a:t>Progettazione</a:t>
              </a:r>
              <a:endParaRPr lang="id-ID" sz="1350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58B834FB-2D58-4C5F-9450-B95D201F0DFD}"/>
              </a:ext>
            </a:extLst>
          </p:cNvPr>
          <p:cNvSpPr txBox="1"/>
          <p:nvPr/>
        </p:nvSpPr>
        <p:spPr>
          <a:xfrm>
            <a:off x="5038712" y="3550513"/>
            <a:ext cx="4084967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Architettura MVC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Buona interazione con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sz="13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pattern utilizzati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Access Object (DAO)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JavaBean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7" name="Immagine 66">
            <a:extLst>
              <a:ext uri="{FF2B5EF4-FFF2-40B4-BE49-F238E27FC236}">
                <a16:creationId xmlns:a16="http://schemas.microsoft.com/office/drawing/2014/main" id="{13D57989-0FDA-403E-92B8-6A95C34E49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65" y="3633993"/>
            <a:ext cx="4105728" cy="1429897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D0EFC90C-6448-416C-B721-1576BC769388}"/>
              </a:ext>
            </a:extLst>
          </p:cNvPr>
          <p:cNvGrpSpPr/>
          <p:nvPr/>
        </p:nvGrpSpPr>
        <p:grpSpPr>
          <a:xfrm>
            <a:off x="2124593" y="1020837"/>
            <a:ext cx="2375391" cy="2151730"/>
            <a:chOff x="2107028" y="1080846"/>
            <a:chExt cx="2375391" cy="2151730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93505BC8-5EB1-41EC-B171-3134612F139D}"/>
                </a:ext>
              </a:extLst>
            </p:cNvPr>
            <p:cNvGrpSpPr/>
            <p:nvPr/>
          </p:nvGrpSpPr>
          <p:grpSpPr>
            <a:xfrm>
              <a:off x="2326731" y="1166819"/>
              <a:ext cx="1564549" cy="2065757"/>
              <a:chOff x="1588294" y="2478378"/>
              <a:chExt cx="2527078" cy="3336635"/>
            </a:xfrm>
          </p:grpSpPr>
          <p:grpSp>
            <p:nvGrpSpPr>
              <p:cNvPr id="68" name="Group 22">
                <a:extLst>
                  <a:ext uri="{FF2B5EF4-FFF2-40B4-BE49-F238E27FC236}">
                    <a16:creationId xmlns:a16="http://schemas.microsoft.com/office/drawing/2014/main" id="{B139705E-71C7-4F0F-837D-7512937B22F8}"/>
                  </a:ext>
                </a:extLst>
              </p:cNvPr>
              <p:cNvGrpSpPr/>
              <p:nvPr/>
            </p:nvGrpSpPr>
            <p:grpSpPr>
              <a:xfrm rot="18810804">
                <a:off x="2232184" y="3949723"/>
                <a:ext cx="842090" cy="540693"/>
                <a:chOff x="4481513" y="3678059"/>
                <a:chExt cx="1614487" cy="1036638"/>
              </a:xfrm>
            </p:grpSpPr>
            <p:sp>
              <p:nvSpPr>
                <p:cNvPr id="69" name="Rectangle 12">
                  <a:extLst>
                    <a:ext uri="{FF2B5EF4-FFF2-40B4-BE49-F238E27FC236}">
                      <a16:creationId xmlns:a16="http://schemas.microsoft.com/office/drawing/2014/main" id="{64668EE2-402B-4C09-9EC9-5310F68F9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513" y="3678059"/>
                  <a:ext cx="1614487" cy="34448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0" name="Rectangle 13">
                  <a:extLst>
                    <a:ext uri="{FF2B5EF4-FFF2-40B4-BE49-F238E27FC236}">
                      <a16:creationId xmlns:a16="http://schemas.microsoft.com/office/drawing/2014/main" id="{8F5493E8-D8F2-4520-9B89-BD2F6F2BA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513" y="4022546"/>
                  <a:ext cx="1614487" cy="34448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1" name="Rectangle 14">
                  <a:extLst>
                    <a:ext uri="{FF2B5EF4-FFF2-40B4-BE49-F238E27FC236}">
                      <a16:creationId xmlns:a16="http://schemas.microsoft.com/office/drawing/2014/main" id="{C4528695-090E-48DD-8289-DBA026D59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1513" y="4367034"/>
                  <a:ext cx="1614487" cy="347663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72" name="Group 23">
                <a:extLst>
                  <a:ext uri="{FF2B5EF4-FFF2-40B4-BE49-F238E27FC236}">
                    <a16:creationId xmlns:a16="http://schemas.microsoft.com/office/drawing/2014/main" id="{2D95E383-259E-4545-8AFF-C2E36EC2EFBB}"/>
                  </a:ext>
                </a:extLst>
              </p:cNvPr>
              <p:cNvGrpSpPr/>
              <p:nvPr/>
            </p:nvGrpSpPr>
            <p:grpSpPr>
              <a:xfrm rot="18810804">
                <a:off x="2810149" y="3341758"/>
                <a:ext cx="842090" cy="538210"/>
                <a:chOff x="6096000" y="3187521"/>
                <a:chExt cx="1614487" cy="1031876"/>
              </a:xfrm>
            </p:grpSpPr>
            <p:sp>
              <p:nvSpPr>
                <p:cNvPr id="73" name="Rectangle 15">
                  <a:extLst>
                    <a:ext uri="{FF2B5EF4-FFF2-40B4-BE49-F238E27FC236}">
                      <a16:creationId xmlns:a16="http://schemas.microsoft.com/office/drawing/2014/main" id="{29862565-9688-4A3B-8F82-D93E73B80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0" y="3187521"/>
                  <a:ext cx="1614487" cy="34448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4" name="Rectangle 16">
                  <a:extLst>
                    <a:ext uri="{FF2B5EF4-FFF2-40B4-BE49-F238E27FC236}">
                      <a16:creationId xmlns:a16="http://schemas.microsoft.com/office/drawing/2014/main" id="{C3E20E5F-5EF0-4EEF-A6EE-721574E88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0" y="3532009"/>
                  <a:ext cx="1614487" cy="34290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5" name="Rectangle 17">
                  <a:extLst>
                    <a:ext uri="{FF2B5EF4-FFF2-40B4-BE49-F238E27FC236}">
                      <a16:creationId xmlns:a16="http://schemas.microsoft.com/office/drawing/2014/main" id="{BA5BFC5C-A294-41A7-8056-040710958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0" y="3874909"/>
                  <a:ext cx="1614487" cy="344488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76" name="Group 223">
                <a:extLst>
                  <a:ext uri="{FF2B5EF4-FFF2-40B4-BE49-F238E27FC236}">
                    <a16:creationId xmlns:a16="http://schemas.microsoft.com/office/drawing/2014/main" id="{56CDB82C-251B-47C5-8BA9-5D4FF8841E8A}"/>
                  </a:ext>
                </a:extLst>
              </p:cNvPr>
              <p:cNvGrpSpPr/>
              <p:nvPr/>
            </p:nvGrpSpPr>
            <p:grpSpPr>
              <a:xfrm rot="18810804">
                <a:off x="3361052" y="2692005"/>
                <a:ext cx="967948" cy="540693"/>
                <a:chOff x="7700963" y="3678059"/>
                <a:chExt cx="1855787" cy="1036638"/>
              </a:xfrm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60F0C5EF-E09E-41E8-9F4F-F8A2104F4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4963" y="3678059"/>
                  <a:ext cx="331787" cy="1036638"/>
                </a:xfrm>
                <a:custGeom>
                  <a:avLst/>
                  <a:gdLst>
                    <a:gd name="T0" fmla="*/ 0 w 209"/>
                    <a:gd name="T1" fmla="*/ 162 h 653"/>
                    <a:gd name="T2" fmla="*/ 135 w 209"/>
                    <a:gd name="T3" fmla="*/ 0 h 653"/>
                    <a:gd name="T4" fmla="*/ 209 w 209"/>
                    <a:gd name="T5" fmla="*/ 210 h 653"/>
                    <a:gd name="T6" fmla="*/ 209 w 209"/>
                    <a:gd name="T7" fmla="*/ 443 h 653"/>
                    <a:gd name="T8" fmla="*/ 135 w 209"/>
                    <a:gd name="T9" fmla="*/ 653 h 653"/>
                    <a:gd name="T10" fmla="*/ 0 w 209"/>
                    <a:gd name="T11" fmla="*/ 488 h 653"/>
                    <a:gd name="T12" fmla="*/ 0 w 209"/>
                    <a:gd name="T13" fmla="*/ 162 h 6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9" h="653">
                      <a:moveTo>
                        <a:pt x="0" y="162"/>
                      </a:moveTo>
                      <a:lnTo>
                        <a:pt x="135" y="0"/>
                      </a:lnTo>
                      <a:lnTo>
                        <a:pt x="209" y="210"/>
                      </a:lnTo>
                      <a:lnTo>
                        <a:pt x="209" y="443"/>
                      </a:lnTo>
                      <a:lnTo>
                        <a:pt x="135" y="653"/>
                      </a:lnTo>
                      <a:lnTo>
                        <a:pt x="0" y="488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BBA17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8" name="Freeform 18">
                  <a:extLst>
                    <a:ext uri="{FF2B5EF4-FFF2-40B4-BE49-F238E27FC236}">
                      <a16:creationId xmlns:a16="http://schemas.microsoft.com/office/drawing/2014/main" id="{78103E8B-5C9E-4C83-9AD1-E791078CD0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0963" y="3678059"/>
                  <a:ext cx="1738312" cy="344488"/>
                </a:xfrm>
                <a:custGeom>
                  <a:avLst/>
                  <a:gdLst>
                    <a:gd name="T0" fmla="*/ 1020 w 1095"/>
                    <a:gd name="T1" fmla="*/ 217 h 217"/>
                    <a:gd name="T2" fmla="*/ 1095 w 1095"/>
                    <a:gd name="T3" fmla="*/ 0 h 217"/>
                    <a:gd name="T4" fmla="*/ 0 w 1095"/>
                    <a:gd name="T5" fmla="*/ 0 h 217"/>
                    <a:gd name="T6" fmla="*/ 0 w 1095"/>
                    <a:gd name="T7" fmla="*/ 217 h 217"/>
                    <a:gd name="T8" fmla="*/ 1020 w 1095"/>
                    <a:gd name="T9" fmla="*/ 217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7">
                      <a:moveTo>
                        <a:pt x="1020" y="217"/>
                      </a:moveTo>
                      <a:lnTo>
                        <a:pt x="1095" y="0"/>
                      </a:lnTo>
                      <a:lnTo>
                        <a:pt x="0" y="0"/>
                      </a:lnTo>
                      <a:lnTo>
                        <a:pt x="0" y="217"/>
                      </a:lnTo>
                      <a:lnTo>
                        <a:pt x="1020" y="217"/>
                      </a:ln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79" name="Rectangle 19">
                  <a:extLst>
                    <a:ext uri="{FF2B5EF4-FFF2-40B4-BE49-F238E27FC236}">
                      <a16:creationId xmlns:a16="http://schemas.microsoft.com/office/drawing/2014/main" id="{C64B6525-EC9B-4AAE-9009-64C9FBDBA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00963" y="4022546"/>
                  <a:ext cx="1619250" cy="34448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8" name="Freeform 20">
                  <a:extLst>
                    <a:ext uri="{FF2B5EF4-FFF2-40B4-BE49-F238E27FC236}">
                      <a16:creationId xmlns:a16="http://schemas.microsoft.com/office/drawing/2014/main" id="{1F6EEB40-A2B5-4F79-B95F-C7BEF61A85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0963" y="4367034"/>
                  <a:ext cx="1738312" cy="347663"/>
                </a:xfrm>
                <a:custGeom>
                  <a:avLst/>
                  <a:gdLst>
                    <a:gd name="T0" fmla="*/ 1095 w 1095"/>
                    <a:gd name="T1" fmla="*/ 219 h 219"/>
                    <a:gd name="T2" fmla="*/ 1020 w 1095"/>
                    <a:gd name="T3" fmla="*/ 0 h 219"/>
                    <a:gd name="T4" fmla="*/ 0 w 1095"/>
                    <a:gd name="T5" fmla="*/ 0 h 219"/>
                    <a:gd name="T6" fmla="*/ 0 w 1095"/>
                    <a:gd name="T7" fmla="*/ 219 h 219"/>
                    <a:gd name="T8" fmla="*/ 1095 w 1095"/>
                    <a:gd name="T9" fmla="*/ 219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95" h="219">
                      <a:moveTo>
                        <a:pt x="1095" y="219"/>
                      </a:moveTo>
                      <a:lnTo>
                        <a:pt x="1020" y="0"/>
                      </a:lnTo>
                      <a:lnTo>
                        <a:pt x="0" y="0"/>
                      </a:lnTo>
                      <a:lnTo>
                        <a:pt x="0" y="219"/>
                      </a:lnTo>
                      <a:lnTo>
                        <a:pt x="1095" y="219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99" name="Oval 21">
                  <a:extLst>
                    <a:ext uri="{FF2B5EF4-FFF2-40B4-BE49-F238E27FC236}">
                      <a16:creationId xmlns:a16="http://schemas.microsoft.com/office/drawing/2014/main" id="{B720CA4A-9277-4C44-9B44-520DAE8881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98000" y="4049534"/>
                  <a:ext cx="82550" cy="293688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  <p:grpSp>
            <p:nvGrpSpPr>
              <p:cNvPr id="100" name="Group 21">
                <a:extLst>
                  <a:ext uri="{FF2B5EF4-FFF2-40B4-BE49-F238E27FC236}">
                    <a16:creationId xmlns:a16="http://schemas.microsoft.com/office/drawing/2014/main" id="{9CB0BD52-11B7-4234-BE8B-7D76DCC4204A}"/>
                  </a:ext>
                </a:extLst>
              </p:cNvPr>
              <p:cNvGrpSpPr/>
              <p:nvPr/>
            </p:nvGrpSpPr>
            <p:grpSpPr>
              <a:xfrm rot="18810804">
                <a:off x="1108046" y="4796556"/>
                <a:ext cx="1498705" cy="538210"/>
                <a:chOff x="1608138" y="3187521"/>
                <a:chExt cx="2873375" cy="1031876"/>
              </a:xfrm>
            </p:grpSpPr>
            <p:sp>
              <p:nvSpPr>
                <p:cNvPr id="101" name="Freeform 8">
                  <a:extLst>
                    <a:ext uri="{FF2B5EF4-FFF2-40B4-BE49-F238E27FC236}">
                      <a16:creationId xmlns:a16="http://schemas.microsoft.com/office/drawing/2014/main" id="{0659EF84-8A1D-445D-9573-0F266C195F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8138" y="3187521"/>
                  <a:ext cx="1490662" cy="1031875"/>
                </a:xfrm>
                <a:custGeom>
                  <a:avLst/>
                  <a:gdLst>
                    <a:gd name="T0" fmla="*/ 793 w 939"/>
                    <a:gd name="T1" fmla="*/ 650 h 650"/>
                    <a:gd name="T2" fmla="*/ 0 w 939"/>
                    <a:gd name="T3" fmla="*/ 326 h 650"/>
                    <a:gd name="T4" fmla="*/ 793 w 939"/>
                    <a:gd name="T5" fmla="*/ 0 h 650"/>
                    <a:gd name="T6" fmla="*/ 939 w 939"/>
                    <a:gd name="T7" fmla="*/ 0 h 650"/>
                    <a:gd name="T8" fmla="*/ 939 w 939"/>
                    <a:gd name="T9" fmla="*/ 650 h 650"/>
                    <a:gd name="T10" fmla="*/ 793 w 939"/>
                    <a:gd name="T11" fmla="*/ 650 h 6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39" h="650">
                      <a:moveTo>
                        <a:pt x="793" y="650"/>
                      </a:moveTo>
                      <a:lnTo>
                        <a:pt x="0" y="326"/>
                      </a:lnTo>
                      <a:lnTo>
                        <a:pt x="793" y="0"/>
                      </a:lnTo>
                      <a:lnTo>
                        <a:pt x="939" y="0"/>
                      </a:lnTo>
                      <a:lnTo>
                        <a:pt x="939" y="650"/>
                      </a:lnTo>
                      <a:lnTo>
                        <a:pt x="793" y="650"/>
                      </a:lnTo>
                      <a:close/>
                    </a:path>
                  </a:pathLst>
                </a:custGeom>
                <a:solidFill>
                  <a:srgbClr val="D4AC8C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BC6CDC3B-0440-45A0-8A2D-A42BE88A3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187521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1 h 91"/>
                    <a:gd name="T8" fmla="*/ 5 w 464"/>
                    <a:gd name="T9" fmla="*/ 59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0" y="39"/>
                        <a:pt x="0" y="52"/>
                        <a:pt x="5" y="59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11E3AB2A-7EA0-484A-9FA1-44DE0C763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532009"/>
                  <a:ext cx="1743075" cy="342900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39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4" name="Freeform 11">
                  <a:extLst>
                    <a:ext uri="{FF2B5EF4-FFF2-40B4-BE49-F238E27FC236}">
                      <a16:creationId xmlns:a16="http://schemas.microsoft.com/office/drawing/2014/main" id="{E75F2568-01B9-43DE-ABA0-97DA32453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874909"/>
                  <a:ext cx="1743075" cy="344488"/>
                </a:xfrm>
                <a:custGeom>
                  <a:avLst/>
                  <a:gdLst>
                    <a:gd name="T0" fmla="*/ 464 w 464"/>
                    <a:gd name="T1" fmla="*/ 0 h 91"/>
                    <a:gd name="T2" fmla="*/ 41 w 464"/>
                    <a:gd name="T3" fmla="*/ 0 h 91"/>
                    <a:gd name="T4" fmla="*/ 16 w 464"/>
                    <a:gd name="T5" fmla="*/ 14 h 91"/>
                    <a:gd name="T6" fmla="*/ 5 w 464"/>
                    <a:gd name="T7" fmla="*/ 32 h 91"/>
                    <a:gd name="T8" fmla="*/ 5 w 464"/>
                    <a:gd name="T9" fmla="*/ 60 h 91"/>
                    <a:gd name="T10" fmla="*/ 16 w 464"/>
                    <a:gd name="T11" fmla="*/ 77 h 91"/>
                    <a:gd name="T12" fmla="*/ 41 w 464"/>
                    <a:gd name="T13" fmla="*/ 91 h 91"/>
                    <a:gd name="T14" fmla="*/ 464 w 464"/>
                    <a:gd name="T15" fmla="*/ 91 h 91"/>
                    <a:gd name="T16" fmla="*/ 464 w 464"/>
                    <a:gd name="T17" fmla="*/ 0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91">
                      <a:moveTo>
                        <a:pt x="464" y="0"/>
                      </a:move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2" y="0"/>
                        <a:pt x="21" y="6"/>
                        <a:pt x="16" y="14"/>
                      </a:cubicBezTo>
                      <a:cubicBezTo>
                        <a:pt x="5" y="32"/>
                        <a:pt x="5" y="32"/>
                        <a:pt x="5" y="32"/>
                      </a:cubicBezTo>
                      <a:cubicBezTo>
                        <a:pt x="0" y="40"/>
                        <a:pt x="0" y="52"/>
                        <a:pt x="5" y="60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21" y="85"/>
                        <a:pt x="32" y="91"/>
                        <a:pt x="41" y="91"/>
                      </a:cubicBezTo>
                      <a:cubicBezTo>
                        <a:pt x="464" y="91"/>
                        <a:pt x="464" y="91"/>
                        <a:pt x="464" y="91"/>
                      </a:cubicBezTo>
                      <a:lnTo>
                        <a:pt x="464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  <p:sp>
              <p:nvSpPr>
                <p:cNvPr id="105" name="Freeform 22">
                  <a:extLst>
                    <a:ext uri="{FF2B5EF4-FFF2-40B4-BE49-F238E27FC236}">
                      <a16:creationId xmlns:a16="http://schemas.microsoft.com/office/drawing/2014/main" id="{FEB6FCB6-962C-4AFE-B26B-AE9A9C2DA8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8138" y="3538359"/>
                  <a:ext cx="428625" cy="333375"/>
                </a:xfrm>
                <a:custGeom>
                  <a:avLst/>
                  <a:gdLst>
                    <a:gd name="T0" fmla="*/ 114 w 114"/>
                    <a:gd name="T1" fmla="*/ 49 h 88"/>
                    <a:gd name="T2" fmla="*/ 107 w 114"/>
                    <a:gd name="T3" fmla="*/ 0 h 88"/>
                    <a:gd name="T4" fmla="*/ 0 w 114"/>
                    <a:gd name="T5" fmla="*/ 44 h 88"/>
                    <a:gd name="T6" fmla="*/ 109 w 114"/>
                    <a:gd name="T7" fmla="*/ 88 h 88"/>
                    <a:gd name="T8" fmla="*/ 114 w 114"/>
                    <a:gd name="T9" fmla="*/ 49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88">
                      <a:moveTo>
                        <a:pt x="114" y="49"/>
                      </a:moveTo>
                      <a:cubicBezTo>
                        <a:pt x="114" y="32"/>
                        <a:pt x="111" y="15"/>
                        <a:pt x="107" y="0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109" y="88"/>
                        <a:pt x="109" y="88"/>
                        <a:pt x="109" y="88"/>
                      </a:cubicBezTo>
                      <a:cubicBezTo>
                        <a:pt x="112" y="76"/>
                        <a:pt x="114" y="63"/>
                        <a:pt x="114" y="49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350"/>
                </a:p>
              </p:txBody>
            </p:sp>
          </p:grpSp>
        </p:grpSp>
        <p:sp>
          <p:nvSpPr>
            <p:cNvPr id="106" name="TextBox 253">
              <a:extLst>
                <a:ext uri="{FF2B5EF4-FFF2-40B4-BE49-F238E27FC236}">
                  <a16:creationId xmlns:a16="http://schemas.microsoft.com/office/drawing/2014/main" id="{EDDCD453-3E85-467B-B3F0-4175C7F30208}"/>
                </a:ext>
              </a:extLst>
            </p:cNvPr>
            <p:cNvSpPr txBox="1"/>
            <p:nvPr/>
          </p:nvSpPr>
          <p:spPr>
            <a:xfrm>
              <a:off x="2107028" y="1080846"/>
              <a:ext cx="143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6"/>
                  </a:solidFill>
                </a:rPr>
                <a:t>Progettazione</a:t>
              </a:r>
              <a:endParaRPr lang="id-ID" sz="1600" b="1" dirty="0">
                <a:solidFill>
                  <a:schemeClr val="accent6"/>
                </a:solidFill>
              </a:endParaRPr>
            </a:p>
          </p:txBody>
        </p:sp>
        <p:sp>
          <p:nvSpPr>
            <p:cNvPr id="107" name="TextBox 221">
              <a:extLst>
                <a:ext uri="{FF2B5EF4-FFF2-40B4-BE49-F238E27FC236}">
                  <a16:creationId xmlns:a16="http://schemas.microsoft.com/office/drawing/2014/main" id="{A90321B4-DDB3-4230-9552-7413DE5BA99B}"/>
                </a:ext>
              </a:extLst>
            </p:cNvPr>
            <p:cNvSpPr txBox="1"/>
            <p:nvPr/>
          </p:nvSpPr>
          <p:spPr>
            <a:xfrm>
              <a:off x="2304390" y="2693611"/>
              <a:ext cx="21780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dirty="0">
                  <a:solidFill>
                    <a:schemeClr val="accent6"/>
                  </a:solidFill>
                </a:rPr>
                <a:t>Implementazione</a:t>
              </a:r>
              <a:endParaRPr lang="id-ID" sz="1600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5305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14957</TotalTime>
  <Words>979</Words>
  <Application>Microsoft Office PowerPoint</Application>
  <PresentationFormat>Presentazione su schermo (4:3)</PresentationFormat>
  <Paragraphs>338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Roboto</vt:lpstr>
      <vt:lpstr>Tema di Office</vt:lpstr>
      <vt:lpstr>JAVA CONTENT REPOSITORY PER LA PERSISTENZA DI PRODOTTI COMMERCIALI</vt:lpstr>
      <vt:lpstr>INDICE GENERALE</vt:lpstr>
      <vt:lpstr>PRODOTTI E PROGETTI</vt:lpstr>
      <vt:lpstr>OFFERTA DI STAGE</vt:lpstr>
      <vt:lpstr>RDBMS VS JCR 1/2</vt:lpstr>
      <vt:lpstr>RDBMS VS JCR 2/2</vt:lpstr>
      <vt:lpstr>SCELTA TECNOLOGIE</vt:lpstr>
      <vt:lpstr>ANALISI DEI REQUISITI</vt:lpstr>
      <vt:lpstr>PROGETTAZIONE</vt:lpstr>
      <vt:lpstr>MODELLO DI SVILUPPO</vt:lpstr>
      <vt:lpstr>CODIFICA</vt:lpstr>
      <vt:lpstr>TEST</vt:lpstr>
      <vt:lpstr>PRODOTTO FINALE</vt:lpstr>
      <vt:lpstr>OBIETTIVI RAGGIUNTI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CONTENT REPOSITORY PER LA PERSISTENZA DI PRODOTTI COMMERCIALI</dc:title>
  <dc:creator>Jordan Gottardo</dc:creator>
  <cp:lastModifiedBy>Jordan Gottardo</cp:lastModifiedBy>
  <cp:revision>248</cp:revision>
  <dcterms:created xsi:type="dcterms:W3CDTF">2017-09-11T12:01:24Z</dcterms:created>
  <dcterms:modified xsi:type="dcterms:W3CDTF">2017-09-26T23:08:13Z</dcterms:modified>
</cp:coreProperties>
</file>