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60" r:id="rId3"/>
    <p:sldId id="258" r:id="rId4"/>
    <p:sldId id="261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6E2E2"/>
    <a:srgbClr val="E6E6E6"/>
    <a:srgbClr val="CDCDC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8250-5579-4797-8B18-F36A6FF46076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D406-DD02-4466-9FCA-0AAC5086BF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64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0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8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9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100"/>
            </a:lvl1pPr>
            <a:lvl2pPr>
              <a:lnSpc>
                <a:spcPct val="150000"/>
              </a:lnSpc>
              <a:defRPr sz="17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4F5B24-1607-4519-8016-4C780264D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0" y="6385178"/>
            <a:ext cx="580511" cy="36456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76FA9A8-EE15-4351-901D-6602BA89D830}"/>
              </a:ext>
            </a:extLst>
          </p:cNvPr>
          <p:cNvSpPr/>
          <p:nvPr userDrawn="1"/>
        </p:nvSpPr>
        <p:spPr>
          <a:xfrm>
            <a:off x="761291" y="6361347"/>
            <a:ext cx="5810959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- 1179739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 MESSAGE PROPAGATION OVER IOV SCENARIOS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E561E31-CDCD-4098-8294-8BC9C869F5B3}"/>
              </a:ext>
            </a:extLst>
          </p:cNvPr>
          <p:cNvCxnSpPr>
            <a:cxnSpLocks/>
          </p:cNvCxnSpPr>
          <p:nvPr userDrawn="1"/>
        </p:nvCxnSpPr>
        <p:spPr>
          <a:xfrm>
            <a:off x="74415" y="6270867"/>
            <a:ext cx="5653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508D3A1-4B12-40A1-AEC7-A26765BAADE7}"/>
              </a:ext>
            </a:extLst>
          </p:cNvPr>
          <p:cNvSpPr/>
          <p:nvPr userDrawn="1"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5331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1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7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13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1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6E2E2"/>
            </a:gs>
            <a:gs pos="0">
              <a:schemeClr val="bg1">
                <a:lumMod val="95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AB17-A341-48A5-AD52-E4D16CDFE3B7}" type="datetimeFigureOut">
              <a:rPr lang="it-IT" smtClean="0"/>
              <a:t>06/07/2019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1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4355625-0B87-4017-9316-ED632528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FAST MESSAGE PROPAGATION</a:t>
            </a:r>
            <a:br>
              <a:rPr lang="it-IT" sz="3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5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OVER IOV SCENARIOS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8BE796-8D57-481E-B351-B2A45C63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C1D4B69-05B6-4E77-BF09-A1D5519749B8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Laurea in Informatica</a:t>
            </a:r>
          </a:p>
          <a:p>
            <a:pPr algn="ctr"/>
            <a:r>
              <a:rPr lang="it-IT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a.a</a:t>
            </a:r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2018-2019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7BFFD0C-A5A6-4D8F-A12E-4BD729A56F51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Jordan Gottardo 1179739</a:t>
            </a:r>
          </a:p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Esame di laurea - 18 Luglio 2019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D8BE30-40AD-4271-9223-1CDCAA0719F9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99220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CONTENTS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0C53BD-0941-45CE-B5C4-22A7B43FD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0" y="6385178"/>
            <a:ext cx="580511" cy="36456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0F25984-38ED-414B-AEB2-984C030B2380}"/>
              </a:ext>
            </a:extLst>
          </p:cNvPr>
          <p:cNvSpPr/>
          <p:nvPr/>
        </p:nvSpPr>
        <p:spPr>
          <a:xfrm>
            <a:off x="761291" y="6396859"/>
            <a:ext cx="58109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dirty="0">
                <a:ea typeface="Roboto" panose="02000000000000000000" pitchFamily="2" charset="0"/>
                <a:cs typeface="Roboto" panose="02000000000000000000" pitchFamily="2" charset="0"/>
              </a:rPr>
              <a:t>JORDAN GOTTARDO - 1179739</a:t>
            </a:r>
          </a:p>
          <a:p>
            <a:r>
              <a:rPr lang="it-IT" sz="1100" dirty="0">
                <a:ea typeface="Roboto" panose="02000000000000000000" pitchFamily="2" charset="0"/>
                <a:cs typeface="Roboto" panose="02000000000000000000" pitchFamily="2" charset="0"/>
              </a:rPr>
              <a:t>FAST MESSAGE PROPAGATION OVER IOV SCENARIOS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884F5E4-506B-4D6D-8F45-E8291948A113}"/>
              </a:ext>
            </a:extLst>
          </p:cNvPr>
          <p:cNvCxnSpPr>
            <a:cxnSpLocks/>
          </p:cNvCxnSpPr>
          <p:nvPr/>
        </p:nvCxnSpPr>
        <p:spPr>
          <a:xfrm>
            <a:off x="74415" y="6270867"/>
            <a:ext cx="5653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051231-FECF-49E6-B21A-AB9480893518}"/>
              </a:ext>
            </a:extLst>
          </p:cNvPr>
          <p:cNvSpPr txBox="1"/>
          <p:nvPr/>
        </p:nvSpPr>
        <p:spPr>
          <a:xfrm>
            <a:off x="2102216" y="0"/>
            <a:ext cx="9971415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Intro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Contents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1: IOV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scenarios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VANET, DANET, </a:t>
            </a:r>
            <a:r>
              <a:rPr lang="it-IT" u="sng" dirty="0">
                <a:solidFill>
                  <a:schemeClr val="bg1">
                    <a:lumMod val="65000"/>
                  </a:schemeClr>
                </a:solidFill>
              </a:rPr>
              <a:t>ESD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Miei contributi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2 / Technologies, ns-3,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obstacle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model </a:t>
            </a:r>
            <a:r>
              <a:rPr lang="it-IT" dirty="0"/>
              <a:t>forse estendere a 2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1: Fast-Broadcast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2: ROFF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Qualitative: buildings no buildings </a:t>
            </a:r>
            <a:r>
              <a:rPr lang="it-IT" dirty="0" err="1"/>
              <a:t>fb</a:t>
            </a:r>
            <a:r>
              <a:rPr lang="it-IT" dirty="0"/>
              <a:t> </a:t>
            </a:r>
            <a:r>
              <a:rPr lang="it-IT" dirty="0" err="1"/>
              <a:t>roff</a:t>
            </a:r>
            <a:r>
              <a:rPr lang="it-IT" dirty="0"/>
              <a:t> </a:t>
            </a:r>
            <a:r>
              <a:rPr lang="it-IT" dirty="0" err="1"/>
              <a:t>ecc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Lista scenari: </a:t>
            </a:r>
            <a:r>
              <a:rPr lang="it-IT" dirty="0" err="1"/>
              <a:t>Platoon</a:t>
            </a:r>
            <a:r>
              <a:rPr lang="it-IT" dirty="0"/>
              <a:t> 1D, </a:t>
            </a:r>
            <a:r>
              <a:rPr lang="it-IT" dirty="0" err="1"/>
              <a:t>Grid</a:t>
            </a:r>
            <a:r>
              <a:rPr lang="it-IT" dirty="0"/>
              <a:t> 2D, LA, Padova, LA smart city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3D varie distanze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5 metriche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 no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buildings + buildings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Smart Junction extension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con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buildings no SJ + buildings SJ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2: LA Smart City 2D + 3D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 + build + high build? Se ci stanno tutti e 3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</a:t>
            </a:r>
            <a:r>
              <a:rPr lang="it-IT" dirty="0" err="1"/>
              <a:t>forging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Conclusioni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159DC5-6D55-4A47-88BA-B6AE5BE6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53" y="1387211"/>
            <a:ext cx="6117720" cy="40835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0" y="1262851"/>
            <a:ext cx="5257800" cy="4330229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Vehicular</a:t>
            </a:r>
            <a:r>
              <a:rPr lang="it-IT" dirty="0"/>
              <a:t> and Drone Ad-Hoc Networks (</a:t>
            </a:r>
            <a:r>
              <a:rPr lang="it-IT" dirty="0" err="1"/>
              <a:t>VANETs</a:t>
            </a:r>
            <a:r>
              <a:rPr lang="it-IT" dirty="0"/>
              <a:t> and </a:t>
            </a:r>
            <a:r>
              <a:rPr lang="it-IT" dirty="0" err="1"/>
              <a:t>DANETs</a:t>
            </a:r>
            <a:r>
              <a:rPr lang="it-IT" dirty="0"/>
              <a:t>)</a:t>
            </a:r>
          </a:p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lvl="1"/>
            <a:r>
              <a:rPr lang="it-IT" dirty="0"/>
              <a:t>Smart city management</a:t>
            </a:r>
          </a:p>
          <a:p>
            <a:pPr lvl="1"/>
            <a:r>
              <a:rPr lang="it-IT" dirty="0"/>
              <a:t>Video streaming</a:t>
            </a:r>
          </a:p>
          <a:p>
            <a:pPr lvl="1"/>
            <a:r>
              <a:rPr lang="it-IT" dirty="0"/>
              <a:t>Traffic control</a:t>
            </a:r>
          </a:p>
          <a:p>
            <a:r>
              <a:rPr lang="it-IT" dirty="0"/>
              <a:t>Focus: Emergency Message Distribution (EMD)</a:t>
            </a:r>
          </a:p>
          <a:p>
            <a:pPr lvl="1"/>
            <a:r>
              <a:rPr lang="it-IT" dirty="0"/>
              <a:t>Message delivery</a:t>
            </a:r>
          </a:p>
          <a:p>
            <a:pPr lvl="1"/>
            <a:r>
              <a:rPr lang="it-IT" dirty="0" err="1"/>
              <a:t>Timeliness</a:t>
            </a:r>
            <a:endParaRPr lang="it-IT" dirty="0"/>
          </a:p>
          <a:p>
            <a:pPr lvl="1"/>
            <a:r>
              <a:rPr lang="it-IT" dirty="0" err="1"/>
              <a:t>Avoid</a:t>
            </a:r>
            <a:r>
              <a:rPr lang="it-IT" dirty="0"/>
              <a:t> medium </a:t>
            </a:r>
            <a:r>
              <a:rPr lang="it-IT" dirty="0" err="1"/>
              <a:t>saturation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71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MY CONTRIBUTIONS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040" y="1059650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 err="1"/>
              <a:t>Improvements</a:t>
            </a:r>
            <a:r>
              <a:rPr lang="it-IT" dirty="0"/>
              <a:t> to Fast-Broadcast</a:t>
            </a:r>
          </a:p>
          <a:p>
            <a:r>
              <a:rPr lang="it-IT" dirty="0" err="1"/>
              <a:t>Implementation</a:t>
            </a:r>
            <a:r>
              <a:rPr lang="it-IT" dirty="0"/>
              <a:t> and extension to 2D and 3D </a:t>
            </a:r>
            <a:r>
              <a:rPr lang="it-IT" dirty="0" err="1"/>
              <a:t>scenarios</a:t>
            </a:r>
            <a:r>
              <a:rPr lang="it-IT" dirty="0"/>
              <a:t> of ROFF</a:t>
            </a:r>
          </a:p>
          <a:p>
            <a:r>
              <a:rPr lang="it-IT" dirty="0"/>
              <a:t>Evaluation and </a:t>
            </a:r>
            <a:r>
              <a:rPr lang="it-IT" dirty="0" err="1"/>
              <a:t>comparison</a:t>
            </a:r>
            <a:r>
              <a:rPr lang="it-IT" dirty="0"/>
              <a:t> of Fast-Broadcast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simulations</a:t>
            </a:r>
            <a:endParaRPr lang="it-IT" dirty="0"/>
          </a:p>
          <a:p>
            <a:pPr lvl="1"/>
            <a:r>
              <a:rPr lang="it-IT" dirty="0" err="1"/>
              <a:t>Scenarios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buildings</a:t>
            </a:r>
          </a:p>
          <a:p>
            <a:r>
              <a:rPr lang="it-IT" dirty="0" err="1"/>
              <a:t>Proposal</a:t>
            </a:r>
            <a:r>
              <a:rPr lang="it-IT" dirty="0"/>
              <a:t> of </a:t>
            </a:r>
            <a:r>
              <a:rPr lang="it-IT" dirty="0" err="1"/>
              <a:t>algorithm</a:t>
            </a:r>
            <a:r>
              <a:rPr lang="it-IT" dirty="0"/>
              <a:t> extension to exploit road </a:t>
            </a:r>
            <a:r>
              <a:rPr lang="it-IT" dirty="0" err="1"/>
              <a:t>junctions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delivery </a:t>
            </a:r>
            <a:r>
              <a:rPr lang="it-IT" dirty="0" err="1"/>
              <a:t>ratios</a:t>
            </a:r>
            <a:endParaRPr lang="it-IT" dirty="0"/>
          </a:p>
          <a:p>
            <a:pPr lvl="1"/>
            <a:r>
              <a:rPr lang="it-IT" b="1" dirty="0"/>
              <a:t>SJ-Fast-Broadcast</a:t>
            </a:r>
            <a:r>
              <a:rPr lang="it-IT" dirty="0"/>
              <a:t> and </a:t>
            </a:r>
            <a:r>
              <a:rPr lang="it-IT" b="1" dirty="0"/>
              <a:t>SJ-ROFF </a:t>
            </a:r>
            <a:r>
              <a:rPr lang="it-IT" dirty="0"/>
              <a:t>(SJ=Smart Junction)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53C64A-9FCE-4FE1-9042-DE9087F2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3098" y="3667759"/>
            <a:ext cx="2971430" cy="1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 2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61" y="1012054"/>
            <a:ext cx="6747029" cy="5211193"/>
          </a:xfrm>
        </p:spPr>
        <p:txBody>
          <a:bodyPr>
            <a:normAutofit/>
          </a:bodyPr>
          <a:lstStyle/>
          <a:p>
            <a:r>
              <a:rPr lang="it-IT" dirty="0" err="1"/>
              <a:t>Expensive</a:t>
            </a:r>
            <a:r>
              <a:rPr lang="it-IT" dirty="0"/>
              <a:t> large scale </a:t>
            </a:r>
            <a:r>
              <a:rPr lang="it-IT" dirty="0" err="1"/>
              <a:t>tests</a:t>
            </a:r>
            <a:endParaRPr lang="it-IT" dirty="0"/>
          </a:p>
          <a:p>
            <a:pPr lvl="1"/>
            <a:r>
              <a:rPr lang="it-IT" dirty="0" err="1"/>
              <a:t>Need</a:t>
            </a:r>
            <a:r>
              <a:rPr lang="it-IT" dirty="0"/>
              <a:t> to use simulators (ns-3)</a:t>
            </a:r>
          </a:p>
          <a:p>
            <a:r>
              <a:rPr lang="it-IT" dirty="0" err="1"/>
              <a:t>Additional</a:t>
            </a:r>
            <a:r>
              <a:rPr lang="it-IT" dirty="0"/>
              <a:t> tools and models</a:t>
            </a:r>
          </a:p>
          <a:p>
            <a:pPr lvl="1"/>
            <a:r>
              <a:rPr lang="it-IT" dirty="0"/>
              <a:t>Real </a:t>
            </a:r>
            <a:r>
              <a:rPr lang="it-IT" dirty="0" err="1"/>
              <a:t>map</a:t>
            </a:r>
            <a:r>
              <a:rPr lang="it-IT" dirty="0"/>
              <a:t> data</a:t>
            </a:r>
          </a:p>
          <a:p>
            <a:pPr lvl="1"/>
            <a:r>
              <a:rPr lang="it-IT" dirty="0"/>
              <a:t>Road </a:t>
            </a:r>
            <a:r>
              <a:rPr lang="it-IT" dirty="0" err="1"/>
              <a:t>junction</a:t>
            </a:r>
            <a:r>
              <a:rPr lang="it-IT" dirty="0"/>
              <a:t> </a:t>
            </a:r>
            <a:r>
              <a:rPr lang="it-IT" dirty="0" err="1"/>
              <a:t>modeling</a:t>
            </a:r>
            <a:endParaRPr lang="it-IT" dirty="0"/>
          </a:p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propagation</a:t>
            </a:r>
            <a:r>
              <a:rPr lang="it-IT" dirty="0"/>
              <a:t> models</a:t>
            </a:r>
          </a:p>
          <a:p>
            <a:pPr lvl="1"/>
            <a:r>
              <a:rPr lang="it-IT" dirty="0"/>
              <a:t>Two-Ray Ground </a:t>
            </a:r>
          </a:p>
          <a:p>
            <a:pPr lvl="1"/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shadowing</a:t>
            </a:r>
            <a:r>
              <a:rPr lang="it-IT" dirty="0"/>
              <a:t> (with 3D extension) </a:t>
            </a:r>
            <a:r>
              <a:rPr lang="it-IT" baseline="30000" dirty="0"/>
              <a:t>[1] [2]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55FE7-D7E1-493F-AF8C-23C96F34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98" y="1209393"/>
            <a:ext cx="1062592" cy="6077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CB2C86-5434-4472-9960-388A38253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26" y="1754175"/>
            <a:ext cx="2050692" cy="2050692"/>
          </a:xfrm>
          <a:prstGeom prst="rect">
            <a:avLst/>
          </a:prstGeom>
        </p:spPr>
      </p:pic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DE5CB5F-82AE-44BC-BF34-0636C3C59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9" y="3412307"/>
            <a:ext cx="2858193" cy="1596015"/>
          </a:xfrm>
          <a:prstGeom prst="rect">
            <a:avLst/>
          </a:prstGeom>
        </p:spPr>
      </p:pic>
      <p:pic>
        <p:nvPicPr>
          <p:cNvPr id="15" name="Immagine 1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64A7635B-5D60-4DC7-B433-475B0C06F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89" y="2222576"/>
            <a:ext cx="1961968" cy="669317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74A11B-0D4A-417A-9C87-6E03F10A6298}"/>
              </a:ext>
            </a:extLst>
          </p:cNvPr>
          <p:cNvSpPr txBox="1">
            <a:spLocks/>
          </p:cNvSpPr>
          <p:nvPr/>
        </p:nvSpPr>
        <p:spPr>
          <a:xfrm>
            <a:off x="6069265" y="5574602"/>
            <a:ext cx="5985814" cy="1115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[1] </a:t>
            </a:r>
            <a:r>
              <a:rPr lang="en-US" dirty="0"/>
              <a:t>C. Sommer, D. </a:t>
            </a:r>
            <a:r>
              <a:rPr lang="en-US" dirty="0" err="1"/>
              <a:t>Eckhoff</a:t>
            </a:r>
            <a:r>
              <a:rPr lang="en-US" dirty="0"/>
              <a:t>, R. German, and F. Dressler, “A computationally inexpensive empirical model of </a:t>
            </a:r>
            <a:r>
              <a:rPr lang="en-US" dirty="0" err="1"/>
              <a:t>ieee</a:t>
            </a:r>
            <a:r>
              <a:rPr lang="en-US" dirty="0"/>
              <a:t> 802.11p radio shadowing in urban environments”, 2011</a:t>
            </a:r>
          </a:p>
          <a:p>
            <a:pPr marL="0" indent="0">
              <a:buNone/>
            </a:pPr>
            <a:r>
              <a:rPr lang="it-IT" dirty="0"/>
              <a:t>[2] M. Romanelli, C. Palazzi, and A. </a:t>
            </a:r>
            <a:r>
              <a:rPr lang="it-IT" dirty="0" err="1"/>
              <a:t>Bujari</a:t>
            </a:r>
            <a:r>
              <a:rPr lang="it-IT" dirty="0"/>
              <a:t>, “Propagazione di messaggi tra veicoli con modello urbano realistico”, </a:t>
            </a:r>
            <a:r>
              <a:rPr lang="it-IT" dirty="0" err="1"/>
              <a:t>Master’s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, University of </a:t>
            </a:r>
            <a:r>
              <a:rPr lang="it-IT" dirty="0" err="1"/>
              <a:t>Padua</a:t>
            </a:r>
            <a:r>
              <a:rPr lang="it-IT" dirty="0"/>
              <a:t>, 2017.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93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FAST-BROADCAST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/>
              <a:t>Dynamic transmission range </a:t>
            </a:r>
            <a:r>
              <a:rPr lang="it-IT" dirty="0" err="1"/>
              <a:t>estimation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to know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i="1" dirty="0"/>
              <a:t>a priori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protocols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small Hello </a:t>
            </a:r>
            <a:r>
              <a:rPr lang="it-IT" dirty="0" err="1"/>
              <a:t>Messages</a:t>
            </a:r>
            <a:r>
              <a:rPr lang="it-IT" dirty="0"/>
              <a:t> (beacons) to estimate </a:t>
            </a:r>
            <a:r>
              <a:rPr lang="it-IT" dirty="0" err="1"/>
              <a:t>their</a:t>
            </a:r>
            <a:r>
              <a:rPr lang="it-IT" dirty="0"/>
              <a:t> transmission range</a:t>
            </a:r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an </a:t>
            </a:r>
            <a:r>
              <a:rPr lang="it-IT" dirty="0" err="1"/>
              <a:t>Alert</a:t>
            </a:r>
            <a:r>
              <a:rPr lang="it-IT" dirty="0"/>
              <a:t> Message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neighbors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participate</a:t>
            </a:r>
            <a:r>
              <a:rPr lang="it-IT" dirty="0"/>
              <a:t> in </a:t>
            </a:r>
            <a:r>
              <a:rPr lang="it-IT" dirty="0" err="1"/>
              <a:t>contention</a:t>
            </a:r>
            <a:r>
              <a:rPr lang="it-IT" dirty="0"/>
              <a:t> to broadcast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/>
              <a:t>The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time </a:t>
            </a:r>
            <a:r>
              <a:rPr lang="it-IT" dirty="0" err="1"/>
              <a:t>before</a:t>
            </a:r>
            <a:r>
              <a:rPr lang="it-IT" dirty="0"/>
              <a:t> broadcast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8935" y="433940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4013" y="2782980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ROFF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 err="1"/>
              <a:t>Tries</a:t>
            </a:r>
            <a:r>
              <a:rPr lang="it-IT" dirty="0"/>
              <a:t> to </a:t>
            </a:r>
            <a:r>
              <a:rPr lang="it-IT" dirty="0" err="1"/>
              <a:t>overcome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beacons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neighborhood</a:t>
            </a:r>
            <a:endParaRPr lang="it-IT" dirty="0"/>
          </a:p>
          <a:p>
            <a:pPr lvl="1"/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builds a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(NBT) with one entry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neighbor</a:t>
            </a:r>
            <a:endParaRPr lang="it-IT" dirty="0"/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differentiate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unique</a:t>
            </a:r>
            <a:r>
              <a:rPr lang="it-IT" b="1" dirty="0"/>
              <a:t> forwarding</a:t>
            </a:r>
            <a:br>
              <a:rPr lang="it-IT" b="1" dirty="0"/>
            </a:br>
            <a:r>
              <a:rPr lang="it-IT" b="1" dirty="0" err="1"/>
              <a:t>priority</a:t>
            </a:r>
            <a:endParaRPr lang="it-IT" b="1" dirty="0"/>
          </a:p>
          <a:p>
            <a:pPr lvl="1"/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priority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5126" y="433106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8490" y="2810152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SIMULATIONS - SCENARIOS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006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of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complexity</a:t>
            </a:r>
            <a:endParaRPr lang="it-IT" dirty="0"/>
          </a:p>
          <a:p>
            <a:pPr lvl="1"/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68601"/>
              </p:ext>
            </p:extLst>
          </p:nvPr>
        </p:nvGraphicFramePr>
        <p:xfrm>
          <a:off x="1739039" y="1996440"/>
          <a:ext cx="6197601" cy="313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145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696770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  <a:gridCol w="1323823">
                  <a:extLst>
                    <a:ext uri="{9D8B030D-6E8A-4147-A177-3AD203B41FA5}">
                      <a16:colId xmlns:a16="http://schemas.microsoft.com/office/drawing/2014/main" val="2316241057"/>
                    </a:ext>
                  </a:extLst>
                </a:gridCol>
                <a:gridCol w="1574863">
                  <a:extLst>
                    <a:ext uri="{9D8B030D-6E8A-4147-A177-3AD203B41FA5}">
                      <a16:colId xmlns:a16="http://schemas.microsoft.com/office/drawing/2014/main" val="788923614"/>
                    </a:ext>
                  </a:extLst>
                </a:gridCol>
              </a:tblGrid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Drones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Platoon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Padua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803967">
                <a:tc>
                  <a:txBody>
                    <a:bodyPr/>
                    <a:lstStyle/>
                    <a:p>
                      <a:r>
                        <a:rPr lang="it-IT" dirty="0"/>
                        <a:t>Los Angeles smart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</a:tbl>
          </a:graphicData>
        </a:graphic>
      </p:graphicFrame>
      <p:pic>
        <p:nvPicPr>
          <p:cNvPr id="9" name="Elemento grafico 8" descr="Chiudi">
            <a:extLst>
              <a:ext uri="{FF2B5EF4-FFF2-40B4-BE49-F238E27FC236}">
                <a16:creationId xmlns:a16="http://schemas.microsoft.com/office/drawing/2014/main" id="{31D5DB47-77FA-43E5-91DF-21A95AFB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3736" y="2438658"/>
            <a:ext cx="493080" cy="493080"/>
          </a:xfrm>
          <a:prstGeom prst="rect">
            <a:avLst/>
          </a:prstGeom>
        </p:spPr>
      </p:pic>
      <p:pic>
        <p:nvPicPr>
          <p:cNvPr id="12" name="Elemento grafico 11" descr="Segno di spunta">
            <a:extLst>
              <a:ext uri="{FF2B5EF4-FFF2-40B4-BE49-F238E27FC236}">
                <a16:creationId xmlns:a16="http://schemas.microsoft.com/office/drawing/2014/main" id="{B46357AC-5454-4BA8-BB69-172A892C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128" y="2931738"/>
            <a:ext cx="451282" cy="451282"/>
          </a:xfrm>
          <a:prstGeom prst="rect">
            <a:avLst/>
          </a:prstGeom>
        </p:spPr>
      </p:pic>
      <p:pic>
        <p:nvPicPr>
          <p:cNvPr id="13" name="Elemento grafico 12" descr="Segno di spunta">
            <a:extLst>
              <a:ext uri="{FF2B5EF4-FFF2-40B4-BE49-F238E27FC236}">
                <a16:creationId xmlns:a16="http://schemas.microsoft.com/office/drawing/2014/main" id="{84550ACE-F3AA-4558-9A07-8499F1EF0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128" y="3429000"/>
            <a:ext cx="451282" cy="451282"/>
          </a:xfrm>
          <a:prstGeom prst="rect">
            <a:avLst/>
          </a:prstGeom>
        </p:spPr>
      </p:pic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C6FD9D38-D086-4D5C-9A38-9C0619D96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128" y="3867036"/>
            <a:ext cx="451282" cy="4512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854B4BC3-139D-466C-8F94-47603DA1E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128" y="4482941"/>
            <a:ext cx="451282" cy="451282"/>
          </a:xfrm>
          <a:prstGeom prst="rect">
            <a:avLst/>
          </a:prstGeom>
        </p:spPr>
      </p:pic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7FDA3916-B543-4F5E-B792-3531D5FD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3736" y="2935920"/>
            <a:ext cx="493080" cy="493080"/>
          </a:xfrm>
          <a:prstGeom prst="rect">
            <a:avLst/>
          </a:prstGeom>
        </p:spPr>
      </p:pic>
      <p:pic>
        <p:nvPicPr>
          <p:cNvPr id="17" name="Elemento grafico 16" descr="Chiudi">
            <a:extLst>
              <a:ext uri="{FF2B5EF4-FFF2-40B4-BE49-F238E27FC236}">
                <a16:creationId xmlns:a16="http://schemas.microsoft.com/office/drawing/2014/main" id="{3A58BCCE-24C2-4B27-B4D5-F252CAF8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3736" y="3369774"/>
            <a:ext cx="493080" cy="493080"/>
          </a:xfrm>
          <a:prstGeom prst="rect">
            <a:avLst/>
          </a:prstGeom>
        </p:spPr>
      </p:pic>
      <p:pic>
        <p:nvPicPr>
          <p:cNvPr id="18" name="Elemento grafico 17" descr="Chiudi">
            <a:extLst>
              <a:ext uri="{FF2B5EF4-FFF2-40B4-BE49-F238E27FC236}">
                <a16:creationId xmlns:a16="http://schemas.microsoft.com/office/drawing/2014/main" id="{0B4F1080-6A50-41B6-9260-06638E9F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3736" y="3867036"/>
            <a:ext cx="493080" cy="493080"/>
          </a:xfrm>
          <a:prstGeom prst="rect">
            <a:avLst/>
          </a:prstGeom>
        </p:spPr>
      </p:pic>
      <p:pic>
        <p:nvPicPr>
          <p:cNvPr id="20" name="Elemento grafico 19" descr="Segno di spunta">
            <a:extLst>
              <a:ext uri="{FF2B5EF4-FFF2-40B4-BE49-F238E27FC236}">
                <a16:creationId xmlns:a16="http://schemas.microsoft.com/office/drawing/2014/main" id="{6ECAC6E3-5E52-4418-99DD-B75CCC1ED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2391" y="4482941"/>
            <a:ext cx="451282" cy="45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94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egoe UI Semibold +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2268</TotalTime>
  <Words>503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Roboto</vt:lpstr>
      <vt:lpstr>Segoe UI</vt:lpstr>
      <vt:lpstr>Segoe UI Semibold</vt:lpstr>
      <vt:lpstr>Blank</vt:lpstr>
      <vt:lpstr>FAST MESSAGE PROPAGATION OVER IOV SCENARIOS</vt:lpstr>
      <vt:lpstr>CONTENTS</vt:lpstr>
      <vt:lpstr>Presentazione standard di PowerPoint</vt:lpstr>
      <vt:lpstr>CONTEXT</vt:lpstr>
      <vt:lpstr>MY CONTRIBUTIONS</vt:lpstr>
      <vt:lpstr>CONTEXT 2 </vt:lpstr>
      <vt:lpstr>FAST-BROADCAST</vt:lpstr>
      <vt:lpstr>ROFF</vt:lpstr>
      <vt:lpstr>SIMULATIONS - SCENARIOS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Jordan Gottardo</dc:creator>
  <cp:lastModifiedBy>Jordan Gottardo</cp:lastModifiedBy>
  <cp:revision>48</cp:revision>
  <dcterms:created xsi:type="dcterms:W3CDTF">2019-07-03T10:03:16Z</dcterms:created>
  <dcterms:modified xsi:type="dcterms:W3CDTF">2019-07-06T13:16:01Z</dcterms:modified>
</cp:coreProperties>
</file>