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9144000"/>
  <p:notesSz cx="6858000" cy="9144000"/>
  <p:embeddedFontLst>
    <p:embeddedFont>
      <p:font typeface="Roboto Slab"/>
      <p:regular r:id="rId38"/>
      <p:bold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6.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SourceSansPr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Slab-bold.fntdata"/><Relationship Id="rId16" Type="http://schemas.openxmlformats.org/officeDocument/2006/relationships/slide" Target="slides/slide12.xml"/><Relationship Id="rId38" Type="http://schemas.openxmlformats.org/officeDocument/2006/relationships/font" Target="fonts/RobotoSlab-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Austin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Austin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John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Emil/ Denis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Emil/ Denis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Emil/ Denis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John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John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Jordan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Jordan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Denis/ Emil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Austin:</a:t>
            </a:r>
            <a:br>
              <a:rPr lang="en"/>
            </a:br>
            <a:r>
              <a:rPr lang="en"/>
              <a:t>So when looking for inspiration for our project, we looked at the google chrome cast and thought could this be implemented using a raspberry pi? The end result is a software designed using Qt. Our biggest reason when choosing Qt for our development was that fact that there is such a large support community surrounding the Qt Community; and also the fact that Qt offers easier access when dealing with cross platform development.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John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Tony/ Brad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Jordan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Jordan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Jordan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Tony/ Brad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John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Tony/ Brad: this is an example of subclassing playback button functionality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Austin</a:t>
            </a:r>
            <a:endParaRPr/>
          </a:p>
          <a:p>
            <a:pPr indent="0" lvl="0" marL="0" rtl="0">
              <a:spcBef>
                <a:spcPts val="0"/>
              </a:spcBef>
              <a:spcAft>
                <a:spcPts val="0"/>
              </a:spcAft>
              <a:buNone/>
            </a:pPr>
            <a:r>
              <a:rPr lang="en"/>
              <a:t>So as you can see from the screen when it came to developing in a larger group, a lot of us had to adapt and take on roles completely new to us.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Tony/ Brad: this is an example of subclassing playback button functionality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Tony/ Brad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Tony/ Brad: defensive programming in our penguinview.cpp class to check for empty filepaths and a current player so we don't launch two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Austin</a:t>
            </a:r>
            <a:endParaRPr/>
          </a:p>
          <a:p>
            <a:pPr indent="0" lvl="0" marL="0" rtl="0">
              <a:spcBef>
                <a:spcPts val="0"/>
              </a:spcBef>
              <a:spcAft>
                <a:spcPts val="0"/>
              </a:spcAft>
              <a:buNone/>
            </a:pPr>
            <a:r>
              <a:rPr lang="en"/>
              <a:t>Throughout the development process we relied heavily on the scrum method. Being that we are all students, we did not have the time to approach our project using the waterfall method. This is another major reason as to why we went with the agile programming method. This allowed us to be able to put forth the code we had developed throughout each scrum.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Melissa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Melissa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Melissa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Melissa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Melissa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0" name="Shape 10"/>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Shape 26"/>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7" name="Shape 27"/>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8" name="Shape 28"/>
        <p:cNvGrpSpPr/>
        <p:nvPr/>
      </p:nvGrpSpPr>
      <p:grpSpPr>
        <a:xfrm>
          <a:off x="0" y="0"/>
          <a:ext cx="0" cy="0"/>
          <a:chOff x="0" y="0"/>
          <a:chExt cx="0" cy="0"/>
        </a:xfrm>
      </p:grpSpPr>
      <p:pic>
        <p:nvPicPr>
          <p:cNvPr descr="connections-05.png" id="29" name="Shape 29"/>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0" name="Shape 30"/>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1" name="Shape 31"/>
          <p:cNvGrpSpPr/>
          <p:nvPr/>
        </p:nvGrpSpPr>
        <p:grpSpPr>
          <a:xfrm>
            <a:off x="3593400" y="1074285"/>
            <a:ext cx="1957200" cy="1093200"/>
            <a:chOff x="3593400" y="1760085"/>
            <a:chExt cx="1957200" cy="1093200"/>
          </a:xfrm>
        </p:grpSpPr>
        <p:sp>
          <p:nvSpPr>
            <p:cNvPr id="32" name="Shape 32"/>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3" name="Shape 33"/>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35" name="Shape 35"/>
          <p:cNvCxnSpPr>
            <a:endCxn id="33"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6" name="Shape 36"/>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7" name="Shape 3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8" name="Shape 38"/>
        <p:cNvGrpSpPr/>
        <p:nvPr/>
      </p:nvGrpSpPr>
      <p:grpSpPr>
        <a:xfrm>
          <a:off x="0" y="0"/>
          <a:ext cx="0" cy="0"/>
          <a:chOff x="0" y="0"/>
          <a:chExt cx="0" cy="0"/>
        </a:xfrm>
      </p:grpSpPr>
      <p:sp>
        <p:nvSpPr>
          <p:cNvPr id="39" name="Shape 39"/>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Shape 40"/>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Shape 42"/>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3" name="Shape 43"/>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4" name="Shape 44"/>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5" name="Shape 45"/>
        <p:cNvGrpSpPr/>
        <p:nvPr/>
      </p:nvGrpSpPr>
      <p:grpSpPr>
        <a:xfrm>
          <a:off x="0" y="0"/>
          <a:ext cx="0" cy="0"/>
          <a:chOff x="0" y="0"/>
          <a:chExt cx="0" cy="0"/>
        </a:xfrm>
      </p:grpSpPr>
      <p:sp>
        <p:nvSpPr>
          <p:cNvPr id="46" name="Shape 4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7" name="Shape 47"/>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 name="Shape 48"/>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9" name="Shape 49"/>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Shape 53"/>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1700175" y="1360350"/>
            <a:ext cx="4497900" cy="1246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AirPenguin</a:t>
            </a:r>
            <a:endParaRPr/>
          </a:p>
        </p:txBody>
      </p:sp>
      <p:sp>
        <p:nvSpPr>
          <p:cNvPr id="62" name="Shape 62"/>
          <p:cNvSpPr txBox="1"/>
          <p:nvPr/>
        </p:nvSpPr>
        <p:spPr>
          <a:xfrm>
            <a:off x="1700175" y="2606850"/>
            <a:ext cx="4497900" cy="311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David</a:t>
            </a:r>
            <a:r>
              <a:rPr lang="en" sz="2400">
                <a:solidFill>
                  <a:srgbClr val="607D8B"/>
                </a:solidFill>
                <a:latin typeface="Source Sans Pro"/>
                <a:ea typeface="Source Sans Pro"/>
                <a:cs typeface="Source Sans Pro"/>
                <a:sym typeface="Source Sans Pro"/>
              </a:rPr>
              <a:t> Bright</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Clr>
                <a:schemeClr val="dk1"/>
              </a:buClr>
              <a:buSzPts val="1100"/>
              <a:buFont typeface="Arial"/>
              <a:buNone/>
            </a:pPr>
            <a:r>
              <a:rPr lang="en" sz="2400">
                <a:solidFill>
                  <a:srgbClr val="607D8B"/>
                </a:solidFill>
                <a:latin typeface="Source Sans Pro"/>
                <a:ea typeface="Source Sans Pro"/>
                <a:cs typeface="Source Sans Pro"/>
                <a:sym typeface="Source Sans Pro"/>
              </a:rPr>
              <a:t>Jordan Humphrey</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Denis Le Borgne</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Austin Lingenfelter</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Melissa Lynch</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John Nistico</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Bradley Stemm</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Emile Tawfik</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86150" y="410825"/>
            <a:ext cx="78576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Requirements Analysis/ Use Cases</a:t>
            </a:r>
            <a:endParaRPr sz="3600"/>
          </a:p>
        </p:txBody>
      </p:sp>
      <p:pic>
        <p:nvPicPr>
          <p:cNvPr id="136" name="Shape 136"/>
          <p:cNvPicPr preferRelativeResize="0"/>
          <p:nvPr/>
        </p:nvPicPr>
        <p:blipFill>
          <a:blip r:embed="rId3">
            <a:alphaModFix/>
          </a:blip>
          <a:stretch>
            <a:fillRect/>
          </a:stretch>
        </p:blipFill>
        <p:spPr>
          <a:xfrm>
            <a:off x="597213" y="1347725"/>
            <a:ext cx="7949574" cy="451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Design Patterns</a:t>
            </a:r>
            <a:endParaRPr sz="3600"/>
          </a:p>
        </p:txBody>
      </p:sp>
      <p:sp>
        <p:nvSpPr>
          <p:cNvPr id="142" name="Shape 142"/>
          <p:cNvSpPr txBox="1"/>
          <p:nvPr>
            <p:ph idx="1" type="body"/>
          </p:nvPr>
        </p:nvSpPr>
        <p:spPr>
          <a:xfrm>
            <a:off x="786150" y="1682275"/>
            <a:ext cx="8129400" cy="47649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Network manager is a singleton</a:t>
            </a:r>
            <a:endParaRPr/>
          </a:p>
          <a:p>
            <a:pPr indent="0" lvl="0" marL="0">
              <a:spcBef>
                <a:spcPts val="600"/>
              </a:spcBef>
              <a:spcAft>
                <a:spcPts val="0"/>
              </a:spcAft>
              <a:buNone/>
            </a:pPr>
            <a:r>
              <a:t/>
            </a:r>
            <a:endParaRPr/>
          </a:p>
          <a:p>
            <a:pPr indent="0" lvl="0" marL="0">
              <a:spcBef>
                <a:spcPts val="600"/>
              </a:spcBef>
              <a:spcAft>
                <a:spcPts val="0"/>
              </a:spcAft>
              <a:buNone/>
            </a:pPr>
            <a:r>
              <a:rPr lang="en"/>
              <a:t>Iterator pattern used in network manager</a:t>
            </a:r>
            <a:endParaRPr/>
          </a:p>
          <a:p>
            <a:pPr indent="0" lvl="0" marL="0">
              <a:spcBef>
                <a:spcPts val="600"/>
              </a:spcBef>
              <a:spcAft>
                <a:spcPts val="0"/>
              </a:spcAft>
              <a:buNone/>
            </a:pPr>
            <a:r>
              <a:t/>
            </a:r>
            <a:endParaRPr/>
          </a:p>
          <a:p>
            <a:pPr indent="0" lvl="0" marL="0">
              <a:spcBef>
                <a:spcPts val="600"/>
              </a:spcBef>
              <a:spcAft>
                <a:spcPts val="0"/>
              </a:spcAft>
              <a:buNone/>
            </a:pPr>
            <a:r>
              <a:rPr lang="en"/>
              <a:t>Signals &amp; Slots (UI) use Observer pattern</a:t>
            </a:r>
            <a:endParaRPr sz="700"/>
          </a:p>
          <a:p>
            <a:pPr indent="0" lvl="0" marL="0">
              <a:spcBef>
                <a:spcPts val="600"/>
              </a:spcBef>
              <a:spcAft>
                <a:spcPts val="0"/>
              </a:spcAft>
              <a:buNone/>
            </a:pPr>
            <a:r>
              <a:t/>
            </a:r>
            <a:endParaRPr/>
          </a:p>
          <a:p>
            <a:pPr indent="0" lvl="0" marL="0" rtl="0">
              <a:spcBef>
                <a:spcPts val="600"/>
              </a:spcBef>
              <a:spcAft>
                <a:spcPts val="0"/>
              </a:spcAft>
              <a:buNone/>
            </a:pPr>
            <a:r>
              <a:rPr lang="en"/>
              <a:t>Façade structural pattern to abstract complexities of underlying code</a:t>
            </a:r>
            <a:endParaRPr/>
          </a:p>
          <a:p>
            <a:pPr indent="-381000" lvl="0" marL="914400" rtl="0">
              <a:spcBef>
                <a:spcPts val="600"/>
              </a:spcBef>
              <a:spcAft>
                <a:spcPts val="0"/>
              </a:spcAft>
              <a:buSzPts val="2400"/>
              <a:buChar char="◎"/>
            </a:pPr>
            <a:r>
              <a:rPr lang="en" sz="2400"/>
              <a:t>Abstracts libVLC API calls and data structures</a:t>
            </a:r>
            <a:endParaRPr sz="2400"/>
          </a:p>
          <a:p>
            <a:pPr indent="0" lvl="0" marL="0">
              <a:spcBef>
                <a:spcPts val="600"/>
              </a:spcBef>
              <a:spcAft>
                <a:spcPts val="0"/>
              </a:spcAft>
              <a:buNone/>
            </a:pPr>
            <a:r>
              <a:t/>
            </a:r>
            <a:endParaRPr/>
          </a:p>
          <a:p>
            <a:pPr indent="0" lvl="0" marL="0" rtl="0">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UML - Network Early Version</a:t>
            </a:r>
            <a:endParaRPr sz="3600"/>
          </a:p>
        </p:txBody>
      </p:sp>
      <p:pic>
        <p:nvPicPr>
          <p:cNvPr id="148" name="Shape 148"/>
          <p:cNvPicPr preferRelativeResize="0"/>
          <p:nvPr/>
        </p:nvPicPr>
        <p:blipFill>
          <a:blip r:embed="rId3">
            <a:alphaModFix/>
          </a:blip>
          <a:stretch>
            <a:fillRect/>
          </a:stretch>
        </p:blipFill>
        <p:spPr>
          <a:xfrm>
            <a:off x="3134513" y="1347726"/>
            <a:ext cx="2874969" cy="5205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t>UML - Network Updated Version</a:t>
            </a:r>
            <a:endParaRPr sz="3600"/>
          </a:p>
        </p:txBody>
      </p:sp>
      <p:pic>
        <p:nvPicPr>
          <p:cNvPr id="154" name="Shape 154"/>
          <p:cNvPicPr preferRelativeResize="0"/>
          <p:nvPr/>
        </p:nvPicPr>
        <p:blipFill>
          <a:blip r:embed="rId3">
            <a:alphaModFix/>
          </a:blip>
          <a:stretch>
            <a:fillRect/>
          </a:stretch>
        </p:blipFill>
        <p:spPr>
          <a:xfrm>
            <a:off x="668711" y="1379350"/>
            <a:ext cx="7806576" cy="4099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t>UML - Network Current Version</a:t>
            </a:r>
            <a:endParaRPr sz="3600"/>
          </a:p>
        </p:txBody>
      </p:sp>
      <p:pic>
        <p:nvPicPr>
          <p:cNvPr id="160" name="Shape 160"/>
          <p:cNvPicPr preferRelativeResize="0"/>
          <p:nvPr/>
        </p:nvPicPr>
        <p:blipFill>
          <a:blip r:embed="rId3">
            <a:alphaModFix/>
          </a:blip>
          <a:stretch>
            <a:fillRect/>
          </a:stretch>
        </p:blipFill>
        <p:spPr>
          <a:xfrm>
            <a:off x="2441988" y="1347725"/>
            <a:ext cx="4260025" cy="4471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UML - Player Early Version</a:t>
            </a:r>
            <a:endParaRPr sz="3600"/>
          </a:p>
        </p:txBody>
      </p:sp>
      <p:pic>
        <p:nvPicPr>
          <p:cNvPr id="166" name="Shape 166"/>
          <p:cNvPicPr preferRelativeResize="0"/>
          <p:nvPr/>
        </p:nvPicPr>
        <p:blipFill>
          <a:blip r:embed="rId3">
            <a:alphaModFix/>
          </a:blip>
          <a:stretch>
            <a:fillRect/>
          </a:stretch>
        </p:blipFill>
        <p:spPr>
          <a:xfrm>
            <a:off x="2619950" y="1347726"/>
            <a:ext cx="3904105" cy="52054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UML - Player Current Version</a:t>
            </a:r>
            <a:endParaRPr sz="3600"/>
          </a:p>
        </p:txBody>
      </p:sp>
      <p:pic>
        <p:nvPicPr>
          <p:cNvPr id="172" name="Shape 172"/>
          <p:cNvPicPr preferRelativeResize="0"/>
          <p:nvPr/>
        </p:nvPicPr>
        <p:blipFill rotWithShape="1">
          <a:blip r:embed="rId3">
            <a:alphaModFix/>
          </a:blip>
          <a:srcRect b="30133" l="0" r="0" t="0"/>
          <a:stretch/>
        </p:blipFill>
        <p:spPr>
          <a:xfrm>
            <a:off x="2097138" y="1347725"/>
            <a:ext cx="4949729" cy="461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t>UML - Encryption Early Version</a:t>
            </a:r>
            <a:endParaRPr sz="3600"/>
          </a:p>
        </p:txBody>
      </p:sp>
      <p:pic>
        <p:nvPicPr>
          <p:cNvPr id="178" name="Shape 178"/>
          <p:cNvPicPr preferRelativeResize="0"/>
          <p:nvPr/>
        </p:nvPicPr>
        <p:blipFill>
          <a:blip r:embed="rId3">
            <a:alphaModFix/>
          </a:blip>
          <a:stretch>
            <a:fillRect/>
          </a:stretch>
        </p:blipFill>
        <p:spPr>
          <a:xfrm>
            <a:off x="4257500" y="3441150"/>
            <a:ext cx="4666601" cy="3183924"/>
          </a:xfrm>
          <a:prstGeom prst="rect">
            <a:avLst/>
          </a:prstGeom>
          <a:noFill/>
          <a:ln>
            <a:noFill/>
          </a:ln>
        </p:spPr>
      </p:pic>
      <p:pic>
        <p:nvPicPr>
          <p:cNvPr id="179" name="Shape 179"/>
          <p:cNvPicPr preferRelativeResize="0"/>
          <p:nvPr/>
        </p:nvPicPr>
        <p:blipFill>
          <a:blip r:embed="rId4">
            <a:alphaModFix/>
          </a:blip>
          <a:stretch>
            <a:fillRect/>
          </a:stretch>
        </p:blipFill>
        <p:spPr>
          <a:xfrm>
            <a:off x="786150" y="1347725"/>
            <a:ext cx="3833301" cy="3679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86150" y="410825"/>
            <a:ext cx="80646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t>Encryption Current Version</a:t>
            </a:r>
            <a:endParaRPr sz="3600"/>
          </a:p>
        </p:txBody>
      </p:sp>
      <p:sp>
        <p:nvSpPr>
          <p:cNvPr id="185" name="Shape 185"/>
          <p:cNvSpPr txBox="1"/>
          <p:nvPr>
            <p:ph idx="1" type="body"/>
          </p:nvPr>
        </p:nvSpPr>
        <p:spPr>
          <a:xfrm>
            <a:off x="697025" y="1758475"/>
            <a:ext cx="8064600" cy="47649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Due to unintentional discovery of the broadcast stream being able to connect to multiple devices, stasis lock and handshake between server and device would prove too much processing for the Raspberry pi to handle</a:t>
            </a:r>
            <a:endParaRPr sz="2400"/>
          </a:p>
          <a:p>
            <a:pPr indent="-381000" lvl="0" marL="457200" rtl="0">
              <a:spcBef>
                <a:spcPts val="0"/>
              </a:spcBef>
              <a:spcAft>
                <a:spcPts val="0"/>
              </a:spcAft>
              <a:buSzPts val="2400"/>
              <a:buChar char="◎"/>
            </a:pPr>
            <a:r>
              <a:rPr lang="en" sz="2400"/>
              <a:t>Stasis lock depended on shielding connected device from other forms of input stream</a:t>
            </a:r>
            <a:endParaRPr sz="2400"/>
          </a:p>
          <a:p>
            <a:pPr indent="-381000" lvl="1" marL="914400" rtl="0">
              <a:spcBef>
                <a:spcPts val="0"/>
              </a:spcBef>
              <a:spcAft>
                <a:spcPts val="0"/>
              </a:spcAft>
              <a:buSzPts val="2400"/>
              <a:buChar char="○"/>
            </a:pPr>
            <a:r>
              <a:rPr lang="en" sz="1800"/>
              <a:t>Proved to be too much to handle for the RP</a:t>
            </a:r>
            <a:endParaRPr sz="1800"/>
          </a:p>
          <a:p>
            <a:pPr indent="-381000" lvl="0" marL="457200" rtl="0">
              <a:spcBef>
                <a:spcPts val="0"/>
              </a:spcBef>
              <a:spcAft>
                <a:spcPts val="0"/>
              </a:spcAft>
              <a:buSzPts val="2400"/>
              <a:buChar char="◎"/>
            </a:pPr>
            <a:r>
              <a:rPr lang="en" sz="2400"/>
              <a:t>Shielding of devices could not be forced due to needing access to device internet ability</a:t>
            </a:r>
            <a:endParaRPr sz="2400"/>
          </a:p>
          <a:p>
            <a:pPr indent="-330200" lvl="1" marL="914400" rtl="0">
              <a:spcBef>
                <a:spcPts val="0"/>
              </a:spcBef>
              <a:spcAft>
                <a:spcPts val="0"/>
              </a:spcAft>
              <a:buSzPts val="1600"/>
              <a:buChar char="○"/>
            </a:pPr>
            <a:r>
              <a:rPr lang="en" sz="1800"/>
              <a:t>Solved via only allowing modest amount of user input to modify functionality of non-critical cores of the program</a:t>
            </a:r>
            <a:br>
              <a:rPr lang="e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Implementation - Network</a:t>
            </a:r>
            <a:endParaRPr sz="3600"/>
          </a:p>
        </p:txBody>
      </p:sp>
      <p:sp>
        <p:nvSpPr>
          <p:cNvPr id="191" name="Shape 191"/>
          <p:cNvSpPr txBox="1"/>
          <p:nvPr>
            <p:ph idx="1" type="body"/>
          </p:nvPr>
        </p:nvSpPr>
        <p:spPr>
          <a:xfrm>
            <a:off x="786150" y="1347726"/>
            <a:ext cx="7571700" cy="5099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600"/>
              <a:t>/* Singleton */</a:t>
            </a:r>
            <a:endParaRPr sz="1600"/>
          </a:p>
          <a:p>
            <a:pPr indent="0" lvl="0" marL="0">
              <a:spcBef>
                <a:spcPts val="600"/>
              </a:spcBef>
              <a:spcAft>
                <a:spcPts val="0"/>
              </a:spcAft>
              <a:buNone/>
            </a:pPr>
            <a:r>
              <a:rPr lang="en" sz="1600"/>
              <a:t>static NetworkManager&amp;	getInstance() {</a:t>
            </a:r>
            <a:endParaRPr sz="1600"/>
          </a:p>
          <a:p>
            <a:pPr indent="457200" lvl="0" marL="0" rtl="0">
              <a:spcBef>
                <a:spcPts val="600"/>
              </a:spcBef>
              <a:spcAft>
                <a:spcPts val="0"/>
              </a:spcAft>
              <a:buClr>
                <a:schemeClr val="dk1"/>
              </a:buClr>
              <a:buSzPts val="1100"/>
              <a:buFont typeface="Arial"/>
              <a:buNone/>
            </a:pPr>
            <a:r>
              <a:rPr lang="en" sz="1600"/>
              <a:t>static NetworkManager 	networkManager;</a:t>
            </a:r>
            <a:endParaRPr sz="1600"/>
          </a:p>
          <a:p>
            <a:pPr indent="0" lvl="0" marL="0" rtl="0">
              <a:spcBef>
                <a:spcPts val="600"/>
              </a:spcBef>
              <a:spcAft>
                <a:spcPts val="0"/>
              </a:spcAft>
              <a:buClr>
                <a:schemeClr val="dk1"/>
              </a:buClr>
              <a:buSzPts val="1100"/>
              <a:buFont typeface="Arial"/>
              <a:buNone/>
            </a:pPr>
            <a:r>
              <a:rPr lang="en" sz="1600"/>
              <a:t>        return networkManager;</a:t>
            </a:r>
            <a:endParaRPr sz="1600"/>
          </a:p>
          <a:p>
            <a:pPr indent="0" lvl="0" marL="0">
              <a:spcBef>
                <a:spcPts val="600"/>
              </a:spcBef>
              <a:spcAft>
                <a:spcPts val="0"/>
              </a:spcAft>
              <a:buClr>
                <a:schemeClr val="dk1"/>
              </a:buClr>
              <a:buSzPts val="1100"/>
              <a:buFont typeface="Arial"/>
              <a:buNone/>
            </a:pPr>
            <a:r>
              <a:rPr lang="en" sz="1600"/>
              <a:t>    }</a:t>
            </a:r>
            <a:endParaRPr sz="1600"/>
          </a:p>
          <a:p>
            <a:pPr indent="0" lvl="0" marL="0">
              <a:spcBef>
                <a:spcPts val="600"/>
              </a:spcBef>
              <a:spcAft>
                <a:spcPts val="0"/>
              </a:spcAft>
              <a:buClr>
                <a:schemeClr val="dk1"/>
              </a:buClr>
              <a:buSzPts val="1100"/>
              <a:buFont typeface="Arial"/>
              <a:buNone/>
            </a:pPr>
            <a:r>
              <a:rPr lang="en" sz="1600"/>
              <a:t>/*Iterator*/</a:t>
            </a:r>
            <a:endParaRPr sz="1600"/>
          </a:p>
          <a:p>
            <a:pPr indent="0" lvl="0" marL="0">
              <a:spcBef>
                <a:spcPts val="600"/>
              </a:spcBef>
              <a:spcAft>
                <a:spcPts val="0"/>
              </a:spcAft>
              <a:buClr>
                <a:schemeClr val="dk1"/>
              </a:buClr>
              <a:buSzPts val="1100"/>
              <a:buFont typeface="Arial"/>
              <a:buNone/>
            </a:pPr>
            <a:r>
              <a:rPr lang="en" sz="1600"/>
              <a:t>for (std::list&lt;t_AirPenguin&gt;::const_iterator it = _airPenguins.begin(); it != _airPenguins.end(); ++it)</a:t>
            </a:r>
            <a:endParaRPr sz="1600"/>
          </a:p>
          <a:p>
            <a:pPr indent="0" lvl="0" marL="0">
              <a:spcBef>
                <a:spcPts val="600"/>
              </a:spcBef>
              <a:spcAft>
                <a:spcPts val="0"/>
              </a:spcAft>
              <a:buClr>
                <a:schemeClr val="dk1"/>
              </a:buClr>
              <a:buSzPts val="1100"/>
              <a:buFont typeface="Arial"/>
              <a:buNone/>
            </a:pPr>
            <a:r>
              <a:rPr lang="en" sz="1600"/>
              <a:t>    { std::cout &lt;&lt; name &lt;&lt; " --- " &lt;&lt; it-&gt;name &lt;&lt; std::endl;</a:t>
            </a:r>
            <a:endParaRPr sz="1600"/>
          </a:p>
          <a:p>
            <a:pPr indent="0" lvl="0" marL="0">
              <a:spcBef>
                <a:spcPts val="600"/>
              </a:spcBef>
              <a:spcAft>
                <a:spcPts val="0"/>
              </a:spcAft>
              <a:buClr>
                <a:schemeClr val="dk1"/>
              </a:buClr>
              <a:buSzPts val="1100"/>
              <a:buFont typeface="Arial"/>
              <a:buNone/>
            </a:pPr>
            <a:r>
              <a:rPr lang="en" sz="1600"/>
              <a:t>        if (name.compare(it-&gt;name) == 0)</a:t>
            </a:r>
            <a:endParaRPr sz="1600"/>
          </a:p>
          <a:p>
            <a:pPr indent="0" lvl="0" marL="0">
              <a:spcBef>
                <a:spcPts val="600"/>
              </a:spcBef>
              <a:spcAft>
                <a:spcPts val="0"/>
              </a:spcAft>
              <a:buClr>
                <a:schemeClr val="dk1"/>
              </a:buClr>
              <a:buSzPts val="1100"/>
              <a:buFont typeface="Arial"/>
              <a:buNone/>
            </a:pPr>
            <a:r>
              <a:rPr lang="en" sz="1600"/>
              <a:t>        { std::cout &lt;&lt; "MATCH" &lt;&lt; std::endl;</a:t>
            </a:r>
            <a:endParaRPr sz="1600"/>
          </a:p>
          <a:p>
            <a:pPr indent="0" lvl="0" marL="0">
              <a:spcBef>
                <a:spcPts val="600"/>
              </a:spcBef>
              <a:spcAft>
                <a:spcPts val="0"/>
              </a:spcAft>
              <a:buClr>
                <a:schemeClr val="dk1"/>
              </a:buClr>
              <a:buSzPts val="1100"/>
              <a:buFont typeface="Arial"/>
              <a:buNone/>
            </a:pPr>
            <a:r>
              <a:rPr lang="en" sz="1600"/>
              <a:t>            device.name = it-&gt;name;</a:t>
            </a:r>
            <a:endParaRPr sz="1600"/>
          </a:p>
          <a:p>
            <a:pPr indent="0" lvl="0" marL="0">
              <a:spcBef>
                <a:spcPts val="600"/>
              </a:spcBef>
              <a:spcAft>
                <a:spcPts val="0"/>
              </a:spcAft>
              <a:buClr>
                <a:schemeClr val="dk1"/>
              </a:buClr>
              <a:buSzPts val="1100"/>
              <a:buFont typeface="Arial"/>
              <a:buNone/>
            </a:pPr>
            <a:r>
              <a:rPr lang="en" sz="1600"/>
              <a:t>            device.ip = it-&gt;ip;</a:t>
            </a:r>
            <a:endParaRPr sz="1600"/>
          </a:p>
          <a:p>
            <a:pPr indent="0" lvl="0" marL="0">
              <a:spcBef>
                <a:spcPts val="600"/>
              </a:spcBef>
              <a:spcAft>
                <a:spcPts val="0"/>
              </a:spcAft>
              <a:buClr>
                <a:schemeClr val="dk1"/>
              </a:buClr>
              <a:buSzPts val="1100"/>
              <a:buFont typeface="Arial"/>
              <a:buNone/>
            </a:pPr>
            <a:r>
              <a:rPr lang="en" sz="1600"/>
              <a:t>            device.port = it-&gt;port;</a:t>
            </a:r>
            <a:endParaRPr sz="1600"/>
          </a:p>
          <a:p>
            <a:pPr indent="0" lvl="0" marL="0">
              <a:spcBef>
                <a:spcPts val="600"/>
              </a:spcBef>
              <a:spcAft>
                <a:spcPts val="0"/>
              </a:spcAft>
              <a:buClr>
                <a:schemeClr val="dk1"/>
              </a:buClr>
              <a:buSzPts val="1100"/>
              <a:buFont typeface="Arial"/>
              <a:buNone/>
            </a:pPr>
            <a:r>
              <a:rPr lang="en" sz="1600"/>
              <a:t>            Break;  }  }</a:t>
            </a:r>
            <a:endParaRPr sz="1600"/>
          </a:p>
          <a:p>
            <a:pPr indent="0" lvl="0" marL="0" rtl="0">
              <a:spcBef>
                <a:spcPts val="600"/>
              </a:spcBef>
              <a:spcAft>
                <a:spcPts val="0"/>
              </a:spcAft>
              <a:buClr>
                <a:schemeClr val="dk1"/>
              </a:buClr>
              <a:buSzPts val="1100"/>
              <a:buFont typeface="Arial"/>
              <a:buNone/>
            </a:pPr>
            <a:r>
              <a:t/>
            </a:r>
            <a:endParaRPr sz="1600"/>
          </a:p>
          <a:p>
            <a:pPr indent="0" lvl="0" marL="0" rtl="0">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p:nvPr/>
        </p:nvSpPr>
        <p:spPr>
          <a:xfrm>
            <a:off x="5696575" y="244012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8" name="Shape 68"/>
          <p:cNvCxnSpPr>
            <a:endCxn id="67" idx="0"/>
          </p:cNvCxnSpPr>
          <p:nvPr/>
        </p:nvCxnSpPr>
        <p:spPr>
          <a:xfrm flipH="1">
            <a:off x="6931675" y="1588425"/>
            <a:ext cx="473700" cy="851700"/>
          </a:xfrm>
          <a:prstGeom prst="straightConnector1">
            <a:avLst/>
          </a:prstGeom>
          <a:noFill/>
          <a:ln cap="flat" cmpd="sng" w="9525">
            <a:solidFill>
              <a:srgbClr val="CFD8DC"/>
            </a:solidFill>
            <a:prstDash val="solid"/>
            <a:round/>
            <a:headEnd len="med" w="med" type="none"/>
            <a:tailEnd len="med" w="med" type="none"/>
          </a:ln>
        </p:spPr>
      </p:cxnSp>
      <p:cxnSp>
        <p:nvCxnSpPr>
          <p:cNvPr id="69" name="Shape 69"/>
          <p:cNvCxnSpPr>
            <a:endCxn id="67" idx="7"/>
          </p:cNvCxnSpPr>
          <p:nvPr/>
        </p:nvCxnSpPr>
        <p:spPr>
          <a:xfrm flipH="1">
            <a:off x="7805023" y="2532778"/>
            <a:ext cx="673800" cy="269100"/>
          </a:xfrm>
          <a:prstGeom prst="straightConnector1">
            <a:avLst/>
          </a:prstGeom>
          <a:noFill/>
          <a:ln cap="flat" cmpd="sng" w="9525">
            <a:solidFill>
              <a:srgbClr val="CFD8DC"/>
            </a:solidFill>
            <a:prstDash val="solid"/>
            <a:round/>
            <a:headEnd len="med" w="med" type="none"/>
            <a:tailEnd len="med" w="med" type="none"/>
          </a:ln>
        </p:spPr>
      </p:cxnSp>
      <p:sp>
        <p:nvSpPr>
          <p:cNvPr id="70" name="Shape 70"/>
          <p:cNvSpPr/>
          <p:nvPr/>
        </p:nvSpPr>
        <p:spPr>
          <a:xfrm>
            <a:off x="5893825" y="2637375"/>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1" name="Shape 71"/>
          <p:cNvPicPr preferRelativeResize="0"/>
          <p:nvPr/>
        </p:nvPicPr>
        <p:blipFill>
          <a:blip r:embed="rId3">
            <a:alphaModFix/>
          </a:blip>
          <a:stretch>
            <a:fillRect/>
          </a:stretch>
        </p:blipFill>
        <p:spPr>
          <a:xfrm>
            <a:off x="6043725" y="2637375"/>
            <a:ext cx="1611287" cy="2215775"/>
          </a:xfrm>
          <a:prstGeom prst="rect">
            <a:avLst/>
          </a:prstGeom>
          <a:noFill/>
          <a:ln>
            <a:noFill/>
          </a:ln>
        </p:spPr>
      </p:pic>
      <p:sp>
        <p:nvSpPr>
          <p:cNvPr id="72" name="Shape 72"/>
          <p:cNvSpPr txBox="1"/>
          <p:nvPr/>
        </p:nvSpPr>
        <p:spPr>
          <a:xfrm>
            <a:off x="734275" y="2687825"/>
            <a:ext cx="5726700" cy="311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A video casting alternative to </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Chromecast using a Raspberry pi </a:t>
            </a:r>
            <a:endParaRPr sz="2400">
              <a:solidFill>
                <a:srgbClr val="607D8B"/>
              </a:solidFill>
              <a:latin typeface="Source Sans Pro"/>
              <a:ea typeface="Source Sans Pro"/>
              <a:cs typeface="Source Sans Pro"/>
              <a:sym typeface="Source Sans Pro"/>
            </a:endParaRPr>
          </a:p>
          <a:p>
            <a:pPr indent="0" lvl="0" marL="0" rtl="0">
              <a:spcBef>
                <a:spcPts val="0"/>
              </a:spcBef>
              <a:spcAft>
                <a:spcPts val="0"/>
              </a:spcAft>
              <a:buNone/>
            </a:pPr>
            <a:r>
              <a:t/>
            </a:r>
            <a:endParaRPr sz="2400">
              <a:solidFill>
                <a:srgbClr val="607D8B"/>
              </a:solidFill>
              <a:latin typeface="Source Sans Pro"/>
              <a:ea typeface="Source Sans Pro"/>
              <a:cs typeface="Source Sans Pro"/>
              <a:sym typeface="Source Sans Pro"/>
            </a:endParaRPr>
          </a:p>
          <a:p>
            <a:pPr indent="0" lvl="0" marL="0" rtl="0">
              <a:spcBef>
                <a:spcPts val="0"/>
              </a:spcBef>
              <a:spcAft>
                <a:spcPts val="0"/>
              </a:spcAft>
              <a:buNone/>
            </a:pPr>
            <a:r>
              <a:t/>
            </a:r>
            <a:endParaRPr sz="2400">
              <a:solidFill>
                <a:srgbClr val="607D8B"/>
              </a:solidFill>
              <a:latin typeface="Source Sans Pro"/>
              <a:ea typeface="Source Sans Pro"/>
              <a:cs typeface="Source Sans Pro"/>
              <a:sym typeface="Source Sans Pro"/>
            </a:endParaRPr>
          </a:p>
          <a:p>
            <a:pPr indent="0" lvl="0" marL="0" rtl="0">
              <a:spcBef>
                <a:spcPts val="0"/>
              </a:spcBef>
              <a:spcAft>
                <a:spcPts val="0"/>
              </a:spcAft>
              <a:buNone/>
            </a:pPr>
            <a:r>
              <a:rPr lang="en" sz="2400">
                <a:solidFill>
                  <a:srgbClr val="607D8B"/>
                </a:solidFill>
                <a:latin typeface="Source Sans Pro"/>
                <a:ea typeface="Source Sans Pro"/>
                <a:cs typeface="Source Sans Pro"/>
                <a:sym typeface="Source Sans Pro"/>
              </a:rPr>
              <a:t>Developed in Qt for cross platform capabilities, maintainability, and large support community</a:t>
            </a:r>
            <a:endParaRPr sz="2400">
              <a:solidFill>
                <a:srgbClr val="607D8B"/>
              </a:solidFill>
              <a:latin typeface="Source Sans Pro"/>
              <a:ea typeface="Source Sans Pro"/>
              <a:cs typeface="Source Sans Pro"/>
              <a:sym typeface="Source Sans Pro"/>
            </a:endParaRPr>
          </a:p>
        </p:txBody>
      </p:sp>
      <p:sp>
        <p:nvSpPr>
          <p:cNvPr id="73" name="Shape 73"/>
          <p:cNvSpPr txBox="1"/>
          <p:nvPr>
            <p:ph idx="4294967295" type="ctrTitle"/>
          </p:nvPr>
        </p:nvSpPr>
        <p:spPr>
          <a:xfrm>
            <a:off x="734275" y="1193625"/>
            <a:ext cx="4497900" cy="12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AirPenguin</a:t>
            </a:r>
            <a:endParaRPr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Implementation - VLC</a:t>
            </a:r>
            <a:endParaRPr sz="3600"/>
          </a:p>
        </p:txBody>
      </p:sp>
      <p:sp>
        <p:nvSpPr>
          <p:cNvPr id="197" name="Shape 197"/>
          <p:cNvSpPr txBox="1"/>
          <p:nvPr>
            <p:ph idx="1" type="body"/>
          </p:nvPr>
        </p:nvSpPr>
        <p:spPr>
          <a:xfrm>
            <a:off x="786150" y="1682267"/>
            <a:ext cx="7571700" cy="4764900"/>
          </a:xfrm>
          <a:prstGeom prst="rect">
            <a:avLst/>
          </a:prstGeom>
          <a:ln>
            <a:noFill/>
          </a:ln>
        </p:spPr>
        <p:txBody>
          <a:bodyPr anchorCtr="0" anchor="t" bIns="91425" lIns="91425" spcFirstLastPara="1" rIns="91425" wrap="square" tIns="91425">
            <a:noAutofit/>
          </a:bodyPr>
          <a:lstStyle/>
          <a:p>
            <a:pPr indent="0" lvl="0" marL="0">
              <a:spcBef>
                <a:spcPts val="600"/>
              </a:spcBef>
              <a:spcAft>
                <a:spcPts val="0"/>
              </a:spcAft>
              <a:buNone/>
            </a:pPr>
            <a:r>
              <a:rPr lang="en"/>
              <a:t>VLC code</a:t>
            </a:r>
            <a:endParaRPr/>
          </a:p>
          <a:p>
            <a:pPr indent="0" lvl="0" marL="0">
              <a:spcBef>
                <a:spcPts val="600"/>
              </a:spcBef>
              <a:spcAft>
                <a:spcPts val="0"/>
              </a:spcAft>
              <a:buNone/>
            </a:pPr>
            <a:r>
              <a:t/>
            </a:r>
            <a:endParaRPr/>
          </a:p>
          <a:p>
            <a:pPr indent="0" lvl="0" marL="0" rtl="0">
              <a:lnSpc>
                <a:spcPct val="115000"/>
              </a:lnSpc>
              <a:spcBef>
                <a:spcPts val="0"/>
              </a:spcBef>
              <a:spcAft>
                <a:spcPts val="0"/>
              </a:spcAft>
              <a:buClr>
                <a:schemeClr val="dk1"/>
              </a:buClr>
              <a:buSzPts val="1100"/>
              <a:buFont typeface="Arial"/>
              <a:buNone/>
            </a:pPr>
            <a:r>
              <a:rPr lang="en" sz="1600">
                <a:solidFill>
                  <a:srgbClr val="808000"/>
                </a:solidFill>
              </a:rPr>
              <a:t>void</a:t>
            </a:r>
            <a:r>
              <a:rPr lang="en" sz="1600">
                <a:solidFill>
                  <a:srgbClr val="268BD2"/>
                </a:solidFill>
              </a:rPr>
              <a:t> </a:t>
            </a:r>
            <a:r>
              <a:rPr lang="en" sz="1600">
                <a:solidFill>
                  <a:srgbClr val="B58900"/>
                </a:solidFill>
              </a:rPr>
              <a:t>LocalPlayer</a:t>
            </a:r>
            <a:r>
              <a:rPr lang="en" sz="1600">
                <a:solidFill>
                  <a:srgbClr val="839496"/>
                </a:solidFill>
              </a:rPr>
              <a:t>::initQtPlayer()</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_videoFrame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QtVideoFrame</a:t>
            </a:r>
            <a:r>
              <a:rPr lang="en" sz="1600">
                <a:solidFill>
                  <a:srgbClr val="839496"/>
                </a:solidFill>
              </a:rPr>
              <a:t>(</a:t>
            </a:r>
            <a:r>
              <a:rPr lang="en" sz="1600">
                <a:solidFill>
                  <a:srgbClr val="709D06"/>
                </a:solidFill>
              </a:rPr>
              <a:t>this</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_instance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VlcInstance</a:t>
            </a:r>
            <a:r>
              <a:rPr lang="en" sz="1600">
                <a:solidFill>
                  <a:srgbClr val="839496"/>
                </a:solidFill>
              </a:rPr>
              <a:t>(</a:t>
            </a:r>
            <a:r>
              <a:rPr lang="en" sz="1600">
                <a:solidFill>
                  <a:srgbClr val="268BD2"/>
                </a:solidFill>
              </a:rPr>
              <a:t>_args</a:t>
            </a:r>
            <a:r>
              <a:rPr lang="en" sz="1600">
                <a:solidFill>
                  <a:srgbClr val="839496"/>
                </a:solidFill>
              </a:rPr>
              <a:t>-&gt;list(),</a:t>
            </a:r>
            <a:r>
              <a:rPr lang="en" sz="1600">
                <a:solidFill>
                  <a:srgbClr val="268BD2"/>
                </a:solidFill>
              </a:rPr>
              <a:t> </a:t>
            </a:r>
            <a:r>
              <a:rPr lang="en" sz="1600">
                <a:solidFill>
                  <a:srgbClr val="709D06"/>
                </a:solidFill>
              </a:rPr>
              <a:t>this</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_player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VlcMediaPlayer</a:t>
            </a:r>
            <a:r>
              <a:rPr lang="en" sz="1600">
                <a:solidFill>
                  <a:srgbClr val="839496"/>
                </a:solidFill>
              </a:rPr>
              <a:t>(</a:t>
            </a:r>
            <a:r>
              <a:rPr lang="en" sz="1600">
                <a:solidFill>
                  <a:srgbClr val="268BD2"/>
                </a:solidFill>
              </a:rPr>
              <a:t>_instance</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_posScrubber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QtPositionScrubber</a:t>
            </a:r>
            <a:r>
              <a:rPr lang="en" sz="1600">
                <a:solidFill>
                  <a:srgbClr val="839496"/>
                </a:solidFill>
              </a:rPr>
              <a:t>(</a:t>
            </a:r>
            <a:r>
              <a:rPr lang="en" sz="1600">
                <a:solidFill>
                  <a:srgbClr val="268BD2"/>
                </a:solidFill>
              </a:rPr>
              <a:t>_player</a:t>
            </a:r>
            <a:r>
              <a:rPr lang="en" sz="1600">
                <a:solidFill>
                  <a:srgbClr val="839496"/>
                </a:solidFill>
              </a:rPr>
              <a:t>,</a:t>
            </a:r>
            <a:r>
              <a:rPr lang="en" sz="1600">
                <a:solidFill>
                  <a:srgbClr val="268BD2"/>
                </a:solidFill>
              </a:rPr>
              <a:t> </a:t>
            </a:r>
            <a:r>
              <a:rPr lang="en" sz="1600">
                <a:solidFill>
                  <a:srgbClr val="709D06"/>
                </a:solidFill>
              </a:rPr>
              <a:t>this</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_volSlider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QtVolumeSlider</a:t>
            </a:r>
            <a:r>
              <a:rPr lang="en" sz="1600">
                <a:solidFill>
                  <a:srgbClr val="839496"/>
                </a:solidFill>
              </a:rPr>
              <a:t>(</a:t>
            </a:r>
            <a:r>
              <a:rPr lang="en" sz="1600">
                <a:solidFill>
                  <a:srgbClr val="268BD2"/>
                </a:solidFill>
              </a:rPr>
              <a:t>_player</a:t>
            </a:r>
            <a:r>
              <a:rPr lang="en" sz="1600">
                <a:solidFill>
                  <a:srgbClr val="839496"/>
                </a:solidFill>
              </a:rPr>
              <a:t>,</a:t>
            </a:r>
            <a:r>
              <a:rPr lang="en" sz="1600">
                <a:solidFill>
                  <a:srgbClr val="268BD2"/>
                </a:solidFill>
              </a:rPr>
              <a:t> </a:t>
            </a:r>
            <a:r>
              <a:rPr lang="en" sz="1600">
                <a:solidFill>
                  <a:srgbClr val="709D06"/>
                </a:solidFill>
              </a:rPr>
              <a:t>this</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_playButton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QtPlayButton</a:t>
            </a:r>
            <a:r>
              <a:rPr lang="en" sz="1600">
                <a:solidFill>
                  <a:srgbClr val="839496"/>
                </a:solidFill>
              </a:rPr>
              <a:t>(</a:t>
            </a:r>
            <a:r>
              <a:rPr lang="en" sz="1600">
                <a:solidFill>
                  <a:srgbClr val="268BD2"/>
                </a:solidFill>
              </a:rPr>
              <a:t>_player</a:t>
            </a:r>
            <a:r>
              <a:rPr lang="en" sz="1600">
                <a:solidFill>
                  <a:srgbClr val="839496"/>
                </a:solidFill>
              </a:rPr>
              <a:t>,</a:t>
            </a:r>
            <a:r>
              <a:rPr lang="en" sz="1600">
                <a:solidFill>
                  <a:srgbClr val="268BD2"/>
                </a:solidFill>
              </a:rPr>
              <a:t> </a:t>
            </a:r>
            <a:r>
              <a:rPr lang="en" sz="1600">
                <a:solidFill>
                  <a:srgbClr val="709D06"/>
                </a:solidFill>
              </a:rPr>
              <a:t>this</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_stopButton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QtStopButton</a:t>
            </a:r>
            <a:r>
              <a:rPr lang="en" sz="1600">
                <a:solidFill>
                  <a:srgbClr val="839496"/>
                </a:solidFill>
              </a:rPr>
              <a:t>(</a:t>
            </a:r>
            <a:r>
              <a:rPr lang="en" sz="1600">
                <a:solidFill>
                  <a:srgbClr val="268BD2"/>
                </a:solidFill>
              </a:rPr>
              <a:t>_player</a:t>
            </a:r>
            <a:r>
              <a:rPr lang="en" sz="1600">
                <a:solidFill>
                  <a:srgbClr val="839496"/>
                </a:solidFill>
              </a:rPr>
              <a:t>,</a:t>
            </a:r>
            <a:r>
              <a:rPr lang="en" sz="1600">
                <a:solidFill>
                  <a:srgbClr val="268BD2"/>
                </a:solidFill>
              </a:rPr>
              <a:t> </a:t>
            </a:r>
            <a:r>
              <a:rPr lang="en" sz="1600">
                <a:solidFill>
                  <a:srgbClr val="709D06"/>
                </a:solidFill>
              </a:rPr>
              <a:t>this</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_muteButton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QtMuteButton</a:t>
            </a:r>
            <a:r>
              <a:rPr lang="en" sz="1600">
                <a:solidFill>
                  <a:srgbClr val="839496"/>
                </a:solidFill>
              </a:rPr>
              <a:t>(</a:t>
            </a:r>
            <a:r>
              <a:rPr lang="en" sz="1600">
                <a:solidFill>
                  <a:srgbClr val="268BD2"/>
                </a:solidFill>
              </a:rPr>
              <a:t>_player</a:t>
            </a:r>
            <a:r>
              <a:rPr lang="en" sz="1600">
                <a:solidFill>
                  <a:srgbClr val="839496"/>
                </a:solidFill>
              </a:rPr>
              <a:t>,</a:t>
            </a:r>
            <a:r>
              <a:rPr lang="en" sz="1600">
                <a:solidFill>
                  <a:srgbClr val="268BD2"/>
                </a:solidFill>
              </a:rPr>
              <a:t> </a:t>
            </a:r>
            <a:r>
              <a:rPr lang="en" sz="1600">
                <a:solidFill>
                  <a:srgbClr val="709D06"/>
                </a:solidFill>
              </a:rPr>
              <a:t>this</a:t>
            </a:r>
            <a:r>
              <a:rPr lang="en" sz="1600">
                <a:solidFill>
                  <a:srgbClr val="839496"/>
                </a:solidFill>
              </a:rPr>
              <a:t>);</a:t>
            </a:r>
            <a:endParaRPr i="1" sz="1600">
              <a:solidFill>
                <a:srgbClr val="586E75"/>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_media                </a:t>
            </a:r>
            <a:r>
              <a:rPr lang="en" sz="1600">
                <a:solidFill>
                  <a:srgbClr val="839496"/>
                </a:solidFill>
              </a:rPr>
              <a:t>=</a:t>
            </a:r>
            <a:r>
              <a:rPr lang="en" sz="1600">
                <a:solidFill>
                  <a:srgbClr val="268BD2"/>
                </a:solidFill>
              </a:rPr>
              <a:t> </a:t>
            </a:r>
            <a:r>
              <a:rPr lang="en" sz="1600">
                <a:solidFill>
                  <a:srgbClr val="709D06"/>
                </a:solidFill>
              </a:rPr>
              <a:t>new</a:t>
            </a:r>
            <a:r>
              <a:rPr lang="en" sz="1600">
                <a:solidFill>
                  <a:srgbClr val="268BD2"/>
                </a:solidFill>
              </a:rPr>
              <a:t> </a:t>
            </a:r>
            <a:r>
              <a:rPr lang="en" sz="1600">
                <a:solidFill>
                  <a:srgbClr val="B58900"/>
                </a:solidFill>
              </a:rPr>
              <a:t>VlcMedia</a:t>
            </a:r>
            <a:r>
              <a:rPr lang="en" sz="1600">
                <a:solidFill>
                  <a:srgbClr val="839496"/>
                </a:solidFill>
              </a:rPr>
              <a:t>(</a:t>
            </a:r>
            <a:r>
              <a:rPr lang="en" sz="1600">
                <a:solidFill>
                  <a:srgbClr val="268BD2"/>
                </a:solidFill>
              </a:rPr>
              <a:t>_filePath</a:t>
            </a:r>
            <a:r>
              <a:rPr lang="en" sz="1600">
                <a:solidFill>
                  <a:srgbClr val="839496"/>
                </a:solidFill>
              </a:rPr>
              <a:t>,</a:t>
            </a:r>
            <a:r>
              <a:rPr lang="en" sz="1600">
                <a:solidFill>
                  <a:srgbClr val="268BD2"/>
                </a:solidFill>
              </a:rPr>
              <a:t> </a:t>
            </a:r>
            <a:r>
              <a:rPr lang="en" sz="1600">
                <a:solidFill>
                  <a:srgbClr val="839496"/>
                </a:solidFill>
              </a:rPr>
              <a:t>!</a:t>
            </a:r>
            <a:r>
              <a:rPr lang="en" sz="1600">
                <a:solidFill>
                  <a:srgbClr val="268BD2"/>
                </a:solidFill>
              </a:rPr>
              <a:t>_stream</a:t>
            </a:r>
            <a:r>
              <a:rPr lang="en" sz="1600">
                <a:solidFill>
                  <a:srgbClr val="839496"/>
                </a:solidFill>
              </a:rPr>
              <a:t>,</a:t>
            </a:r>
            <a:r>
              <a:rPr lang="en" sz="1600">
                <a:solidFill>
                  <a:srgbClr val="268BD2"/>
                </a:solidFill>
              </a:rPr>
              <a:t> _player</a:t>
            </a:r>
            <a:r>
              <a:rPr lang="en" sz="1600">
                <a:solidFill>
                  <a:srgbClr val="839496"/>
                </a:solidFill>
              </a:rPr>
              <a:t>-&gt;vlcInstance());</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_player</a:t>
            </a:r>
            <a:r>
              <a:rPr lang="en" sz="1600">
                <a:solidFill>
                  <a:srgbClr val="839496"/>
                </a:solidFill>
              </a:rPr>
              <a:t>-&gt;setVideoWidget(</a:t>
            </a:r>
            <a:r>
              <a:rPr lang="en" sz="1600">
                <a:solidFill>
                  <a:srgbClr val="268BD2"/>
                </a:solidFill>
              </a:rPr>
              <a:t>_videoFrame</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t/>
            </a:r>
            <a:endParaRPr sz="1100">
              <a:solidFill>
                <a:srgbClr val="839496"/>
              </a:solidFill>
              <a:latin typeface="Arial"/>
              <a:ea typeface="Arial"/>
              <a:cs typeface="Arial"/>
              <a:sym typeface="Arial"/>
            </a:endParaRPr>
          </a:p>
          <a:p>
            <a:pPr indent="0" lvl="0" marL="0" rtl="0">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_argsList </a:t>
            </a:r>
            <a:r>
              <a:rPr lang="en" sz="1600">
                <a:solidFill>
                  <a:srgbClr val="839496"/>
                </a:solidFill>
              </a:rPr>
              <a:t>&lt;&lt;</a:t>
            </a:r>
            <a:r>
              <a:rPr lang="en" sz="1600">
                <a:solidFill>
                  <a:srgbClr val="268BD2"/>
                </a:solidFill>
              </a:rPr>
              <a:t> </a:t>
            </a:r>
            <a:r>
              <a:rPr lang="en" sz="1600">
                <a:solidFill>
                  <a:srgbClr val="2AA198"/>
                </a:solidFill>
              </a:rPr>
              <a:t>"-vvv"</a:t>
            </a:r>
            <a:endParaRPr sz="1600">
              <a:solidFill>
                <a:srgbClr val="2AA198"/>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a:t>
            </a:r>
            <a:r>
              <a:rPr lang="en" sz="1600">
                <a:solidFill>
                  <a:srgbClr val="839496"/>
                </a:solidFill>
              </a:rPr>
              <a:t>&lt;&lt;</a:t>
            </a:r>
            <a:r>
              <a:rPr lang="en" sz="1600">
                <a:solidFill>
                  <a:srgbClr val="268BD2"/>
                </a:solidFill>
              </a:rPr>
              <a:t> </a:t>
            </a:r>
            <a:r>
              <a:rPr lang="en" sz="1600">
                <a:solidFill>
                  <a:srgbClr val="2AA198"/>
                </a:solidFill>
              </a:rPr>
              <a:t>--sout=#transcode{vcode=h264,vb=2048,acodec=mpga,ab=192,channels=2}:rtp{dst="</a:t>
            </a:r>
            <a:r>
              <a:rPr lang="en" sz="1600">
                <a:solidFill>
                  <a:srgbClr val="268BD2"/>
                </a:solidFill>
              </a:rPr>
              <a:t> </a:t>
            </a:r>
            <a:r>
              <a:rPr lang="en" sz="1600">
                <a:solidFill>
                  <a:srgbClr val="839496"/>
                </a:solidFill>
              </a:rPr>
              <a:t>+</a:t>
            </a:r>
            <a:r>
              <a:rPr lang="en" sz="1600">
                <a:solidFill>
                  <a:srgbClr val="268BD2"/>
                </a:solidFill>
              </a:rPr>
              <a:t> _hostAddr </a:t>
            </a:r>
            <a:r>
              <a:rPr lang="en" sz="1600">
                <a:solidFill>
                  <a:srgbClr val="839496"/>
                </a:solidFill>
              </a:rPr>
              <a:t>+</a:t>
            </a:r>
            <a:r>
              <a:rPr lang="en" sz="1600">
                <a:solidFill>
                  <a:srgbClr val="268BD2"/>
                </a:solidFill>
              </a:rPr>
              <a:t> </a:t>
            </a:r>
            <a:r>
              <a:rPr lang="en" sz="1600">
                <a:solidFill>
                  <a:srgbClr val="2AA198"/>
                </a:solidFill>
              </a:rPr>
              <a:t>",port="</a:t>
            </a:r>
            <a:r>
              <a:rPr lang="en" sz="1600">
                <a:solidFill>
                  <a:srgbClr val="268BD2"/>
                </a:solidFill>
              </a:rPr>
              <a:t> </a:t>
            </a:r>
            <a:r>
              <a:rPr lang="en" sz="1600">
                <a:solidFill>
                  <a:srgbClr val="839496"/>
                </a:solidFill>
              </a:rPr>
              <a:t>+</a:t>
            </a:r>
            <a:r>
              <a:rPr lang="en" sz="1600">
                <a:solidFill>
                  <a:srgbClr val="268BD2"/>
                </a:solidFill>
              </a:rPr>
              <a:t> _port </a:t>
            </a:r>
            <a:r>
              <a:rPr lang="en" sz="1600">
                <a:solidFill>
                  <a:srgbClr val="839496"/>
                </a:solidFill>
              </a:rPr>
              <a:t>+</a:t>
            </a:r>
            <a:r>
              <a:rPr lang="en" sz="1600">
                <a:solidFill>
                  <a:srgbClr val="268BD2"/>
                </a:solidFill>
              </a:rPr>
              <a:t> </a:t>
            </a:r>
            <a:r>
              <a:rPr lang="en" sz="1600">
                <a:solidFill>
                  <a:srgbClr val="2AA198"/>
                </a:solidFill>
              </a:rPr>
              <a:t>",sdp=rtsp"</a:t>
            </a:r>
            <a:endParaRPr sz="1600">
              <a:solidFill>
                <a:srgbClr val="2AA198"/>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a:t>
            </a:r>
            <a:r>
              <a:rPr lang="en" sz="1600">
                <a:solidFill>
                  <a:srgbClr val="2AA198"/>
                </a:solidFill>
              </a:rPr>
              <a:t>"://"</a:t>
            </a:r>
            <a:r>
              <a:rPr lang="en" sz="1600">
                <a:solidFill>
                  <a:srgbClr val="268BD2"/>
                </a:solidFill>
              </a:rPr>
              <a:t> </a:t>
            </a:r>
            <a:r>
              <a:rPr lang="en" sz="1600">
                <a:solidFill>
                  <a:srgbClr val="839496"/>
                </a:solidFill>
              </a:rPr>
              <a:t>+</a:t>
            </a:r>
            <a:r>
              <a:rPr lang="en" sz="1600">
                <a:solidFill>
                  <a:srgbClr val="268BD2"/>
                </a:solidFill>
              </a:rPr>
              <a:t> _rtspAddress </a:t>
            </a:r>
            <a:r>
              <a:rPr lang="en" sz="1600">
                <a:solidFill>
                  <a:srgbClr val="839496"/>
                </a:solidFill>
              </a:rPr>
              <a:t>+</a:t>
            </a:r>
            <a:r>
              <a:rPr lang="en" sz="1600">
                <a:solidFill>
                  <a:srgbClr val="268BD2"/>
                </a:solidFill>
              </a:rPr>
              <a:t> </a:t>
            </a:r>
            <a:r>
              <a:rPr lang="en" sz="1600">
                <a:solidFill>
                  <a:srgbClr val="2AA198"/>
                </a:solidFill>
              </a:rPr>
              <a:t>":"</a:t>
            </a:r>
            <a:r>
              <a:rPr lang="en" sz="1600">
                <a:solidFill>
                  <a:srgbClr val="268BD2"/>
                </a:solidFill>
              </a:rPr>
              <a:t> </a:t>
            </a:r>
            <a:r>
              <a:rPr lang="en" sz="1600">
                <a:solidFill>
                  <a:srgbClr val="839496"/>
                </a:solidFill>
              </a:rPr>
              <a:t>+</a:t>
            </a:r>
            <a:r>
              <a:rPr lang="en" sz="1600">
                <a:solidFill>
                  <a:srgbClr val="268BD2"/>
                </a:solidFill>
              </a:rPr>
              <a:t> </a:t>
            </a:r>
            <a:r>
              <a:rPr lang="en" sz="1600">
                <a:solidFill>
                  <a:srgbClr val="CB4B16"/>
                </a:solidFill>
              </a:rPr>
              <a:t>RTSP_PORT</a:t>
            </a:r>
            <a:r>
              <a:rPr lang="en" sz="1600">
                <a:solidFill>
                  <a:srgbClr val="268BD2"/>
                </a:solidFill>
              </a:rPr>
              <a:t> </a:t>
            </a:r>
            <a:r>
              <a:rPr lang="en" sz="1600">
                <a:solidFill>
                  <a:srgbClr val="839496"/>
                </a:solidFill>
              </a:rPr>
              <a:t>+</a:t>
            </a:r>
            <a:r>
              <a:rPr lang="en" sz="1600">
                <a:solidFill>
                  <a:srgbClr val="268BD2"/>
                </a:solidFill>
              </a:rPr>
              <a:t> </a:t>
            </a:r>
            <a:r>
              <a:rPr lang="en" sz="1600">
                <a:solidFill>
                  <a:srgbClr val="2AA198"/>
                </a:solidFill>
              </a:rPr>
              <a:t>"/"</a:t>
            </a:r>
            <a:r>
              <a:rPr lang="en" sz="1600">
                <a:solidFill>
                  <a:srgbClr val="268BD2"/>
                </a:solidFill>
              </a:rPr>
              <a:t> </a:t>
            </a:r>
            <a:r>
              <a:rPr lang="en" sz="1600">
                <a:solidFill>
                  <a:srgbClr val="839496"/>
                </a:solidFill>
              </a:rPr>
              <a:t>+</a:t>
            </a:r>
            <a:r>
              <a:rPr lang="en" sz="1600">
                <a:solidFill>
                  <a:srgbClr val="268BD2"/>
                </a:solidFill>
              </a:rPr>
              <a:t> _sdpName </a:t>
            </a:r>
            <a:r>
              <a:rPr lang="en" sz="1600">
                <a:solidFill>
                  <a:srgbClr val="839496"/>
                </a:solidFill>
              </a:rPr>
              <a:t>+</a:t>
            </a:r>
            <a:r>
              <a:rPr lang="en" sz="1600">
                <a:solidFill>
                  <a:srgbClr val="268BD2"/>
                </a:solidFill>
              </a:rPr>
              <a:t> </a:t>
            </a:r>
            <a:r>
              <a:rPr lang="en" sz="1600">
                <a:solidFill>
                  <a:srgbClr val="2AA198"/>
                </a:solidFill>
              </a:rPr>
              <a:t>"}"</a:t>
            </a:r>
            <a:endParaRPr sz="1600">
              <a:solidFill>
                <a:srgbClr val="2AA198"/>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a:t>
            </a:r>
            <a:r>
              <a:rPr lang="en" sz="1600">
                <a:solidFill>
                  <a:srgbClr val="839496"/>
                </a:solidFill>
              </a:rPr>
              <a:t>&lt;&lt;</a:t>
            </a:r>
            <a:r>
              <a:rPr lang="en" sz="1600">
                <a:solidFill>
                  <a:srgbClr val="268BD2"/>
                </a:solidFill>
              </a:rPr>
              <a:t> _networkSettings</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None/>
            </a:pP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808000"/>
                </a:solidFill>
              </a:rPr>
              <a:t>char</a:t>
            </a:r>
            <a:r>
              <a:rPr lang="en" sz="1600">
                <a:solidFill>
                  <a:srgbClr val="268BD2"/>
                </a:solidFill>
              </a:rPr>
              <a:t> </a:t>
            </a:r>
            <a:r>
              <a:rPr lang="en" sz="1600">
                <a:solidFill>
                  <a:srgbClr val="839496"/>
                </a:solidFill>
              </a:rPr>
              <a:t>*argv[args.count()];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a:t>
            </a:r>
            <a:r>
              <a:rPr lang="en" sz="1600">
                <a:solidFill>
                  <a:srgbClr val="709D06"/>
                </a:solidFill>
              </a:rPr>
              <a:t>for</a:t>
            </a:r>
            <a:r>
              <a:rPr lang="en" sz="1600">
                <a:solidFill>
                  <a:srgbClr val="268BD2"/>
                </a:solidFill>
              </a:rPr>
              <a:t> </a:t>
            </a:r>
            <a:r>
              <a:rPr lang="en" sz="1600">
                <a:solidFill>
                  <a:srgbClr val="839496"/>
                </a:solidFill>
              </a:rPr>
              <a:t>(</a:t>
            </a:r>
            <a:r>
              <a:rPr lang="en" sz="1600">
                <a:solidFill>
                  <a:srgbClr val="808000"/>
                </a:solidFill>
              </a:rPr>
              <a:t>int</a:t>
            </a:r>
            <a:r>
              <a:rPr lang="en" sz="1600">
                <a:solidFill>
                  <a:srgbClr val="268BD2"/>
                </a:solidFill>
              </a:rPr>
              <a:t> </a:t>
            </a:r>
            <a:r>
              <a:rPr lang="en" sz="1600">
                <a:solidFill>
                  <a:srgbClr val="839496"/>
                </a:solidFill>
              </a:rPr>
              <a:t>i</a:t>
            </a:r>
            <a:r>
              <a:rPr lang="en" sz="1600">
                <a:solidFill>
                  <a:srgbClr val="268BD2"/>
                </a:solidFill>
              </a:rPr>
              <a:t> </a:t>
            </a:r>
            <a:r>
              <a:rPr lang="en" sz="1600">
                <a:solidFill>
                  <a:srgbClr val="839496"/>
                </a:solidFill>
              </a:rPr>
              <a:t>=</a:t>
            </a:r>
            <a:r>
              <a:rPr lang="en" sz="1600">
                <a:solidFill>
                  <a:srgbClr val="268BD2"/>
                </a:solidFill>
              </a:rPr>
              <a:t> </a:t>
            </a:r>
            <a:r>
              <a:rPr lang="en" sz="1600">
                <a:solidFill>
                  <a:srgbClr val="2AA198"/>
                </a:solidFill>
              </a:rPr>
              <a:t>0</a:t>
            </a:r>
            <a:r>
              <a:rPr lang="en" sz="1600">
                <a:solidFill>
                  <a:srgbClr val="839496"/>
                </a:solidFill>
              </a:rPr>
              <a:t>;</a:t>
            </a:r>
            <a:r>
              <a:rPr lang="en" sz="1600">
                <a:solidFill>
                  <a:srgbClr val="268BD2"/>
                </a:solidFill>
              </a:rPr>
              <a:t> </a:t>
            </a:r>
            <a:r>
              <a:rPr lang="en" sz="1600">
                <a:solidFill>
                  <a:srgbClr val="839496"/>
                </a:solidFill>
              </a:rPr>
              <a:t>i</a:t>
            </a:r>
            <a:r>
              <a:rPr lang="en" sz="1600">
                <a:solidFill>
                  <a:srgbClr val="268BD2"/>
                </a:solidFill>
              </a:rPr>
              <a:t> </a:t>
            </a:r>
            <a:r>
              <a:rPr lang="en" sz="1600">
                <a:solidFill>
                  <a:srgbClr val="839496"/>
                </a:solidFill>
              </a:rPr>
              <a:t>&lt;</a:t>
            </a:r>
            <a:r>
              <a:rPr lang="en" sz="1600">
                <a:solidFill>
                  <a:srgbClr val="268BD2"/>
                </a:solidFill>
              </a:rPr>
              <a:t> </a:t>
            </a:r>
            <a:r>
              <a:rPr lang="en" sz="1600">
                <a:solidFill>
                  <a:srgbClr val="839496"/>
                </a:solidFill>
              </a:rPr>
              <a:t>args.count();</a:t>
            </a:r>
            <a:r>
              <a:rPr lang="en" sz="1600">
                <a:solidFill>
                  <a:srgbClr val="268BD2"/>
                </a:solidFill>
              </a:rPr>
              <a:t> </a:t>
            </a:r>
            <a:r>
              <a:rPr lang="en" sz="1600">
                <a:solidFill>
                  <a:srgbClr val="839496"/>
                </a:solidFill>
              </a:rPr>
              <a:t>++i)</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a:t>
            </a:r>
            <a:r>
              <a:rPr lang="en" sz="1600">
                <a:solidFill>
                  <a:srgbClr val="839496"/>
                </a:solidFill>
              </a:rPr>
              <a:t>argv[i]</a:t>
            </a:r>
            <a:r>
              <a:rPr lang="en" sz="1600">
                <a:solidFill>
                  <a:srgbClr val="268BD2"/>
                </a:solidFill>
              </a:rPr>
              <a:t> </a:t>
            </a:r>
            <a:r>
              <a:rPr lang="en" sz="1600">
                <a:solidFill>
                  <a:srgbClr val="839496"/>
                </a:solidFill>
              </a:rPr>
              <a:t>=</a:t>
            </a:r>
            <a:r>
              <a:rPr lang="en" sz="1600">
                <a:solidFill>
                  <a:srgbClr val="268BD2"/>
                </a:solidFill>
              </a:rPr>
              <a:t> </a:t>
            </a:r>
            <a:r>
              <a:rPr lang="en" sz="1600">
                <a:solidFill>
                  <a:srgbClr val="839496"/>
                </a:solidFill>
              </a:rPr>
              <a:t>(</a:t>
            </a:r>
            <a:r>
              <a:rPr lang="en" sz="1600">
                <a:solidFill>
                  <a:srgbClr val="808000"/>
                </a:solidFill>
              </a:rPr>
              <a:t>char</a:t>
            </a:r>
            <a:r>
              <a:rPr lang="en" sz="1600">
                <a:solidFill>
                  <a:srgbClr val="268BD2"/>
                </a:solidFill>
              </a:rPr>
              <a:t> </a:t>
            </a:r>
            <a:r>
              <a:rPr lang="en" sz="1600">
                <a:solidFill>
                  <a:srgbClr val="839496"/>
                </a:solidFill>
              </a:rPr>
              <a:t>*)qstrdup(args.at(i).</a:t>
            </a:r>
            <a:r>
              <a:rPr lang="en" sz="1600">
                <a:solidFill>
                  <a:schemeClr val="dk1"/>
                </a:solidFill>
              </a:rPr>
              <a:t>toUtf8</a:t>
            </a:r>
            <a:r>
              <a:rPr lang="en" sz="1600">
                <a:solidFill>
                  <a:srgbClr val="839496"/>
                </a:solidFill>
              </a:rPr>
              <a:t>().</a:t>
            </a:r>
            <a:r>
              <a:rPr lang="en" sz="1600">
                <a:solidFill>
                  <a:schemeClr val="dk1"/>
                </a:solidFill>
              </a:rPr>
              <a:t>data</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t/>
            </a:r>
            <a:endParaRPr sz="1600">
              <a:solidFill>
                <a:srgbClr val="709D06"/>
              </a:solidFill>
            </a:endParaRPr>
          </a:p>
          <a:p>
            <a:pPr indent="0" lvl="0" marL="0" rtl="0">
              <a:lnSpc>
                <a:spcPct val="115000"/>
              </a:lnSpc>
              <a:spcBef>
                <a:spcPts val="0"/>
              </a:spcBef>
              <a:spcAft>
                <a:spcPts val="0"/>
              </a:spcAft>
              <a:buClr>
                <a:schemeClr val="dk1"/>
              </a:buClr>
              <a:buSzPts val="1100"/>
              <a:buFont typeface="Arial"/>
              <a:buNone/>
            </a:pPr>
            <a:r>
              <a:t/>
            </a:r>
            <a:endParaRPr i="1" sz="1600">
              <a:solidFill>
                <a:srgbClr val="586E75"/>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   _vlcInstance </a:t>
            </a:r>
            <a:r>
              <a:rPr lang="en" sz="1600">
                <a:solidFill>
                  <a:srgbClr val="839496"/>
                </a:solidFill>
              </a:rPr>
              <a:t>=</a:t>
            </a:r>
            <a:r>
              <a:rPr lang="en" sz="1600">
                <a:solidFill>
                  <a:srgbClr val="268BD2"/>
                </a:solidFill>
              </a:rPr>
              <a:t> </a:t>
            </a:r>
            <a:r>
              <a:rPr lang="en" sz="1600">
                <a:solidFill>
                  <a:srgbClr val="839496"/>
                </a:solidFill>
              </a:rPr>
              <a:t>libvlc_new(args.count(),</a:t>
            </a:r>
            <a:r>
              <a:rPr lang="en" sz="1600">
                <a:solidFill>
                  <a:srgbClr val="268BD2"/>
                </a:solidFill>
              </a:rPr>
              <a:t> </a:t>
            </a:r>
            <a:r>
              <a:rPr lang="en" sz="1600">
                <a:solidFill>
                  <a:srgbClr val="839496"/>
                </a:solidFill>
              </a:rPr>
              <a:t>argv);</a:t>
            </a:r>
            <a:endParaRPr sz="1600">
              <a:solidFill>
                <a:srgbClr val="839496"/>
              </a:solidFill>
            </a:endParaRPr>
          </a:p>
          <a:p>
            <a:pPr indent="0" lvl="0" marL="0">
              <a:spcBef>
                <a:spcPts val="600"/>
              </a:spcBef>
              <a:spcAft>
                <a:spcPts val="0"/>
              </a:spcAft>
              <a:buNone/>
            </a:pPr>
            <a:r>
              <a:rPr lang="en" sz="1600"/>
              <a:t>}</a:t>
            </a:r>
            <a:endParaRPr sz="1600"/>
          </a:p>
        </p:txBody>
      </p:sp>
      <p:sp>
        <p:nvSpPr>
          <p:cNvPr id="203" name="Shape 20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Implementation - VLC</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600"/>
              <a:t>Instantiating media player</a:t>
            </a:r>
            <a:endParaRPr sz="1600"/>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_vlcInstance </a:t>
            </a:r>
            <a:r>
              <a:rPr lang="en" sz="1600">
                <a:solidFill>
                  <a:srgbClr val="839496"/>
                </a:solidFill>
              </a:rPr>
              <a:t>=</a:t>
            </a:r>
            <a:r>
              <a:rPr lang="en" sz="1600">
                <a:solidFill>
                  <a:srgbClr val="268BD2"/>
                </a:solidFill>
              </a:rPr>
              <a:t> </a:t>
            </a:r>
            <a:r>
              <a:rPr lang="en" sz="1600">
                <a:solidFill>
                  <a:srgbClr val="839496"/>
                </a:solidFill>
              </a:rPr>
              <a:t>instance;  //passed into constructor</a:t>
            </a:r>
            <a:endParaRPr sz="1600">
              <a:solidFill>
                <a:srgbClr val="839496"/>
              </a:solidFill>
            </a:endParaRPr>
          </a:p>
          <a:p>
            <a:pPr indent="0" lvl="0" marL="0" rtl="0">
              <a:lnSpc>
                <a:spcPct val="115000"/>
              </a:lnSpc>
              <a:spcBef>
                <a:spcPts val="0"/>
              </a:spcBef>
              <a:spcAft>
                <a:spcPts val="0"/>
              </a:spcAft>
              <a:buNone/>
            </a:pPr>
            <a:r>
              <a:rPr lang="en" sz="1600">
                <a:solidFill>
                  <a:srgbClr val="268BD2"/>
                </a:solidFill>
              </a:rPr>
              <a:t>_vlcMediaPlayer </a:t>
            </a:r>
            <a:r>
              <a:rPr lang="en" sz="1600">
                <a:solidFill>
                  <a:srgbClr val="839496"/>
                </a:solidFill>
              </a:rPr>
              <a:t>=</a:t>
            </a:r>
            <a:r>
              <a:rPr lang="en" sz="1600">
                <a:solidFill>
                  <a:srgbClr val="268BD2"/>
                </a:solidFill>
              </a:rPr>
              <a:t> </a:t>
            </a:r>
            <a:r>
              <a:rPr lang="en" sz="1600">
                <a:solidFill>
                  <a:srgbClr val="839496"/>
                </a:solidFill>
              </a:rPr>
              <a:t>libvlc_media_player_new(</a:t>
            </a:r>
            <a:r>
              <a:rPr lang="en" sz="1600">
                <a:solidFill>
                  <a:srgbClr val="268BD2"/>
                </a:solidFill>
              </a:rPr>
              <a:t>_vlcInstance</a:t>
            </a:r>
            <a:r>
              <a:rPr lang="en" sz="1600">
                <a:solidFill>
                  <a:srgbClr val="839496"/>
                </a:solidFill>
              </a:rPr>
              <a:t>-&gt;libInst_t());</a:t>
            </a:r>
            <a:endParaRPr sz="1600">
              <a:solidFill>
                <a:srgbClr val="839496"/>
              </a:solidFill>
            </a:endParaRPr>
          </a:p>
          <a:p>
            <a:pPr indent="0" lvl="0" marL="0" rtl="0">
              <a:spcBef>
                <a:spcPts val="600"/>
              </a:spcBef>
              <a:spcAft>
                <a:spcPts val="0"/>
              </a:spcAft>
              <a:buNone/>
            </a:pPr>
            <a:r>
              <a:rPr lang="en" sz="1600"/>
              <a:t>Rendering in qwidget</a:t>
            </a:r>
            <a:endParaRPr sz="1600">
              <a:solidFill>
                <a:srgbClr val="839496"/>
              </a:solidFill>
            </a:endParaRPr>
          </a:p>
          <a:p>
            <a:pPr indent="0" lvl="0" marL="0" rtl="0">
              <a:lnSpc>
                <a:spcPct val="115000"/>
              </a:lnSpc>
              <a:spcBef>
                <a:spcPts val="0"/>
              </a:spcBef>
              <a:spcAft>
                <a:spcPts val="0"/>
              </a:spcAft>
              <a:buNone/>
            </a:pPr>
            <a:r>
              <a:rPr lang="en" sz="1600">
                <a:solidFill>
                  <a:srgbClr val="CB4B16"/>
                </a:solidFill>
              </a:rPr>
              <a:t>#if</a:t>
            </a:r>
            <a:r>
              <a:rPr lang="en" sz="1600">
                <a:solidFill>
                  <a:srgbClr val="268BD2"/>
                </a:solidFill>
              </a:rPr>
              <a:t> </a:t>
            </a:r>
            <a:r>
              <a:rPr lang="en" sz="1600">
                <a:solidFill>
                  <a:schemeClr val="dk1"/>
                </a:solidFill>
              </a:rPr>
              <a:t>defined</a:t>
            </a:r>
            <a:r>
              <a:rPr lang="en" sz="1600">
                <a:solidFill>
                  <a:srgbClr val="268BD2"/>
                </a:solidFill>
              </a:rPr>
              <a:t> </a:t>
            </a:r>
            <a:r>
              <a:rPr lang="en" sz="1600">
                <a:solidFill>
                  <a:srgbClr val="839496"/>
                </a:solidFill>
              </a:rPr>
              <a:t>(</a:t>
            </a:r>
            <a:r>
              <a:rPr lang="en" sz="1600">
                <a:solidFill>
                  <a:srgbClr val="CB4B16"/>
                </a:solidFill>
              </a:rPr>
              <a:t>Q_OS_DARWIN</a:t>
            </a:r>
            <a:r>
              <a:rPr lang="en" sz="1600">
                <a:solidFill>
                  <a:srgbClr val="839496"/>
                </a:solidFill>
              </a:rPr>
              <a:t>)</a:t>
            </a:r>
            <a:r>
              <a:rPr lang="en" sz="1600">
                <a:solidFill>
                  <a:srgbClr val="268BD2"/>
                </a:solidFill>
              </a:rPr>
              <a:t> </a:t>
            </a:r>
            <a:r>
              <a:rPr i="1" lang="en" sz="1600">
                <a:solidFill>
                  <a:srgbClr val="586E75"/>
                </a:solidFill>
              </a:rPr>
              <a:t>//OS</a:t>
            </a:r>
            <a:r>
              <a:rPr lang="en" sz="1600">
                <a:solidFill>
                  <a:srgbClr val="268BD2"/>
                </a:solidFill>
              </a:rPr>
              <a:t> </a:t>
            </a:r>
            <a:r>
              <a:rPr i="1" lang="en" sz="1600">
                <a:solidFill>
                  <a:srgbClr val="586E75"/>
                </a:solidFill>
              </a:rPr>
              <a:t>X</a:t>
            </a:r>
            <a:endParaRPr i="1" sz="1600">
              <a:solidFill>
                <a:srgbClr val="586E75"/>
              </a:solidFill>
            </a:endParaRPr>
          </a:p>
          <a:p>
            <a:pPr indent="0" lvl="0" marL="0" rtl="0">
              <a:lnSpc>
                <a:spcPct val="115000"/>
              </a:lnSpc>
              <a:spcBef>
                <a:spcPts val="0"/>
              </a:spcBef>
              <a:spcAft>
                <a:spcPts val="0"/>
              </a:spcAft>
              <a:buNone/>
            </a:pPr>
            <a:r>
              <a:rPr lang="en" sz="1600">
                <a:solidFill>
                  <a:srgbClr val="268BD2"/>
                </a:solidFill>
              </a:rPr>
              <a:t> </a:t>
            </a:r>
            <a:r>
              <a:rPr lang="en" sz="1600">
                <a:solidFill>
                  <a:srgbClr val="839496"/>
                </a:solidFill>
              </a:rPr>
              <a:t>libvlc_media_player_set_nsobject(</a:t>
            </a:r>
            <a:r>
              <a:rPr lang="en" sz="1600">
                <a:solidFill>
                  <a:srgbClr val="268BD2"/>
                </a:solidFill>
              </a:rPr>
              <a:t>_vlcMediaPlayer</a:t>
            </a:r>
            <a:r>
              <a:rPr lang="en" sz="1600">
                <a:solidFill>
                  <a:srgbClr val="839496"/>
                </a:solidFill>
              </a:rPr>
              <a:t>,</a:t>
            </a:r>
            <a:r>
              <a:rPr lang="en" sz="1600">
                <a:solidFill>
                  <a:srgbClr val="268BD2"/>
                </a:solidFill>
              </a:rPr>
              <a:t> </a:t>
            </a:r>
            <a:r>
              <a:rPr lang="en" sz="1600">
                <a:solidFill>
                  <a:srgbClr val="839496"/>
                </a:solidFill>
              </a:rPr>
              <a:t>(</a:t>
            </a:r>
            <a:r>
              <a:rPr lang="en" sz="1600">
                <a:solidFill>
                  <a:srgbClr val="808000"/>
                </a:solidFill>
              </a:rPr>
              <a:t>void</a:t>
            </a:r>
            <a:r>
              <a:rPr lang="en" sz="1600">
                <a:solidFill>
                  <a:srgbClr val="268BD2"/>
                </a:solidFill>
              </a:rPr>
              <a:t> </a:t>
            </a:r>
            <a:r>
              <a:rPr lang="en" sz="1600">
                <a:solidFill>
                  <a:srgbClr val="839496"/>
                </a:solidFill>
              </a:rPr>
              <a:t>*)</a:t>
            </a:r>
            <a:r>
              <a:rPr lang="en" sz="1600">
                <a:solidFill>
                  <a:srgbClr val="268BD2"/>
                </a:solidFill>
              </a:rPr>
              <a:t>_currentWId</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None/>
            </a:pPr>
            <a:r>
              <a:rPr lang="en" sz="1600">
                <a:solidFill>
                  <a:srgbClr val="268BD2"/>
                </a:solidFill>
              </a:rPr>
              <a:t> </a:t>
            </a:r>
            <a:r>
              <a:rPr lang="en" sz="1600">
                <a:solidFill>
                  <a:srgbClr val="CB4B16"/>
                </a:solidFill>
              </a:rPr>
              <a:t>#elif</a:t>
            </a:r>
            <a:r>
              <a:rPr lang="en" sz="1600">
                <a:solidFill>
                  <a:srgbClr val="268BD2"/>
                </a:solidFill>
              </a:rPr>
              <a:t> </a:t>
            </a:r>
            <a:r>
              <a:rPr lang="en" sz="1600">
                <a:solidFill>
                  <a:schemeClr val="dk1"/>
                </a:solidFill>
              </a:rPr>
              <a:t>defined</a:t>
            </a:r>
            <a:r>
              <a:rPr lang="en" sz="1600">
                <a:solidFill>
                  <a:srgbClr val="268BD2"/>
                </a:solidFill>
              </a:rPr>
              <a:t> </a:t>
            </a:r>
            <a:r>
              <a:rPr lang="en" sz="1600">
                <a:solidFill>
                  <a:srgbClr val="839496"/>
                </a:solidFill>
              </a:rPr>
              <a:t>(</a:t>
            </a:r>
            <a:r>
              <a:rPr lang="en" sz="1600">
                <a:solidFill>
                  <a:srgbClr val="B58900"/>
                </a:solidFill>
              </a:rPr>
              <a:t>Q_OS_UNIX</a:t>
            </a:r>
            <a:r>
              <a:rPr lang="en" sz="1600">
                <a:solidFill>
                  <a:srgbClr val="839496"/>
                </a:solidFill>
              </a:rPr>
              <a:t>)</a:t>
            </a:r>
            <a:r>
              <a:rPr lang="en" sz="1600">
                <a:solidFill>
                  <a:srgbClr val="268BD2"/>
                </a:solidFill>
              </a:rPr>
              <a:t> </a:t>
            </a:r>
            <a:r>
              <a:rPr i="1" lang="en" sz="1600">
                <a:solidFill>
                  <a:srgbClr val="586E75"/>
                </a:solidFill>
              </a:rPr>
              <a:t>//Linux</a:t>
            </a:r>
            <a:endParaRPr i="1" sz="1600">
              <a:solidFill>
                <a:srgbClr val="586E75"/>
              </a:solidFill>
            </a:endParaRPr>
          </a:p>
          <a:p>
            <a:pPr indent="0" lvl="0" marL="0" rtl="0">
              <a:lnSpc>
                <a:spcPct val="115000"/>
              </a:lnSpc>
              <a:spcBef>
                <a:spcPts val="0"/>
              </a:spcBef>
              <a:spcAft>
                <a:spcPts val="0"/>
              </a:spcAft>
              <a:buNone/>
            </a:pPr>
            <a:r>
              <a:rPr lang="en" sz="1600">
                <a:solidFill>
                  <a:srgbClr val="268BD2"/>
                </a:solidFill>
              </a:rPr>
              <a:t> </a:t>
            </a:r>
            <a:r>
              <a:rPr lang="en" sz="1600">
                <a:solidFill>
                  <a:schemeClr val="dk1"/>
                </a:solidFill>
              </a:rPr>
              <a:t>libvlc_media_player_set_xwindow</a:t>
            </a:r>
            <a:r>
              <a:rPr lang="en" sz="1600">
                <a:solidFill>
                  <a:srgbClr val="839496"/>
                </a:solidFill>
              </a:rPr>
              <a:t>(</a:t>
            </a:r>
            <a:r>
              <a:rPr lang="en" sz="1600">
                <a:solidFill>
                  <a:schemeClr val="dk1"/>
                </a:solidFill>
              </a:rPr>
              <a:t>_vlcMediaPlayer</a:t>
            </a:r>
            <a:r>
              <a:rPr lang="en" sz="1600">
                <a:solidFill>
                  <a:srgbClr val="839496"/>
                </a:solidFill>
              </a:rPr>
              <a:t>,</a:t>
            </a:r>
            <a:r>
              <a:rPr lang="en" sz="1600">
                <a:solidFill>
                  <a:srgbClr val="268BD2"/>
                </a:solidFill>
              </a:rPr>
              <a:t> </a:t>
            </a:r>
            <a:r>
              <a:rPr lang="en" sz="1600">
                <a:solidFill>
                  <a:schemeClr val="dk1"/>
                </a:solidFill>
              </a:rPr>
              <a:t>_currentWId</a:t>
            </a:r>
            <a:r>
              <a:rPr lang="en" sz="1600">
                <a:solidFill>
                  <a:srgbClr val="839496"/>
                </a:solidFill>
              </a:rPr>
              <a:t>);</a:t>
            </a:r>
            <a:endParaRPr sz="1600">
              <a:solidFill>
                <a:srgbClr val="839496"/>
              </a:solidFill>
            </a:endParaRPr>
          </a:p>
          <a:p>
            <a:pPr indent="0" lvl="0" marL="0" rtl="0">
              <a:lnSpc>
                <a:spcPct val="115000"/>
              </a:lnSpc>
              <a:spcBef>
                <a:spcPts val="0"/>
              </a:spcBef>
              <a:spcAft>
                <a:spcPts val="0"/>
              </a:spcAft>
              <a:buNone/>
            </a:pPr>
            <a:r>
              <a:rPr lang="en" sz="1600">
                <a:solidFill>
                  <a:srgbClr val="268BD2"/>
                </a:solidFill>
              </a:rPr>
              <a:t> </a:t>
            </a:r>
            <a:r>
              <a:rPr lang="en" sz="1600">
                <a:solidFill>
                  <a:srgbClr val="CB4B16"/>
                </a:solidFill>
              </a:rPr>
              <a:t>#endif</a:t>
            </a:r>
            <a:endParaRPr sz="1600">
              <a:solidFill>
                <a:srgbClr val="CB4B16"/>
              </a:solidFill>
            </a:endParaRPr>
          </a:p>
          <a:p>
            <a:pPr indent="0" lvl="0" marL="0" rtl="0">
              <a:lnSpc>
                <a:spcPct val="115000"/>
              </a:lnSpc>
              <a:spcBef>
                <a:spcPts val="0"/>
              </a:spcBef>
              <a:spcAft>
                <a:spcPts val="0"/>
              </a:spcAft>
              <a:buNone/>
            </a:pPr>
            <a:r>
              <a:rPr lang="en" sz="1600">
                <a:solidFill>
                  <a:schemeClr val="dk1"/>
                </a:solidFill>
              </a:rPr>
              <a:t>Passing media to instance of vlcMediaPlayer</a:t>
            </a:r>
            <a:endParaRPr sz="1600">
              <a:solidFill>
                <a:schemeClr val="dk1"/>
              </a:solidFill>
            </a:endParaRPr>
          </a:p>
          <a:p>
            <a:pPr indent="0" lvl="0" marL="0" rtl="0">
              <a:lnSpc>
                <a:spcPct val="115000"/>
              </a:lnSpc>
              <a:spcBef>
                <a:spcPts val="0"/>
              </a:spcBef>
              <a:spcAft>
                <a:spcPts val="0"/>
              </a:spcAft>
              <a:buNone/>
            </a:pPr>
            <a:r>
              <a:rPr lang="en" sz="1600">
                <a:solidFill>
                  <a:srgbClr val="268BD2"/>
                </a:solidFill>
              </a:rPr>
              <a:t>_vlcMedia </a:t>
            </a:r>
            <a:r>
              <a:rPr lang="en" sz="1600">
                <a:solidFill>
                  <a:srgbClr val="839496"/>
                </a:solidFill>
              </a:rPr>
              <a:t>=</a:t>
            </a:r>
            <a:r>
              <a:rPr lang="en" sz="1600">
                <a:solidFill>
                  <a:srgbClr val="268BD2"/>
                </a:solidFill>
              </a:rPr>
              <a:t> </a:t>
            </a:r>
            <a:r>
              <a:rPr lang="en" sz="1600">
                <a:solidFill>
                  <a:srgbClr val="839496"/>
                </a:solidFill>
              </a:rPr>
              <a:t>libvlc_media_new_path(instance-&gt;libInst_t(),</a:t>
            </a:r>
            <a:r>
              <a:rPr lang="en" sz="1600">
                <a:solidFill>
                  <a:srgbClr val="268BD2"/>
                </a:solidFill>
              </a:rPr>
              <a:t> _currentLocation</a:t>
            </a:r>
            <a:r>
              <a:rPr lang="en" sz="1600">
                <a:solidFill>
                  <a:srgbClr val="839496"/>
                </a:solidFill>
              </a:rPr>
              <a:t>.toUtf8().data()); //play local</a:t>
            </a:r>
            <a:endParaRPr sz="1600">
              <a:solidFill>
                <a:srgbClr val="268BD2"/>
              </a:solidFill>
            </a:endParaRPr>
          </a:p>
          <a:p>
            <a:pPr indent="0" lvl="0" marL="0" rtl="0">
              <a:lnSpc>
                <a:spcPct val="115000"/>
              </a:lnSpc>
              <a:spcBef>
                <a:spcPts val="0"/>
              </a:spcBef>
              <a:spcAft>
                <a:spcPts val="0"/>
              </a:spcAft>
              <a:buClr>
                <a:schemeClr val="dk1"/>
              </a:buClr>
              <a:buSzPts val="1100"/>
              <a:buFont typeface="Arial"/>
              <a:buNone/>
            </a:pPr>
            <a:r>
              <a:rPr lang="en" sz="1600">
                <a:solidFill>
                  <a:srgbClr val="268BD2"/>
                </a:solidFill>
              </a:rPr>
              <a:t>_vlcMedia </a:t>
            </a:r>
            <a:r>
              <a:rPr lang="en" sz="1600">
                <a:solidFill>
                  <a:srgbClr val="839496"/>
                </a:solidFill>
              </a:rPr>
              <a:t>=</a:t>
            </a:r>
            <a:r>
              <a:rPr lang="en" sz="1600">
                <a:solidFill>
                  <a:srgbClr val="268BD2"/>
                </a:solidFill>
              </a:rPr>
              <a:t> </a:t>
            </a:r>
            <a:r>
              <a:rPr lang="en" sz="1600">
                <a:solidFill>
                  <a:srgbClr val="839496"/>
                </a:solidFill>
              </a:rPr>
              <a:t>libvlc_media_new_location(instance-&gt;libInst_t(),</a:t>
            </a:r>
            <a:r>
              <a:rPr lang="en" sz="1600">
                <a:solidFill>
                  <a:srgbClr val="268BD2"/>
                </a:solidFill>
              </a:rPr>
              <a:t> _currentLocation</a:t>
            </a:r>
            <a:r>
              <a:rPr lang="en" sz="1600">
                <a:solidFill>
                  <a:srgbClr val="839496"/>
                </a:solidFill>
              </a:rPr>
              <a:t>.toUtf8().data()); //play remote url</a:t>
            </a:r>
            <a:endParaRPr sz="1600">
              <a:solidFill>
                <a:srgbClr val="839496"/>
              </a:solidFill>
            </a:endParaRPr>
          </a:p>
          <a:p>
            <a:pPr indent="0" lvl="0" marL="0" rtl="0">
              <a:lnSpc>
                <a:spcPct val="115000"/>
              </a:lnSpc>
              <a:spcBef>
                <a:spcPts val="0"/>
              </a:spcBef>
              <a:spcAft>
                <a:spcPts val="0"/>
              </a:spcAft>
              <a:buClr>
                <a:schemeClr val="dk1"/>
              </a:buClr>
              <a:buSzPts val="1100"/>
              <a:buFont typeface="Arial"/>
              <a:buNone/>
            </a:pPr>
            <a:r>
              <a:t/>
            </a:r>
            <a:endParaRPr sz="1100">
              <a:solidFill>
                <a:srgbClr val="839496"/>
              </a:solidFill>
              <a:latin typeface="Arial"/>
              <a:ea typeface="Arial"/>
              <a:cs typeface="Arial"/>
              <a:sym typeface="Arial"/>
            </a:endParaRPr>
          </a:p>
          <a:p>
            <a:pPr indent="0" lvl="0" marL="0" rtl="0">
              <a:lnSpc>
                <a:spcPct val="115000"/>
              </a:lnSpc>
              <a:spcBef>
                <a:spcPts val="0"/>
              </a:spcBef>
              <a:spcAft>
                <a:spcPts val="0"/>
              </a:spcAft>
              <a:buNone/>
            </a:pPr>
            <a:r>
              <a:t/>
            </a:r>
            <a:endParaRPr sz="1600">
              <a:solidFill>
                <a:srgbClr val="268BD2"/>
              </a:solidFill>
            </a:endParaRPr>
          </a:p>
          <a:p>
            <a:pPr indent="0" lvl="0" marL="0" rtl="0">
              <a:lnSpc>
                <a:spcPct val="115000"/>
              </a:lnSpc>
              <a:spcBef>
                <a:spcPts val="0"/>
              </a:spcBef>
              <a:spcAft>
                <a:spcPts val="0"/>
              </a:spcAft>
              <a:buNone/>
            </a:pPr>
            <a:r>
              <a:t/>
            </a:r>
            <a:endParaRPr sz="1600">
              <a:solidFill>
                <a:schemeClr val="dk1"/>
              </a:solidFill>
            </a:endParaRPr>
          </a:p>
          <a:p>
            <a:pPr indent="0" lvl="0" marL="0" rtl="0">
              <a:lnSpc>
                <a:spcPct val="115000"/>
              </a:lnSpc>
              <a:spcBef>
                <a:spcPts val="0"/>
              </a:spcBef>
              <a:spcAft>
                <a:spcPts val="0"/>
              </a:spcAft>
              <a:buNone/>
            </a:pPr>
            <a:r>
              <a:t/>
            </a:r>
            <a:endParaRPr sz="1600">
              <a:solidFill>
                <a:srgbClr val="CB4B16"/>
              </a:solidFill>
            </a:endParaRPr>
          </a:p>
          <a:p>
            <a:pPr indent="0" lvl="0" marL="0" rtl="0">
              <a:lnSpc>
                <a:spcPct val="115000"/>
              </a:lnSpc>
              <a:spcBef>
                <a:spcPts val="0"/>
              </a:spcBef>
              <a:spcAft>
                <a:spcPts val="0"/>
              </a:spcAft>
              <a:buClr>
                <a:schemeClr val="dk1"/>
              </a:buClr>
              <a:buSzPts val="1100"/>
              <a:buFont typeface="Arial"/>
              <a:buNone/>
            </a:pPr>
            <a:r>
              <a:t/>
            </a:r>
            <a:endParaRPr sz="1600">
              <a:solidFill>
                <a:srgbClr val="839496"/>
              </a:solidFill>
            </a:endParaRPr>
          </a:p>
          <a:p>
            <a:pPr indent="0" lvl="0" marL="0">
              <a:spcBef>
                <a:spcPts val="600"/>
              </a:spcBef>
              <a:spcAft>
                <a:spcPts val="0"/>
              </a:spcAft>
              <a:buNone/>
            </a:pPr>
            <a:r>
              <a:t/>
            </a:r>
            <a:endParaRPr sz="1600"/>
          </a:p>
        </p:txBody>
      </p:sp>
      <p:sp>
        <p:nvSpPr>
          <p:cNvPr id="209" name="Shape 20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Implementation - VLC</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Implementation - UI</a:t>
            </a:r>
            <a:endParaRPr sz="3600"/>
          </a:p>
        </p:txBody>
      </p:sp>
      <p:pic>
        <p:nvPicPr>
          <p:cNvPr id="215" name="Shape 215"/>
          <p:cNvPicPr preferRelativeResize="0"/>
          <p:nvPr/>
        </p:nvPicPr>
        <p:blipFill>
          <a:blip r:embed="rId3">
            <a:alphaModFix/>
          </a:blip>
          <a:stretch>
            <a:fillRect/>
          </a:stretch>
        </p:blipFill>
        <p:spPr>
          <a:xfrm>
            <a:off x="397401" y="1910400"/>
            <a:ext cx="8529950" cy="778175"/>
          </a:xfrm>
          <a:prstGeom prst="rect">
            <a:avLst/>
          </a:prstGeom>
          <a:noFill/>
          <a:ln>
            <a:noFill/>
          </a:ln>
        </p:spPr>
      </p:pic>
      <p:pic>
        <p:nvPicPr>
          <p:cNvPr id="216" name="Shape 216"/>
          <p:cNvPicPr preferRelativeResize="0"/>
          <p:nvPr/>
        </p:nvPicPr>
        <p:blipFill>
          <a:blip r:embed="rId4">
            <a:alphaModFix/>
          </a:blip>
          <a:stretch>
            <a:fillRect/>
          </a:stretch>
        </p:blipFill>
        <p:spPr>
          <a:xfrm>
            <a:off x="397400" y="2973425"/>
            <a:ext cx="7374200" cy="112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Test Plan</a:t>
            </a:r>
            <a:endParaRPr sz="3600"/>
          </a:p>
        </p:txBody>
      </p:sp>
      <p:sp>
        <p:nvSpPr>
          <p:cNvPr id="222" name="Shape 222"/>
          <p:cNvSpPr txBox="1"/>
          <p:nvPr>
            <p:ph idx="1" type="body"/>
          </p:nvPr>
        </p:nvSpPr>
        <p:spPr>
          <a:xfrm>
            <a:off x="786150" y="1682275"/>
            <a:ext cx="7805700" cy="47649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What is your strategy?</a:t>
            </a:r>
            <a:endParaRPr/>
          </a:p>
          <a:p>
            <a:pPr indent="-381000" lvl="1" marL="914400" rtl="0">
              <a:spcBef>
                <a:spcPts val="0"/>
              </a:spcBef>
              <a:spcAft>
                <a:spcPts val="0"/>
              </a:spcAft>
              <a:buSzPts val="2400"/>
              <a:buChar char="○"/>
            </a:pPr>
            <a:r>
              <a:rPr lang="en"/>
              <a:t>Break media player before the user has potential to</a:t>
            </a:r>
            <a:endParaRPr/>
          </a:p>
          <a:p>
            <a:pPr indent="-381000" lvl="1" marL="914400" rtl="0">
              <a:spcBef>
                <a:spcPts val="0"/>
              </a:spcBef>
              <a:spcAft>
                <a:spcPts val="0"/>
              </a:spcAft>
              <a:buSzPts val="2400"/>
              <a:buChar char="○"/>
            </a:pPr>
            <a:r>
              <a:rPr lang="en"/>
              <a:t>Include tests in troubleshooter to ensure QA</a:t>
            </a:r>
            <a:endParaRPr/>
          </a:p>
          <a:p>
            <a:pPr indent="-419100" lvl="0" marL="457200" rtl="0">
              <a:spcBef>
                <a:spcPts val="0"/>
              </a:spcBef>
              <a:spcAft>
                <a:spcPts val="0"/>
              </a:spcAft>
              <a:buSzPts val="3000"/>
              <a:buChar char="◎"/>
            </a:pPr>
            <a:r>
              <a:rPr lang="en"/>
              <a:t>Why do you think you have good coverage?</a:t>
            </a:r>
            <a:endParaRPr/>
          </a:p>
          <a:p>
            <a:pPr indent="-381000" lvl="1" marL="914400" rtl="0">
              <a:spcBef>
                <a:spcPts val="0"/>
              </a:spcBef>
              <a:spcAft>
                <a:spcPts val="0"/>
              </a:spcAft>
              <a:buSzPts val="2400"/>
              <a:buChar char="○"/>
            </a:pPr>
            <a:r>
              <a:rPr lang="en"/>
              <a:t>Unit tests designed to stress VLC and Qt functionality to protect against crashes and unexplained errors</a:t>
            </a:r>
            <a:endParaRPr/>
          </a:p>
          <a:p>
            <a:pPr indent="-381000" lvl="1" marL="914400" rtl="0">
              <a:spcBef>
                <a:spcPts val="0"/>
              </a:spcBef>
              <a:spcAft>
                <a:spcPts val="0"/>
              </a:spcAft>
              <a:buSzPts val="2400"/>
              <a:buChar char="○"/>
            </a:pPr>
            <a:r>
              <a:rPr lang="en"/>
              <a:t>Very little user modification available to core of program functionality, code testing and refactoring enabled this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86150" y="7157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Testing - Targets - Environment</a:t>
            </a:r>
            <a:endParaRPr sz="3600"/>
          </a:p>
        </p:txBody>
      </p:sp>
      <p:sp>
        <p:nvSpPr>
          <p:cNvPr id="228" name="Shape 228"/>
          <p:cNvSpPr txBox="1"/>
          <p:nvPr>
            <p:ph idx="1" type="body"/>
          </p:nvPr>
        </p:nvSpPr>
        <p:spPr>
          <a:xfrm>
            <a:off x="786162" y="1008475"/>
            <a:ext cx="3675300" cy="4967700"/>
          </a:xfrm>
          <a:prstGeom prst="rect">
            <a:avLst/>
          </a:prstGeom>
        </p:spPr>
        <p:txBody>
          <a:bodyPr anchorCtr="0" anchor="t" bIns="91425" lIns="91425" spcFirstLastPara="1" rIns="91425" wrap="square" tIns="91425">
            <a:noAutofit/>
          </a:bodyPr>
          <a:lstStyle/>
          <a:p>
            <a:pPr indent="-330200" lvl="0" marL="457200" rtl="0">
              <a:spcBef>
                <a:spcPts val="600"/>
              </a:spcBef>
              <a:spcAft>
                <a:spcPts val="0"/>
              </a:spcAft>
              <a:buSzPts val="1600"/>
              <a:buChar char="◎"/>
            </a:pPr>
            <a:r>
              <a:rPr lang="en" sz="1600"/>
              <a:t>UI themes - PASS</a:t>
            </a:r>
            <a:endParaRPr sz="1600"/>
          </a:p>
          <a:p>
            <a:pPr indent="-330200" lvl="0" marL="457200" marR="0" rtl="0" algn="l">
              <a:lnSpc>
                <a:spcPct val="100000"/>
              </a:lnSpc>
              <a:spcBef>
                <a:spcPts val="0"/>
              </a:spcBef>
              <a:spcAft>
                <a:spcPts val="0"/>
              </a:spcAft>
              <a:buClr>
                <a:srgbClr val="CFD8DC"/>
              </a:buClr>
              <a:buSzPts val="1600"/>
              <a:buFont typeface="Source Sans Pro"/>
              <a:buChar char="◎"/>
            </a:pPr>
            <a:r>
              <a:rPr lang="en" sz="1600"/>
              <a:t>Stream address instances - PASS</a:t>
            </a:r>
            <a:endParaRPr sz="1600"/>
          </a:p>
          <a:p>
            <a:pPr indent="-330200" lvl="1" marL="914400" marR="0" rtl="0" algn="l">
              <a:lnSpc>
                <a:spcPct val="100000"/>
              </a:lnSpc>
              <a:spcBef>
                <a:spcPts val="0"/>
              </a:spcBef>
              <a:spcAft>
                <a:spcPts val="0"/>
              </a:spcAft>
              <a:buSzPts val="1600"/>
              <a:buChar char="○"/>
            </a:pPr>
            <a:r>
              <a:rPr lang="en" sz="1600"/>
              <a:t>Multiple streams</a:t>
            </a:r>
            <a:endParaRPr sz="1600"/>
          </a:p>
          <a:p>
            <a:pPr indent="-330200" lvl="0" marL="457200" marR="0" rtl="0" algn="l">
              <a:lnSpc>
                <a:spcPct val="100000"/>
              </a:lnSpc>
              <a:spcBef>
                <a:spcPts val="0"/>
              </a:spcBef>
              <a:spcAft>
                <a:spcPts val="0"/>
              </a:spcAft>
              <a:buSzPts val="1600"/>
              <a:buChar char="◎"/>
            </a:pPr>
            <a:r>
              <a:rPr lang="en" sz="1600"/>
              <a:t>Playback - PASS</a:t>
            </a:r>
            <a:endParaRPr sz="1600"/>
          </a:p>
          <a:p>
            <a:pPr indent="-330200" lvl="1" marL="914400" marR="0" rtl="0" algn="l">
              <a:lnSpc>
                <a:spcPct val="100000"/>
              </a:lnSpc>
              <a:spcBef>
                <a:spcPts val="0"/>
              </a:spcBef>
              <a:spcAft>
                <a:spcPts val="0"/>
              </a:spcAft>
              <a:buSzPts val="1600"/>
              <a:buChar char="○"/>
            </a:pPr>
            <a:r>
              <a:rPr lang="en" sz="1600"/>
              <a:t>Audio/ video sync</a:t>
            </a:r>
            <a:endParaRPr sz="1600"/>
          </a:p>
          <a:p>
            <a:pPr indent="-330200" lvl="0" marL="457200" marR="0" rtl="0" algn="l">
              <a:lnSpc>
                <a:spcPct val="100000"/>
              </a:lnSpc>
              <a:spcBef>
                <a:spcPts val="0"/>
              </a:spcBef>
              <a:spcAft>
                <a:spcPts val="0"/>
              </a:spcAft>
              <a:buSzPts val="1600"/>
              <a:buChar char="◎"/>
            </a:pPr>
            <a:r>
              <a:rPr lang="en" sz="1600"/>
              <a:t>OMX Player - PASS</a:t>
            </a:r>
            <a:endParaRPr sz="1600"/>
          </a:p>
          <a:p>
            <a:pPr indent="-330200" lvl="1" marL="914400" marR="0" rtl="0" algn="l">
              <a:lnSpc>
                <a:spcPct val="100000"/>
              </a:lnSpc>
              <a:spcBef>
                <a:spcPts val="0"/>
              </a:spcBef>
              <a:spcAft>
                <a:spcPts val="0"/>
              </a:spcAft>
              <a:buSzPts val="1600"/>
              <a:buChar char="○"/>
            </a:pPr>
            <a:r>
              <a:rPr lang="en" sz="1600"/>
              <a:t>Format acceptance and recovery</a:t>
            </a:r>
            <a:endParaRPr sz="1600"/>
          </a:p>
          <a:p>
            <a:pPr indent="-330200" lvl="1" marL="914400" marR="0" rtl="0" algn="l">
              <a:lnSpc>
                <a:spcPct val="100000"/>
              </a:lnSpc>
              <a:spcBef>
                <a:spcPts val="0"/>
              </a:spcBef>
              <a:spcAft>
                <a:spcPts val="0"/>
              </a:spcAft>
              <a:buSzPts val="1600"/>
              <a:buChar char="○"/>
            </a:pPr>
            <a:r>
              <a:rPr lang="en" sz="1600"/>
              <a:t>Server handling</a:t>
            </a:r>
            <a:endParaRPr sz="1600"/>
          </a:p>
          <a:p>
            <a:pPr indent="-330200" lvl="0" marL="457200" marR="0" rtl="0" algn="l">
              <a:lnSpc>
                <a:spcPct val="100000"/>
              </a:lnSpc>
              <a:spcBef>
                <a:spcPts val="0"/>
              </a:spcBef>
              <a:spcAft>
                <a:spcPts val="0"/>
              </a:spcAft>
              <a:buSzPts val="1600"/>
              <a:buChar char="◎"/>
            </a:pPr>
            <a:r>
              <a:rPr lang="en" sz="1600"/>
              <a:t>Launch crashing - PASS</a:t>
            </a:r>
            <a:endParaRPr sz="1600"/>
          </a:p>
          <a:p>
            <a:pPr indent="-330200" lvl="1" marL="914400" marR="0" rtl="0" algn="l">
              <a:lnSpc>
                <a:spcPct val="100000"/>
              </a:lnSpc>
              <a:spcBef>
                <a:spcPts val="0"/>
              </a:spcBef>
              <a:spcAft>
                <a:spcPts val="0"/>
              </a:spcAft>
              <a:buSzPts val="1600"/>
              <a:buChar char="○"/>
            </a:pPr>
            <a:r>
              <a:rPr lang="en" sz="1600"/>
              <a:t>Handling</a:t>
            </a:r>
            <a:endParaRPr sz="1600"/>
          </a:p>
          <a:p>
            <a:pPr indent="-330200" lvl="0" marL="457200" marR="0" rtl="0" algn="l">
              <a:lnSpc>
                <a:spcPct val="100000"/>
              </a:lnSpc>
              <a:spcBef>
                <a:spcPts val="0"/>
              </a:spcBef>
              <a:spcAft>
                <a:spcPts val="0"/>
              </a:spcAft>
              <a:buSzPts val="1600"/>
              <a:buChar char="◎"/>
            </a:pPr>
            <a:r>
              <a:rPr lang="en" sz="1600"/>
              <a:t>Troubleshooting Handlers - Removed - N/A</a:t>
            </a:r>
            <a:endParaRPr sz="1600"/>
          </a:p>
          <a:p>
            <a:pPr indent="-330200" lvl="1" marL="914400" marR="0" rtl="0" algn="l">
              <a:lnSpc>
                <a:spcPct val="100000"/>
              </a:lnSpc>
              <a:spcBef>
                <a:spcPts val="0"/>
              </a:spcBef>
              <a:spcAft>
                <a:spcPts val="0"/>
              </a:spcAft>
              <a:buSzPts val="1600"/>
              <a:buChar char="○"/>
            </a:pPr>
            <a:r>
              <a:rPr lang="en" sz="1600"/>
              <a:t>Built in/ external</a:t>
            </a:r>
            <a:endParaRPr sz="1600"/>
          </a:p>
          <a:p>
            <a:pPr indent="-330200" lvl="1" marL="914400" marR="0" rtl="0" algn="l">
              <a:lnSpc>
                <a:spcPct val="100000"/>
              </a:lnSpc>
              <a:spcBef>
                <a:spcPts val="0"/>
              </a:spcBef>
              <a:spcAft>
                <a:spcPts val="0"/>
              </a:spcAft>
              <a:buSzPts val="1600"/>
              <a:buChar char="○"/>
            </a:pPr>
            <a:r>
              <a:rPr lang="en" sz="1600"/>
              <a:t>Verification</a:t>
            </a:r>
            <a:endParaRPr sz="1600"/>
          </a:p>
          <a:p>
            <a:pPr indent="-330200" lvl="0" marL="457200" marR="0" rtl="0" algn="l">
              <a:lnSpc>
                <a:spcPct val="100000"/>
              </a:lnSpc>
              <a:spcBef>
                <a:spcPts val="0"/>
              </a:spcBef>
              <a:spcAft>
                <a:spcPts val="0"/>
              </a:spcAft>
              <a:buSzPts val="1600"/>
              <a:buChar char="◎"/>
            </a:pPr>
            <a:r>
              <a:rPr lang="en" sz="1600"/>
              <a:t>Bandwidth usage - PASS</a:t>
            </a:r>
            <a:endParaRPr sz="1600"/>
          </a:p>
          <a:p>
            <a:pPr indent="-330200" lvl="1" marL="914400" marR="0" rtl="0" algn="l">
              <a:lnSpc>
                <a:spcPct val="100000"/>
              </a:lnSpc>
              <a:spcBef>
                <a:spcPts val="0"/>
              </a:spcBef>
              <a:spcAft>
                <a:spcPts val="0"/>
              </a:spcAft>
              <a:buSzPts val="1600"/>
              <a:buChar char="○"/>
            </a:pPr>
            <a:r>
              <a:rPr lang="en" sz="1600"/>
              <a:t>minimal</a:t>
            </a:r>
            <a:endParaRPr sz="1600"/>
          </a:p>
          <a:p>
            <a:pPr indent="-330200" lvl="0" marL="457200" marR="0" rtl="0" algn="l">
              <a:lnSpc>
                <a:spcPct val="100000"/>
              </a:lnSpc>
              <a:spcBef>
                <a:spcPts val="0"/>
              </a:spcBef>
              <a:spcAft>
                <a:spcPts val="0"/>
              </a:spcAft>
              <a:buSzPts val="1600"/>
              <a:buChar char="◎"/>
            </a:pPr>
            <a:r>
              <a:rPr lang="en" sz="1600"/>
              <a:t>Memory usage  - PASS</a:t>
            </a:r>
            <a:endParaRPr sz="1600"/>
          </a:p>
          <a:p>
            <a:pPr indent="-330200" lvl="1" marL="914400" marR="0" rtl="0" algn="l">
              <a:lnSpc>
                <a:spcPct val="100000"/>
              </a:lnSpc>
              <a:spcBef>
                <a:spcPts val="0"/>
              </a:spcBef>
              <a:spcAft>
                <a:spcPts val="0"/>
              </a:spcAft>
              <a:buSzPts val="1600"/>
              <a:buChar char="○"/>
            </a:pPr>
            <a:r>
              <a:rPr lang="en" sz="1600"/>
              <a:t>Avg +20MB/instance</a:t>
            </a:r>
            <a:endParaRPr sz="1600"/>
          </a:p>
          <a:p>
            <a:pPr indent="-330200" lvl="0" marL="457200" marR="0" rtl="0" algn="l">
              <a:lnSpc>
                <a:spcPct val="100000"/>
              </a:lnSpc>
              <a:spcBef>
                <a:spcPts val="0"/>
              </a:spcBef>
              <a:spcAft>
                <a:spcPts val="0"/>
              </a:spcAft>
              <a:buSzPts val="1600"/>
              <a:buChar char="◎"/>
            </a:pPr>
            <a:r>
              <a:rPr lang="en" sz="1600"/>
              <a:t>Frames dropped - PASS</a:t>
            </a:r>
            <a:endParaRPr sz="1600"/>
          </a:p>
          <a:p>
            <a:pPr indent="-330200" lvl="1" marL="914400" marR="0" rtl="0" algn="l">
              <a:lnSpc>
                <a:spcPct val="100000"/>
              </a:lnSpc>
              <a:spcBef>
                <a:spcPts val="0"/>
              </a:spcBef>
              <a:spcAft>
                <a:spcPts val="0"/>
              </a:spcAft>
              <a:buSzPts val="1600"/>
              <a:buChar char="○"/>
            </a:pPr>
            <a:r>
              <a:rPr lang="en" sz="1600"/>
              <a:t>-(2-6) fps</a:t>
            </a:r>
            <a:endParaRPr sz="1600"/>
          </a:p>
          <a:p>
            <a:pPr indent="-330200" lvl="0" marL="457200" marR="0" rtl="0" algn="l">
              <a:lnSpc>
                <a:spcPct val="100000"/>
              </a:lnSpc>
              <a:spcBef>
                <a:spcPts val="0"/>
              </a:spcBef>
              <a:spcAft>
                <a:spcPts val="0"/>
              </a:spcAft>
              <a:buSzPts val="1600"/>
              <a:buChar char="◎"/>
            </a:pPr>
            <a:r>
              <a:rPr lang="en" sz="1600"/>
              <a:t>CPU usage - PASS</a:t>
            </a:r>
            <a:endParaRPr sz="1600"/>
          </a:p>
        </p:txBody>
      </p:sp>
      <p:sp>
        <p:nvSpPr>
          <p:cNvPr id="229" name="Shape 229"/>
          <p:cNvSpPr txBox="1"/>
          <p:nvPr>
            <p:ph idx="2" type="body"/>
          </p:nvPr>
        </p:nvSpPr>
        <p:spPr>
          <a:xfrm>
            <a:off x="4682559" y="945150"/>
            <a:ext cx="3675300" cy="4967700"/>
          </a:xfrm>
          <a:prstGeom prst="rect">
            <a:avLst/>
          </a:prstGeom>
        </p:spPr>
        <p:txBody>
          <a:bodyPr anchorCtr="0" anchor="t" bIns="91425" lIns="91425" spcFirstLastPara="1" rIns="91425" wrap="square" tIns="91425">
            <a:noAutofit/>
          </a:bodyPr>
          <a:lstStyle/>
          <a:p>
            <a:pPr indent="-330200" lvl="0" marL="457200" rtl="0">
              <a:spcBef>
                <a:spcPts val="600"/>
              </a:spcBef>
              <a:spcAft>
                <a:spcPts val="0"/>
              </a:spcAft>
              <a:buSzPts val="1600"/>
              <a:buChar char="◎"/>
            </a:pPr>
            <a:r>
              <a:rPr lang="en" sz="1600"/>
              <a:t>Original plan to use Gtest</a:t>
            </a:r>
            <a:endParaRPr sz="1600"/>
          </a:p>
          <a:p>
            <a:pPr indent="-330200" lvl="1" marL="914400" rtl="0">
              <a:spcBef>
                <a:spcPts val="0"/>
              </a:spcBef>
              <a:spcAft>
                <a:spcPts val="0"/>
              </a:spcAft>
              <a:buSzPts val="1600"/>
              <a:buChar char="○"/>
            </a:pPr>
            <a:r>
              <a:rPr lang="en" sz="1600"/>
              <a:t>Thrown out due to time constraints</a:t>
            </a:r>
            <a:endParaRPr sz="1600"/>
          </a:p>
          <a:p>
            <a:pPr indent="-330200" lvl="0" marL="457200" rtl="0">
              <a:spcBef>
                <a:spcPts val="0"/>
              </a:spcBef>
              <a:spcAft>
                <a:spcPts val="0"/>
              </a:spcAft>
              <a:buSzPts val="1600"/>
              <a:buChar char="◎"/>
            </a:pPr>
            <a:r>
              <a:rPr lang="en" sz="1600"/>
              <a:t>Easier to use assertions and custom testing and handling of unexpected behavior </a:t>
            </a:r>
            <a:endParaRPr sz="1600"/>
          </a:p>
          <a:p>
            <a:pPr indent="-330200" lvl="0" marL="457200" rtl="0">
              <a:spcBef>
                <a:spcPts val="0"/>
              </a:spcBef>
              <a:spcAft>
                <a:spcPts val="0"/>
              </a:spcAft>
              <a:buSzPts val="1600"/>
              <a:buChar char="◎"/>
            </a:pPr>
            <a:r>
              <a:rPr lang="en" sz="1600"/>
              <a:t>Custom testing proved effective at forcing undefined behavior</a:t>
            </a:r>
            <a:endParaRPr sz="1600"/>
          </a:p>
          <a:p>
            <a:pPr indent="-330200" lvl="0" marL="457200" rtl="0">
              <a:spcBef>
                <a:spcPts val="0"/>
              </a:spcBef>
              <a:spcAft>
                <a:spcPts val="0"/>
              </a:spcAft>
              <a:buSzPts val="1600"/>
              <a:buChar char="◎"/>
            </a:pPr>
            <a:r>
              <a:rPr lang="en" sz="1600"/>
              <a:t>Multiple iterations and rewrites of code forced intentional instruction throws to force logical failures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First Round Testing</a:t>
            </a:r>
            <a:endParaRPr sz="3600"/>
          </a:p>
        </p:txBody>
      </p:sp>
      <p:sp>
        <p:nvSpPr>
          <p:cNvPr id="235" name="Shape 235"/>
          <p:cNvSpPr txBox="1"/>
          <p:nvPr>
            <p:ph idx="1" type="body"/>
          </p:nvPr>
        </p:nvSpPr>
        <p:spPr>
          <a:xfrm>
            <a:off x="786150" y="1347725"/>
            <a:ext cx="5800200" cy="4970700"/>
          </a:xfrm>
          <a:prstGeom prst="rect">
            <a:avLst/>
          </a:prstGeom>
        </p:spPr>
        <p:txBody>
          <a:bodyPr anchorCtr="0" anchor="t" bIns="91425" lIns="91425" spcFirstLastPara="1" rIns="91425" wrap="square" tIns="91425">
            <a:noAutofit/>
          </a:bodyPr>
          <a:lstStyle/>
          <a:p>
            <a:pPr indent="-330200" lvl="0" marL="457200" rtl="0">
              <a:spcBef>
                <a:spcPts val="600"/>
              </a:spcBef>
              <a:spcAft>
                <a:spcPts val="0"/>
              </a:spcAft>
              <a:buSzPts val="1600"/>
              <a:buChar char="◎"/>
            </a:pPr>
            <a:r>
              <a:rPr lang="en" sz="1600"/>
              <a:t>First round testing showed numerous bugs and incomplete functionality, was overall acceptable but needed much work. Pi casting was more in depth and error prone, such as videos crashing, high processing usage.</a:t>
            </a:r>
            <a:endParaRPr sz="1600"/>
          </a:p>
          <a:p>
            <a:pPr indent="0" lvl="0" marL="0" rtl="0">
              <a:spcBef>
                <a:spcPts val="600"/>
              </a:spcBef>
              <a:spcAft>
                <a:spcPts val="0"/>
              </a:spcAft>
              <a:buNone/>
            </a:pPr>
            <a:r>
              <a:t/>
            </a:r>
            <a:endParaRPr sz="1600"/>
          </a:p>
          <a:p>
            <a:pPr indent="-330200" lvl="0" marL="457200" rtl="0">
              <a:spcBef>
                <a:spcPts val="600"/>
              </a:spcBef>
              <a:spcAft>
                <a:spcPts val="0"/>
              </a:spcAft>
              <a:buSzPts val="1600"/>
              <a:buChar char="◎"/>
            </a:pPr>
            <a:r>
              <a:rPr lang="en" sz="1600"/>
              <a:t>Invalid file formats accepted</a:t>
            </a:r>
            <a:endParaRPr sz="1600"/>
          </a:p>
          <a:p>
            <a:pPr indent="-330200" lvl="0" marL="457200" rtl="0">
              <a:spcBef>
                <a:spcPts val="0"/>
              </a:spcBef>
              <a:spcAft>
                <a:spcPts val="0"/>
              </a:spcAft>
              <a:buSzPts val="1600"/>
              <a:buChar char="◎"/>
            </a:pPr>
            <a:r>
              <a:rPr lang="en" sz="1600"/>
              <a:t>Video seeker not playing at point specified</a:t>
            </a:r>
            <a:endParaRPr sz="1600"/>
          </a:p>
          <a:p>
            <a:pPr indent="-330200" lvl="0" marL="457200" rtl="0">
              <a:spcBef>
                <a:spcPts val="0"/>
              </a:spcBef>
              <a:spcAft>
                <a:spcPts val="0"/>
              </a:spcAft>
              <a:buSzPts val="1600"/>
              <a:buChar char="◎"/>
            </a:pPr>
            <a:r>
              <a:rPr lang="en" sz="1600"/>
              <a:t>Resumes playback when seeking while paused</a:t>
            </a:r>
            <a:endParaRPr sz="1600"/>
          </a:p>
          <a:p>
            <a:pPr indent="-330200" lvl="0" marL="457200" rtl="0">
              <a:spcBef>
                <a:spcPts val="0"/>
              </a:spcBef>
              <a:spcAft>
                <a:spcPts val="0"/>
              </a:spcAft>
              <a:buSzPts val="1600"/>
              <a:buChar char="◎"/>
            </a:pPr>
            <a:r>
              <a:rPr lang="en" sz="1600"/>
              <a:t>Caster a/v out of sync</a:t>
            </a:r>
            <a:endParaRPr sz="1600"/>
          </a:p>
          <a:p>
            <a:pPr indent="-330200" lvl="0" marL="457200" rtl="0">
              <a:spcBef>
                <a:spcPts val="0"/>
              </a:spcBef>
              <a:spcAft>
                <a:spcPts val="0"/>
              </a:spcAft>
              <a:buSzPts val="1600"/>
              <a:buChar char="◎"/>
            </a:pPr>
            <a:r>
              <a:rPr lang="en" sz="1600"/>
              <a:t>Url video load not loading, pending script/implementation</a:t>
            </a:r>
            <a:endParaRPr sz="1600"/>
          </a:p>
          <a:p>
            <a:pPr indent="-330200" lvl="0" marL="457200" rtl="0">
              <a:spcBef>
                <a:spcPts val="0"/>
              </a:spcBef>
              <a:spcAft>
                <a:spcPts val="0"/>
              </a:spcAft>
              <a:buSzPts val="1600"/>
              <a:buChar char="◎"/>
            </a:pPr>
            <a:r>
              <a:rPr lang="en" sz="1600"/>
              <a:t>Multiple stream instances cause high cpu usage</a:t>
            </a:r>
            <a:endParaRPr sz="1600"/>
          </a:p>
          <a:p>
            <a:pPr indent="-330200" lvl="0" marL="457200" rtl="0">
              <a:spcBef>
                <a:spcPts val="0"/>
              </a:spcBef>
              <a:spcAft>
                <a:spcPts val="0"/>
              </a:spcAft>
              <a:buSzPts val="1600"/>
              <a:buChar char="◎"/>
            </a:pPr>
            <a:r>
              <a:rPr lang="en" sz="1600"/>
              <a:t>Seeking video position crashes the video player while casting</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Refactoring/Defensive Coding</a:t>
            </a:r>
            <a:endParaRPr sz="3600"/>
          </a:p>
        </p:txBody>
      </p:sp>
      <p:sp>
        <p:nvSpPr>
          <p:cNvPr id="241" name="Shape 241"/>
          <p:cNvSpPr txBox="1"/>
          <p:nvPr>
            <p:ph idx="1" type="body"/>
          </p:nvPr>
        </p:nvSpPr>
        <p:spPr>
          <a:xfrm>
            <a:off x="786150" y="1682275"/>
            <a:ext cx="7805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Refactoring</a:t>
            </a:r>
            <a:endParaRPr/>
          </a:p>
          <a:p>
            <a:pPr indent="-381000" lvl="1" marL="914400" marR="0" rtl="0" algn="l">
              <a:lnSpc>
                <a:spcPct val="100000"/>
              </a:lnSpc>
              <a:spcBef>
                <a:spcPts val="0"/>
              </a:spcBef>
              <a:spcAft>
                <a:spcPts val="0"/>
              </a:spcAft>
              <a:buSzPts val="2400"/>
              <a:buChar char="○"/>
            </a:pPr>
            <a:r>
              <a:rPr lang="en"/>
              <a:t>UI: Remove unused/ underused buttons</a:t>
            </a:r>
            <a:endParaRPr/>
          </a:p>
          <a:p>
            <a:pPr indent="-381000" lvl="1" marL="914400" marR="0" rtl="0" algn="l">
              <a:lnSpc>
                <a:spcPct val="100000"/>
              </a:lnSpc>
              <a:spcBef>
                <a:spcPts val="0"/>
              </a:spcBef>
              <a:spcAft>
                <a:spcPts val="0"/>
              </a:spcAft>
              <a:buSzPts val="2400"/>
              <a:buChar char="○"/>
            </a:pPr>
            <a:r>
              <a:rPr lang="en"/>
              <a:t>Removed </a:t>
            </a:r>
            <a:r>
              <a:rPr lang="en"/>
              <a:t>unnecessary</a:t>
            </a:r>
            <a:r>
              <a:rPr lang="en"/>
              <a:t>/ unused libraries, methods, etc. (from VLC especially)</a:t>
            </a:r>
            <a:endParaRPr/>
          </a:p>
          <a:p>
            <a:pPr indent="-419100" lvl="0" marL="457200" marR="0" rtl="0" algn="l">
              <a:lnSpc>
                <a:spcPct val="100000"/>
              </a:lnSpc>
              <a:spcBef>
                <a:spcPts val="0"/>
              </a:spcBef>
              <a:spcAft>
                <a:spcPts val="0"/>
              </a:spcAft>
              <a:buSzPts val="3000"/>
              <a:buChar char="◎"/>
            </a:pPr>
            <a:r>
              <a:rPr lang="en"/>
              <a:t>Defensive coding</a:t>
            </a:r>
            <a:endParaRPr/>
          </a:p>
          <a:p>
            <a:pPr indent="-381000" lvl="1" marL="914400" marR="0" rtl="0" algn="l">
              <a:lnSpc>
                <a:spcPct val="100000"/>
              </a:lnSpc>
              <a:spcBef>
                <a:spcPts val="0"/>
              </a:spcBef>
              <a:spcAft>
                <a:spcPts val="0"/>
              </a:spcAft>
              <a:buSzPts val="2400"/>
              <a:buChar char="○"/>
            </a:pPr>
            <a:r>
              <a:rPr lang="en"/>
              <a:t>Media player: Checks for VLC player instantiation before API calls</a:t>
            </a:r>
            <a:endParaRPr/>
          </a:p>
          <a:p>
            <a:pPr indent="-381000" lvl="1" marL="914400" marR="0" rtl="0" algn="l">
              <a:lnSpc>
                <a:spcPct val="100000"/>
              </a:lnSpc>
              <a:spcBef>
                <a:spcPts val="0"/>
              </a:spcBef>
              <a:spcAft>
                <a:spcPts val="0"/>
              </a:spcAft>
              <a:buSzPts val="2400"/>
              <a:buChar char="○"/>
            </a:pPr>
            <a:r>
              <a:rPr lang="en"/>
              <a:t>UI: Checks for empty strings for file path, URL before </a:t>
            </a:r>
            <a:r>
              <a:rPr lang="en"/>
              <a:t>instantiating</a:t>
            </a:r>
            <a:r>
              <a:rPr lang="en"/>
              <a:t> player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Shape 246"/>
          <p:cNvPicPr preferRelativeResize="0"/>
          <p:nvPr/>
        </p:nvPicPr>
        <p:blipFill>
          <a:blip r:embed="rId3">
            <a:alphaModFix/>
          </a:blip>
          <a:stretch>
            <a:fillRect/>
          </a:stretch>
        </p:blipFill>
        <p:spPr>
          <a:xfrm>
            <a:off x="2189675" y="1347724"/>
            <a:ext cx="4764649" cy="5080848"/>
          </a:xfrm>
          <a:prstGeom prst="rect">
            <a:avLst/>
          </a:prstGeom>
          <a:noFill/>
          <a:ln>
            <a:noFill/>
          </a:ln>
        </p:spPr>
      </p:pic>
      <p:sp>
        <p:nvSpPr>
          <p:cNvPr id="247" name="Shape 2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Refactored Code Example 1</a:t>
            </a:r>
            <a:endParaRPr sz="3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sz="1600"/>
              <a:t>QtPlayButton::QtPlayButton(VlcMediaPlayer *player, QWidget *parent)</a:t>
            </a:r>
            <a:endParaRPr sz="1600"/>
          </a:p>
          <a:p>
            <a:pPr indent="0" lvl="0" marL="0">
              <a:spcBef>
                <a:spcPts val="600"/>
              </a:spcBef>
              <a:spcAft>
                <a:spcPts val="0"/>
              </a:spcAft>
              <a:buClr>
                <a:schemeClr val="dk1"/>
              </a:buClr>
              <a:buSzPts val="1100"/>
              <a:buFont typeface="Arial"/>
              <a:buNone/>
            </a:pPr>
            <a:r>
              <a:rPr lang="en" sz="1600"/>
              <a:t>                           : QPushButton(parent),</a:t>
            </a:r>
            <a:endParaRPr sz="1600"/>
          </a:p>
          <a:p>
            <a:pPr indent="0" lvl="0" marL="0">
              <a:spcBef>
                <a:spcPts val="600"/>
              </a:spcBef>
              <a:spcAft>
                <a:spcPts val="0"/>
              </a:spcAft>
              <a:buClr>
                <a:schemeClr val="dk1"/>
              </a:buClr>
              <a:buSzPts val="1100"/>
              <a:buFont typeface="Arial"/>
              <a:buNone/>
            </a:pPr>
            <a:r>
              <a:rPr lang="en" sz="1600"/>
              <a:t>                             _vlcMediaPlayer(player){</a:t>
            </a:r>
            <a:endParaRPr sz="1600"/>
          </a:p>
          <a:p>
            <a:pPr indent="0" lvl="0" marL="0">
              <a:spcBef>
                <a:spcPts val="600"/>
              </a:spcBef>
              <a:spcAft>
                <a:spcPts val="0"/>
              </a:spcAft>
              <a:buClr>
                <a:schemeClr val="dk1"/>
              </a:buClr>
              <a:buSzPts val="1100"/>
              <a:buFont typeface="Arial"/>
              <a:buNone/>
            </a:pPr>
            <a:r>
              <a:rPr lang="en" sz="1600"/>
              <a:t>    initQtPlayButton();</a:t>
            </a:r>
            <a:endParaRPr sz="1600"/>
          </a:p>
          <a:p>
            <a:pPr indent="0" lvl="0" marL="0">
              <a:spcBef>
                <a:spcPts val="600"/>
              </a:spcBef>
              <a:spcAft>
                <a:spcPts val="0"/>
              </a:spcAft>
              <a:buClr>
                <a:schemeClr val="dk1"/>
              </a:buClr>
              <a:buSzPts val="1100"/>
              <a:buFont typeface="Arial"/>
              <a:buNone/>
            </a:pPr>
            <a:r>
              <a:rPr lang="en" sz="1600"/>
              <a:t>}</a:t>
            </a:r>
            <a:endParaRPr sz="1600"/>
          </a:p>
          <a:p>
            <a:pPr indent="0" lvl="0" marL="0">
              <a:spcBef>
                <a:spcPts val="600"/>
              </a:spcBef>
              <a:spcAft>
                <a:spcPts val="0"/>
              </a:spcAft>
              <a:buClr>
                <a:schemeClr val="dk1"/>
              </a:buClr>
              <a:buSzPts val="1100"/>
              <a:buFont typeface="Arial"/>
              <a:buNone/>
            </a:pPr>
            <a:r>
              <a:rPr lang="en" sz="1600"/>
              <a:t>QtPlayButton::QtPlayButton(QWidget *parent)</a:t>
            </a:r>
            <a:endParaRPr sz="1600"/>
          </a:p>
          <a:p>
            <a:pPr indent="0" lvl="0" marL="0">
              <a:spcBef>
                <a:spcPts val="600"/>
              </a:spcBef>
              <a:spcAft>
                <a:spcPts val="0"/>
              </a:spcAft>
              <a:buClr>
                <a:schemeClr val="dk1"/>
              </a:buClr>
              <a:buSzPts val="1100"/>
              <a:buFont typeface="Arial"/>
              <a:buNone/>
            </a:pPr>
            <a:r>
              <a:rPr lang="en" sz="1600"/>
              <a:t>                          : QPushButton(parent),</a:t>
            </a:r>
            <a:endParaRPr sz="1600"/>
          </a:p>
          <a:p>
            <a:pPr indent="0" lvl="0" marL="0">
              <a:spcBef>
                <a:spcPts val="600"/>
              </a:spcBef>
              <a:spcAft>
                <a:spcPts val="0"/>
              </a:spcAft>
              <a:buClr>
                <a:schemeClr val="dk1"/>
              </a:buClr>
              <a:buSzPts val="1100"/>
              <a:buFont typeface="Arial"/>
              <a:buNone/>
            </a:pPr>
            <a:r>
              <a:rPr lang="en" sz="1600"/>
              <a:t>                            _vlcMediaPlayer(0) {</a:t>
            </a:r>
            <a:endParaRPr sz="1600"/>
          </a:p>
          <a:p>
            <a:pPr indent="0" lvl="0" marL="0">
              <a:spcBef>
                <a:spcPts val="600"/>
              </a:spcBef>
              <a:spcAft>
                <a:spcPts val="0"/>
              </a:spcAft>
              <a:buClr>
                <a:schemeClr val="dk1"/>
              </a:buClr>
              <a:buSzPts val="1100"/>
              <a:buFont typeface="Arial"/>
              <a:buNone/>
            </a:pPr>
            <a:r>
              <a:rPr lang="en" sz="1600"/>
              <a:t>    initQtPlayButton();</a:t>
            </a:r>
            <a:endParaRPr sz="1600"/>
          </a:p>
          <a:p>
            <a:pPr indent="0" lvl="0" marL="0">
              <a:spcBef>
                <a:spcPts val="600"/>
              </a:spcBef>
              <a:spcAft>
                <a:spcPts val="0"/>
              </a:spcAft>
              <a:buClr>
                <a:schemeClr val="dk1"/>
              </a:buClr>
              <a:buSzPts val="1100"/>
              <a:buFont typeface="Arial"/>
              <a:buNone/>
            </a:pPr>
            <a:r>
              <a:rPr lang="en" sz="1600"/>
              <a:t>}</a:t>
            </a:r>
            <a:endParaRPr sz="1600"/>
          </a:p>
          <a:p>
            <a:pPr indent="0" lvl="0" marL="0">
              <a:spcBef>
                <a:spcPts val="600"/>
              </a:spcBef>
              <a:spcAft>
                <a:spcPts val="0"/>
              </a:spcAft>
              <a:buClr>
                <a:schemeClr val="dk1"/>
              </a:buClr>
              <a:buSzPts val="1100"/>
              <a:buFont typeface="Arial"/>
              <a:buNone/>
            </a:pPr>
            <a:r>
              <a:rPr lang="en" sz="1600"/>
              <a:t>QtPlayButton::~QtPlayButton() {</a:t>
            </a:r>
            <a:endParaRPr sz="1600"/>
          </a:p>
          <a:p>
            <a:pPr indent="0" lvl="0" marL="0">
              <a:spcBef>
                <a:spcPts val="600"/>
              </a:spcBef>
              <a:spcAft>
                <a:spcPts val="0"/>
              </a:spcAft>
              <a:buClr>
                <a:schemeClr val="dk1"/>
              </a:buClr>
              <a:buSzPts val="1100"/>
              <a:buFont typeface="Arial"/>
              <a:buNone/>
            </a:pPr>
            <a:r>
              <a:rPr lang="en" sz="1600"/>
              <a:t>}</a:t>
            </a:r>
            <a:endParaRPr sz="1600"/>
          </a:p>
          <a:p>
            <a:pPr indent="0" lvl="0" marL="0">
              <a:spcBef>
                <a:spcPts val="600"/>
              </a:spcBef>
              <a:spcAft>
                <a:spcPts val="0"/>
              </a:spcAft>
              <a:buClr>
                <a:schemeClr val="dk1"/>
              </a:buClr>
              <a:buSzPts val="1100"/>
              <a:buFont typeface="Arial"/>
              <a:buNone/>
            </a:pPr>
            <a:r>
              <a:t/>
            </a:r>
            <a:endParaRPr sz="1600"/>
          </a:p>
          <a:p>
            <a:pPr indent="0" lvl="0" marL="0" rtl="0">
              <a:spcBef>
                <a:spcPts val="600"/>
              </a:spcBef>
              <a:spcAft>
                <a:spcPts val="0"/>
              </a:spcAft>
              <a:buNone/>
            </a:pPr>
            <a:r>
              <a:t/>
            </a:r>
            <a:endParaRPr sz="1600"/>
          </a:p>
        </p:txBody>
      </p:sp>
      <p:sp>
        <p:nvSpPr>
          <p:cNvPr id="253" name="Shape 2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Refactored Code Example 2</a:t>
            </a:r>
            <a:endParaRPr sz="3600"/>
          </a:p>
        </p:txBody>
      </p:sp>
      <p:sp>
        <p:nvSpPr>
          <p:cNvPr id="254" name="Shape 254"/>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sz="1600"/>
              <a:t>void QtPlayButton::initQtPlayButton() {</a:t>
            </a:r>
            <a:endParaRPr sz="1600"/>
          </a:p>
          <a:p>
            <a:pPr indent="0" lvl="0" marL="0">
              <a:spcBef>
                <a:spcPts val="600"/>
              </a:spcBef>
              <a:spcAft>
                <a:spcPts val="0"/>
              </a:spcAft>
              <a:buClr>
                <a:schemeClr val="dk1"/>
              </a:buClr>
              <a:buSzPts val="1100"/>
              <a:buFont typeface="Arial"/>
              <a:buNone/>
            </a:pPr>
            <a:r>
              <a:rPr lang="en" sz="1600"/>
              <a:t>    QSize buttonSize(40,40);</a:t>
            </a:r>
            <a:endParaRPr sz="1600"/>
          </a:p>
          <a:p>
            <a:pPr indent="0" lvl="0" marL="0">
              <a:spcBef>
                <a:spcPts val="600"/>
              </a:spcBef>
              <a:spcAft>
                <a:spcPts val="0"/>
              </a:spcAft>
              <a:buClr>
                <a:schemeClr val="dk1"/>
              </a:buClr>
              <a:buSzPts val="1100"/>
              <a:buFont typeface="Arial"/>
              <a:buNone/>
            </a:pPr>
            <a:r>
              <a:rPr lang="en" sz="1600"/>
              <a:t>    this-&gt;setFixedSize(buttonSize);</a:t>
            </a:r>
            <a:endParaRPr sz="1600"/>
          </a:p>
          <a:p>
            <a:pPr indent="0" lvl="0" marL="0">
              <a:spcBef>
                <a:spcPts val="600"/>
              </a:spcBef>
              <a:spcAft>
                <a:spcPts val="0"/>
              </a:spcAft>
              <a:buNone/>
            </a:pPr>
            <a:r>
              <a:rPr lang="en" sz="1600"/>
              <a:t>    this-&gt;setIcon(QIcon(":/playbuttonLight.png"));</a:t>
            </a:r>
            <a:endParaRPr sz="1600"/>
          </a:p>
          <a:p>
            <a:pPr indent="0" lvl="0" marL="0">
              <a:spcBef>
                <a:spcPts val="600"/>
              </a:spcBef>
              <a:spcAft>
                <a:spcPts val="0"/>
              </a:spcAft>
              <a:buClr>
                <a:schemeClr val="dk1"/>
              </a:buClr>
              <a:buSzPts val="1100"/>
              <a:buFont typeface="Arial"/>
              <a:buNone/>
            </a:pPr>
            <a:r>
              <a:t/>
            </a:r>
            <a:endParaRPr sz="1600"/>
          </a:p>
          <a:p>
            <a:pPr indent="0" lvl="0" marL="0">
              <a:spcBef>
                <a:spcPts val="600"/>
              </a:spcBef>
              <a:spcAft>
                <a:spcPts val="0"/>
              </a:spcAft>
              <a:buClr>
                <a:schemeClr val="dk1"/>
              </a:buClr>
              <a:buSzPts val="1100"/>
              <a:buFont typeface="Arial"/>
              <a:buNone/>
            </a:pPr>
            <a:r>
              <a:rPr lang="en" sz="1600"/>
              <a:t>    //timer for button updates</a:t>
            </a:r>
            <a:endParaRPr sz="1600"/>
          </a:p>
          <a:p>
            <a:pPr indent="0" lvl="0" marL="0">
              <a:spcBef>
                <a:spcPts val="600"/>
              </a:spcBef>
              <a:spcAft>
                <a:spcPts val="0"/>
              </a:spcAft>
              <a:buClr>
                <a:schemeClr val="dk1"/>
              </a:buClr>
              <a:buSzPts val="1100"/>
              <a:buFont typeface="Arial"/>
              <a:buNone/>
            </a:pPr>
            <a:r>
              <a:rPr lang="en" sz="1600"/>
              <a:t>    _timer = new QTimer();</a:t>
            </a:r>
            <a:endParaRPr sz="1600"/>
          </a:p>
          <a:p>
            <a:pPr indent="0" lvl="0" marL="0">
              <a:spcBef>
                <a:spcPts val="600"/>
              </a:spcBef>
              <a:spcAft>
                <a:spcPts val="0"/>
              </a:spcAft>
              <a:buClr>
                <a:schemeClr val="dk1"/>
              </a:buClr>
              <a:buSzPts val="1100"/>
              <a:buFont typeface="Arial"/>
              <a:buNone/>
            </a:pPr>
            <a:r>
              <a:rPr lang="en" sz="1600"/>
              <a:t>    _timer-&gt;start(100);</a:t>
            </a:r>
            <a:endParaRPr sz="1600"/>
          </a:p>
          <a:p>
            <a:pPr indent="0" lvl="0" marL="0">
              <a:spcBef>
                <a:spcPts val="600"/>
              </a:spcBef>
              <a:spcAft>
                <a:spcPts val="0"/>
              </a:spcAft>
              <a:buClr>
                <a:schemeClr val="dk1"/>
              </a:buClr>
              <a:buSzPts val="1100"/>
              <a:buFont typeface="Arial"/>
              <a:buNone/>
            </a:pPr>
            <a:r>
              <a:rPr lang="en" sz="1600"/>
              <a:t>    connect(_timer, SIGNAL(timeout()), this, SLOT(updateIcon()));</a:t>
            </a:r>
            <a:endParaRPr sz="1600"/>
          </a:p>
          <a:p>
            <a:pPr indent="0" lvl="0" marL="0">
              <a:spcBef>
                <a:spcPts val="600"/>
              </a:spcBef>
              <a:spcAft>
                <a:spcPts val="0"/>
              </a:spcAft>
              <a:buClr>
                <a:schemeClr val="dk1"/>
              </a:buClr>
              <a:buSzPts val="1100"/>
              <a:buFont typeface="Arial"/>
              <a:buNone/>
            </a:pPr>
            <a:r>
              <a:rPr lang="en" sz="1600"/>
              <a:t>    connect(this, SIGNAL(clicked(bool)), this, SLOT(playMedia()));</a:t>
            </a:r>
            <a:endParaRPr sz="1600"/>
          </a:p>
          <a:p>
            <a:pPr indent="0" lvl="0" marL="0">
              <a:spcBef>
                <a:spcPts val="600"/>
              </a:spcBef>
              <a:spcAft>
                <a:spcPts val="0"/>
              </a:spcAft>
              <a:buClr>
                <a:schemeClr val="dk1"/>
              </a:buClr>
              <a:buSzPts val="1100"/>
              <a:buFont typeface="Arial"/>
              <a:buNone/>
            </a:pPr>
            <a:r>
              <a:rPr lang="en" sz="1600"/>
              <a:t>}</a:t>
            </a:r>
            <a:endParaRPr sz="1600"/>
          </a:p>
          <a:p>
            <a:pPr indent="0" lvl="0" marL="0">
              <a:spcBef>
                <a:spcPts val="600"/>
              </a:spcBef>
              <a:spcAft>
                <a:spcPts val="0"/>
              </a:spcAft>
              <a:buClr>
                <a:schemeClr val="dk1"/>
              </a:buClr>
              <a:buSzPts val="1100"/>
              <a:buFont typeface="Arial"/>
              <a:buNone/>
            </a:pPr>
            <a:r>
              <a:t/>
            </a:r>
            <a:endParaRPr sz="1600"/>
          </a:p>
          <a:p>
            <a:pPr indent="0" lvl="0" marL="0">
              <a:spcBef>
                <a:spcPts val="60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p:nvPr/>
        </p:nvSpPr>
        <p:spPr>
          <a:xfrm>
            <a:off x="5696575" y="244012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9" name="Shape 79"/>
          <p:cNvCxnSpPr>
            <a:endCxn id="78" idx="0"/>
          </p:cNvCxnSpPr>
          <p:nvPr/>
        </p:nvCxnSpPr>
        <p:spPr>
          <a:xfrm flipH="1">
            <a:off x="6931675" y="1588425"/>
            <a:ext cx="473700" cy="851700"/>
          </a:xfrm>
          <a:prstGeom prst="straightConnector1">
            <a:avLst/>
          </a:prstGeom>
          <a:noFill/>
          <a:ln cap="flat" cmpd="sng" w="9525">
            <a:solidFill>
              <a:srgbClr val="CFD8DC"/>
            </a:solidFill>
            <a:prstDash val="solid"/>
            <a:round/>
            <a:headEnd len="med" w="med" type="none"/>
            <a:tailEnd len="med" w="med" type="none"/>
          </a:ln>
        </p:spPr>
      </p:cxnSp>
      <p:cxnSp>
        <p:nvCxnSpPr>
          <p:cNvPr id="80" name="Shape 80"/>
          <p:cNvCxnSpPr>
            <a:endCxn id="78" idx="7"/>
          </p:cNvCxnSpPr>
          <p:nvPr/>
        </p:nvCxnSpPr>
        <p:spPr>
          <a:xfrm flipH="1">
            <a:off x="7805023" y="2532778"/>
            <a:ext cx="673800" cy="269100"/>
          </a:xfrm>
          <a:prstGeom prst="straightConnector1">
            <a:avLst/>
          </a:prstGeom>
          <a:noFill/>
          <a:ln cap="flat" cmpd="sng" w="9525">
            <a:solidFill>
              <a:srgbClr val="CFD8DC"/>
            </a:solidFill>
            <a:prstDash val="solid"/>
            <a:round/>
            <a:headEnd len="med" w="med" type="none"/>
            <a:tailEnd len="med" w="med" type="none"/>
          </a:ln>
        </p:spPr>
      </p:cxnSp>
      <p:sp>
        <p:nvSpPr>
          <p:cNvPr id="81" name="Shape 81"/>
          <p:cNvSpPr/>
          <p:nvPr/>
        </p:nvSpPr>
        <p:spPr>
          <a:xfrm>
            <a:off x="5893825" y="2637375"/>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2" name="Shape 82"/>
          <p:cNvPicPr preferRelativeResize="0"/>
          <p:nvPr/>
        </p:nvPicPr>
        <p:blipFill>
          <a:blip r:embed="rId3">
            <a:alphaModFix/>
          </a:blip>
          <a:stretch>
            <a:fillRect/>
          </a:stretch>
        </p:blipFill>
        <p:spPr>
          <a:xfrm>
            <a:off x="6043725" y="2637375"/>
            <a:ext cx="1611287" cy="2215775"/>
          </a:xfrm>
          <a:prstGeom prst="rect">
            <a:avLst/>
          </a:prstGeom>
          <a:noFill/>
          <a:ln>
            <a:noFill/>
          </a:ln>
        </p:spPr>
      </p:pic>
      <p:sp>
        <p:nvSpPr>
          <p:cNvPr id="83" name="Shape 83"/>
          <p:cNvSpPr txBox="1"/>
          <p:nvPr/>
        </p:nvSpPr>
        <p:spPr>
          <a:xfrm>
            <a:off x="734275" y="2687825"/>
            <a:ext cx="8245800" cy="311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Austin: Scrum master</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Denis: Network coding</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Emile: Network coding</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Jordan: Encryption, testing, QA</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John: Video player, transcoding</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Clr>
                <a:srgbClr val="000000"/>
              </a:buClr>
              <a:buSzPts val="1100"/>
              <a:buFont typeface="Arial"/>
              <a:buNone/>
            </a:pPr>
            <a:r>
              <a:rPr lang="en" sz="2400">
                <a:solidFill>
                  <a:srgbClr val="607D8B"/>
                </a:solidFill>
                <a:latin typeface="Source Sans Pro"/>
                <a:ea typeface="Source Sans Pro"/>
                <a:cs typeface="Source Sans Pro"/>
                <a:sym typeface="Source Sans Pro"/>
              </a:rPr>
              <a:t>Melissa: UI design, presentation</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Bradley: UI &amp; icon design, pi testing</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David: UI design, UI implementation</a:t>
            </a:r>
            <a:endParaRPr/>
          </a:p>
          <a:p>
            <a:pPr indent="0" lvl="0" marL="0" rtl="0">
              <a:spcBef>
                <a:spcPts val="0"/>
              </a:spcBef>
              <a:spcAft>
                <a:spcPts val="0"/>
              </a:spcAft>
              <a:buNone/>
            </a:pPr>
            <a:r>
              <a:rPr lang="en" sz="2400">
                <a:solidFill>
                  <a:srgbClr val="607D8B"/>
                </a:solidFill>
                <a:latin typeface="Source Sans Pro"/>
                <a:ea typeface="Source Sans Pro"/>
                <a:cs typeface="Source Sans Pro"/>
                <a:sym typeface="Source Sans Pro"/>
              </a:rPr>
              <a:t> </a:t>
            </a:r>
            <a:endParaRPr sz="2400">
              <a:solidFill>
                <a:srgbClr val="607D8B"/>
              </a:solidFill>
              <a:latin typeface="Source Sans Pro"/>
              <a:ea typeface="Source Sans Pro"/>
              <a:cs typeface="Source Sans Pro"/>
              <a:sym typeface="Source Sans Pro"/>
            </a:endParaRPr>
          </a:p>
        </p:txBody>
      </p:sp>
      <p:sp>
        <p:nvSpPr>
          <p:cNvPr id="84" name="Shape 84"/>
          <p:cNvSpPr txBox="1"/>
          <p:nvPr>
            <p:ph idx="4294967295" type="ctrTitle"/>
          </p:nvPr>
        </p:nvSpPr>
        <p:spPr>
          <a:xfrm>
            <a:off x="734275" y="1193625"/>
            <a:ext cx="6671100" cy="12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Development Roles</a:t>
            </a:r>
            <a:endParaRPr sz="4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600"/>
              <a:t>void QtPlayButton::playMedia() {</a:t>
            </a:r>
            <a:endParaRPr sz="1600"/>
          </a:p>
          <a:p>
            <a:pPr indent="0" lvl="0" marL="0">
              <a:spcBef>
                <a:spcPts val="600"/>
              </a:spcBef>
              <a:spcAft>
                <a:spcPts val="0"/>
              </a:spcAft>
              <a:buNone/>
            </a:pPr>
            <a:r>
              <a:rPr lang="en" sz="1600"/>
              <a:t>    if (!_vlcMediaPlayer-&gt;currentMedia())</a:t>
            </a:r>
            <a:endParaRPr sz="1600"/>
          </a:p>
          <a:p>
            <a:pPr indent="0" lvl="0" marL="0">
              <a:spcBef>
                <a:spcPts val="600"/>
              </a:spcBef>
              <a:spcAft>
                <a:spcPts val="0"/>
              </a:spcAft>
              <a:buNone/>
            </a:pPr>
            <a:r>
              <a:rPr lang="en" sz="1600"/>
              <a:t>    {      this-&gt;setIcon(QIcon(":/playbuttonLight.png"));</a:t>
            </a:r>
            <a:endParaRPr sz="1600"/>
          </a:p>
          <a:p>
            <a:pPr indent="0" lvl="0" marL="0">
              <a:spcBef>
                <a:spcPts val="600"/>
              </a:spcBef>
              <a:spcAft>
                <a:spcPts val="0"/>
              </a:spcAft>
              <a:buNone/>
            </a:pPr>
            <a:r>
              <a:rPr lang="en" sz="1600"/>
              <a:t>        return;</a:t>
            </a:r>
            <a:endParaRPr sz="1600"/>
          </a:p>
          <a:p>
            <a:pPr indent="0" lvl="0" marL="0">
              <a:spcBef>
                <a:spcPts val="600"/>
              </a:spcBef>
              <a:spcAft>
                <a:spcPts val="0"/>
              </a:spcAft>
              <a:buNone/>
            </a:pPr>
            <a:r>
              <a:rPr lang="en" sz="1600"/>
              <a:t>    }</a:t>
            </a:r>
            <a:endParaRPr sz="1600"/>
          </a:p>
          <a:p>
            <a:pPr indent="0" lvl="0" marL="0">
              <a:spcBef>
                <a:spcPts val="600"/>
              </a:spcBef>
              <a:spcAft>
                <a:spcPts val="0"/>
              </a:spcAft>
              <a:buNone/>
            </a:pPr>
            <a:r>
              <a:rPr lang="en" sz="1600"/>
              <a:t>    if (_vlcMediaPlayer-&gt;state() == Vlc::Paused</a:t>
            </a:r>
            <a:endParaRPr sz="1600"/>
          </a:p>
          <a:p>
            <a:pPr indent="0" lvl="0" marL="0">
              <a:spcBef>
                <a:spcPts val="600"/>
              </a:spcBef>
              <a:spcAft>
                <a:spcPts val="0"/>
              </a:spcAft>
              <a:buNone/>
            </a:pPr>
            <a:r>
              <a:rPr lang="en" sz="1600"/>
              <a:t>    || _vlcMediaPlayer-&gt;state() == Vlc::Idle</a:t>
            </a:r>
            <a:endParaRPr sz="1600"/>
          </a:p>
          <a:p>
            <a:pPr indent="0" lvl="0" marL="0">
              <a:spcBef>
                <a:spcPts val="600"/>
              </a:spcBef>
              <a:spcAft>
                <a:spcPts val="0"/>
              </a:spcAft>
              <a:buNone/>
            </a:pPr>
            <a:r>
              <a:rPr lang="en" sz="1600"/>
              <a:t>    || _vlcMediaPlayer-&gt;state() == Vlc::Stopped)</a:t>
            </a:r>
            <a:endParaRPr sz="1600"/>
          </a:p>
          <a:p>
            <a:pPr indent="0" lvl="0" marL="0">
              <a:spcBef>
                <a:spcPts val="600"/>
              </a:spcBef>
              <a:spcAft>
                <a:spcPts val="0"/>
              </a:spcAft>
              <a:buNone/>
            </a:pPr>
            <a:r>
              <a:rPr lang="en" sz="1600"/>
              <a:t>        _vlcMediaPlayer-&gt;play();</a:t>
            </a:r>
            <a:endParaRPr sz="1600"/>
          </a:p>
          <a:p>
            <a:pPr indent="0" lvl="0" marL="0">
              <a:spcBef>
                <a:spcPts val="600"/>
              </a:spcBef>
              <a:spcAft>
                <a:spcPts val="0"/>
              </a:spcAft>
              <a:buNone/>
            </a:pPr>
            <a:r>
              <a:rPr lang="en" sz="1600"/>
              <a:t>    else</a:t>
            </a:r>
            <a:endParaRPr sz="1600"/>
          </a:p>
          <a:p>
            <a:pPr indent="0" lvl="0" marL="0">
              <a:spcBef>
                <a:spcPts val="600"/>
              </a:spcBef>
              <a:spcAft>
                <a:spcPts val="0"/>
              </a:spcAft>
              <a:buNone/>
            </a:pPr>
            <a:r>
              <a:rPr lang="en" sz="1600"/>
              <a:t>        _vlcMediaPlayer-&gt;pause();</a:t>
            </a:r>
            <a:endParaRPr sz="1600"/>
          </a:p>
          <a:p>
            <a:pPr indent="0" lvl="0" marL="0">
              <a:spcBef>
                <a:spcPts val="600"/>
              </a:spcBef>
              <a:spcAft>
                <a:spcPts val="0"/>
              </a:spcAft>
              <a:buNone/>
            </a:pPr>
            <a:r>
              <a:rPr lang="en" sz="1600"/>
              <a:t>}</a:t>
            </a:r>
            <a:endParaRPr sz="1600"/>
          </a:p>
          <a:p>
            <a:pPr indent="0" lvl="0" marL="0">
              <a:spcBef>
                <a:spcPts val="600"/>
              </a:spcBef>
              <a:spcAft>
                <a:spcPts val="0"/>
              </a:spcAft>
              <a:buNone/>
            </a:pPr>
            <a:r>
              <a:t/>
            </a:r>
            <a:endParaRPr sz="1600"/>
          </a:p>
          <a:p>
            <a:pPr indent="0" lvl="0" marL="0" rtl="0">
              <a:spcBef>
                <a:spcPts val="600"/>
              </a:spcBef>
              <a:spcAft>
                <a:spcPts val="0"/>
              </a:spcAft>
              <a:buNone/>
            </a:pPr>
            <a:r>
              <a:t/>
            </a:r>
            <a:endParaRPr sz="1600"/>
          </a:p>
          <a:p>
            <a:pPr indent="0" lvl="0" marL="0" rtl="0">
              <a:spcBef>
                <a:spcPts val="600"/>
              </a:spcBef>
              <a:spcAft>
                <a:spcPts val="0"/>
              </a:spcAft>
              <a:buNone/>
            </a:pPr>
            <a:r>
              <a:t/>
            </a:r>
            <a:endParaRPr sz="1600"/>
          </a:p>
          <a:p>
            <a:pPr indent="0" lvl="0" marL="0" rtl="0">
              <a:spcBef>
                <a:spcPts val="600"/>
              </a:spcBef>
              <a:spcAft>
                <a:spcPts val="0"/>
              </a:spcAft>
              <a:buNone/>
            </a:pPr>
            <a:r>
              <a:t/>
            </a:r>
            <a:endParaRPr sz="1600"/>
          </a:p>
        </p:txBody>
      </p:sp>
      <p:sp>
        <p:nvSpPr>
          <p:cNvPr id="260" name="Shape 26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Refactored Code Example 2</a:t>
            </a:r>
            <a:endParaRPr sz="3600"/>
          </a:p>
        </p:txBody>
      </p:sp>
      <p:sp>
        <p:nvSpPr>
          <p:cNvPr id="261" name="Shape 261"/>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600"/>
              <a:t>void QtPlayButton::updateIcon()</a:t>
            </a:r>
            <a:endParaRPr sz="1600"/>
          </a:p>
          <a:p>
            <a:pPr indent="0" lvl="0" marL="0">
              <a:spcBef>
                <a:spcPts val="600"/>
              </a:spcBef>
              <a:spcAft>
                <a:spcPts val="0"/>
              </a:spcAft>
              <a:buNone/>
            </a:pPr>
            <a:r>
              <a:rPr lang="en" sz="1600"/>
              <a:t>{</a:t>
            </a:r>
            <a:endParaRPr sz="1600"/>
          </a:p>
          <a:p>
            <a:pPr indent="0" lvl="0" marL="0">
              <a:spcBef>
                <a:spcPts val="600"/>
              </a:spcBef>
              <a:spcAft>
                <a:spcPts val="0"/>
              </a:spcAft>
              <a:buNone/>
            </a:pPr>
            <a:r>
              <a:rPr lang="en" sz="1600"/>
              <a:t>    if (_vlcMediaPlayer-&gt;state() == Vlc::Paused</a:t>
            </a:r>
            <a:endParaRPr sz="1600"/>
          </a:p>
          <a:p>
            <a:pPr indent="0" lvl="0" marL="0">
              <a:spcBef>
                <a:spcPts val="600"/>
              </a:spcBef>
              <a:spcAft>
                <a:spcPts val="0"/>
              </a:spcAft>
              <a:buNone/>
            </a:pPr>
            <a:r>
              <a:rPr lang="en" sz="1600"/>
              <a:t>     || _vlcMediaPlayer-&gt;state() == Vlc::Idle</a:t>
            </a:r>
            <a:endParaRPr sz="1600"/>
          </a:p>
          <a:p>
            <a:pPr indent="0" lvl="0" marL="0">
              <a:spcBef>
                <a:spcPts val="600"/>
              </a:spcBef>
              <a:spcAft>
                <a:spcPts val="0"/>
              </a:spcAft>
              <a:buNone/>
            </a:pPr>
            <a:r>
              <a:rPr lang="en" sz="1600"/>
              <a:t>     || _vlcMediaPlayer-&gt;state() == Vlc::Stopped)</a:t>
            </a:r>
            <a:endParaRPr sz="1600"/>
          </a:p>
          <a:p>
            <a:pPr indent="0" lvl="0" marL="0">
              <a:spcBef>
                <a:spcPts val="600"/>
              </a:spcBef>
              <a:spcAft>
                <a:spcPts val="0"/>
              </a:spcAft>
              <a:buNone/>
            </a:pPr>
            <a:r>
              <a:rPr lang="en" sz="1600"/>
              <a:t>        this-&gt;setIcon(QIcon(":/playbuttonLight.png"));</a:t>
            </a:r>
            <a:endParaRPr sz="1600"/>
          </a:p>
          <a:p>
            <a:pPr indent="0" lvl="0" marL="0">
              <a:spcBef>
                <a:spcPts val="600"/>
              </a:spcBef>
              <a:spcAft>
                <a:spcPts val="0"/>
              </a:spcAft>
              <a:buNone/>
            </a:pPr>
            <a:r>
              <a:rPr lang="en" sz="1600"/>
              <a:t>    else</a:t>
            </a:r>
            <a:endParaRPr sz="1600"/>
          </a:p>
          <a:p>
            <a:pPr indent="0" lvl="0" marL="0">
              <a:spcBef>
                <a:spcPts val="600"/>
              </a:spcBef>
              <a:spcAft>
                <a:spcPts val="0"/>
              </a:spcAft>
              <a:buNone/>
            </a:pPr>
            <a:r>
              <a:rPr lang="en" sz="1600"/>
              <a:t>        this-&gt;setIcon(QIcon(":/pausebuttonLight.png"));</a:t>
            </a:r>
            <a:endParaRPr sz="1600"/>
          </a:p>
          <a:p>
            <a:pPr indent="0" lvl="0" marL="0">
              <a:spcBef>
                <a:spcPts val="600"/>
              </a:spcBef>
              <a:spcAft>
                <a:spcPts val="0"/>
              </a:spcAft>
              <a:buNone/>
            </a:pPr>
            <a:r>
              <a:rPr lang="en" sz="1600"/>
              <a:t>}</a:t>
            </a:r>
            <a:endParaRPr sz="1600"/>
          </a:p>
          <a:p>
            <a:pPr indent="0" lvl="0" marL="0" rtl="0">
              <a:spcBef>
                <a:spcPts val="600"/>
              </a:spcBef>
              <a:spcAft>
                <a:spcPts val="0"/>
              </a:spcAft>
              <a:buNone/>
            </a:pPr>
            <a:r>
              <a:t/>
            </a:r>
            <a:endParaRPr sz="1600"/>
          </a:p>
          <a:p>
            <a:pPr indent="0" lvl="0" marL="0" rtl="0">
              <a:spcBef>
                <a:spcPts val="600"/>
              </a:spcBef>
              <a:spcAft>
                <a:spcPts val="0"/>
              </a:spcAft>
              <a:buNone/>
            </a:pPr>
            <a:r>
              <a:t/>
            </a:r>
            <a:endParaRPr sz="1600"/>
          </a:p>
          <a:p>
            <a:pPr indent="0" lvl="0" marL="0" rtl="0">
              <a:spcBef>
                <a:spcPts val="600"/>
              </a:spcBef>
              <a:spcAft>
                <a:spcPts val="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idx="1" type="body"/>
          </p:nvPr>
        </p:nvSpPr>
        <p:spPr>
          <a:xfrm>
            <a:off x="786150" y="1347725"/>
            <a:ext cx="7571700" cy="3379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600"/>
              <a:t>penguinview.cpp</a:t>
            </a:r>
            <a:endParaRPr b="1" sz="1600"/>
          </a:p>
          <a:p>
            <a:pPr indent="0" lvl="0" marL="0" rtl="0">
              <a:spcBef>
                <a:spcPts val="600"/>
              </a:spcBef>
              <a:spcAft>
                <a:spcPts val="0"/>
              </a:spcAft>
              <a:buNone/>
            </a:pPr>
            <a:r>
              <a:rPr lang="en" sz="1600"/>
              <a:t>selectedDevice = NetworkManager::getInstance().getDeviceFromName(_ui-&gt;listWidgetDeviceList-&gt;currentItem()-&gt;text().toStdString());</a:t>
            </a:r>
            <a:endParaRPr sz="1600"/>
          </a:p>
          <a:p>
            <a:pPr indent="0" lvl="0" marL="0" rtl="0">
              <a:spcBef>
                <a:spcPts val="600"/>
              </a:spcBef>
              <a:spcAft>
                <a:spcPts val="0"/>
              </a:spcAft>
              <a:buNone/>
            </a:pPr>
            <a:r>
              <a:rPr lang="en" sz="1600"/>
              <a:t>    NetworkManager::getInstance().connectToAP(selectedDevice.ip);</a:t>
            </a:r>
            <a:endParaRPr/>
          </a:p>
        </p:txBody>
      </p:sp>
      <p:sp>
        <p:nvSpPr>
          <p:cNvPr id="267" name="Shape 26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Defensive Coding Example 1</a:t>
            </a:r>
            <a:endParaRPr sz="3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1" type="body"/>
          </p:nvPr>
        </p:nvSpPr>
        <p:spPr>
          <a:xfrm>
            <a:off x="786150" y="1347725"/>
            <a:ext cx="7571700" cy="5228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600"/>
              <a:t>penguinview.cpp</a:t>
            </a:r>
            <a:endParaRPr b="1" sz="1600"/>
          </a:p>
          <a:p>
            <a:pPr indent="0" lvl="0" marL="0">
              <a:spcBef>
                <a:spcPts val="600"/>
              </a:spcBef>
              <a:spcAft>
                <a:spcPts val="0"/>
              </a:spcAft>
              <a:buClr>
                <a:schemeClr val="dk1"/>
              </a:buClr>
              <a:buSzPts val="1100"/>
              <a:buFont typeface="Arial"/>
              <a:buNone/>
            </a:pPr>
            <a:r>
              <a:rPr lang="en" sz="1600"/>
              <a:t>void PenguinView::on_playLocalButton_clicked() {</a:t>
            </a:r>
            <a:endParaRPr sz="1600"/>
          </a:p>
          <a:p>
            <a:pPr indent="0" lvl="0" marL="0">
              <a:spcBef>
                <a:spcPts val="600"/>
              </a:spcBef>
              <a:spcAft>
                <a:spcPts val="0"/>
              </a:spcAft>
              <a:buClr>
                <a:schemeClr val="dk1"/>
              </a:buClr>
              <a:buSzPts val="1100"/>
              <a:buFont typeface="Arial"/>
              <a:buNone/>
            </a:pPr>
            <a:r>
              <a:rPr lang="en" sz="1600"/>
              <a:t>        /* Check for current player object (QWidget) */</a:t>
            </a:r>
            <a:endParaRPr sz="1600"/>
          </a:p>
          <a:p>
            <a:pPr indent="0" lvl="0" marL="0">
              <a:spcBef>
                <a:spcPts val="600"/>
              </a:spcBef>
              <a:spcAft>
                <a:spcPts val="0"/>
              </a:spcAft>
              <a:buClr>
                <a:schemeClr val="dk1"/>
              </a:buClr>
              <a:buSzPts val="1100"/>
              <a:buFont typeface="Arial"/>
              <a:buNone/>
            </a:pPr>
            <a:r>
              <a:rPr lang="en" sz="1600"/>
              <a:t>        if (_playerWidget != Q_NULLPTR) {</a:t>
            </a:r>
            <a:endParaRPr sz="1600"/>
          </a:p>
          <a:p>
            <a:pPr indent="0" lvl="0" marL="0">
              <a:spcBef>
                <a:spcPts val="600"/>
              </a:spcBef>
              <a:spcAft>
                <a:spcPts val="0"/>
              </a:spcAft>
              <a:buClr>
                <a:schemeClr val="dk1"/>
              </a:buClr>
              <a:buSzPts val="1100"/>
              <a:buFont typeface="Arial"/>
              <a:buNone/>
            </a:pPr>
            <a:r>
              <a:rPr lang="en" sz="1600"/>
              <a:t>                return;</a:t>
            </a:r>
            <a:endParaRPr sz="1600"/>
          </a:p>
          <a:p>
            <a:pPr indent="0" lvl="0" marL="0">
              <a:spcBef>
                <a:spcPts val="600"/>
              </a:spcBef>
              <a:spcAft>
                <a:spcPts val="0"/>
              </a:spcAft>
              <a:buClr>
                <a:schemeClr val="dk1"/>
              </a:buClr>
              <a:buSzPts val="1100"/>
              <a:buFont typeface="Arial"/>
              <a:buNone/>
            </a:pPr>
            <a:r>
              <a:rPr lang="en" sz="1600"/>
              <a:t>            }</a:t>
            </a:r>
            <a:endParaRPr sz="1600"/>
          </a:p>
          <a:p>
            <a:pPr indent="0" lvl="0" marL="0">
              <a:spcBef>
                <a:spcPts val="600"/>
              </a:spcBef>
              <a:spcAft>
                <a:spcPts val="0"/>
              </a:spcAft>
              <a:buClr>
                <a:schemeClr val="dk1"/>
              </a:buClr>
              <a:buSzPts val="1100"/>
              <a:buFont typeface="Arial"/>
              <a:buNone/>
            </a:pPr>
            <a:r>
              <a:rPr lang="en" sz="1600"/>
              <a:t>        /* ensure file is selected */</a:t>
            </a:r>
            <a:endParaRPr sz="1600"/>
          </a:p>
          <a:p>
            <a:pPr indent="0" lvl="0" marL="0">
              <a:spcBef>
                <a:spcPts val="600"/>
              </a:spcBef>
              <a:spcAft>
                <a:spcPts val="0"/>
              </a:spcAft>
              <a:buClr>
                <a:schemeClr val="dk1"/>
              </a:buClr>
              <a:buSzPts val="1100"/>
              <a:buFont typeface="Arial"/>
              <a:buNone/>
            </a:pPr>
            <a:r>
              <a:rPr lang="en" sz="1600"/>
              <a:t>        if (_filePath.isEmpty()) {</a:t>
            </a:r>
            <a:endParaRPr sz="1600"/>
          </a:p>
          <a:p>
            <a:pPr indent="0" lvl="0" marL="0">
              <a:spcBef>
                <a:spcPts val="600"/>
              </a:spcBef>
              <a:spcAft>
                <a:spcPts val="0"/>
              </a:spcAft>
              <a:buClr>
                <a:schemeClr val="dk1"/>
              </a:buClr>
              <a:buSzPts val="1100"/>
              <a:buFont typeface="Arial"/>
              <a:buNone/>
            </a:pPr>
            <a:r>
              <a:rPr lang="en" sz="1600"/>
              <a:t>                QtError err("No file selected",this);</a:t>
            </a:r>
            <a:endParaRPr sz="1600"/>
          </a:p>
          <a:p>
            <a:pPr indent="0" lvl="0" marL="0">
              <a:spcBef>
                <a:spcPts val="600"/>
              </a:spcBef>
              <a:spcAft>
                <a:spcPts val="0"/>
              </a:spcAft>
              <a:buClr>
                <a:schemeClr val="dk1"/>
              </a:buClr>
              <a:buSzPts val="1100"/>
              <a:buFont typeface="Arial"/>
              <a:buNone/>
            </a:pPr>
            <a:r>
              <a:rPr lang="en" sz="1600"/>
              <a:t>                return;</a:t>
            </a:r>
            <a:endParaRPr sz="1600"/>
          </a:p>
          <a:p>
            <a:pPr indent="0" lvl="0" marL="0">
              <a:spcBef>
                <a:spcPts val="600"/>
              </a:spcBef>
              <a:spcAft>
                <a:spcPts val="0"/>
              </a:spcAft>
              <a:buClr>
                <a:schemeClr val="dk1"/>
              </a:buClr>
              <a:buSzPts val="1100"/>
              <a:buFont typeface="Arial"/>
              <a:buNone/>
            </a:pPr>
            <a:r>
              <a:rPr lang="en" sz="1600"/>
              <a:t>            }</a:t>
            </a:r>
            <a:endParaRPr sz="1600"/>
          </a:p>
          <a:p>
            <a:pPr indent="0" lvl="0" marL="0">
              <a:spcBef>
                <a:spcPts val="600"/>
              </a:spcBef>
              <a:spcAft>
                <a:spcPts val="0"/>
              </a:spcAft>
              <a:buClr>
                <a:schemeClr val="dk1"/>
              </a:buClr>
              <a:buSzPts val="1100"/>
              <a:buFont typeface="Arial"/>
              <a:buNone/>
            </a:pPr>
            <a:r>
              <a:rPr lang="en" sz="1600"/>
              <a:t>        _localArgs = new VlcArgs();</a:t>
            </a:r>
            <a:endParaRPr sz="1600"/>
          </a:p>
          <a:p>
            <a:pPr indent="0" lvl="0" marL="0">
              <a:spcBef>
                <a:spcPts val="600"/>
              </a:spcBef>
              <a:spcAft>
                <a:spcPts val="0"/>
              </a:spcAft>
              <a:buClr>
                <a:schemeClr val="dk1"/>
              </a:buClr>
              <a:buSzPts val="1100"/>
              <a:buFont typeface="Arial"/>
              <a:buNone/>
            </a:pPr>
            <a:r>
              <a:rPr lang="en" sz="1600"/>
              <a:t>        _playerWidget = new LocalPlayer(_filePath, _localArgs, _autoPlay, false);</a:t>
            </a:r>
            <a:endParaRPr sz="1600"/>
          </a:p>
          <a:p>
            <a:pPr indent="0" lvl="0" marL="0">
              <a:spcBef>
                <a:spcPts val="600"/>
              </a:spcBef>
              <a:spcAft>
                <a:spcPts val="0"/>
              </a:spcAft>
              <a:buClr>
                <a:schemeClr val="dk1"/>
              </a:buClr>
              <a:buSzPts val="1100"/>
              <a:buFont typeface="Arial"/>
              <a:buNone/>
            </a:pPr>
            <a:r>
              <a:rPr lang="en" sz="1600"/>
              <a:t>        _playerWidget-&gt;show();</a:t>
            </a:r>
            <a:endParaRPr sz="1600"/>
          </a:p>
          <a:p>
            <a:pPr indent="0" lvl="0" marL="0">
              <a:spcBef>
                <a:spcPts val="600"/>
              </a:spcBef>
              <a:spcAft>
                <a:spcPts val="0"/>
              </a:spcAft>
              <a:buClr>
                <a:schemeClr val="dk1"/>
              </a:buClr>
              <a:buSzPts val="1100"/>
              <a:buFont typeface="Arial"/>
              <a:buNone/>
            </a:pPr>
            <a:r>
              <a:rPr lang="en" sz="1600"/>
              <a:t>        connect(_playerWidget, SIGNAL(playerClosed()), this, SLOT(playerDeleted()));</a:t>
            </a:r>
            <a:endParaRPr sz="1600"/>
          </a:p>
          <a:p>
            <a:pPr indent="0" lvl="0" marL="0" rtl="0">
              <a:spcBef>
                <a:spcPts val="600"/>
              </a:spcBef>
              <a:spcAft>
                <a:spcPts val="0"/>
              </a:spcAft>
              <a:buNone/>
            </a:pPr>
            <a:r>
              <a:rPr lang="en" sz="1600"/>
              <a:t>    }</a:t>
            </a:r>
            <a:endParaRPr sz="1600"/>
          </a:p>
          <a:p>
            <a:pPr indent="0" lvl="0" marL="0" rtl="0">
              <a:spcBef>
                <a:spcPts val="600"/>
              </a:spcBef>
              <a:spcAft>
                <a:spcPts val="0"/>
              </a:spcAft>
              <a:buNone/>
            </a:pPr>
            <a:r>
              <a:t/>
            </a:r>
            <a:endParaRPr/>
          </a:p>
        </p:txBody>
      </p:sp>
      <p:sp>
        <p:nvSpPr>
          <p:cNvPr id="273" name="Shape 27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Defensive Coding Example 2</a:t>
            </a:r>
            <a:endParaRPr sz="3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p:nvPr/>
        </p:nvSpPr>
        <p:spPr>
          <a:xfrm>
            <a:off x="2286025" y="851725"/>
            <a:ext cx="4571959" cy="3903808"/>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txBox="1"/>
          <p:nvPr>
            <p:ph idx="4294967295" type="body"/>
          </p:nvPr>
        </p:nvSpPr>
        <p:spPr>
          <a:xfrm>
            <a:off x="457200" y="4231525"/>
            <a:ext cx="8192400" cy="21969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b="1" lang="en" sz="3600">
                <a:solidFill>
                  <a:srgbClr val="0091EA"/>
                </a:solidFill>
                <a:highlight>
                  <a:srgbClr val="ECEFF1"/>
                </a:highlight>
                <a:latin typeface="Roboto Slab"/>
                <a:ea typeface="Roboto Slab"/>
                <a:cs typeface="Roboto Slab"/>
                <a:sym typeface="Roboto Slab"/>
              </a:rPr>
              <a:t>Questions?</a:t>
            </a:r>
            <a:endParaRPr b="1" sz="3600">
              <a:solidFill>
                <a:srgbClr val="0091EA"/>
              </a:solidFill>
              <a:highlight>
                <a:srgbClr val="ECEFF1"/>
              </a:highlight>
              <a:latin typeface="Roboto Slab"/>
              <a:ea typeface="Roboto Slab"/>
              <a:cs typeface="Roboto Slab"/>
              <a:sym typeface="Roboto Slab"/>
            </a:endParaRPr>
          </a:p>
          <a:p>
            <a:pPr indent="0" lvl="0" marL="0" rtl="0" algn="ctr">
              <a:spcBef>
                <a:spcPts val="600"/>
              </a:spcBef>
              <a:spcAft>
                <a:spcPts val="0"/>
              </a:spcAft>
              <a:buNone/>
            </a:pPr>
            <a:r>
              <a:t/>
            </a:r>
            <a:endParaRPr sz="2400">
              <a:highlight>
                <a:srgbClr val="ECEFF1"/>
              </a:highlight>
            </a:endParaRPr>
          </a:p>
        </p:txBody>
      </p:sp>
      <p:pic>
        <p:nvPicPr>
          <p:cNvPr id="280" name="Shape 280"/>
          <p:cNvPicPr preferRelativeResize="0"/>
          <p:nvPr/>
        </p:nvPicPr>
        <p:blipFill>
          <a:blip r:embed="rId3">
            <a:alphaModFix/>
          </a:blip>
          <a:stretch>
            <a:fillRect/>
          </a:stretch>
        </p:blipFill>
        <p:spPr>
          <a:xfrm>
            <a:off x="2459750" y="1054325"/>
            <a:ext cx="4213656" cy="297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p:nvPr/>
        </p:nvSpPr>
        <p:spPr>
          <a:xfrm>
            <a:off x="5696575" y="244012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0" name="Shape 90"/>
          <p:cNvCxnSpPr>
            <a:endCxn id="89" idx="0"/>
          </p:cNvCxnSpPr>
          <p:nvPr/>
        </p:nvCxnSpPr>
        <p:spPr>
          <a:xfrm flipH="1">
            <a:off x="6931675" y="1588425"/>
            <a:ext cx="473700" cy="851700"/>
          </a:xfrm>
          <a:prstGeom prst="straightConnector1">
            <a:avLst/>
          </a:prstGeom>
          <a:noFill/>
          <a:ln cap="flat" cmpd="sng" w="9525">
            <a:solidFill>
              <a:srgbClr val="CFD8DC"/>
            </a:solidFill>
            <a:prstDash val="solid"/>
            <a:round/>
            <a:headEnd len="med" w="med" type="none"/>
            <a:tailEnd len="med" w="med" type="none"/>
          </a:ln>
        </p:spPr>
      </p:cxnSp>
      <p:cxnSp>
        <p:nvCxnSpPr>
          <p:cNvPr id="91" name="Shape 91"/>
          <p:cNvCxnSpPr>
            <a:endCxn id="89" idx="7"/>
          </p:cNvCxnSpPr>
          <p:nvPr/>
        </p:nvCxnSpPr>
        <p:spPr>
          <a:xfrm flipH="1">
            <a:off x="7805023" y="2532778"/>
            <a:ext cx="673800" cy="269100"/>
          </a:xfrm>
          <a:prstGeom prst="straightConnector1">
            <a:avLst/>
          </a:prstGeom>
          <a:noFill/>
          <a:ln cap="flat" cmpd="sng" w="9525">
            <a:solidFill>
              <a:srgbClr val="CFD8DC"/>
            </a:solidFill>
            <a:prstDash val="solid"/>
            <a:round/>
            <a:headEnd len="med" w="med" type="none"/>
            <a:tailEnd len="med" w="med" type="none"/>
          </a:ln>
        </p:spPr>
      </p:cxnSp>
      <p:sp>
        <p:nvSpPr>
          <p:cNvPr id="92" name="Shape 92"/>
          <p:cNvSpPr/>
          <p:nvPr/>
        </p:nvSpPr>
        <p:spPr>
          <a:xfrm>
            <a:off x="5893825" y="2637375"/>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3" name="Shape 93"/>
          <p:cNvPicPr preferRelativeResize="0"/>
          <p:nvPr/>
        </p:nvPicPr>
        <p:blipFill>
          <a:blip r:embed="rId3">
            <a:alphaModFix/>
          </a:blip>
          <a:stretch>
            <a:fillRect/>
          </a:stretch>
        </p:blipFill>
        <p:spPr>
          <a:xfrm>
            <a:off x="6043725" y="2637375"/>
            <a:ext cx="1611287" cy="2215775"/>
          </a:xfrm>
          <a:prstGeom prst="rect">
            <a:avLst/>
          </a:prstGeom>
          <a:noFill/>
          <a:ln>
            <a:noFill/>
          </a:ln>
        </p:spPr>
      </p:pic>
      <p:sp>
        <p:nvSpPr>
          <p:cNvPr id="94" name="Shape 94"/>
          <p:cNvSpPr txBox="1"/>
          <p:nvPr/>
        </p:nvSpPr>
        <p:spPr>
          <a:xfrm>
            <a:off x="734275" y="2687825"/>
            <a:ext cx="6070200" cy="311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Agile Programming</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Bi-weekly scrum meetings, daily open</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communication during sprints</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rPr lang="en" sz="2400">
                <a:solidFill>
                  <a:srgbClr val="607D8B"/>
                </a:solidFill>
                <a:latin typeface="Source Sans Pro"/>
                <a:ea typeface="Source Sans Pro"/>
                <a:cs typeface="Source Sans Pro"/>
                <a:sym typeface="Source Sans Pro"/>
              </a:rPr>
              <a:t>5 sprints total</a:t>
            </a:r>
            <a:endParaRPr sz="2400">
              <a:solidFill>
                <a:srgbClr val="607D8B"/>
              </a:solidFill>
              <a:latin typeface="Source Sans Pro"/>
              <a:ea typeface="Source Sans Pro"/>
              <a:cs typeface="Source Sans Pro"/>
              <a:sym typeface="Source Sans Pro"/>
            </a:endParaRPr>
          </a:p>
          <a:p>
            <a:pPr indent="0" lvl="0" marL="0">
              <a:spcBef>
                <a:spcPts val="0"/>
              </a:spcBef>
              <a:spcAft>
                <a:spcPts val="0"/>
              </a:spcAft>
              <a:buNone/>
            </a:pPr>
            <a:r>
              <a:t/>
            </a:r>
            <a:endParaRPr sz="2400">
              <a:solidFill>
                <a:srgbClr val="607D8B"/>
              </a:solidFill>
              <a:latin typeface="Source Sans Pro"/>
              <a:ea typeface="Source Sans Pro"/>
              <a:cs typeface="Source Sans Pro"/>
              <a:sym typeface="Source Sans Pro"/>
            </a:endParaRPr>
          </a:p>
          <a:p>
            <a:pPr indent="0" lvl="0" marL="0" rtl="0">
              <a:spcBef>
                <a:spcPts val="0"/>
              </a:spcBef>
              <a:spcAft>
                <a:spcPts val="0"/>
              </a:spcAft>
              <a:buNone/>
            </a:pPr>
            <a:r>
              <a:rPr lang="en" sz="2400">
                <a:solidFill>
                  <a:srgbClr val="607D8B"/>
                </a:solidFill>
                <a:latin typeface="Source Sans Pro"/>
                <a:ea typeface="Source Sans Pro"/>
                <a:cs typeface="Source Sans Pro"/>
                <a:sym typeface="Source Sans Pro"/>
              </a:rPr>
              <a:t>Project Management through Slack &amp; GitHub </a:t>
            </a:r>
            <a:endParaRPr sz="2400">
              <a:solidFill>
                <a:srgbClr val="607D8B"/>
              </a:solidFill>
              <a:latin typeface="Source Sans Pro"/>
              <a:ea typeface="Source Sans Pro"/>
              <a:cs typeface="Source Sans Pro"/>
              <a:sym typeface="Source Sans Pro"/>
            </a:endParaRPr>
          </a:p>
        </p:txBody>
      </p:sp>
      <p:sp>
        <p:nvSpPr>
          <p:cNvPr id="95" name="Shape 95"/>
          <p:cNvSpPr txBox="1"/>
          <p:nvPr>
            <p:ph idx="4294967295" type="ctrTitle"/>
          </p:nvPr>
        </p:nvSpPr>
        <p:spPr>
          <a:xfrm>
            <a:off x="734275" y="1193625"/>
            <a:ext cx="6671100" cy="12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Development Process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Sprint 1</a:t>
            </a:r>
            <a:endParaRPr sz="3600"/>
          </a:p>
        </p:txBody>
      </p:sp>
      <p:sp>
        <p:nvSpPr>
          <p:cNvPr id="101" name="Shape 101"/>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Goals:</a:t>
            </a:r>
            <a:endParaRPr/>
          </a:p>
          <a:p>
            <a:pPr indent="-342900" lvl="0" marL="457200" rtl="0">
              <a:spcBef>
                <a:spcPts val="600"/>
              </a:spcBef>
              <a:spcAft>
                <a:spcPts val="0"/>
              </a:spcAft>
              <a:buSzPts val="1800"/>
              <a:buChar char="◎"/>
            </a:pPr>
            <a:r>
              <a:rPr lang="en" sz="1800"/>
              <a:t>Familiarize ourselves with Qt</a:t>
            </a:r>
            <a:endParaRPr sz="1800"/>
          </a:p>
          <a:p>
            <a:pPr indent="-342900" lvl="0" marL="457200" rtl="0">
              <a:spcBef>
                <a:spcPts val="0"/>
              </a:spcBef>
              <a:spcAft>
                <a:spcPts val="0"/>
              </a:spcAft>
              <a:buSzPts val="1800"/>
              <a:buChar char="◎"/>
            </a:pPr>
            <a:r>
              <a:rPr lang="en" sz="1800"/>
              <a:t>Identify initial use cases, program features, requirements</a:t>
            </a:r>
            <a:endParaRPr sz="1800"/>
          </a:p>
          <a:p>
            <a:pPr indent="-342900" lvl="0" marL="457200" rtl="0">
              <a:spcBef>
                <a:spcPts val="0"/>
              </a:spcBef>
              <a:spcAft>
                <a:spcPts val="0"/>
              </a:spcAft>
              <a:buSzPts val="1800"/>
              <a:buChar char="◎"/>
            </a:pPr>
            <a:r>
              <a:rPr lang="en" sz="1800"/>
              <a:t>Rough UI brainstorming</a:t>
            </a:r>
            <a:endParaRPr sz="1800"/>
          </a:p>
          <a:p>
            <a:pPr indent="-342900" lvl="0" marL="457200" rtl="0">
              <a:spcBef>
                <a:spcPts val="0"/>
              </a:spcBef>
              <a:spcAft>
                <a:spcPts val="0"/>
              </a:spcAft>
              <a:buSzPts val="1800"/>
              <a:buChar char="◎"/>
            </a:pPr>
            <a:r>
              <a:rPr lang="en" sz="1800"/>
              <a:t>Socket code</a:t>
            </a:r>
            <a:endParaRPr sz="1800"/>
          </a:p>
          <a:p>
            <a:pPr indent="0" lvl="0" marL="0" rtl="0">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a:spcBef>
                <a:spcPts val="600"/>
              </a:spcBef>
              <a:spcAft>
                <a:spcPts val="0"/>
              </a:spcAft>
              <a:buNone/>
            </a:pPr>
            <a:r>
              <a:t/>
            </a:r>
            <a:endParaRPr/>
          </a:p>
        </p:txBody>
      </p:sp>
      <p:sp>
        <p:nvSpPr>
          <p:cNvPr id="102" name="Shape 102"/>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Outcomes:</a:t>
            </a:r>
            <a:endParaRPr/>
          </a:p>
          <a:p>
            <a:pPr indent="-342900" lvl="0" marL="457200" rtl="0">
              <a:spcBef>
                <a:spcPts val="600"/>
              </a:spcBef>
              <a:spcAft>
                <a:spcPts val="0"/>
              </a:spcAft>
              <a:buSzPts val="1800"/>
              <a:buChar char="◎"/>
            </a:pPr>
            <a:r>
              <a:rPr lang="en" sz="1800"/>
              <a:t>Identified some Qt libraries, classes to be used in network, player</a:t>
            </a:r>
            <a:endParaRPr sz="1800"/>
          </a:p>
          <a:p>
            <a:pPr indent="-342900" lvl="0" marL="457200" rtl="0">
              <a:spcBef>
                <a:spcPts val="0"/>
              </a:spcBef>
              <a:spcAft>
                <a:spcPts val="0"/>
              </a:spcAft>
              <a:buSzPts val="1800"/>
              <a:buChar char="◎"/>
            </a:pPr>
            <a:r>
              <a:rPr lang="en" sz="1800"/>
              <a:t>Socket code completed</a:t>
            </a:r>
            <a:endParaRPr sz="1800"/>
          </a:p>
          <a:p>
            <a:pPr indent="-342900" lvl="1" marL="914400" rtl="0">
              <a:spcBef>
                <a:spcPts val="0"/>
              </a:spcBef>
              <a:spcAft>
                <a:spcPts val="0"/>
              </a:spcAft>
              <a:buSzPts val="1800"/>
              <a:buChar char="○"/>
            </a:pPr>
            <a:r>
              <a:rPr lang="en" sz="1800"/>
              <a:t>Early Network UML developed</a:t>
            </a:r>
            <a:endParaRPr sz="1800"/>
          </a:p>
          <a:p>
            <a:pPr indent="-342900" lvl="0" marL="457200">
              <a:spcBef>
                <a:spcPts val="0"/>
              </a:spcBef>
              <a:spcAft>
                <a:spcPts val="0"/>
              </a:spcAft>
              <a:buSzPts val="1800"/>
              <a:buChar char="◎"/>
            </a:pPr>
            <a:r>
              <a:rPr lang="en" sz="1800"/>
              <a:t>Sketches of possible UI, icon development, color palette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Sprint 2</a:t>
            </a:r>
            <a:endParaRPr sz="3600"/>
          </a:p>
        </p:txBody>
      </p:sp>
      <p:sp>
        <p:nvSpPr>
          <p:cNvPr id="108" name="Shape 10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Goals:</a:t>
            </a:r>
            <a:endParaRPr/>
          </a:p>
          <a:p>
            <a:pPr indent="-342900" lvl="0" marL="457200" rtl="0">
              <a:spcBef>
                <a:spcPts val="600"/>
              </a:spcBef>
              <a:spcAft>
                <a:spcPts val="0"/>
              </a:spcAft>
              <a:buSzPts val="1800"/>
              <a:buChar char="◎"/>
            </a:pPr>
            <a:r>
              <a:rPr lang="en" sz="1800"/>
              <a:t>Develop TCP connection</a:t>
            </a:r>
            <a:endParaRPr sz="1800"/>
          </a:p>
          <a:p>
            <a:pPr indent="-342900" lvl="0" marL="457200" rtl="0">
              <a:spcBef>
                <a:spcPts val="0"/>
              </a:spcBef>
              <a:spcAft>
                <a:spcPts val="0"/>
              </a:spcAft>
              <a:buSzPts val="1800"/>
              <a:buChar char="◎"/>
            </a:pPr>
            <a:r>
              <a:rPr lang="en" sz="1800"/>
              <a:t>Media Player - QMediaPlayer</a:t>
            </a:r>
            <a:endParaRPr sz="1800"/>
          </a:p>
          <a:p>
            <a:pPr indent="-342900" lvl="0" marL="457200" rtl="0">
              <a:spcBef>
                <a:spcPts val="0"/>
              </a:spcBef>
              <a:spcAft>
                <a:spcPts val="0"/>
              </a:spcAft>
              <a:buSzPts val="1800"/>
              <a:buChar char="◎"/>
            </a:pPr>
            <a:r>
              <a:rPr lang="en" sz="1800"/>
              <a:t>Encryption skeleton creation</a:t>
            </a:r>
            <a:endParaRPr sz="1800"/>
          </a:p>
          <a:p>
            <a:pPr indent="-342900" lvl="0" marL="457200" rtl="0">
              <a:spcBef>
                <a:spcPts val="0"/>
              </a:spcBef>
              <a:spcAft>
                <a:spcPts val="0"/>
              </a:spcAft>
              <a:buSzPts val="1800"/>
              <a:buChar char="◎"/>
            </a:pPr>
            <a:r>
              <a:rPr lang="en" sz="1800"/>
              <a:t>UI design</a:t>
            </a:r>
            <a:endParaRPr sz="1100">
              <a:solidFill>
                <a:schemeClr val="dk1"/>
              </a:solidFill>
              <a:latin typeface="Arial"/>
              <a:ea typeface="Arial"/>
              <a:cs typeface="Arial"/>
              <a:sym typeface="Arial"/>
            </a:endParaRPr>
          </a:p>
          <a:p>
            <a:pPr indent="0" lvl="0" marL="0" rtl="0">
              <a:spcBef>
                <a:spcPts val="600"/>
              </a:spcBef>
              <a:spcAft>
                <a:spcPts val="0"/>
              </a:spcAft>
              <a:buNone/>
            </a:pPr>
            <a:r>
              <a:t/>
            </a:r>
            <a:endParaRPr/>
          </a:p>
        </p:txBody>
      </p:sp>
      <p:sp>
        <p:nvSpPr>
          <p:cNvPr id="109" name="Shape 10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Outcomes:</a:t>
            </a:r>
            <a:endParaRPr/>
          </a:p>
          <a:p>
            <a:pPr indent="-342900" lvl="0" marL="457200" rtl="0">
              <a:spcBef>
                <a:spcPts val="600"/>
              </a:spcBef>
              <a:spcAft>
                <a:spcPts val="0"/>
              </a:spcAft>
              <a:buSzPts val="1800"/>
              <a:buChar char="◎"/>
            </a:pPr>
            <a:r>
              <a:rPr lang="en" sz="1800"/>
              <a:t>Working connection with client/server</a:t>
            </a:r>
            <a:endParaRPr sz="1800"/>
          </a:p>
          <a:p>
            <a:pPr indent="-342900" lvl="0" marL="457200" rtl="0">
              <a:spcBef>
                <a:spcPts val="0"/>
              </a:spcBef>
              <a:spcAft>
                <a:spcPts val="0"/>
              </a:spcAft>
              <a:buSzPts val="1800"/>
              <a:buChar char="◎"/>
            </a:pPr>
            <a:r>
              <a:rPr lang="en" sz="1800"/>
              <a:t>Media player switched to using VLC libraries</a:t>
            </a:r>
            <a:endParaRPr sz="1800"/>
          </a:p>
          <a:p>
            <a:pPr indent="-342900" lvl="1" marL="914400" rtl="0">
              <a:spcBef>
                <a:spcPts val="0"/>
              </a:spcBef>
              <a:spcAft>
                <a:spcPts val="0"/>
              </a:spcAft>
              <a:buSzPts val="1800"/>
              <a:buChar char="○"/>
            </a:pPr>
            <a:r>
              <a:rPr lang="en" sz="1800"/>
              <a:t>Codec support not good in Qmediaplayer</a:t>
            </a:r>
            <a:endParaRPr sz="1800"/>
          </a:p>
          <a:p>
            <a:pPr indent="-342900" lvl="1" marL="914400" rtl="0">
              <a:spcBef>
                <a:spcPts val="0"/>
              </a:spcBef>
              <a:spcAft>
                <a:spcPts val="0"/>
              </a:spcAft>
              <a:buSzPts val="1800"/>
              <a:buChar char="○"/>
            </a:pPr>
            <a:r>
              <a:rPr lang="en" sz="1800"/>
              <a:t>IO problems/ memory</a:t>
            </a:r>
            <a:endParaRPr sz="1800"/>
          </a:p>
          <a:p>
            <a:pPr indent="-342900" lvl="1" marL="914400" rtl="0">
              <a:spcBef>
                <a:spcPts val="0"/>
              </a:spcBef>
              <a:spcAft>
                <a:spcPts val="0"/>
              </a:spcAft>
              <a:buSzPts val="1800"/>
              <a:buChar char="○"/>
            </a:pPr>
            <a:r>
              <a:rPr lang="en" sz="1800"/>
              <a:t>VLC is clean, clear, concise</a:t>
            </a:r>
            <a:endParaRPr sz="1800"/>
          </a:p>
          <a:p>
            <a:pPr indent="-342900" lvl="1" marL="914400" rtl="0">
              <a:spcBef>
                <a:spcPts val="0"/>
              </a:spcBef>
              <a:spcAft>
                <a:spcPts val="0"/>
              </a:spcAft>
              <a:buSzPts val="1800"/>
              <a:buChar char="○"/>
            </a:pPr>
            <a:r>
              <a:rPr lang="en" sz="1800"/>
              <a:t>Issues with Qt build on pi</a:t>
            </a:r>
            <a:endParaRPr sz="1800"/>
          </a:p>
          <a:p>
            <a:pPr indent="-342900" lvl="0" marL="457200" rtl="0">
              <a:spcBef>
                <a:spcPts val="0"/>
              </a:spcBef>
              <a:spcAft>
                <a:spcPts val="0"/>
              </a:spcAft>
              <a:buSzPts val="1800"/>
              <a:buChar char="◎"/>
            </a:pPr>
            <a:r>
              <a:rPr lang="en" sz="1800"/>
              <a:t>Encryption plan/UML</a:t>
            </a:r>
            <a:endParaRPr sz="1800"/>
          </a:p>
          <a:p>
            <a:pPr indent="-342900" lvl="0" marL="457200" rtl="0">
              <a:spcBef>
                <a:spcPts val="0"/>
              </a:spcBef>
              <a:spcAft>
                <a:spcPts val="0"/>
              </a:spcAft>
              <a:buSzPts val="1800"/>
              <a:buChar char="◎"/>
            </a:pPr>
            <a:r>
              <a:rPr lang="en" sz="1800"/>
              <a:t>UI wireframes completed</a:t>
            </a:r>
            <a:endParaRPr sz="1800"/>
          </a:p>
          <a:p>
            <a:pPr indent="0" lvl="0" marL="0" rtl="0">
              <a:spcBef>
                <a:spcPts val="6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Sprint 3</a:t>
            </a:r>
            <a:endParaRPr sz="3600"/>
          </a:p>
        </p:txBody>
      </p:sp>
      <p:sp>
        <p:nvSpPr>
          <p:cNvPr id="115" name="Shape 115"/>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Goals:</a:t>
            </a:r>
            <a:endParaRPr/>
          </a:p>
          <a:p>
            <a:pPr indent="-342900" lvl="0" marL="457200" rtl="0">
              <a:spcBef>
                <a:spcPts val="600"/>
              </a:spcBef>
              <a:spcAft>
                <a:spcPts val="0"/>
              </a:spcAft>
              <a:buSzPts val="1800"/>
              <a:buChar char="◎"/>
            </a:pPr>
            <a:r>
              <a:rPr lang="en" sz="1800"/>
              <a:t>Encryption</a:t>
            </a:r>
            <a:endParaRPr sz="1800"/>
          </a:p>
          <a:p>
            <a:pPr indent="-342900" lvl="0" marL="457200" rtl="0">
              <a:spcBef>
                <a:spcPts val="0"/>
              </a:spcBef>
              <a:spcAft>
                <a:spcPts val="0"/>
              </a:spcAft>
              <a:buSzPts val="1800"/>
              <a:buChar char="◎"/>
            </a:pPr>
            <a:r>
              <a:rPr lang="en" sz="1800"/>
              <a:t>Start UI Implementation</a:t>
            </a:r>
            <a:endParaRPr sz="1800"/>
          </a:p>
          <a:p>
            <a:pPr indent="-342900" lvl="0" marL="457200" rtl="0">
              <a:spcBef>
                <a:spcPts val="0"/>
              </a:spcBef>
              <a:spcAft>
                <a:spcPts val="0"/>
              </a:spcAft>
              <a:buSzPts val="1800"/>
              <a:buChar char="◎"/>
            </a:pPr>
            <a:r>
              <a:rPr lang="en" sz="1800"/>
              <a:t>Video Playback on pi</a:t>
            </a:r>
            <a:endParaRPr sz="1800"/>
          </a:p>
          <a:p>
            <a:pPr indent="-342900" lvl="0" marL="457200" rtl="0">
              <a:spcBef>
                <a:spcPts val="0"/>
              </a:spcBef>
              <a:spcAft>
                <a:spcPts val="0"/>
              </a:spcAft>
              <a:buSzPts val="1800"/>
              <a:buChar char="◎"/>
            </a:pPr>
            <a:r>
              <a:rPr lang="en" sz="1800"/>
              <a:t>Initial testing with Raspberry pi</a:t>
            </a:r>
            <a:endParaRPr sz="1800"/>
          </a:p>
          <a:p>
            <a:pPr indent="0" lvl="0" marL="0" rtl="0">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spcBef>
                <a:spcPts val="600"/>
              </a:spcBef>
              <a:spcAft>
                <a:spcPts val="0"/>
              </a:spcAft>
              <a:buNone/>
            </a:pPr>
            <a:r>
              <a:t/>
            </a:r>
            <a:endParaRPr/>
          </a:p>
        </p:txBody>
      </p:sp>
      <p:sp>
        <p:nvSpPr>
          <p:cNvPr id="116" name="Shape 116"/>
          <p:cNvSpPr txBox="1"/>
          <p:nvPr>
            <p:ph idx="2" type="body"/>
          </p:nvPr>
        </p:nvSpPr>
        <p:spPr>
          <a:xfrm>
            <a:off x="4682650" y="1600200"/>
            <a:ext cx="3831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Outcomes:</a:t>
            </a:r>
            <a:endParaRPr/>
          </a:p>
          <a:p>
            <a:pPr indent="-342900" lvl="0" marL="457200" rtl="0">
              <a:spcBef>
                <a:spcPts val="600"/>
              </a:spcBef>
              <a:spcAft>
                <a:spcPts val="0"/>
              </a:spcAft>
              <a:buSzPts val="1800"/>
              <a:buChar char="◎"/>
            </a:pPr>
            <a:r>
              <a:rPr lang="en" sz="1800"/>
              <a:t>Encryption no longer part of development</a:t>
            </a:r>
            <a:endParaRPr sz="1800"/>
          </a:p>
          <a:p>
            <a:pPr indent="-342900" lvl="1" marL="914400" rtl="0">
              <a:spcBef>
                <a:spcPts val="0"/>
              </a:spcBef>
              <a:spcAft>
                <a:spcPts val="0"/>
              </a:spcAft>
              <a:buSzPts val="1800"/>
              <a:buChar char="○"/>
            </a:pPr>
            <a:r>
              <a:rPr lang="en" sz="1800"/>
              <a:t>Due to limited processing on Raspberry pi</a:t>
            </a:r>
            <a:endParaRPr sz="1800"/>
          </a:p>
          <a:p>
            <a:pPr indent="-342900" lvl="0" marL="457200" rtl="0">
              <a:spcBef>
                <a:spcPts val="0"/>
              </a:spcBef>
              <a:spcAft>
                <a:spcPts val="0"/>
              </a:spcAft>
              <a:buSzPts val="1800"/>
              <a:buChar char="◎"/>
            </a:pPr>
            <a:r>
              <a:rPr lang="en" sz="1800"/>
              <a:t>UI started, tweaks to widget types, buttons, etc.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Sprint 4</a:t>
            </a:r>
            <a:endParaRPr sz="3600"/>
          </a:p>
        </p:txBody>
      </p:sp>
      <p:sp>
        <p:nvSpPr>
          <p:cNvPr id="122" name="Shape 122"/>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Goals:</a:t>
            </a:r>
            <a:endParaRPr/>
          </a:p>
          <a:p>
            <a:pPr indent="-342900" lvl="0" marL="457200" rtl="0">
              <a:spcBef>
                <a:spcPts val="600"/>
              </a:spcBef>
              <a:spcAft>
                <a:spcPts val="0"/>
              </a:spcAft>
              <a:buSzPts val="1800"/>
              <a:buChar char="◎"/>
            </a:pPr>
            <a:r>
              <a:rPr lang="en" sz="1800"/>
              <a:t>UI implementation/ completion</a:t>
            </a:r>
            <a:endParaRPr sz="1800"/>
          </a:p>
          <a:p>
            <a:pPr indent="-342900" lvl="0" marL="457200" rtl="0">
              <a:spcBef>
                <a:spcPts val="0"/>
              </a:spcBef>
              <a:spcAft>
                <a:spcPts val="0"/>
              </a:spcAft>
              <a:buSzPts val="1800"/>
              <a:buChar char="◎"/>
            </a:pPr>
            <a:r>
              <a:rPr lang="en" sz="1800"/>
              <a:t>Test plan development</a:t>
            </a:r>
            <a:endParaRPr sz="1800"/>
          </a:p>
          <a:p>
            <a:pPr indent="-342900" lvl="0" marL="457200" rtl="0">
              <a:spcBef>
                <a:spcPts val="0"/>
              </a:spcBef>
              <a:spcAft>
                <a:spcPts val="0"/>
              </a:spcAft>
              <a:buSzPts val="1800"/>
              <a:buChar char="◎"/>
            </a:pPr>
            <a:r>
              <a:rPr lang="en" sz="1800"/>
              <a:t>Final changes to network</a:t>
            </a:r>
            <a:endParaRPr sz="1800"/>
          </a:p>
        </p:txBody>
      </p:sp>
      <p:sp>
        <p:nvSpPr>
          <p:cNvPr id="123" name="Shape 123"/>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Outcomes:</a:t>
            </a:r>
            <a:endParaRPr/>
          </a:p>
          <a:p>
            <a:pPr indent="-342900" lvl="0" marL="457200" rtl="0">
              <a:spcBef>
                <a:spcPts val="600"/>
              </a:spcBef>
              <a:spcAft>
                <a:spcPts val="0"/>
              </a:spcAft>
              <a:buSzPts val="1800"/>
              <a:buChar char="◎"/>
            </a:pPr>
            <a:r>
              <a:rPr lang="en" sz="1800"/>
              <a:t>UI Completed</a:t>
            </a:r>
            <a:endParaRPr sz="1800"/>
          </a:p>
          <a:p>
            <a:pPr indent="-342900" lvl="0" marL="457200" rtl="0">
              <a:spcBef>
                <a:spcPts val="0"/>
              </a:spcBef>
              <a:spcAft>
                <a:spcPts val="0"/>
              </a:spcAft>
              <a:buSzPts val="1800"/>
              <a:buChar char="◎"/>
            </a:pPr>
            <a:r>
              <a:rPr lang="en" sz="1800"/>
              <a:t>Fully developed test plan and framework/environment</a:t>
            </a:r>
            <a:endParaRPr sz="1800"/>
          </a:p>
          <a:p>
            <a:pPr indent="-342900" lvl="0" marL="457200" rtl="0">
              <a:spcBef>
                <a:spcPts val="0"/>
              </a:spcBef>
              <a:spcAft>
                <a:spcPts val="0"/>
              </a:spcAft>
              <a:buSzPts val="1800"/>
              <a:buChar char="◎"/>
            </a:pPr>
            <a:r>
              <a:rPr lang="en" sz="1800"/>
              <a:t>Final network code &amp; UML</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Sprint 5</a:t>
            </a:r>
            <a:endParaRPr sz="3600"/>
          </a:p>
        </p:txBody>
      </p:sp>
      <p:sp>
        <p:nvSpPr>
          <p:cNvPr id="129" name="Shape 12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Goals:</a:t>
            </a:r>
            <a:endParaRPr/>
          </a:p>
          <a:p>
            <a:pPr indent="-342900" lvl="0" marL="457200" rtl="0">
              <a:spcBef>
                <a:spcPts val="600"/>
              </a:spcBef>
              <a:spcAft>
                <a:spcPts val="0"/>
              </a:spcAft>
              <a:buSzPts val="1800"/>
              <a:buChar char="◎"/>
            </a:pPr>
            <a:r>
              <a:rPr lang="en" sz="1800"/>
              <a:t>UI Integration, Polishing</a:t>
            </a:r>
            <a:endParaRPr sz="1800"/>
          </a:p>
          <a:p>
            <a:pPr indent="-342900" lvl="0" marL="457200" rtl="0">
              <a:spcBef>
                <a:spcPts val="0"/>
              </a:spcBef>
              <a:spcAft>
                <a:spcPts val="0"/>
              </a:spcAft>
              <a:buSzPts val="1800"/>
              <a:buChar char="◎"/>
            </a:pPr>
            <a:r>
              <a:rPr lang="en" sz="1800"/>
              <a:t>Testing</a:t>
            </a:r>
            <a:endParaRPr/>
          </a:p>
        </p:txBody>
      </p:sp>
      <p:sp>
        <p:nvSpPr>
          <p:cNvPr id="130" name="Shape 130"/>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Outcomes:</a:t>
            </a:r>
            <a:endParaRPr/>
          </a:p>
          <a:p>
            <a:pPr indent="-342900" lvl="0" marL="457200" rtl="0">
              <a:spcBef>
                <a:spcPts val="600"/>
              </a:spcBef>
              <a:spcAft>
                <a:spcPts val="0"/>
              </a:spcAft>
              <a:buSzPts val="1800"/>
              <a:buChar char="◎"/>
            </a:pPr>
            <a:r>
              <a:rPr lang="en" sz="1800"/>
              <a:t>UI Integrated/ Completed</a:t>
            </a:r>
            <a:endParaRPr sz="1800"/>
          </a:p>
          <a:p>
            <a:pPr indent="-342900" lvl="0" marL="457200" rtl="0">
              <a:spcBef>
                <a:spcPts val="0"/>
              </a:spcBef>
              <a:spcAft>
                <a:spcPts val="0"/>
              </a:spcAft>
              <a:buSzPts val="1800"/>
              <a:buChar char="◎"/>
            </a:pPr>
            <a:r>
              <a:rPr lang="en" sz="1800"/>
              <a:t>Testing Completed</a:t>
            </a:r>
            <a:endParaRPr sz="1800"/>
          </a:p>
          <a:p>
            <a:pPr indent="-342900" lvl="0" marL="457200" rtl="0">
              <a:spcBef>
                <a:spcPts val="0"/>
              </a:spcBef>
              <a:spcAft>
                <a:spcPts val="0"/>
              </a:spcAft>
              <a:buSzPts val="1800"/>
              <a:buChar char="◎"/>
            </a:pPr>
            <a:r>
              <a:rPr lang="en" sz="1800"/>
              <a:t>Built executable file</a:t>
            </a:r>
            <a:endParaRPr sz="1800"/>
          </a:p>
          <a:p>
            <a:pPr indent="0" lvl="0" marL="0" rtl="0">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