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5175f06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5175f06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3124e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3124e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202124"/>
                </a:solidFill>
                <a:highlight>
                  <a:srgbClr val="FFFFFF"/>
                </a:highlight>
                <a:latin typeface="Roboto"/>
                <a:ea typeface="Roboto"/>
                <a:cs typeface="Roboto"/>
                <a:sym typeface="Roboto"/>
              </a:rPr>
              <a:t>Root Mean Square Error (RMSE) is </a:t>
            </a:r>
            <a:r>
              <a:rPr b="1" lang="en">
                <a:solidFill>
                  <a:schemeClr val="dk1"/>
                </a:solidFill>
              </a:rPr>
              <a:t>the standard deviation of the residuals (prediction errors)</a:t>
            </a:r>
            <a:r>
              <a:rPr lang="en">
                <a:solidFill>
                  <a:schemeClr val="dk1"/>
                </a:solidFill>
              </a:rPr>
              <a:t>. Residuals are a measure of how far from the regression line data points are; RMSE is a measure of how spread out these residuals are. In other words, it tells you how concentrated the data is around the line of best fit.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175f06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175f06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53124e5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53124e5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5175f06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5175f06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53124e51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53124e51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53124e51f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53124e51f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5175f06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5175f06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a:t>Our model was pretty accurate for sector specific companies, not as accurate for other sectors so in the future we would want to do more training in other training</a:t>
            </a:r>
            <a:endParaRPr/>
          </a:p>
          <a:p>
            <a:pPr indent="0" lvl="0" marL="0" rtl="0" algn="l">
              <a:spcBef>
                <a:spcPts val="0"/>
              </a:spcBef>
              <a:spcAft>
                <a:spcPts val="0"/>
              </a:spcAft>
              <a:buNone/>
            </a:pPr>
            <a:r>
              <a:rPr lang="en"/>
              <a:t>Another direction would be to make it more user interface specific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Size limitations for training and running in general</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3124e51f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3124e51f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4ef86ae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4ef86ae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4ef86a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4ef86a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4ef86ae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4ef86ae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Jordan: Here we can ensemble a model that will combine all the factors at time of predicting the stock market prices and some companies listed in National Stock Exchange. In those we proposed a time series and historical data stock predictor. Another aim of the project is to get rid of all the risk occurred at time of the start of the stock market exchange. A variable in this case is the closing of the stock market price. We can classify this under non-linear series forecasting.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4ef86aee0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4ef86aee0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Erika talk about what we did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ef86aee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ef86aee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highlight>
                  <a:srgbClr val="FFFFFF"/>
                </a:highlight>
                <a:latin typeface="Droid Sans"/>
                <a:ea typeface="Droid Sans"/>
                <a:cs typeface="Droid Sans"/>
                <a:sym typeface="Droid Sans"/>
              </a:rPr>
              <a:t>RNN (able to retain information, but not for long)</a:t>
            </a:r>
            <a:endParaRPr sz="1350">
              <a:solidFill>
                <a:srgbClr val="333333"/>
              </a:solidFill>
              <a:highlight>
                <a:srgbClr val="FFFFFF"/>
              </a:highlight>
              <a:latin typeface="Droid Sans"/>
              <a:ea typeface="Droid Sans"/>
              <a:cs typeface="Droid Sans"/>
              <a:sym typeface="Droid Sans"/>
            </a:endParaRPr>
          </a:p>
          <a:p>
            <a:pPr indent="0" lvl="0" marL="0" rtl="0" algn="l">
              <a:spcBef>
                <a:spcPts val="0"/>
              </a:spcBef>
              <a:spcAft>
                <a:spcPts val="0"/>
              </a:spcAft>
              <a:buNone/>
            </a:pPr>
            <a:r>
              <a:rPr lang="en" sz="1350">
                <a:solidFill>
                  <a:srgbClr val="333333"/>
                </a:solidFill>
                <a:highlight>
                  <a:srgbClr val="FFFFFF"/>
                </a:highlight>
                <a:latin typeface="Droid Sans"/>
                <a:ea typeface="Droid Sans"/>
                <a:cs typeface="Droid Sans"/>
                <a:sym typeface="Droid Sans"/>
              </a:rPr>
              <a:t>Remembering information for long periods of time is practically their default behavior which makes this a great model for stock prediction</a:t>
            </a:r>
            <a:endParaRPr sz="1350">
              <a:solidFill>
                <a:srgbClr val="333333"/>
              </a:solidFill>
              <a:highlight>
                <a:srgbClr val="FFFFFF"/>
              </a:highlight>
              <a:latin typeface="Droid Sans"/>
              <a:ea typeface="Droid Sans"/>
              <a:cs typeface="Droid Sans"/>
              <a:sym typeface="Droid Sans"/>
            </a:endParaRPr>
          </a:p>
          <a:p>
            <a:pPr indent="0" lvl="0" marL="0" rtl="0" algn="l">
              <a:spcBef>
                <a:spcPts val="0"/>
              </a:spcBef>
              <a:spcAft>
                <a:spcPts val="0"/>
              </a:spcAft>
              <a:buNone/>
            </a:pPr>
            <a:r>
              <a:rPr lang="en" sz="1200">
                <a:solidFill>
                  <a:srgbClr val="24292F"/>
                </a:solidFill>
                <a:highlight>
                  <a:srgbClr val="FFFFFF"/>
                </a:highlight>
              </a:rPr>
              <a:t>RNN is a common Deep Learning technique used for continuous data pattern recognition with time series</a:t>
            </a:r>
            <a:endParaRPr sz="1350">
              <a:solidFill>
                <a:srgbClr val="333333"/>
              </a:solidFill>
              <a:highlight>
                <a:srgbClr val="FFFFFF"/>
              </a:highlight>
              <a:latin typeface="Droid Sans"/>
              <a:ea typeface="Droid Sans"/>
              <a:cs typeface="Droid Sans"/>
              <a:sym typeface="Droid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175f06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175f06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175f06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175f06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needed the the 2nd column “opening” price as a numpy array which is why we used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Used MinMaxScaler to scale the minimum and maximum values to be 0 and 1 respectively or [-1,1] if there are negative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we created a data structure with 60 timesteps so in this case looking 60 days. Our y_train output being our next day’s stock price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i="1" lang="en" sz="1000">
                <a:solidFill>
                  <a:srgbClr val="212121"/>
                </a:solidFill>
              </a:rPr>
              <a:t># Creating a data structure with 60 timesteps (look back 60 days) and 1 output</a:t>
            </a:r>
            <a:endParaRPr sz="1000">
              <a:solidFill>
                <a:srgbClr val="212121"/>
              </a:solidFill>
            </a:endParaRPr>
          </a:p>
          <a:p>
            <a:pPr indent="0" lvl="0" marL="0" rtl="0" algn="l">
              <a:spcBef>
                <a:spcPts val="0"/>
              </a:spcBef>
              <a:spcAft>
                <a:spcPts val="0"/>
              </a:spcAft>
              <a:buNone/>
            </a:pPr>
            <a:r>
              <a:rPr i="1" lang="en" sz="1000">
                <a:solidFill>
                  <a:srgbClr val="212121"/>
                </a:solidFill>
              </a:rPr>
              <a:t># This tells the RNN what to remember (Number of timesteps) when predicting the next Stock Price</a:t>
            </a:r>
            <a:endParaRPr sz="1000">
              <a:solidFill>
                <a:srgbClr val="212121"/>
              </a:solidFill>
            </a:endParaRPr>
          </a:p>
          <a:p>
            <a:pPr indent="0" lvl="0" marL="0" rtl="0" algn="l">
              <a:spcBef>
                <a:spcPts val="0"/>
              </a:spcBef>
              <a:spcAft>
                <a:spcPts val="0"/>
              </a:spcAft>
              <a:buNone/>
            </a:pPr>
            <a:r>
              <a:rPr i="1" lang="en" sz="1000">
                <a:solidFill>
                  <a:srgbClr val="212121"/>
                </a:solidFill>
              </a:rPr>
              <a:t># The wrong number of timesteps can lead to Overfitting or bogus results</a:t>
            </a:r>
            <a:endParaRPr sz="1000">
              <a:solidFill>
                <a:srgbClr val="212121"/>
              </a:solidFill>
            </a:endParaRPr>
          </a:p>
          <a:p>
            <a:pPr indent="0" lvl="0" marL="0" rtl="0" algn="l">
              <a:lnSpc>
                <a:spcPct val="110795"/>
              </a:lnSpc>
              <a:spcBef>
                <a:spcPts val="0"/>
              </a:spcBef>
              <a:spcAft>
                <a:spcPts val="0"/>
              </a:spcAft>
              <a:buClr>
                <a:schemeClr val="dk1"/>
              </a:buClr>
              <a:buSzPts val="1100"/>
              <a:buFont typeface="Arial"/>
              <a:buNone/>
            </a:pPr>
            <a:r>
              <a:rPr i="1" lang="en" sz="1000">
                <a:solidFill>
                  <a:srgbClr val="212121"/>
                </a:solidFill>
              </a:rPr>
              <a:t># 'x_train' Input with 60 previous days' stock prices</a:t>
            </a:r>
            <a:endParaRPr i="1" sz="1000">
              <a:solidFill>
                <a:srgbClr val="21212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175f06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5175f06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before our data needs to be in 3D Here our X-train is being reshaped.  we reshape so that [0] = number of rows which is our batch size, [1] number of columns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5175f06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5175f06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4 layers including an output layer. We also added what’s called a dropout. This dropout is included to avoid overfitting so what this means is that 20% of neurons will be ignored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compiled our RNN using the ‘adam’ optimerz and then fit the model to the training 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ijstr.org/final-print/mar2020/Prediction-Of-Stock-Market-Exchange-Using-Lstm-Algorithm.pdf" TargetMode="External"/><Relationship Id="rId4" Type="http://schemas.openxmlformats.org/officeDocument/2006/relationships/hyperlink" Target="https://datahub.io/core/nasdaq-listings" TargetMode="External"/><Relationship Id="rId5" Type="http://schemas.openxmlformats.org/officeDocument/2006/relationships/hyperlink" Target="https://finance.yahoo.com/" TargetMode="External"/><Relationship Id="rId6" Type="http://schemas.openxmlformats.org/officeDocument/2006/relationships/hyperlink" Target="https://pkgstore.datahub.io/core/nasdaq-listings/nasdaq-listed-symbols_csv/data/595a1f263719c09a8a0b4a64f17112c6/nasdaq-listed-symbols_csv.csv" TargetMode="External"/><Relationship Id="rId7" Type="http://schemas.openxmlformats.org/officeDocument/2006/relationships/hyperlink" Target="https://thecleverprogrammer.com/2020/08/22/real-time-stock-price-with-python/" TargetMode="External"/><Relationship Id="rId8" Type="http://schemas.openxmlformats.org/officeDocument/2006/relationships/hyperlink" Target="https://pypi.org/project/yfina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Stock Forecast</a:t>
            </a:r>
            <a:endParaRPr/>
          </a:p>
          <a:p>
            <a:pPr indent="0" lvl="0" marL="0" rtl="0" algn="ctr">
              <a:spcBef>
                <a:spcPts val="0"/>
              </a:spcBef>
              <a:spcAft>
                <a:spcPts val="0"/>
              </a:spcAft>
              <a:buNone/>
            </a:pPr>
            <a:r>
              <a:rPr lang="en"/>
              <a:t>w/ Machine Learning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605"/>
              <a:buNone/>
            </a:pPr>
            <a:r>
              <a:rPr lang="en" sz="1455"/>
              <a:t>Jordan Janer</a:t>
            </a:r>
            <a:endParaRPr sz="1455"/>
          </a:p>
          <a:p>
            <a:pPr indent="0" lvl="0" marL="0" rtl="0" algn="ctr">
              <a:lnSpc>
                <a:spcPct val="115000"/>
              </a:lnSpc>
              <a:spcBef>
                <a:spcPts val="0"/>
              </a:spcBef>
              <a:spcAft>
                <a:spcPts val="0"/>
              </a:spcAft>
              <a:buSzPts val="605"/>
              <a:buNone/>
            </a:pPr>
            <a:r>
              <a:rPr lang="en" sz="1455"/>
              <a:t>Erika Gonzalez</a:t>
            </a:r>
            <a:endParaRPr sz="1455"/>
          </a:p>
          <a:p>
            <a:pPr indent="0" lvl="0" marL="0" rtl="0" algn="ctr">
              <a:lnSpc>
                <a:spcPct val="115000"/>
              </a:lnSpc>
              <a:spcBef>
                <a:spcPts val="0"/>
              </a:spcBef>
              <a:spcAft>
                <a:spcPts val="0"/>
              </a:spcAft>
              <a:buSzPts val="605"/>
              <a:buNone/>
            </a:pPr>
            <a:r>
              <a:rPr lang="en" sz="1455"/>
              <a:t>Alexandra Baker</a:t>
            </a:r>
            <a:endParaRPr sz="1455"/>
          </a:p>
          <a:p>
            <a:pPr indent="0" lvl="0" marL="0" rtl="0" algn="ctr">
              <a:lnSpc>
                <a:spcPct val="115000"/>
              </a:lnSpc>
              <a:spcBef>
                <a:spcPts val="0"/>
              </a:spcBef>
              <a:spcAft>
                <a:spcPts val="0"/>
              </a:spcAft>
              <a:buSzPts val="605"/>
              <a:buNone/>
            </a:pPr>
            <a:r>
              <a:rPr lang="en" sz="1455"/>
              <a:t>Farimah Shirmohammadi</a:t>
            </a:r>
            <a:endParaRPr sz="145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Making the predictions</a:t>
            </a:r>
            <a:endParaRPr/>
          </a:p>
        </p:txBody>
      </p:sp>
      <p:pic>
        <p:nvPicPr>
          <p:cNvPr id="118" name="Google Shape;118;p22"/>
          <p:cNvPicPr preferRelativeResize="0"/>
          <p:nvPr/>
        </p:nvPicPr>
        <p:blipFill>
          <a:blip r:embed="rId3">
            <a:alphaModFix/>
          </a:blip>
          <a:stretch>
            <a:fillRect/>
          </a:stretch>
        </p:blipFill>
        <p:spPr>
          <a:xfrm>
            <a:off x="2188988" y="1149450"/>
            <a:ext cx="476602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54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Apple Stock Prediction with 60 TimeSteps</a:t>
            </a:r>
            <a:endParaRPr/>
          </a:p>
        </p:txBody>
      </p:sp>
      <p:pic>
        <p:nvPicPr>
          <p:cNvPr id="124" name="Google Shape;124;p23"/>
          <p:cNvPicPr preferRelativeResize="0"/>
          <p:nvPr/>
        </p:nvPicPr>
        <p:blipFill>
          <a:blip r:embed="rId3">
            <a:alphaModFix/>
          </a:blip>
          <a:stretch>
            <a:fillRect/>
          </a:stretch>
        </p:blipFill>
        <p:spPr>
          <a:xfrm>
            <a:off x="3998575" y="2934346"/>
            <a:ext cx="5087877" cy="1614805"/>
          </a:xfrm>
          <a:prstGeom prst="rect">
            <a:avLst/>
          </a:prstGeom>
          <a:noFill/>
          <a:ln>
            <a:noFill/>
          </a:ln>
        </p:spPr>
      </p:pic>
      <p:pic>
        <p:nvPicPr>
          <p:cNvPr id="125" name="Google Shape;125;p23"/>
          <p:cNvPicPr preferRelativeResize="0"/>
          <p:nvPr/>
        </p:nvPicPr>
        <p:blipFill rotWithShape="1">
          <a:blip r:embed="rId4">
            <a:alphaModFix/>
          </a:blip>
          <a:srcRect b="-10320" l="-145630" r="145630" t="10320"/>
          <a:stretch/>
        </p:blipFill>
        <p:spPr>
          <a:xfrm>
            <a:off x="1399049" y="931800"/>
            <a:ext cx="2329250" cy="446600"/>
          </a:xfrm>
          <a:prstGeom prst="rect">
            <a:avLst/>
          </a:prstGeom>
          <a:noFill/>
          <a:ln>
            <a:noFill/>
          </a:ln>
        </p:spPr>
      </p:pic>
      <p:pic>
        <p:nvPicPr>
          <p:cNvPr id="126" name="Google Shape;126;p23"/>
          <p:cNvPicPr preferRelativeResize="0"/>
          <p:nvPr/>
        </p:nvPicPr>
        <p:blipFill>
          <a:blip r:embed="rId5">
            <a:alphaModFix/>
          </a:blip>
          <a:stretch>
            <a:fillRect/>
          </a:stretch>
        </p:blipFill>
        <p:spPr>
          <a:xfrm>
            <a:off x="148025" y="573750"/>
            <a:ext cx="3774350" cy="4417350"/>
          </a:xfrm>
          <a:prstGeom prst="rect">
            <a:avLst/>
          </a:prstGeom>
          <a:noFill/>
          <a:ln>
            <a:noFill/>
          </a:ln>
        </p:spPr>
      </p:pic>
      <p:pic>
        <p:nvPicPr>
          <p:cNvPr id="127" name="Google Shape;127;p23"/>
          <p:cNvPicPr preferRelativeResize="0"/>
          <p:nvPr/>
        </p:nvPicPr>
        <p:blipFill>
          <a:blip r:embed="rId6">
            <a:alphaModFix/>
          </a:blip>
          <a:stretch>
            <a:fillRect/>
          </a:stretch>
        </p:blipFill>
        <p:spPr>
          <a:xfrm>
            <a:off x="5972801" y="1039483"/>
            <a:ext cx="3113654" cy="1517225"/>
          </a:xfrm>
          <a:prstGeom prst="rect">
            <a:avLst/>
          </a:prstGeom>
          <a:noFill/>
          <a:ln>
            <a:noFill/>
          </a:ln>
        </p:spPr>
      </p:pic>
      <p:pic>
        <p:nvPicPr>
          <p:cNvPr id="128" name="Google Shape;128;p23"/>
          <p:cNvPicPr preferRelativeResize="0"/>
          <p:nvPr/>
        </p:nvPicPr>
        <p:blipFill>
          <a:blip r:embed="rId7">
            <a:alphaModFix/>
          </a:blip>
          <a:stretch>
            <a:fillRect/>
          </a:stretch>
        </p:blipFill>
        <p:spPr>
          <a:xfrm>
            <a:off x="1110063" y="627000"/>
            <a:ext cx="2602423"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Apple Stock Prediction with 25 TimeSteps</a:t>
            </a:r>
            <a:endParaRPr/>
          </a:p>
        </p:txBody>
      </p:sp>
      <p:pic>
        <p:nvPicPr>
          <p:cNvPr id="134" name="Google Shape;134;p24"/>
          <p:cNvPicPr preferRelativeResize="0"/>
          <p:nvPr/>
        </p:nvPicPr>
        <p:blipFill>
          <a:blip r:embed="rId3">
            <a:alphaModFix/>
          </a:blip>
          <a:stretch>
            <a:fillRect/>
          </a:stretch>
        </p:blipFill>
        <p:spPr>
          <a:xfrm>
            <a:off x="3468241" y="1017725"/>
            <a:ext cx="2207509" cy="41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Apple Stock Prediction with 50 TimeSteps</a:t>
            </a:r>
            <a:endParaRPr/>
          </a:p>
        </p:txBody>
      </p:sp>
      <p:pic>
        <p:nvPicPr>
          <p:cNvPr id="140" name="Google Shape;140;p25"/>
          <p:cNvPicPr preferRelativeResize="0"/>
          <p:nvPr/>
        </p:nvPicPr>
        <p:blipFill>
          <a:blip r:embed="rId3">
            <a:alphaModFix/>
          </a:blip>
          <a:stretch>
            <a:fillRect/>
          </a:stretch>
        </p:blipFill>
        <p:spPr>
          <a:xfrm>
            <a:off x="3473957" y="1017725"/>
            <a:ext cx="2196093" cy="4060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100 TimeSteps</a:t>
            </a:r>
            <a:endParaRPr/>
          </a:p>
        </p:txBody>
      </p:sp>
      <p:pic>
        <p:nvPicPr>
          <p:cNvPr id="146" name="Google Shape;146;p26"/>
          <p:cNvPicPr preferRelativeResize="0"/>
          <p:nvPr/>
        </p:nvPicPr>
        <p:blipFill>
          <a:blip r:embed="rId3">
            <a:alphaModFix/>
          </a:blip>
          <a:stretch>
            <a:fillRect/>
          </a:stretch>
        </p:blipFill>
        <p:spPr>
          <a:xfrm>
            <a:off x="3338325" y="1190800"/>
            <a:ext cx="2191569" cy="38209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82625"/>
            <a:ext cx="191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Plotly Charts</a:t>
            </a:r>
            <a:endParaRPr/>
          </a:p>
        </p:txBody>
      </p:sp>
      <p:pic>
        <p:nvPicPr>
          <p:cNvPr id="152" name="Google Shape;152;p27"/>
          <p:cNvPicPr preferRelativeResize="0"/>
          <p:nvPr/>
        </p:nvPicPr>
        <p:blipFill>
          <a:blip r:embed="rId3">
            <a:alphaModFix/>
          </a:blip>
          <a:stretch>
            <a:fillRect/>
          </a:stretch>
        </p:blipFill>
        <p:spPr>
          <a:xfrm>
            <a:off x="5324700" y="82625"/>
            <a:ext cx="3819300" cy="2646450"/>
          </a:xfrm>
          <a:prstGeom prst="rect">
            <a:avLst/>
          </a:prstGeom>
          <a:noFill/>
          <a:ln>
            <a:noFill/>
          </a:ln>
        </p:spPr>
      </p:pic>
      <p:pic>
        <p:nvPicPr>
          <p:cNvPr id="153" name="Google Shape;153;p27"/>
          <p:cNvPicPr preferRelativeResize="0"/>
          <p:nvPr/>
        </p:nvPicPr>
        <p:blipFill>
          <a:blip r:embed="rId4">
            <a:alphaModFix/>
          </a:blip>
          <a:stretch>
            <a:fillRect/>
          </a:stretch>
        </p:blipFill>
        <p:spPr>
          <a:xfrm>
            <a:off x="152425" y="655325"/>
            <a:ext cx="5019900" cy="2228663"/>
          </a:xfrm>
          <a:prstGeom prst="rect">
            <a:avLst/>
          </a:prstGeom>
          <a:noFill/>
          <a:ln>
            <a:noFill/>
          </a:ln>
        </p:spPr>
      </p:pic>
      <p:pic>
        <p:nvPicPr>
          <p:cNvPr id="154" name="Google Shape;154;p27"/>
          <p:cNvPicPr preferRelativeResize="0"/>
          <p:nvPr/>
        </p:nvPicPr>
        <p:blipFill>
          <a:blip r:embed="rId5">
            <a:alphaModFix/>
          </a:blip>
          <a:stretch>
            <a:fillRect/>
          </a:stretch>
        </p:blipFill>
        <p:spPr>
          <a:xfrm>
            <a:off x="152400" y="3036388"/>
            <a:ext cx="4436786" cy="1954712"/>
          </a:xfrm>
          <a:prstGeom prst="rect">
            <a:avLst/>
          </a:prstGeom>
          <a:noFill/>
          <a:ln>
            <a:noFill/>
          </a:ln>
        </p:spPr>
      </p:pic>
      <p:pic>
        <p:nvPicPr>
          <p:cNvPr id="155" name="Google Shape;155;p27"/>
          <p:cNvPicPr preferRelativeResize="0"/>
          <p:nvPr/>
        </p:nvPicPr>
        <p:blipFill>
          <a:blip r:embed="rId6">
            <a:alphaModFix/>
          </a:blip>
          <a:stretch>
            <a:fillRect/>
          </a:stretch>
        </p:blipFill>
        <p:spPr>
          <a:xfrm>
            <a:off x="5324725" y="2881475"/>
            <a:ext cx="2582522" cy="2109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338400" y="2104200"/>
            <a:ext cx="2467200" cy="9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400"/>
              <a:t>DEMO</a:t>
            </a:r>
            <a:endParaRPr sz="5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Limitations</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After the creation, reshaping, and training of the model we have concluded that our model is fairly accurate. For improved predictions, we have trained this model on stock price data for companies in the same sector, region, subsidiaries, etc. (in our analysis big techs). Therefore, model prediction results on stock prices of companies out of this sector may not be quite accurate. We also could have included more tech companies in our training, and make our model sector specific for better prediction results. We cut the number of observations to </a:t>
            </a:r>
            <a:r>
              <a:rPr lang="en">
                <a:solidFill>
                  <a:schemeClr val="dk1"/>
                </a:solidFill>
              </a:rPr>
              <a:t>accommodate</a:t>
            </a:r>
            <a:r>
              <a:rPr lang="en">
                <a:solidFill>
                  <a:schemeClr val="dk1"/>
                </a:solidFill>
              </a:rPr>
              <a:t> the heroku limits as well. Our Machine learning model only asks user to input their stock of interest. We could also ask user to input the time period they were interested to look at. However, for the interest of time we set the period as a constant and not a user input variable.</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Heroku &amp; PostgreSQL</a:t>
            </a:r>
            <a:endParaRPr/>
          </a:p>
        </p:txBody>
      </p:sp>
      <p:pic>
        <p:nvPicPr>
          <p:cNvPr id="172" name="Google Shape;172;p30"/>
          <p:cNvPicPr preferRelativeResize="0"/>
          <p:nvPr/>
        </p:nvPicPr>
        <p:blipFill>
          <a:blip r:embed="rId3">
            <a:alphaModFix/>
          </a:blip>
          <a:stretch>
            <a:fillRect/>
          </a:stretch>
        </p:blipFill>
        <p:spPr>
          <a:xfrm>
            <a:off x="3236024" y="1295662"/>
            <a:ext cx="5907974" cy="2552175"/>
          </a:xfrm>
          <a:prstGeom prst="rect">
            <a:avLst/>
          </a:prstGeom>
          <a:noFill/>
          <a:ln>
            <a:noFill/>
          </a:ln>
        </p:spPr>
      </p:pic>
      <p:pic>
        <p:nvPicPr>
          <p:cNvPr id="173" name="Google Shape;173;p30"/>
          <p:cNvPicPr preferRelativeResize="0"/>
          <p:nvPr/>
        </p:nvPicPr>
        <p:blipFill>
          <a:blip r:embed="rId4">
            <a:alphaModFix/>
          </a:blip>
          <a:stretch>
            <a:fillRect/>
          </a:stretch>
        </p:blipFill>
        <p:spPr>
          <a:xfrm>
            <a:off x="138475" y="1696175"/>
            <a:ext cx="2931225" cy="1751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u="sng">
                <a:solidFill>
                  <a:schemeClr val="dk1"/>
                </a:solidFill>
                <a:hlinkClick r:id="rId3">
                  <a:extLst>
                    <a:ext uri="{A12FA001-AC4F-418D-AE19-62706E023703}">
                      <ahyp:hlinkClr val="tx"/>
                    </a:ext>
                  </a:extLst>
                </a:hlinkClick>
              </a:rPr>
              <a:t>http://www.ijstr.org/final-print/mar2020/Prediction-Of-Stock-Market-Exchange-Using-Lstm-Algorithm.pdf</a:t>
            </a:r>
            <a:endParaRPr>
              <a:solidFill>
                <a:schemeClr val="dk1"/>
              </a:solidFill>
            </a:endParaRPr>
          </a:p>
          <a:p>
            <a:pPr indent="-387350" lvl="0" marL="457200" rtl="0" algn="l">
              <a:spcBef>
                <a:spcPts val="0"/>
              </a:spcBef>
              <a:spcAft>
                <a:spcPts val="0"/>
              </a:spcAft>
              <a:buClr>
                <a:schemeClr val="dk1"/>
              </a:buClr>
              <a:buSzPts val="2500"/>
              <a:buChar char="●"/>
            </a:pPr>
            <a:r>
              <a:rPr lang="en" u="sng">
                <a:solidFill>
                  <a:schemeClr val="dk1"/>
                </a:solidFill>
                <a:hlinkClick r:id="rId4">
                  <a:extLst>
                    <a:ext uri="{A12FA001-AC4F-418D-AE19-62706E023703}">
                      <ahyp:hlinkClr val="tx"/>
                    </a:ext>
                  </a:extLst>
                </a:hlinkClick>
              </a:rPr>
              <a:t>https://datahub.io/core/nasdaq-listings</a:t>
            </a:r>
            <a:endParaRPr>
              <a:solidFill>
                <a:schemeClr val="dk1"/>
              </a:solidFill>
            </a:endParaRPr>
          </a:p>
          <a:p>
            <a:pPr indent="-387350" lvl="0" marL="457200" rtl="0" algn="l">
              <a:spcBef>
                <a:spcPts val="0"/>
              </a:spcBef>
              <a:spcAft>
                <a:spcPts val="0"/>
              </a:spcAft>
              <a:buClr>
                <a:schemeClr val="dk1"/>
              </a:buClr>
              <a:buSzPts val="2500"/>
              <a:buChar char="●"/>
            </a:pPr>
            <a:r>
              <a:rPr lang="en" u="sng">
                <a:solidFill>
                  <a:schemeClr val="dk1"/>
                </a:solidFill>
                <a:hlinkClick r:id="rId5">
                  <a:extLst>
                    <a:ext uri="{A12FA001-AC4F-418D-AE19-62706E023703}">
                      <ahyp:hlinkClr val="tx"/>
                    </a:ext>
                  </a:extLst>
                </a:hlinkClick>
              </a:rPr>
              <a:t>https://finance.yahoo.com/</a:t>
            </a:r>
            <a:endParaRPr>
              <a:solidFill>
                <a:schemeClr val="dk1"/>
              </a:solidFill>
            </a:endParaRPr>
          </a:p>
          <a:p>
            <a:pPr indent="-387350" lvl="0" marL="457200" rtl="0" algn="l">
              <a:spcBef>
                <a:spcPts val="0"/>
              </a:spcBef>
              <a:spcAft>
                <a:spcPts val="0"/>
              </a:spcAft>
              <a:buClr>
                <a:schemeClr val="dk1"/>
              </a:buClr>
              <a:buSzPts val="2500"/>
              <a:buChar char="●"/>
            </a:pPr>
            <a:r>
              <a:rPr lang="en" u="sng">
                <a:solidFill>
                  <a:schemeClr val="dk1"/>
                </a:solidFill>
                <a:hlinkClick r:id="rId6">
                  <a:extLst>
                    <a:ext uri="{A12FA001-AC4F-418D-AE19-62706E023703}">
                      <ahyp:hlinkClr val="tx"/>
                    </a:ext>
                  </a:extLst>
                </a:hlinkClick>
              </a:rPr>
              <a:t>https://pkgstore.datahub.io/core/nasdaq-listings/nasdaq-listed-symbols_csv/data/595a1f263719c09a8a0b4a64f17112c6/nasdaq-listed-symbols_csv.csv</a:t>
            </a:r>
            <a:endParaRPr>
              <a:solidFill>
                <a:schemeClr val="dk1"/>
              </a:solidFill>
            </a:endParaRPr>
          </a:p>
          <a:p>
            <a:pPr indent="-387350" lvl="0" marL="457200" rtl="0" algn="l">
              <a:spcBef>
                <a:spcPts val="0"/>
              </a:spcBef>
              <a:spcAft>
                <a:spcPts val="0"/>
              </a:spcAft>
              <a:buClr>
                <a:schemeClr val="dk1"/>
              </a:buClr>
              <a:buSzPts val="2500"/>
              <a:buChar char="●"/>
            </a:pPr>
            <a:r>
              <a:rPr lang="en" u="sng">
                <a:solidFill>
                  <a:schemeClr val="dk1"/>
                </a:solidFill>
                <a:hlinkClick r:id="rId7">
                  <a:extLst>
                    <a:ext uri="{A12FA001-AC4F-418D-AE19-62706E023703}">
                      <ahyp:hlinkClr val="tx"/>
                    </a:ext>
                  </a:extLst>
                </a:hlinkClick>
              </a:rPr>
              <a:t>https://thecleverprogrammer.com/2020/08/22/real-time-stock-price-with-python/</a:t>
            </a:r>
            <a:endParaRPr>
              <a:solidFill>
                <a:schemeClr val="dk1"/>
              </a:solidFill>
            </a:endParaRPr>
          </a:p>
          <a:p>
            <a:pPr indent="-387350" lvl="0" marL="457200" rtl="0" algn="l">
              <a:spcBef>
                <a:spcPts val="0"/>
              </a:spcBef>
              <a:spcAft>
                <a:spcPts val="0"/>
              </a:spcAft>
              <a:buClr>
                <a:schemeClr val="dk1"/>
              </a:buClr>
              <a:buSzPts val="2500"/>
              <a:buChar char="●"/>
            </a:pPr>
            <a:r>
              <a:rPr lang="en" u="sng">
                <a:solidFill>
                  <a:schemeClr val="dk1"/>
                </a:solidFill>
                <a:hlinkClick r:id="rId8">
                  <a:extLst>
                    <a:ext uri="{A12FA001-AC4F-418D-AE19-62706E023703}">
                      <ahyp:hlinkClr val="tx"/>
                    </a:ext>
                  </a:extLst>
                </a:hlinkClick>
              </a:rPr>
              <a:t>https://pypi.org/project/yfinance/</a:t>
            </a:r>
            <a:endParaRPr sz="2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Purpose</a:t>
            </a:r>
            <a:endParaRPr/>
          </a:p>
        </p:txBody>
      </p:sp>
      <p:sp>
        <p:nvSpPr>
          <p:cNvPr id="66" name="Google Shape;66;p14"/>
          <p:cNvSpPr txBox="1"/>
          <p:nvPr>
            <p:ph idx="1" type="body"/>
          </p:nvPr>
        </p:nvSpPr>
        <p:spPr>
          <a:xfrm>
            <a:off x="311700" y="1069025"/>
            <a:ext cx="8520600" cy="1330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chemeClr val="dk1"/>
                </a:solidFill>
              </a:rPr>
              <a:t>The goal of this project is to use previous stock stats from datasets to predict future highs and lows with machine learning. In doing so we should be able to answer questions such as what are the strongest stocks to invest in for increased gains, or which stocks to not invest in to avoid losses based on the previous stock history. We will provide an analysis and visualization to help the reader better understand the prediction of stock flow.</a:t>
            </a:r>
            <a:endParaRPr sz="1900">
              <a:solidFill>
                <a:schemeClr val="dk1"/>
              </a:solidFill>
            </a:endParaRPr>
          </a:p>
        </p:txBody>
      </p:sp>
      <p:sp>
        <p:nvSpPr>
          <p:cNvPr id="67" name="Google Shape;67;p14"/>
          <p:cNvSpPr txBox="1"/>
          <p:nvPr/>
        </p:nvSpPr>
        <p:spPr>
          <a:xfrm>
            <a:off x="311700" y="2617725"/>
            <a:ext cx="6009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Oswald"/>
                <a:ea typeface="Oswald"/>
                <a:cs typeface="Oswald"/>
                <a:sym typeface="Oswald"/>
              </a:rPr>
              <a:t>Research Question</a:t>
            </a:r>
            <a:endParaRPr sz="2700">
              <a:solidFill>
                <a:schemeClr val="dk1"/>
              </a:solidFill>
              <a:latin typeface="Oswald"/>
              <a:ea typeface="Oswald"/>
              <a:cs typeface="Oswald"/>
              <a:sym typeface="Oswald"/>
            </a:endParaRPr>
          </a:p>
        </p:txBody>
      </p:sp>
      <p:sp>
        <p:nvSpPr>
          <p:cNvPr id="68" name="Google Shape;68;p14"/>
          <p:cNvSpPr txBox="1"/>
          <p:nvPr/>
        </p:nvSpPr>
        <p:spPr>
          <a:xfrm>
            <a:off x="311700" y="3218025"/>
            <a:ext cx="83895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Average"/>
                <a:ea typeface="Average"/>
                <a:cs typeface="Average"/>
                <a:sym typeface="Average"/>
              </a:rPr>
              <a:t>Can we predict the stock value based on previous history?</a:t>
            </a:r>
            <a:endParaRPr sz="1500">
              <a:solidFill>
                <a:schemeClr val="dk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Stock market exchange gives the instant results about the share and events related to business performances about share markets. It is however difficult for customers to analyze stock trends according to all of the possible information at hand and in this high demand situation, prediction of the stock market is a big problem. For this machine learning will be used to predict the company stock. By performing this prediction algorithm we can minimize the risk of the investor and maximize their possible profit.</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0" name="Google Shape;80;p16"/>
          <p:cNvSpPr txBox="1"/>
          <p:nvPr>
            <p:ph idx="1" type="body"/>
          </p:nvPr>
        </p:nvSpPr>
        <p:spPr>
          <a:xfrm>
            <a:off x="311700" y="1152475"/>
            <a:ext cx="40095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Used Yahoo Finance API to extract S&amp;P 500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Initially were going to train S&amp;P 500, DOW, and NASDAQ, but we ran into problems dealing with the size of the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Ultimately we only used S&amp;P 500 and only used 2 years worth of data to train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Exported into CSV and then used Google Colab for Machine Learning</a:t>
            </a:r>
            <a:endParaRPr>
              <a:solidFill>
                <a:schemeClr val="dk1"/>
              </a:solidFill>
            </a:endParaRPr>
          </a:p>
        </p:txBody>
      </p:sp>
      <p:pic>
        <p:nvPicPr>
          <p:cNvPr id="81" name="Google Shape;81;p16"/>
          <p:cNvPicPr preferRelativeResize="0"/>
          <p:nvPr/>
        </p:nvPicPr>
        <p:blipFill rotWithShape="1">
          <a:blip r:embed="rId3">
            <a:alphaModFix/>
          </a:blip>
          <a:srcRect b="3249" l="1976" r="-1817" t="4184"/>
          <a:stretch/>
        </p:blipFill>
        <p:spPr>
          <a:xfrm>
            <a:off x="4572000" y="1352075"/>
            <a:ext cx="4443425" cy="2383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 Short Term Memory Model (LSTM)</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Class of recurrent neural network (RNN)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Capable of learning long-term dependencies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input to every LSTM layer must be in three-dimensional: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Batch size = number of training examples utilized in one iteration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Timesteps = number of units(seconds/minutes/hours/days used to predict the future steps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Input_dim = number of dimensions of the features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Importing our Data</a:t>
            </a:r>
            <a:endParaRPr/>
          </a:p>
        </p:txBody>
      </p:sp>
      <p:pic>
        <p:nvPicPr>
          <p:cNvPr id="93" name="Google Shape;93;p18"/>
          <p:cNvPicPr preferRelativeResize="0"/>
          <p:nvPr/>
        </p:nvPicPr>
        <p:blipFill>
          <a:blip r:embed="rId3">
            <a:alphaModFix/>
          </a:blip>
          <a:stretch>
            <a:fillRect/>
          </a:stretch>
        </p:blipFill>
        <p:spPr>
          <a:xfrm>
            <a:off x="1250362" y="1127000"/>
            <a:ext cx="6643274" cy="401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 Processing</a:t>
            </a:r>
            <a:endParaRPr/>
          </a:p>
        </p:txBody>
      </p:sp>
      <p:pic>
        <p:nvPicPr>
          <p:cNvPr id="99" name="Google Shape;99;p19"/>
          <p:cNvPicPr preferRelativeResize="0"/>
          <p:nvPr/>
        </p:nvPicPr>
        <p:blipFill>
          <a:blip r:embed="rId3">
            <a:alphaModFix/>
          </a:blip>
          <a:stretch>
            <a:fillRect/>
          </a:stretch>
        </p:blipFill>
        <p:spPr>
          <a:xfrm>
            <a:off x="1235910" y="1167775"/>
            <a:ext cx="6672190" cy="3773350"/>
          </a:xfrm>
          <a:prstGeom prst="rect">
            <a:avLst/>
          </a:prstGeom>
          <a:noFill/>
          <a:ln>
            <a:noFill/>
          </a:ln>
        </p:spPr>
      </p:pic>
      <p:pic>
        <p:nvPicPr>
          <p:cNvPr id="100" name="Google Shape;100;p19"/>
          <p:cNvPicPr preferRelativeResize="0"/>
          <p:nvPr/>
        </p:nvPicPr>
        <p:blipFill>
          <a:blip r:embed="rId4">
            <a:alphaModFix/>
          </a:blip>
          <a:stretch>
            <a:fillRect/>
          </a:stretch>
        </p:blipFill>
        <p:spPr>
          <a:xfrm>
            <a:off x="1235900" y="3459825"/>
            <a:ext cx="5572749" cy="148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Reshaping</a:t>
            </a:r>
            <a:endParaRPr/>
          </a:p>
        </p:txBody>
      </p:sp>
      <p:pic>
        <p:nvPicPr>
          <p:cNvPr id="106" name="Google Shape;106;p20"/>
          <p:cNvPicPr preferRelativeResize="0"/>
          <p:nvPr/>
        </p:nvPicPr>
        <p:blipFill>
          <a:blip r:embed="rId3">
            <a:alphaModFix/>
          </a:blip>
          <a:stretch>
            <a:fillRect/>
          </a:stretch>
        </p:blipFill>
        <p:spPr>
          <a:xfrm>
            <a:off x="1207475" y="2281238"/>
            <a:ext cx="7200900" cy="58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Building our LSTM Model</a:t>
            </a:r>
            <a:endParaRPr/>
          </a:p>
        </p:txBody>
      </p:sp>
      <p:pic>
        <p:nvPicPr>
          <p:cNvPr id="112" name="Google Shape;112;p21"/>
          <p:cNvPicPr preferRelativeResize="0"/>
          <p:nvPr/>
        </p:nvPicPr>
        <p:blipFill>
          <a:blip r:embed="rId3">
            <a:alphaModFix/>
          </a:blip>
          <a:stretch>
            <a:fillRect/>
          </a:stretch>
        </p:blipFill>
        <p:spPr>
          <a:xfrm>
            <a:off x="1476413" y="1149425"/>
            <a:ext cx="6191175"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