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Abril Fatface" panose="02000503000000020003" pitchFamily="2" charset="0"/>
      <p:regular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kCU6bKZSGzV5Qy7xzPmOvQ45G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6ddf4fb19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6ddf4fb19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6ddf4fb19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16ddf4fb19d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6ddf4fb19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6ddf4fb19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6ddf4fb19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6ddf4fb19d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6ddf4fb19d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6ddf4fb19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In line with the trend </a:t>
            </a:r>
            <a:endParaRPr/>
          </a:p>
        </p:txBody>
      </p:sp>
      <p:sp>
        <p:nvSpPr>
          <p:cNvPr id="147" name="Google Shape;147;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9"/>
          <p:cNvSpPr txBox="1">
            <a:spLocks noGrp="1"/>
          </p:cNvSpPr>
          <p:nvPr>
            <p:ph type="ctrTitle"/>
          </p:nvPr>
        </p:nvSpPr>
        <p:spPr>
          <a:xfrm>
            <a:off x="1249326" y="919716"/>
            <a:ext cx="8504275" cy="35512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2"/>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9"/>
          <p:cNvSpPr txBox="1">
            <a:spLocks noGrp="1"/>
          </p:cNvSpPr>
          <p:nvPr>
            <p:ph type="subTitle" idx="1"/>
          </p:nvPr>
        </p:nvSpPr>
        <p:spPr>
          <a:xfrm>
            <a:off x="1249326" y="4795284"/>
            <a:ext cx="8504275" cy="10845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1600"/>
              <a:buNone/>
              <a:defRPr sz="1600" b="1" cap="none"/>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9"/>
          <p:cNvSpPr txBox="1">
            <a:spLocks noGrp="1"/>
          </p:cNvSpPr>
          <p:nvPr>
            <p:ph type="dt" idx="10"/>
          </p:nvPr>
        </p:nvSpPr>
        <p:spPr>
          <a:xfrm>
            <a:off x="8964706" y="6433202"/>
            <a:ext cx="2426446"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sldNum" idx="12"/>
          </p:nvPr>
        </p:nvSpPr>
        <p:spPr>
          <a:xfrm>
            <a:off x="11391152" y="6433203"/>
            <a:ext cx="702781"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28"/>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8"/>
          <p:cNvSpPr txBox="1">
            <a:spLocks noGrp="1"/>
          </p:cNvSpPr>
          <p:nvPr>
            <p:ph type="body" idx="1"/>
          </p:nvPr>
        </p:nvSpPr>
        <p:spPr>
          <a:xfrm rot="5400000">
            <a:off x="3948184" y="-1113097"/>
            <a:ext cx="4133481" cy="1019219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8"/>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9"/>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9"/>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905256" y="590668"/>
            <a:ext cx="9914859" cy="132900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2"/>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0"/>
          <p:cNvSpPr txBox="1">
            <a:spLocks noGrp="1"/>
          </p:cNvSpPr>
          <p:nvPr>
            <p:ph type="dt" idx="10"/>
          </p:nvPr>
        </p:nvSpPr>
        <p:spPr>
          <a:xfrm>
            <a:off x="9323285" y="6434524"/>
            <a:ext cx="206786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173736" y="6437376"/>
            <a:ext cx="37759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sldNum" idx="12"/>
          </p:nvPr>
        </p:nvSpPr>
        <p:spPr>
          <a:xfrm>
            <a:off x="11391152" y="6434524"/>
            <a:ext cx="6932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000" b="0" i="0" u="none" strike="noStrike" cap="none">
                <a:solidFill>
                  <a:schemeClr val="lt1"/>
                </a:solidFill>
                <a:latin typeface="Abril Fatface"/>
                <a:ea typeface="Abril Fatface"/>
                <a:cs typeface="Abril Fatface"/>
                <a:sym typeface="Abril Fatface"/>
              </a:defRPr>
            </a:lvl1pPr>
            <a:lvl2pPr marL="0" lvl="1" indent="0" algn="r">
              <a:spcBef>
                <a:spcPts val="0"/>
              </a:spcBef>
              <a:buNone/>
              <a:defRPr sz="2000" b="0" i="0" u="none" strike="noStrike" cap="none">
                <a:solidFill>
                  <a:schemeClr val="lt1"/>
                </a:solidFill>
                <a:latin typeface="Abril Fatface"/>
                <a:ea typeface="Abril Fatface"/>
                <a:cs typeface="Abril Fatface"/>
                <a:sym typeface="Abril Fatface"/>
              </a:defRPr>
            </a:lvl2pPr>
            <a:lvl3pPr marL="0" lvl="2" indent="0" algn="r">
              <a:spcBef>
                <a:spcPts val="0"/>
              </a:spcBef>
              <a:buNone/>
              <a:defRPr sz="2000" b="0" i="0" u="none" strike="noStrike" cap="none">
                <a:solidFill>
                  <a:schemeClr val="lt1"/>
                </a:solidFill>
                <a:latin typeface="Abril Fatface"/>
                <a:ea typeface="Abril Fatface"/>
                <a:cs typeface="Abril Fatface"/>
                <a:sym typeface="Abril Fatface"/>
              </a:defRPr>
            </a:lvl3pPr>
            <a:lvl4pPr marL="0" lvl="3" indent="0" algn="r">
              <a:spcBef>
                <a:spcPts val="0"/>
              </a:spcBef>
              <a:buNone/>
              <a:defRPr sz="2000" b="0" i="0" u="none" strike="noStrike" cap="none">
                <a:solidFill>
                  <a:schemeClr val="lt1"/>
                </a:solidFill>
                <a:latin typeface="Abril Fatface"/>
                <a:ea typeface="Abril Fatface"/>
                <a:cs typeface="Abril Fatface"/>
                <a:sym typeface="Abril Fatface"/>
              </a:defRPr>
            </a:lvl4pPr>
            <a:lvl5pPr marL="0" lvl="4" indent="0" algn="r">
              <a:spcBef>
                <a:spcPts val="0"/>
              </a:spcBef>
              <a:buNone/>
              <a:defRPr sz="2000" b="0" i="0" u="none" strike="noStrike" cap="none">
                <a:solidFill>
                  <a:schemeClr val="lt1"/>
                </a:solidFill>
                <a:latin typeface="Abril Fatface"/>
                <a:ea typeface="Abril Fatface"/>
                <a:cs typeface="Abril Fatface"/>
                <a:sym typeface="Abril Fatface"/>
              </a:defRPr>
            </a:lvl5pPr>
            <a:lvl6pPr marL="0" lvl="5" indent="0" algn="r">
              <a:spcBef>
                <a:spcPts val="0"/>
              </a:spcBef>
              <a:buNone/>
              <a:defRPr sz="2000" b="0" i="0" u="none" strike="noStrike" cap="none">
                <a:solidFill>
                  <a:schemeClr val="lt1"/>
                </a:solidFill>
                <a:latin typeface="Abril Fatface"/>
                <a:ea typeface="Abril Fatface"/>
                <a:cs typeface="Abril Fatface"/>
                <a:sym typeface="Abril Fatface"/>
              </a:defRPr>
            </a:lvl6pPr>
            <a:lvl7pPr marL="0" lvl="6" indent="0" algn="r">
              <a:spcBef>
                <a:spcPts val="0"/>
              </a:spcBef>
              <a:buNone/>
              <a:defRPr sz="2000" b="0" i="0" u="none" strike="noStrike" cap="none">
                <a:solidFill>
                  <a:schemeClr val="lt1"/>
                </a:solidFill>
                <a:latin typeface="Abril Fatface"/>
                <a:ea typeface="Abril Fatface"/>
                <a:cs typeface="Abril Fatface"/>
                <a:sym typeface="Abril Fatface"/>
              </a:defRPr>
            </a:lvl7pPr>
            <a:lvl8pPr marL="0" lvl="7" indent="0" algn="r">
              <a:spcBef>
                <a:spcPts val="0"/>
              </a:spcBef>
              <a:buNone/>
              <a:defRPr sz="2000" b="0" i="0" u="none" strike="noStrike" cap="none">
                <a:solidFill>
                  <a:schemeClr val="lt1"/>
                </a:solidFill>
                <a:latin typeface="Abril Fatface"/>
                <a:ea typeface="Abril Fatface"/>
                <a:cs typeface="Abril Fatface"/>
                <a:sym typeface="Abril Fatface"/>
              </a:defRPr>
            </a:lvl8pPr>
            <a:lvl9pPr marL="0" lvl="8" indent="0" algn="r">
              <a:spcBef>
                <a:spcPts val="0"/>
              </a:spcBef>
              <a:buNone/>
              <a:defRPr sz="2000" b="0" i="0" u="none" strike="noStrike" cap="none">
                <a:solidFill>
                  <a:schemeClr val="lt1"/>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1524000" y="1320800"/>
            <a:ext cx="9144000" cy="30958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1523999" y="4589463"/>
            <a:ext cx="9144001"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400"/>
              <a:buNone/>
              <a:defRPr sz="2400">
                <a:solidFill>
                  <a:srgbClr val="888888"/>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21"/>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1408813" y="2163725"/>
            <a:ext cx="4610986" cy="401323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body" idx="2"/>
          </p:nvPr>
        </p:nvSpPr>
        <p:spPr>
          <a:xfrm>
            <a:off x="6257260" y="2163725"/>
            <a:ext cx="4853763" cy="401323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2"/>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3"/>
          <p:cNvSpPr txBox="1">
            <a:spLocks noGrp="1"/>
          </p:cNvSpPr>
          <p:nvPr>
            <p:ph type="body" idx="2"/>
          </p:nvPr>
        </p:nvSpPr>
        <p:spPr>
          <a:xfrm>
            <a:off x="839788" y="2635623"/>
            <a:ext cx="5157787" cy="3554039"/>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1000"/>
              </a:spcBef>
              <a:spcAft>
                <a:spcPts val="0"/>
              </a:spcAft>
              <a:buSzPts val="2400"/>
              <a:buChar char="•"/>
              <a:defRPr sz="2400"/>
            </a:lvl1pPr>
            <a:lvl2pPr marL="914400" lvl="1" indent="-355600" algn="l">
              <a:lnSpc>
                <a:spcPct val="120000"/>
              </a:lnSpc>
              <a:spcBef>
                <a:spcPts val="500"/>
              </a:spcBef>
              <a:spcAft>
                <a:spcPts val="0"/>
              </a:spcAft>
              <a:buSzPts val="2000"/>
              <a:buChar char="•"/>
              <a:defRPr sz="2000"/>
            </a:lvl2pPr>
            <a:lvl3pPr marL="1371600" lvl="2" indent="-342900" algn="l">
              <a:lnSpc>
                <a:spcPct val="120000"/>
              </a:lnSpc>
              <a:spcBef>
                <a:spcPts val="500"/>
              </a:spcBef>
              <a:spcAft>
                <a:spcPts val="0"/>
              </a:spcAft>
              <a:buSzPts val="1800"/>
              <a:buChar char="•"/>
              <a:defRPr sz="1800"/>
            </a:lvl3pPr>
            <a:lvl4pPr marL="1828800" lvl="3" indent="-330200" algn="l">
              <a:lnSpc>
                <a:spcPct val="120000"/>
              </a:lnSpc>
              <a:spcBef>
                <a:spcPts val="500"/>
              </a:spcBef>
              <a:spcAft>
                <a:spcPts val="0"/>
              </a:spcAft>
              <a:buSzPts val="1600"/>
              <a:buChar char="•"/>
              <a:defRPr sz="1600"/>
            </a:lvl4pPr>
            <a:lvl5pPr marL="2286000" lvl="4" indent="-330200" algn="l">
              <a:lnSpc>
                <a:spcPct val="120000"/>
              </a:lnSpc>
              <a:spcBef>
                <a:spcPts val="50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3"/>
          <p:cNvSpPr txBox="1">
            <a:spLocks noGrp="1"/>
          </p:cNvSpPr>
          <p:nvPr>
            <p:ph type="body" idx="4"/>
          </p:nvPr>
        </p:nvSpPr>
        <p:spPr>
          <a:xfrm>
            <a:off x="6172200" y="2635623"/>
            <a:ext cx="5183188" cy="355404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1000"/>
              </a:spcBef>
              <a:spcAft>
                <a:spcPts val="0"/>
              </a:spcAft>
              <a:buSzPts val="2400"/>
              <a:buChar char="•"/>
              <a:defRPr sz="2400"/>
            </a:lvl1pPr>
            <a:lvl2pPr marL="914400" lvl="1" indent="-355600" algn="l">
              <a:lnSpc>
                <a:spcPct val="120000"/>
              </a:lnSpc>
              <a:spcBef>
                <a:spcPts val="500"/>
              </a:spcBef>
              <a:spcAft>
                <a:spcPts val="0"/>
              </a:spcAft>
              <a:buSzPts val="2000"/>
              <a:buChar char="•"/>
              <a:defRPr sz="2000"/>
            </a:lvl2pPr>
            <a:lvl3pPr marL="1371600" lvl="2" indent="-342900" algn="l">
              <a:lnSpc>
                <a:spcPct val="120000"/>
              </a:lnSpc>
              <a:spcBef>
                <a:spcPts val="500"/>
              </a:spcBef>
              <a:spcAft>
                <a:spcPts val="0"/>
              </a:spcAft>
              <a:buSzPts val="1800"/>
              <a:buChar char="•"/>
              <a:defRPr sz="1800"/>
            </a:lvl3pPr>
            <a:lvl4pPr marL="1828800" lvl="3" indent="-330200" algn="l">
              <a:lnSpc>
                <a:spcPct val="120000"/>
              </a:lnSpc>
              <a:spcBef>
                <a:spcPts val="500"/>
              </a:spcBef>
              <a:spcAft>
                <a:spcPts val="0"/>
              </a:spcAft>
              <a:buSzPts val="1600"/>
              <a:buChar char="•"/>
              <a:defRPr sz="1600"/>
            </a:lvl4pPr>
            <a:lvl5pPr marL="2286000" lvl="4" indent="-330200" algn="l">
              <a:lnSpc>
                <a:spcPct val="120000"/>
              </a:lnSpc>
              <a:spcBef>
                <a:spcPts val="50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3"/>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4"/>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25"/>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SzPts val="3200"/>
              <a:buChar char="•"/>
              <a:defRPr sz="3200"/>
            </a:lvl1pPr>
            <a:lvl2pPr marL="914400" lvl="1" indent="-406400" algn="l">
              <a:lnSpc>
                <a:spcPct val="120000"/>
              </a:lnSpc>
              <a:spcBef>
                <a:spcPts val="500"/>
              </a:spcBef>
              <a:spcAft>
                <a:spcPts val="0"/>
              </a:spcAft>
              <a:buSzPts val="2800"/>
              <a:buChar char="•"/>
              <a:defRPr sz="2800"/>
            </a:lvl2pPr>
            <a:lvl3pPr marL="1371600" lvl="2" indent="-381000" algn="l">
              <a:lnSpc>
                <a:spcPct val="120000"/>
              </a:lnSpc>
              <a:spcBef>
                <a:spcPts val="500"/>
              </a:spcBef>
              <a:spcAft>
                <a:spcPts val="0"/>
              </a:spcAft>
              <a:buSzPts val="2400"/>
              <a:buChar char="•"/>
              <a:defRPr sz="2400"/>
            </a:lvl3pPr>
            <a:lvl4pPr marL="1828800" lvl="3" indent="-355600" algn="l">
              <a:lnSpc>
                <a:spcPct val="120000"/>
              </a:lnSpc>
              <a:spcBef>
                <a:spcPts val="500"/>
              </a:spcBef>
              <a:spcAft>
                <a:spcPts val="0"/>
              </a:spcAft>
              <a:buSzPts val="2000"/>
              <a:buChar char="•"/>
              <a:defRPr sz="2000"/>
            </a:lvl4pPr>
            <a:lvl5pPr marL="2286000" lvl="4" indent="-355600" algn="l">
              <a:lnSpc>
                <a:spcPct val="12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26"/>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7"/>
          <p:cNvSpPr>
            <a:spLocks noGrp="1"/>
          </p:cNvSpPr>
          <p:nvPr>
            <p:ph type="pic" idx="2"/>
          </p:nvPr>
        </p:nvSpPr>
        <p:spPr>
          <a:xfrm>
            <a:off x="5183188" y="987425"/>
            <a:ext cx="6172200" cy="4873625"/>
          </a:xfrm>
          <a:prstGeom prst="rect">
            <a:avLst/>
          </a:prstGeom>
          <a:noFill/>
          <a:ln>
            <a:noFill/>
          </a:ln>
        </p:spPr>
      </p:sp>
      <p:sp>
        <p:nvSpPr>
          <p:cNvPr id="65" name="Google Shape;65;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7"/>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8"/>
          <p:cNvSpPr/>
          <p:nvPr/>
        </p:nvSpPr>
        <p:spPr>
          <a:xfrm>
            <a:off x="8844703"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18"/>
          <p:cNvSpPr txBox="1">
            <a:spLocks noGrp="1"/>
          </p:cNvSpPr>
          <p:nvPr>
            <p:ph type="ftr" idx="11"/>
          </p:nvPr>
        </p:nvSpPr>
        <p:spPr>
          <a:xfrm>
            <a:off x="175613" y="6434560"/>
            <a:ext cx="34280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p18"/>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4000"/>
              <a:buFont typeface="Abril Fatface"/>
              <a:buNone/>
              <a:defRPr sz="4000" b="0" i="0" u="none" strike="noStrike" cap="none">
                <a:solidFill>
                  <a:schemeClr val="accent2"/>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918825" y="1916262"/>
            <a:ext cx="10192198" cy="413348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5"/>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lnSpc>
                <a:spcPct val="120000"/>
              </a:lnSpc>
              <a:spcBef>
                <a:spcPts val="500"/>
              </a:spcBef>
              <a:spcAft>
                <a:spcPts val="0"/>
              </a:spcAft>
              <a:buClr>
                <a:schemeClr val="accent5"/>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lnSpc>
                <a:spcPct val="120000"/>
              </a:lnSpc>
              <a:spcBef>
                <a:spcPts val="500"/>
              </a:spcBef>
              <a:spcAft>
                <a:spcPts val="0"/>
              </a:spcAft>
              <a:buClr>
                <a:schemeClr val="accent5"/>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lnSpc>
                <a:spcPct val="120000"/>
              </a:lnSpc>
              <a:spcBef>
                <a:spcPts val="500"/>
              </a:spcBef>
              <a:spcAft>
                <a:spcPts val="0"/>
              </a:spcAft>
              <a:buClr>
                <a:schemeClr val="accent5"/>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20000"/>
              </a:lnSpc>
              <a:spcBef>
                <a:spcPts val="500"/>
              </a:spcBef>
              <a:spcAft>
                <a:spcPts val="0"/>
              </a:spcAft>
              <a:buClr>
                <a:schemeClr val="accent5"/>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 name="Google Shape;10;p18"/>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8"/>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FFFFF"/>
                </a:solidFill>
                <a:latin typeface="Abril Fatface"/>
                <a:ea typeface="Abril Fatface"/>
                <a:cs typeface="Abril Fatface"/>
                <a:sym typeface="Abril Fatface"/>
              </a:defRPr>
            </a:lvl1pPr>
            <a:lvl2pPr marL="0" marR="0" lvl="1" indent="0" algn="r" rtl="0">
              <a:spcBef>
                <a:spcPts val="0"/>
              </a:spcBef>
              <a:buNone/>
              <a:defRPr sz="2000" b="0" i="0" u="none" strike="noStrike" cap="none">
                <a:solidFill>
                  <a:srgbClr val="FFFFFF"/>
                </a:solidFill>
                <a:latin typeface="Abril Fatface"/>
                <a:ea typeface="Abril Fatface"/>
                <a:cs typeface="Abril Fatface"/>
                <a:sym typeface="Abril Fatface"/>
              </a:defRPr>
            </a:lvl2pPr>
            <a:lvl3pPr marL="0" marR="0" lvl="2" indent="0" algn="r" rtl="0">
              <a:spcBef>
                <a:spcPts val="0"/>
              </a:spcBef>
              <a:buNone/>
              <a:defRPr sz="2000" b="0" i="0" u="none" strike="noStrike" cap="none">
                <a:solidFill>
                  <a:srgbClr val="FFFFFF"/>
                </a:solidFill>
                <a:latin typeface="Abril Fatface"/>
                <a:ea typeface="Abril Fatface"/>
                <a:cs typeface="Abril Fatface"/>
                <a:sym typeface="Abril Fatface"/>
              </a:defRPr>
            </a:lvl3pPr>
            <a:lvl4pPr marL="0" marR="0" lvl="3" indent="0" algn="r" rtl="0">
              <a:spcBef>
                <a:spcPts val="0"/>
              </a:spcBef>
              <a:buNone/>
              <a:defRPr sz="2000" b="0" i="0" u="none" strike="noStrike" cap="none">
                <a:solidFill>
                  <a:srgbClr val="FFFFFF"/>
                </a:solidFill>
                <a:latin typeface="Abril Fatface"/>
                <a:ea typeface="Abril Fatface"/>
                <a:cs typeface="Abril Fatface"/>
                <a:sym typeface="Abril Fatface"/>
              </a:defRPr>
            </a:lvl4pPr>
            <a:lvl5pPr marL="0" marR="0" lvl="4" indent="0" algn="r" rtl="0">
              <a:spcBef>
                <a:spcPts val="0"/>
              </a:spcBef>
              <a:buNone/>
              <a:defRPr sz="2000" b="0" i="0" u="none" strike="noStrike" cap="none">
                <a:solidFill>
                  <a:srgbClr val="FFFFFF"/>
                </a:solidFill>
                <a:latin typeface="Abril Fatface"/>
                <a:ea typeface="Abril Fatface"/>
                <a:cs typeface="Abril Fatface"/>
                <a:sym typeface="Abril Fatface"/>
              </a:defRPr>
            </a:lvl5pPr>
            <a:lvl6pPr marL="0" marR="0" lvl="5" indent="0" algn="r" rtl="0">
              <a:spcBef>
                <a:spcPts val="0"/>
              </a:spcBef>
              <a:buNone/>
              <a:defRPr sz="2000" b="0" i="0" u="none" strike="noStrike" cap="none">
                <a:solidFill>
                  <a:srgbClr val="FFFFFF"/>
                </a:solidFill>
                <a:latin typeface="Abril Fatface"/>
                <a:ea typeface="Abril Fatface"/>
                <a:cs typeface="Abril Fatface"/>
                <a:sym typeface="Abril Fatface"/>
              </a:defRPr>
            </a:lvl6pPr>
            <a:lvl7pPr marL="0" marR="0" lvl="6" indent="0" algn="r" rtl="0">
              <a:spcBef>
                <a:spcPts val="0"/>
              </a:spcBef>
              <a:buNone/>
              <a:defRPr sz="2000" b="0" i="0" u="none" strike="noStrike" cap="none">
                <a:solidFill>
                  <a:srgbClr val="FFFFFF"/>
                </a:solidFill>
                <a:latin typeface="Abril Fatface"/>
                <a:ea typeface="Abril Fatface"/>
                <a:cs typeface="Abril Fatface"/>
                <a:sym typeface="Abril Fatface"/>
              </a:defRPr>
            </a:lvl7pPr>
            <a:lvl8pPr marL="0" marR="0" lvl="7" indent="0" algn="r" rtl="0">
              <a:spcBef>
                <a:spcPts val="0"/>
              </a:spcBef>
              <a:buNone/>
              <a:defRPr sz="2000" b="0" i="0" u="none" strike="noStrike" cap="none">
                <a:solidFill>
                  <a:srgbClr val="FFFFFF"/>
                </a:solidFill>
                <a:latin typeface="Abril Fatface"/>
                <a:ea typeface="Abril Fatface"/>
                <a:cs typeface="Abril Fatface"/>
                <a:sym typeface="Abril Fatface"/>
              </a:defRPr>
            </a:lvl8pPr>
            <a:lvl9pPr marL="0" marR="0" lvl="8" indent="0" algn="r" rtl="0">
              <a:spcBef>
                <a:spcPts val="0"/>
              </a:spcBef>
              <a:buNone/>
              <a:defRPr sz="2000" b="0" i="0" u="none" strike="noStrike" cap="none">
                <a:solidFill>
                  <a:srgbClr val="FFFFFF"/>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4"/>
        <p:cNvGrpSpPr/>
        <p:nvPr/>
      </p:nvGrpSpPr>
      <p:grpSpPr>
        <a:xfrm>
          <a:off x="0" y="0"/>
          <a:ext cx="0" cy="0"/>
          <a:chOff x="0" y="0"/>
          <a:chExt cx="0" cy="0"/>
        </a:xfrm>
      </p:grpSpPr>
      <p:sp>
        <p:nvSpPr>
          <p:cNvPr id="85" name="Google Shape;85;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
          <p:cNvSpPr/>
          <p:nvPr/>
        </p:nvSpPr>
        <p:spPr>
          <a:xfrm>
            <a:off x="4267200" y="0"/>
            <a:ext cx="79248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7" name="Google Shape;87;p1"/>
          <p:cNvSpPr/>
          <p:nvPr/>
        </p:nvSpPr>
        <p:spPr>
          <a:xfrm>
            <a:off x="5986" y="1902350"/>
            <a:ext cx="12186015" cy="4955650"/>
          </a:xfrm>
          <a:custGeom>
            <a:avLst/>
            <a:gdLst/>
            <a:ahLst/>
            <a:cxnLst/>
            <a:rect l="l" t="t" r="r" b="b"/>
            <a:pathLst>
              <a:path w="12186015" h="4955650" extrusionOk="0">
                <a:moveTo>
                  <a:pt x="0" y="0"/>
                </a:moveTo>
                <a:lnTo>
                  <a:pt x="4267200" y="0"/>
                </a:lnTo>
                <a:lnTo>
                  <a:pt x="4267200" y="3910"/>
                </a:lnTo>
                <a:lnTo>
                  <a:pt x="8612398" y="3910"/>
                </a:lnTo>
                <a:lnTo>
                  <a:pt x="8767029" y="0"/>
                </a:lnTo>
                <a:cubicBezTo>
                  <a:pt x="10543464" y="0"/>
                  <a:pt x="12004571" y="1350080"/>
                  <a:pt x="12180271" y="3080160"/>
                </a:cubicBezTo>
                <a:lnTo>
                  <a:pt x="12186015" y="3193917"/>
                </a:lnTo>
                <a:lnTo>
                  <a:pt x="12186015" y="4955650"/>
                </a:lnTo>
                <a:lnTo>
                  <a:pt x="0" y="4955650"/>
                </a:lnTo>
                <a:close/>
              </a:path>
            </a:pathLst>
          </a:custGeom>
          <a:solidFill>
            <a:srgbClr val="61119F">
              <a:alpha val="6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1"/>
          <p:cNvSpPr/>
          <p:nvPr/>
        </p:nvSpPr>
        <p:spPr>
          <a:xfrm flipH="1">
            <a:off x="7412892" y="0"/>
            <a:ext cx="4791077" cy="6868710"/>
          </a:xfrm>
          <a:custGeom>
            <a:avLst/>
            <a:gdLst/>
            <a:ahLst/>
            <a:cxnLst/>
            <a:rect l="l" t="t" r="r" b="b"/>
            <a:pathLst>
              <a:path w="4791077" h="6868710" extrusionOk="0">
                <a:moveTo>
                  <a:pt x="4790468" y="6866729"/>
                </a:moveTo>
                <a:lnTo>
                  <a:pt x="4790468" y="6868709"/>
                </a:lnTo>
                <a:lnTo>
                  <a:pt x="4791077" y="6868709"/>
                </a:lnTo>
                <a:lnTo>
                  <a:pt x="4791077" y="6868710"/>
                </a:lnTo>
                <a:lnTo>
                  <a:pt x="4712096" y="6868710"/>
                </a:lnTo>
                <a:close/>
                <a:moveTo>
                  <a:pt x="0" y="0"/>
                </a:moveTo>
                <a:lnTo>
                  <a:pt x="4791077" y="0"/>
                </a:lnTo>
                <a:lnTo>
                  <a:pt x="4791077" y="2"/>
                </a:lnTo>
                <a:lnTo>
                  <a:pt x="1850363" y="2"/>
                </a:lnTo>
                <a:lnTo>
                  <a:pt x="1850363" y="4006978"/>
                </a:lnTo>
                <a:lnTo>
                  <a:pt x="1850363" y="4079021"/>
                </a:lnTo>
                <a:lnTo>
                  <a:pt x="1854001" y="4079021"/>
                </a:lnTo>
                <a:lnTo>
                  <a:pt x="1865138" y="4299573"/>
                </a:lnTo>
                <a:cubicBezTo>
                  <a:pt x="2011687" y="5742619"/>
                  <a:pt x="3230385" y="6868710"/>
                  <a:pt x="4712096" y="6868710"/>
                </a:cubicBezTo>
                <a:lnTo>
                  <a:pt x="0" y="6868710"/>
                </a:lnTo>
                <a:close/>
              </a:path>
            </a:pathLst>
          </a:custGeom>
          <a:solidFill>
            <a:srgbClr val="B568EF">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4904671" y="2514600"/>
            <a:ext cx="6068100" cy="3289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5400"/>
              <a:buFont typeface="Abril Fatface"/>
              <a:buNone/>
            </a:pPr>
            <a:r>
              <a:rPr lang="en-CA">
                <a:solidFill>
                  <a:srgbClr val="FFFFFF"/>
                </a:solidFill>
              </a:rPr>
              <a:t>Data 602 Term Project</a:t>
            </a:r>
            <a:endParaRPr/>
          </a:p>
        </p:txBody>
      </p:sp>
      <p:sp>
        <p:nvSpPr>
          <p:cNvPr id="90" name="Google Shape;90;p1"/>
          <p:cNvSpPr txBox="1">
            <a:spLocks noGrp="1"/>
          </p:cNvSpPr>
          <p:nvPr>
            <p:ph type="subTitle" idx="1"/>
          </p:nvPr>
        </p:nvSpPr>
        <p:spPr>
          <a:xfrm>
            <a:off x="4842344" y="83127"/>
            <a:ext cx="5136600" cy="16347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20000"/>
              </a:lnSpc>
              <a:spcBef>
                <a:spcPts val="0"/>
              </a:spcBef>
              <a:spcAft>
                <a:spcPts val="0"/>
              </a:spcAft>
              <a:buSzPct val="100000"/>
              <a:buNone/>
            </a:pPr>
            <a:r>
              <a:rPr lang="en-CA" sz="3500">
                <a:solidFill>
                  <a:srgbClr val="FFFFFF"/>
                </a:solidFill>
              </a:rPr>
              <a:t>GROUP 12</a:t>
            </a:r>
            <a:endParaRPr/>
          </a:p>
          <a:p>
            <a:pPr marL="0" lvl="0" indent="0" algn="l" rtl="0">
              <a:lnSpc>
                <a:spcPct val="120000"/>
              </a:lnSpc>
              <a:spcBef>
                <a:spcPts val="1000"/>
              </a:spcBef>
              <a:spcAft>
                <a:spcPts val="0"/>
              </a:spcAft>
              <a:buSzPct val="100000"/>
              <a:buNone/>
            </a:pPr>
            <a:r>
              <a:rPr lang="en-CA" b="0">
                <a:solidFill>
                  <a:srgbClr val="FFFFFF"/>
                </a:solidFill>
              </a:rPr>
              <a:t>JORDAN KEELAN</a:t>
            </a:r>
            <a:endParaRPr/>
          </a:p>
          <a:p>
            <a:pPr marL="0" lvl="0" indent="0" algn="l" rtl="0">
              <a:lnSpc>
                <a:spcPct val="120000"/>
              </a:lnSpc>
              <a:spcBef>
                <a:spcPts val="1000"/>
              </a:spcBef>
              <a:spcAft>
                <a:spcPts val="0"/>
              </a:spcAft>
              <a:buSzPct val="100000"/>
              <a:buNone/>
            </a:pPr>
            <a:r>
              <a:rPr lang="en-CA" b="0">
                <a:solidFill>
                  <a:srgbClr val="FFFFFF"/>
                </a:solidFill>
              </a:rPr>
              <a:t>ALI RAZA</a:t>
            </a:r>
            <a:endParaRPr/>
          </a:p>
          <a:p>
            <a:pPr marL="0" lvl="0" indent="0" algn="l" rtl="0">
              <a:lnSpc>
                <a:spcPct val="120000"/>
              </a:lnSpc>
              <a:spcBef>
                <a:spcPts val="1000"/>
              </a:spcBef>
              <a:spcAft>
                <a:spcPts val="0"/>
              </a:spcAft>
              <a:buSzPct val="100000"/>
              <a:buNone/>
            </a:pPr>
            <a:r>
              <a:rPr lang="en-CA" b="0">
                <a:solidFill>
                  <a:srgbClr val="FFFFFF"/>
                </a:solidFill>
              </a:rPr>
              <a:t>ABRIE LE ROUX</a:t>
            </a:r>
            <a:endParaRPr/>
          </a:p>
        </p:txBody>
      </p:sp>
      <p:pic>
        <p:nvPicPr>
          <p:cNvPr id="91" name="Google Shape;91;p1" descr="101010 data lines to infinity"/>
          <p:cNvPicPr preferRelativeResize="0"/>
          <p:nvPr/>
        </p:nvPicPr>
        <p:blipFill rotWithShape="1">
          <a:blip r:embed="rId3">
            <a:alphaModFix/>
          </a:blip>
          <a:srcRect l="31610" r="28101"/>
          <a:stretch/>
        </p:blipFill>
        <p:spPr>
          <a:xfrm>
            <a:off x="20" y="10"/>
            <a:ext cx="4267182" cy="685799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914400" y="3429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Cont.</a:t>
            </a:r>
            <a:endParaRPr/>
          </a:p>
        </p:txBody>
      </p:sp>
      <p:sp>
        <p:nvSpPr>
          <p:cNvPr id="178" name="Google Shape;178;p10"/>
          <p:cNvSpPr txBox="1">
            <a:spLocks noGrp="1"/>
          </p:cNvSpPr>
          <p:nvPr>
            <p:ph type="body" idx="1"/>
          </p:nvPr>
        </p:nvSpPr>
        <p:spPr>
          <a:xfrm>
            <a:off x="7143749" y="1338647"/>
            <a:ext cx="4752900" cy="41193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a:t>Significantly larger IQR in 2020-2022</a:t>
            </a:r>
            <a:endParaRPr/>
          </a:p>
          <a:p>
            <a:pPr marL="228600" lvl="0" indent="-228600" algn="l" rtl="0">
              <a:lnSpc>
                <a:spcPct val="120000"/>
              </a:lnSpc>
              <a:spcBef>
                <a:spcPts val="1000"/>
              </a:spcBef>
              <a:spcAft>
                <a:spcPts val="0"/>
              </a:spcAft>
              <a:buSzPts val="2000"/>
              <a:buChar char="•"/>
            </a:pPr>
            <a:r>
              <a:rPr lang="en-CA"/>
              <a:t>Median 2020-22 value appears well below 2014-16</a:t>
            </a:r>
            <a:endParaRPr/>
          </a:p>
          <a:p>
            <a:pPr marL="228600" lvl="0" indent="-228600" algn="l" rtl="0">
              <a:lnSpc>
                <a:spcPct val="120000"/>
              </a:lnSpc>
              <a:spcBef>
                <a:spcPts val="1000"/>
              </a:spcBef>
              <a:spcAft>
                <a:spcPts val="0"/>
              </a:spcAft>
              <a:buSzPts val="2000"/>
              <a:buChar char="•"/>
            </a:pPr>
            <a:r>
              <a:rPr lang="en-CA"/>
              <a:t>2020-22 median shows right skew, </a:t>
            </a:r>
            <a:r>
              <a:rPr lang="en-CA" u="sng"/>
              <a:t>non-parametric analysis necessary</a:t>
            </a:r>
            <a:endParaRPr u="sng"/>
          </a:p>
          <a:p>
            <a:pPr marL="0" lvl="0" indent="0" algn="l" rtl="0">
              <a:lnSpc>
                <a:spcPct val="120000"/>
              </a:lnSpc>
              <a:spcBef>
                <a:spcPts val="1000"/>
              </a:spcBef>
              <a:spcAft>
                <a:spcPts val="0"/>
              </a:spcAft>
              <a:buSzPts val="2000"/>
              <a:buNone/>
            </a:pPr>
            <a:endParaRPr/>
          </a:p>
        </p:txBody>
      </p:sp>
      <p:pic>
        <p:nvPicPr>
          <p:cNvPr id="179" name="Google Shape;179;p10"/>
          <p:cNvPicPr preferRelativeResize="0"/>
          <p:nvPr/>
        </p:nvPicPr>
        <p:blipFill rotWithShape="1">
          <a:blip r:embed="rId3">
            <a:alphaModFix/>
          </a:blip>
          <a:srcRect/>
          <a:stretch/>
        </p:blipFill>
        <p:spPr>
          <a:xfrm>
            <a:off x="304337" y="1233202"/>
            <a:ext cx="6630326" cy="4086794"/>
          </a:xfrm>
          <a:prstGeom prst="rect">
            <a:avLst/>
          </a:prstGeom>
          <a:noFill/>
          <a:ln>
            <a:noFill/>
          </a:ln>
        </p:spPr>
      </p:pic>
      <p:pic>
        <p:nvPicPr>
          <p:cNvPr id="180" name="Google Shape;180;p10"/>
          <p:cNvPicPr preferRelativeResize="0"/>
          <p:nvPr/>
        </p:nvPicPr>
        <p:blipFill rotWithShape="1">
          <a:blip r:embed="rId4">
            <a:alphaModFix/>
          </a:blip>
          <a:srcRect/>
          <a:stretch/>
        </p:blipFill>
        <p:spPr>
          <a:xfrm>
            <a:off x="410546" y="5631200"/>
            <a:ext cx="11453346" cy="6483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Bootstrap 24 Month</a:t>
            </a:r>
            <a:endParaRPr/>
          </a:p>
        </p:txBody>
      </p:sp>
      <p:sp>
        <p:nvSpPr>
          <p:cNvPr id="186" name="Google Shape;186;p11"/>
          <p:cNvSpPr txBox="1">
            <a:spLocks noGrp="1"/>
          </p:cNvSpPr>
          <p:nvPr>
            <p:ph type="body" idx="1"/>
          </p:nvPr>
        </p:nvSpPr>
        <p:spPr>
          <a:xfrm>
            <a:off x="0" y="2885350"/>
            <a:ext cx="4572000" cy="21864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b="1" dirty="0"/>
              <a:t>Bootstrap</a:t>
            </a:r>
            <a:r>
              <a:rPr lang="en-CA" dirty="0"/>
              <a:t> distribution of difference of proportion straddles 0</a:t>
            </a:r>
            <a:endParaRPr dirty="0"/>
          </a:p>
          <a:p>
            <a:pPr marL="228600" lvl="0" indent="-228600" algn="l" rtl="0">
              <a:lnSpc>
                <a:spcPct val="120000"/>
              </a:lnSpc>
              <a:spcBef>
                <a:spcPts val="1000"/>
              </a:spcBef>
              <a:spcAft>
                <a:spcPts val="0"/>
              </a:spcAft>
              <a:buSzPts val="2000"/>
              <a:buChar char="•"/>
            </a:pPr>
            <a:r>
              <a:rPr lang="en-CA" sz="1900" dirty="0"/>
              <a:t>95%CI: -0.0045 &lt;</a:t>
            </a:r>
            <a:r>
              <a:rPr lang="en-CA" sz="1800" dirty="0"/>
              <a:t> p</a:t>
            </a:r>
            <a:r>
              <a:rPr lang="en-CA" sz="1800" baseline="-25000" dirty="0"/>
              <a:t>2020</a:t>
            </a:r>
            <a:r>
              <a:rPr lang="en-CA" sz="1800" dirty="0"/>
              <a:t>- p</a:t>
            </a:r>
            <a:r>
              <a:rPr lang="en-CA" sz="1800" baseline="-25000" dirty="0"/>
              <a:t>201</a:t>
            </a:r>
            <a:r>
              <a:rPr lang="en-CA" sz="1900" dirty="0"/>
              <a:t>&lt; 0.0054</a:t>
            </a:r>
            <a:endParaRPr sz="1900" dirty="0"/>
          </a:p>
          <a:p>
            <a:pPr marL="228600" lvl="0" indent="-222250" algn="l" rtl="0">
              <a:lnSpc>
                <a:spcPct val="120000"/>
              </a:lnSpc>
              <a:spcBef>
                <a:spcPts val="1000"/>
              </a:spcBef>
              <a:spcAft>
                <a:spcPts val="0"/>
              </a:spcAft>
              <a:buSzPts val="1900"/>
              <a:buChar char="•"/>
            </a:pPr>
            <a:r>
              <a:rPr lang="en-CA" sz="1900" dirty="0"/>
              <a:t>Implies no difference</a:t>
            </a:r>
            <a:endParaRPr sz="1900" dirty="0"/>
          </a:p>
        </p:txBody>
      </p:sp>
      <p:pic>
        <p:nvPicPr>
          <p:cNvPr id="187" name="Google Shape;187;p11"/>
          <p:cNvPicPr preferRelativeResize="0"/>
          <p:nvPr/>
        </p:nvPicPr>
        <p:blipFill>
          <a:blip r:embed="rId3">
            <a:alphaModFix/>
          </a:blip>
          <a:stretch>
            <a:fillRect/>
          </a:stretch>
        </p:blipFill>
        <p:spPr>
          <a:xfrm>
            <a:off x="4572000" y="1355000"/>
            <a:ext cx="7583224" cy="463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6ddf4fb19d_0_23"/>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Permutation 24 Month</a:t>
            </a:r>
            <a:endParaRPr/>
          </a:p>
        </p:txBody>
      </p:sp>
      <p:sp>
        <p:nvSpPr>
          <p:cNvPr id="193" name="Google Shape;193;g16ddf4fb19d_0_23"/>
          <p:cNvSpPr txBox="1">
            <a:spLocks noGrp="1"/>
          </p:cNvSpPr>
          <p:nvPr>
            <p:ph type="body" idx="1"/>
          </p:nvPr>
        </p:nvSpPr>
        <p:spPr>
          <a:xfrm>
            <a:off x="0" y="2885350"/>
            <a:ext cx="4089600" cy="27270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b="1" dirty="0"/>
              <a:t>Permutation</a:t>
            </a:r>
            <a:r>
              <a:rPr lang="en-CA" dirty="0"/>
              <a:t> distribution of difference of proportion means</a:t>
            </a:r>
            <a:endParaRPr dirty="0"/>
          </a:p>
          <a:p>
            <a:pPr marL="228600" lvl="0" indent="-228600" algn="l" rtl="0">
              <a:lnSpc>
                <a:spcPct val="120000"/>
              </a:lnSpc>
              <a:spcBef>
                <a:spcPts val="0"/>
              </a:spcBef>
              <a:spcAft>
                <a:spcPts val="0"/>
              </a:spcAft>
              <a:buSzPts val="2000"/>
              <a:buChar char="•"/>
            </a:pPr>
            <a:r>
              <a:rPr lang="en-CA" dirty="0"/>
              <a:t>p-value: 0.4466</a:t>
            </a:r>
          </a:p>
          <a:p>
            <a:pPr marL="228600" lvl="0" indent="-228600" algn="l" rtl="0">
              <a:lnSpc>
                <a:spcPct val="120000"/>
              </a:lnSpc>
              <a:spcBef>
                <a:spcPts val="0"/>
              </a:spcBef>
              <a:spcAft>
                <a:spcPts val="0"/>
              </a:spcAft>
              <a:buSzPts val="2000"/>
              <a:buChar char="•"/>
            </a:pPr>
            <a:r>
              <a:rPr lang="en-CA" dirty="0"/>
              <a:t>Implies very probable observed result</a:t>
            </a:r>
          </a:p>
          <a:p>
            <a:pPr marL="0" lvl="0" indent="0" algn="l" rtl="0">
              <a:lnSpc>
                <a:spcPct val="120000"/>
              </a:lnSpc>
              <a:spcBef>
                <a:spcPts val="0"/>
              </a:spcBef>
              <a:spcAft>
                <a:spcPts val="0"/>
              </a:spcAft>
              <a:buSzPts val="2000"/>
              <a:buNone/>
            </a:pPr>
            <a:endParaRPr dirty="0"/>
          </a:p>
        </p:txBody>
      </p:sp>
      <p:pic>
        <p:nvPicPr>
          <p:cNvPr id="194" name="Google Shape;194;g16ddf4fb19d_0_23"/>
          <p:cNvPicPr preferRelativeResize="0"/>
          <p:nvPr/>
        </p:nvPicPr>
        <p:blipFill>
          <a:blip r:embed="rId3">
            <a:alphaModFix/>
          </a:blip>
          <a:stretch>
            <a:fillRect/>
          </a:stretch>
        </p:blipFill>
        <p:spPr>
          <a:xfrm>
            <a:off x="4242000" y="1143000"/>
            <a:ext cx="7617900" cy="492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6ddf4fb19d_0_31"/>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24 Month Conclusion</a:t>
            </a:r>
            <a:endParaRPr/>
          </a:p>
        </p:txBody>
      </p:sp>
      <p:sp>
        <p:nvSpPr>
          <p:cNvPr id="200" name="Google Shape;200;g16ddf4fb19d_0_31"/>
          <p:cNvSpPr txBox="1">
            <a:spLocks noGrp="1"/>
          </p:cNvSpPr>
          <p:nvPr>
            <p:ph type="body" idx="1"/>
          </p:nvPr>
        </p:nvSpPr>
        <p:spPr>
          <a:xfrm>
            <a:off x="524700" y="2051850"/>
            <a:ext cx="11142600" cy="27543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1000"/>
              </a:spcBef>
              <a:spcAft>
                <a:spcPts val="0"/>
              </a:spcAft>
              <a:buSzPts val="2000"/>
              <a:buChar char="•"/>
            </a:pPr>
            <a:r>
              <a:rPr lang="en-CA" b="1"/>
              <a:t>At 95% Confidence level, we fail to reject the null hypothesis. </a:t>
            </a:r>
            <a:endParaRPr b="1"/>
          </a:p>
          <a:p>
            <a:pPr marL="228600" lvl="0" indent="-228600" algn="l" rtl="0">
              <a:lnSpc>
                <a:spcPct val="120000"/>
              </a:lnSpc>
              <a:spcBef>
                <a:spcPts val="1000"/>
              </a:spcBef>
              <a:spcAft>
                <a:spcPts val="0"/>
              </a:spcAft>
              <a:buSzPts val="2000"/>
              <a:buChar char="•"/>
            </a:pPr>
            <a:r>
              <a:rPr lang="en-CA" b="1"/>
              <a:t>No statistical evidence to suggest that Women Shelter to Total Population proportion of total emergency shelter occupants was greater during the first 24 months of the COVID19 pandemic than during the first 24 months of the 2014 economic downturn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12 Month </a:t>
            </a:r>
            <a:endParaRPr/>
          </a:p>
        </p:txBody>
      </p:sp>
      <p:sp>
        <p:nvSpPr>
          <p:cNvPr id="206" name="Google Shape;206;p13"/>
          <p:cNvSpPr txBox="1">
            <a:spLocks noGrp="1"/>
          </p:cNvSpPr>
          <p:nvPr>
            <p:ph type="body" idx="1"/>
          </p:nvPr>
        </p:nvSpPr>
        <p:spPr>
          <a:xfrm>
            <a:off x="704849" y="957647"/>
            <a:ext cx="10953900" cy="9093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dirty="0"/>
              <a:t>2021 contained strongest restrictions, loss of employment  (</a:t>
            </a:r>
            <a:r>
              <a:rPr lang="en-CA" dirty="0" err="1">
                <a:solidFill>
                  <a:schemeClr val="dk1"/>
                </a:solidFill>
                <a:highlight>
                  <a:srgbClr val="F8F9FA"/>
                </a:highlight>
              </a:rPr>
              <a:t>Makowichuk</a:t>
            </a:r>
            <a:r>
              <a:rPr lang="en-CA" dirty="0">
                <a:solidFill>
                  <a:schemeClr val="dk1"/>
                </a:solidFill>
                <a:highlight>
                  <a:srgbClr val="F8F9FA"/>
                </a:highlight>
              </a:rPr>
              <a:t>)</a:t>
            </a:r>
            <a:endParaRPr dirty="0"/>
          </a:p>
          <a:p>
            <a:pPr marL="228600" lvl="0" indent="-228600" algn="l" rtl="0">
              <a:lnSpc>
                <a:spcPct val="120000"/>
              </a:lnSpc>
              <a:spcBef>
                <a:spcPts val="0"/>
              </a:spcBef>
              <a:spcAft>
                <a:spcPts val="0"/>
              </a:spcAft>
              <a:buSzPts val="2000"/>
              <a:buChar char="•"/>
            </a:pPr>
            <a:r>
              <a:rPr lang="en-CA" dirty="0"/>
              <a:t>Proportion chart below indicates greatest impact from COVID19 in first 12 months</a:t>
            </a:r>
            <a:endParaRPr dirty="0"/>
          </a:p>
        </p:txBody>
      </p:sp>
      <p:pic>
        <p:nvPicPr>
          <p:cNvPr id="207" name="Google Shape;207;p13"/>
          <p:cNvPicPr preferRelativeResize="0"/>
          <p:nvPr/>
        </p:nvPicPr>
        <p:blipFill rotWithShape="1">
          <a:blip r:embed="rId3">
            <a:alphaModFix/>
          </a:blip>
          <a:srcRect/>
          <a:stretch/>
        </p:blipFill>
        <p:spPr>
          <a:xfrm>
            <a:off x="698240" y="5832155"/>
            <a:ext cx="10868027" cy="630148"/>
          </a:xfrm>
          <a:prstGeom prst="rect">
            <a:avLst/>
          </a:prstGeom>
          <a:noFill/>
          <a:ln>
            <a:noFill/>
          </a:ln>
        </p:spPr>
      </p:pic>
      <p:pic>
        <p:nvPicPr>
          <p:cNvPr id="208" name="Google Shape;208;p13"/>
          <p:cNvPicPr preferRelativeResize="0"/>
          <p:nvPr/>
        </p:nvPicPr>
        <p:blipFill>
          <a:blip r:embed="rId4">
            <a:alphaModFix/>
          </a:blip>
          <a:stretch>
            <a:fillRect/>
          </a:stretch>
        </p:blipFill>
        <p:spPr>
          <a:xfrm>
            <a:off x="5970075" y="1866900"/>
            <a:ext cx="5961068" cy="3660455"/>
          </a:xfrm>
          <a:prstGeom prst="rect">
            <a:avLst/>
          </a:prstGeom>
          <a:noFill/>
          <a:ln>
            <a:noFill/>
          </a:ln>
        </p:spPr>
      </p:pic>
      <p:pic>
        <p:nvPicPr>
          <p:cNvPr id="209" name="Google Shape;209;p13"/>
          <p:cNvPicPr preferRelativeResize="0"/>
          <p:nvPr/>
        </p:nvPicPr>
        <p:blipFill>
          <a:blip r:embed="rId5">
            <a:alphaModFix/>
          </a:blip>
          <a:stretch>
            <a:fillRect/>
          </a:stretch>
        </p:blipFill>
        <p:spPr>
          <a:xfrm>
            <a:off x="142600" y="1866900"/>
            <a:ext cx="5729825" cy="3660450"/>
          </a:xfrm>
          <a:prstGeom prst="rect">
            <a:avLst/>
          </a:prstGeom>
          <a:noFill/>
          <a:ln>
            <a:noFill/>
          </a:ln>
        </p:spPr>
      </p:pic>
      <p:sp>
        <p:nvSpPr>
          <p:cNvPr id="210" name="Google Shape;210;p13"/>
          <p:cNvSpPr/>
          <p:nvPr/>
        </p:nvSpPr>
        <p:spPr>
          <a:xfrm>
            <a:off x="4401550" y="2116200"/>
            <a:ext cx="546000" cy="304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Bootstrap 12 Month</a:t>
            </a:r>
            <a:endParaRPr/>
          </a:p>
        </p:txBody>
      </p:sp>
      <p:sp>
        <p:nvSpPr>
          <p:cNvPr id="216" name="Google Shape;216;p14"/>
          <p:cNvSpPr txBox="1">
            <a:spLocks noGrp="1"/>
          </p:cNvSpPr>
          <p:nvPr>
            <p:ph type="body" idx="1"/>
          </p:nvPr>
        </p:nvSpPr>
        <p:spPr>
          <a:xfrm>
            <a:off x="0" y="2024975"/>
            <a:ext cx="4594500" cy="3025500"/>
          </a:xfrm>
          <a:prstGeom prst="rect">
            <a:avLst/>
          </a:prstGeom>
          <a:noFill/>
          <a:ln>
            <a:noFill/>
          </a:ln>
        </p:spPr>
        <p:txBody>
          <a:bodyPr spcFirstLastPara="1" wrap="square" lIns="91425" tIns="45700" rIns="91425" bIns="45700" anchor="t" anchorCtr="0">
            <a:normAutofit/>
          </a:bodyPr>
          <a:lstStyle/>
          <a:p>
            <a:pPr marL="228600" lvl="0" indent="-222250" algn="l" rtl="0">
              <a:lnSpc>
                <a:spcPct val="120000"/>
              </a:lnSpc>
              <a:spcBef>
                <a:spcPts val="0"/>
              </a:spcBef>
              <a:spcAft>
                <a:spcPts val="0"/>
              </a:spcAft>
              <a:buSzPts val="1900"/>
              <a:buChar char="•"/>
            </a:pPr>
            <a:r>
              <a:rPr lang="en-CA" sz="1900" b="1" dirty="0"/>
              <a:t>Bootstrap</a:t>
            </a:r>
            <a:r>
              <a:rPr lang="en-CA" sz="1900" dirty="0"/>
              <a:t> distribution of difference of proportion largely positive</a:t>
            </a:r>
            <a:endParaRPr sz="1900" dirty="0"/>
          </a:p>
          <a:p>
            <a:pPr marL="228600" lvl="0" indent="-222250" algn="l" rtl="0">
              <a:lnSpc>
                <a:spcPct val="120000"/>
              </a:lnSpc>
              <a:spcBef>
                <a:spcPts val="1000"/>
              </a:spcBef>
              <a:spcAft>
                <a:spcPts val="0"/>
              </a:spcAft>
              <a:buSzPts val="1900"/>
              <a:buChar char="•"/>
            </a:pPr>
            <a:r>
              <a:rPr lang="en-CA" sz="1900" dirty="0"/>
              <a:t>95%CI: 0.0018 &lt; p</a:t>
            </a:r>
            <a:r>
              <a:rPr lang="en-CA" sz="1900" baseline="-25000" dirty="0"/>
              <a:t>2020</a:t>
            </a:r>
            <a:r>
              <a:rPr lang="en-CA" sz="1900" dirty="0"/>
              <a:t>- p</a:t>
            </a:r>
            <a:r>
              <a:rPr lang="en-CA" sz="1900" baseline="-25000" dirty="0"/>
              <a:t>2014 </a:t>
            </a:r>
            <a:r>
              <a:rPr lang="en-CA" sz="1900" dirty="0"/>
              <a:t>&lt; 0.0137</a:t>
            </a:r>
          </a:p>
          <a:p>
            <a:pPr marL="228600" lvl="0" indent="-222250" algn="l" rtl="0">
              <a:lnSpc>
                <a:spcPct val="120000"/>
              </a:lnSpc>
              <a:spcBef>
                <a:spcPts val="1000"/>
              </a:spcBef>
              <a:spcAft>
                <a:spcPts val="0"/>
              </a:spcAft>
              <a:buSzPts val="1900"/>
              <a:buChar char="•"/>
            </a:pPr>
            <a:r>
              <a:rPr lang="en-CA" sz="1900" dirty="0"/>
              <a:t>Implies larger p</a:t>
            </a:r>
            <a:r>
              <a:rPr lang="en-CA" sz="1900" baseline="-25000" dirty="0"/>
              <a:t>2020</a:t>
            </a:r>
            <a:endParaRPr sz="1900" dirty="0"/>
          </a:p>
        </p:txBody>
      </p:sp>
      <p:pic>
        <p:nvPicPr>
          <p:cNvPr id="217" name="Google Shape;217;p14"/>
          <p:cNvPicPr preferRelativeResize="0"/>
          <p:nvPr/>
        </p:nvPicPr>
        <p:blipFill>
          <a:blip r:embed="rId3">
            <a:alphaModFix/>
          </a:blip>
          <a:stretch>
            <a:fillRect/>
          </a:stretch>
        </p:blipFill>
        <p:spPr>
          <a:xfrm>
            <a:off x="4594501" y="1475576"/>
            <a:ext cx="7362176" cy="457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g16ddf4fb19d_0_40"/>
          <p:cNvPicPr preferRelativeResize="0"/>
          <p:nvPr/>
        </p:nvPicPr>
        <p:blipFill>
          <a:blip r:embed="rId3">
            <a:alphaModFix/>
          </a:blip>
          <a:stretch>
            <a:fillRect/>
          </a:stretch>
        </p:blipFill>
        <p:spPr>
          <a:xfrm>
            <a:off x="4654125" y="1170375"/>
            <a:ext cx="7389975" cy="4693475"/>
          </a:xfrm>
          <a:prstGeom prst="rect">
            <a:avLst/>
          </a:prstGeom>
          <a:noFill/>
          <a:ln>
            <a:noFill/>
          </a:ln>
        </p:spPr>
      </p:pic>
      <p:sp>
        <p:nvSpPr>
          <p:cNvPr id="223" name="Google Shape;223;g16ddf4fb19d_0_40"/>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Permutation 12 Month</a:t>
            </a:r>
            <a:endParaRPr/>
          </a:p>
        </p:txBody>
      </p:sp>
      <p:sp>
        <p:nvSpPr>
          <p:cNvPr id="224" name="Google Shape;224;g16ddf4fb19d_0_40"/>
          <p:cNvSpPr txBox="1">
            <a:spLocks noGrp="1"/>
          </p:cNvSpPr>
          <p:nvPr>
            <p:ph type="body" idx="1"/>
          </p:nvPr>
        </p:nvSpPr>
        <p:spPr>
          <a:xfrm>
            <a:off x="0" y="2454675"/>
            <a:ext cx="4722600" cy="27270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b="1" dirty="0"/>
              <a:t>Permutation</a:t>
            </a:r>
            <a:r>
              <a:rPr lang="en-CA" dirty="0"/>
              <a:t> distribution of difference of proportion means </a:t>
            </a:r>
          </a:p>
          <a:p>
            <a:pPr marL="0" lvl="0" indent="0" algn="l" rtl="0">
              <a:lnSpc>
                <a:spcPct val="120000"/>
              </a:lnSpc>
              <a:spcBef>
                <a:spcPts val="0"/>
              </a:spcBef>
              <a:spcAft>
                <a:spcPts val="0"/>
              </a:spcAft>
              <a:buSzPts val="2000"/>
              <a:buNone/>
            </a:pPr>
            <a:r>
              <a:rPr lang="en-CA" sz="1900" dirty="0"/>
              <a:t>	p</a:t>
            </a:r>
            <a:r>
              <a:rPr lang="en-CA" sz="1900" baseline="-25000" dirty="0"/>
              <a:t>2020</a:t>
            </a:r>
            <a:r>
              <a:rPr lang="en-CA" sz="1900" dirty="0"/>
              <a:t>- p</a:t>
            </a:r>
            <a:r>
              <a:rPr lang="en-CA" sz="1900" baseline="-25000" dirty="0"/>
              <a:t>2014</a:t>
            </a:r>
            <a:r>
              <a:rPr lang="en-CA" dirty="0"/>
              <a:t> =  0.0082</a:t>
            </a:r>
            <a:endParaRPr dirty="0"/>
          </a:p>
          <a:p>
            <a:pPr marL="228600" lvl="0" indent="-228600" algn="l" rtl="0">
              <a:lnSpc>
                <a:spcPct val="120000"/>
              </a:lnSpc>
              <a:spcBef>
                <a:spcPts val="1000"/>
              </a:spcBef>
              <a:spcAft>
                <a:spcPts val="0"/>
              </a:spcAft>
              <a:buSzPts val="2000"/>
              <a:buChar char="•"/>
            </a:pPr>
            <a:r>
              <a:rPr lang="en-CA" dirty="0"/>
              <a:t>p-value: 0.0088</a:t>
            </a:r>
            <a:endParaRPr dirty="0"/>
          </a:p>
          <a:p>
            <a:pPr marL="228600" lvl="0" indent="-228600" algn="l" rtl="0">
              <a:lnSpc>
                <a:spcPct val="120000"/>
              </a:lnSpc>
              <a:spcBef>
                <a:spcPts val="1000"/>
              </a:spcBef>
              <a:spcAft>
                <a:spcPts val="0"/>
              </a:spcAft>
              <a:buSzPts val="2000"/>
              <a:buChar char="•"/>
            </a:pPr>
            <a:r>
              <a:rPr lang="en-CA" dirty="0"/>
              <a:t>Observed difference very unlikely</a:t>
            </a:r>
            <a:endParaRPr sz="1900" baseline="-25000" dirty="0"/>
          </a:p>
        </p:txBody>
      </p:sp>
      <p:sp>
        <p:nvSpPr>
          <p:cNvPr id="225" name="Google Shape;225;g16ddf4fb19d_0_40"/>
          <p:cNvSpPr txBox="1"/>
          <p:nvPr/>
        </p:nvSpPr>
        <p:spPr>
          <a:xfrm>
            <a:off x="8888313" y="1461480"/>
            <a:ext cx="2212306"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100" dirty="0"/>
              <a:t>P</a:t>
            </a:r>
            <a:r>
              <a:rPr lang="en-CA" sz="1100" baseline="-25000" dirty="0"/>
              <a:t>woman2020</a:t>
            </a:r>
            <a:r>
              <a:rPr lang="en-CA" sz="1100" dirty="0">
                <a:solidFill>
                  <a:schemeClr val="dk1"/>
                </a:solidFill>
              </a:rPr>
              <a:t>-P</a:t>
            </a:r>
            <a:r>
              <a:rPr lang="en-CA" sz="1100" baseline="-25000" dirty="0">
                <a:solidFill>
                  <a:schemeClr val="dk1"/>
                </a:solidFill>
              </a:rPr>
              <a:t>woman2014</a:t>
            </a:r>
            <a:r>
              <a:rPr lang="en-CA" sz="1100" dirty="0"/>
              <a:t>=0.0082</a:t>
            </a:r>
            <a:endParaRPr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6ddf4fb19d_0_53"/>
          <p:cNvSpPr txBox="1">
            <a:spLocks noGrp="1"/>
          </p:cNvSpPr>
          <p:nvPr>
            <p:ph type="title"/>
          </p:nvPr>
        </p:nvSpPr>
        <p:spPr>
          <a:xfrm>
            <a:off x="876300" y="3048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12 Month Conclusion</a:t>
            </a:r>
            <a:endParaRPr/>
          </a:p>
        </p:txBody>
      </p:sp>
      <p:sp>
        <p:nvSpPr>
          <p:cNvPr id="231" name="Google Shape;231;g16ddf4fb19d_0_53"/>
          <p:cNvSpPr txBox="1">
            <a:spLocks noGrp="1"/>
          </p:cNvSpPr>
          <p:nvPr>
            <p:ph type="body" idx="1"/>
          </p:nvPr>
        </p:nvSpPr>
        <p:spPr>
          <a:xfrm>
            <a:off x="524700" y="2051850"/>
            <a:ext cx="11142600" cy="27543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1000"/>
              </a:spcBef>
              <a:spcAft>
                <a:spcPts val="0"/>
              </a:spcAft>
              <a:buSzPts val="2000"/>
              <a:buChar char="•"/>
            </a:pPr>
            <a:r>
              <a:rPr lang="en-CA" b="1"/>
              <a:t>At 95% Confidence level, we reject the null hypothesis. </a:t>
            </a:r>
            <a:endParaRPr b="1"/>
          </a:p>
          <a:p>
            <a:pPr marL="228600" lvl="0" indent="-228600" algn="l" rtl="0">
              <a:spcBef>
                <a:spcPts val="1000"/>
              </a:spcBef>
              <a:spcAft>
                <a:spcPts val="0"/>
              </a:spcAft>
              <a:buSzPts val="2000"/>
              <a:buChar char="•"/>
            </a:pPr>
            <a:r>
              <a:rPr lang="en-CA" b="1"/>
              <a:t>Statistical evidence suggests that Women Shelter to Total Population proportion of total emergency shelter occupants was greater during the first 12 months of the COVID19 pandemic than during the first 12 months of the 2014 economic downturn</a:t>
            </a:r>
            <a:endParaRPr b="1"/>
          </a:p>
          <a:p>
            <a:pPr marL="0" lvl="0" indent="0" algn="l" rtl="0">
              <a:lnSpc>
                <a:spcPct val="120000"/>
              </a:lnSpc>
              <a:spcBef>
                <a:spcPts val="1000"/>
              </a:spcBef>
              <a:spcAft>
                <a:spcPts val="0"/>
              </a:spcAft>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Conclusions and Next Steps</a:t>
            </a:r>
            <a:endParaRPr/>
          </a:p>
        </p:txBody>
      </p:sp>
      <p:sp>
        <p:nvSpPr>
          <p:cNvPr id="237" name="Google Shape;237;p16"/>
          <p:cNvSpPr txBox="1">
            <a:spLocks noGrp="1"/>
          </p:cNvSpPr>
          <p:nvPr>
            <p:ph type="body" idx="1"/>
          </p:nvPr>
        </p:nvSpPr>
        <p:spPr>
          <a:xfrm>
            <a:off x="828197" y="1119499"/>
            <a:ext cx="9915000" cy="2673300"/>
          </a:xfrm>
          <a:prstGeom prst="rect">
            <a:avLst/>
          </a:prstGeom>
          <a:noFill/>
          <a:ln>
            <a:noFill/>
          </a:ln>
        </p:spPr>
        <p:txBody>
          <a:bodyPr spcFirstLastPara="1" wrap="square" lIns="91425" tIns="45700" rIns="91425" bIns="45700" anchor="t" anchorCtr="0">
            <a:normAutofit lnSpcReduction="10000"/>
          </a:bodyPr>
          <a:lstStyle/>
          <a:p>
            <a:pPr marL="228600" lvl="0" indent="-238125" algn="l" rtl="0">
              <a:lnSpc>
                <a:spcPct val="120000"/>
              </a:lnSpc>
              <a:spcBef>
                <a:spcPts val="0"/>
              </a:spcBef>
              <a:spcAft>
                <a:spcPts val="0"/>
              </a:spcAft>
              <a:buSzPts val="2000"/>
              <a:buChar char="•"/>
            </a:pPr>
            <a:r>
              <a:rPr lang="en-CA"/>
              <a:t>Strong negative linear correlation modeling the decline in homeless shelter occupancy in Alberta from 2013 to 2019.</a:t>
            </a:r>
            <a:endParaRPr/>
          </a:p>
          <a:p>
            <a:pPr marL="685800" lvl="1" indent="-224472" algn="l" rtl="0">
              <a:lnSpc>
                <a:spcPct val="120000"/>
              </a:lnSpc>
              <a:spcBef>
                <a:spcPts val="500"/>
              </a:spcBef>
              <a:spcAft>
                <a:spcPts val="0"/>
              </a:spcAft>
              <a:buSzPts val="1600"/>
              <a:buChar char="•"/>
            </a:pPr>
            <a:r>
              <a:rPr lang="en-CA" sz="1600"/>
              <a:t>95% CI on r-value: -0.9440 to -0.8209.</a:t>
            </a:r>
            <a:endParaRPr sz="1600"/>
          </a:p>
          <a:p>
            <a:pPr marL="685800" lvl="1" indent="-224472" algn="l" rtl="0">
              <a:lnSpc>
                <a:spcPct val="120000"/>
              </a:lnSpc>
              <a:spcBef>
                <a:spcPts val="500"/>
              </a:spcBef>
              <a:spcAft>
                <a:spcPts val="0"/>
              </a:spcAft>
              <a:buSzPts val="1600"/>
              <a:buChar char="•"/>
            </a:pPr>
            <a:r>
              <a:rPr lang="en-CA" sz="1600"/>
              <a:t>95% CI on prediction of quarterly occupancy in Q2 2022: 191,389 to 226,049. The actual value of 194,373 shows no increase in shelter occupancy post-COVID-19, once the virus became endemic.</a:t>
            </a:r>
            <a:endParaRPr sz="1600"/>
          </a:p>
          <a:p>
            <a:pPr marL="685800" lvl="1" indent="-224472" algn="l" rtl="0">
              <a:lnSpc>
                <a:spcPct val="120000"/>
              </a:lnSpc>
              <a:spcBef>
                <a:spcPts val="500"/>
              </a:spcBef>
              <a:spcAft>
                <a:spcPts val="0"/>
              </a:spcAft>
              <a:buSzPts val="1600"/>
              <a:buChar char="•"/>
            </a:pPr>
            <a:r>
              <a:rPr lang="en-CA" sz="1600"/>
              <a:t>Looking at other provinces where oil isn’t the main economic driver, do they see similar trends? Does government spending impact this more than environmental forces?</a:t>
            </a:r>
            <a:endParaRPr sz="1600"/>
          </a:p>
          <a:p>
            <a:pPr marL="685800" lvl="1" indent="-122872" algn="l" rtl="0">
              <a:lnSpc>
                <a:spcPct val="120000"/>
              </a:lnSpc>
              <a:spcBef>
                <a:spcPts val="500"/>
              </a:spcBef>
              <a:spcAft>
                <a:spcPts val="0"/>
              </a:spcAft>
              <a:buSzPts val="1800"/>
              <a:buNone/>
            </a:pPr>
            <a:endParaRPr sz="1600"/>
          </a:p>
        </p:txBody>
      </p:sp>
      <p:sp>
        <p:nvSpPr>
          <p:cNvPr id="238" name="Google Shape;238;p16"/>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sp>
        <p:nvSpPr>
          <p:cNvPr id="239" name="Google Shape;239;p16"/>
          <p:cNvSpPr txBox="1"/>
          <p:nvPr/>
        </p:nvSpPr>
        <p:spPr>
          <a:xfrm>
            <a:off x="828125" y="3560501"/>
            <a:ext cx="9915000" cy="3147600"/>
          </a:xfrm>
          <a:prstGeom prst="rect">
            <a:avLst/>
          </a:prstGeom>
          <a:noFill/>
          <a:ln>
            <a:noFill/>
          </a:ln>
        </p:spPr>
        <p:txBody>
          <a:bodyPr spcFirstLastPara="1" wrap="square" lIns="91425" tIns="45700" rIns="91425" bIns="45700" anchor="t" anchorCtr="0">
            <a:normAutofit/>
          </a:bodyPr>
          <a:lstStyle/>
          <a:p>
            <a:pPr marL="457200" lvl="0" indent="-346075" algn="l" rtl="0">
              <a:lnSpc>
                <a:spcPct val="120000"/>
              </a:lnSpc>
              <a:spcBef>
                <a:spcPts val="0"/>
              </a:spcBef>
              <a:spcAft>
                <a:spcPts val="0"/>
              </a:spcAft>
              <a:buClr>
                <a:schemeClr val="accent5"/>
              </a:buClr>
              <a:buSzPts val="1850"/>
              <a:buChar char="•"/>
            </a:pPr>
            <a:r>
              <a:rPr lang="en-CA" sz="1850">
                <a:solidFill>
                  <a:schemeClr val="dk2"/>
                </a:solidFill>
              </a:rPr>
              <a:t>At 24 months, we cannot conclude that the COVID19 pandemic saw a greater proportion of shelter seekers from Women Shelters than the 2014 downturn</a:t>
            </a:r>
            <a:endParaRPr sz="1850">
              <a:solidFill>
                <a:schemeClr val="dk2"/>
              </a:solidFill>
            </a:endParaRPr>
          </a:p>
          <a:p>
            <a:pPr marL="457200" lvl="0" indent="-346075" algn="l" rtl="0">
              <a:lnSpc>
                <a:spcPct val="120000"/>
              </a:lnSpc>
              <a:spcBef>
                <a:spcPts val="0"/>
              </a:spcBef>
              <a:spcAft>
                <a:spcPts val="0"/>
              </a:spcAft>
              <a:buClr>
                <a:schemeClr val="dk2"/>
              </a:buClr>
              <a:buSzPts val="1850"/>
              <a:buChar char="•"/>
            </a:pPr>
            <a:r>
              <a:rPr lang="en-CA" sz="1850">
                <a:solidFill>
                  <a:schemeClr val="dk2"/>
                </a:solidFill>
              </a:rPr>
              <a:t>At 12 months we can conclude that the COVID19 pandemic saw a greater proportion of shelter seekers from Women Shelters than the 2014 downturn</a:t>
            </a:r>
            <a:endParaRPr sz="1850">
              <a:solidFill>
                <a:schemeClr val="dk2"/>
              </a:solidFill>
            </a:endParaRPr>
          </a:p>
          <a:p>
            <a:pPr marL="685800" marR="0" lvl="1" indent="-215900" algn="l" rtl="0">
              <a:lnSpc>
                <a:spcPct val="120000"/>
              </a:lnSpc>
              <a:spcBef>
                <a:spcPts val="500"/>
              </a:spcBef>
              <a:spcAft>
                <a:spcPts val="0"/>
              </a:spcAft>
              <a:buClr>
                <a:schemeClr val="accent5"/>
              </a:buClr>
              <a:buSzPts val="1600"/>
              <a:buFont typeface="Arial"/>
              <a:buChar char="•"/>
            </a:pPr>
            <a:r>
              <a:rPr lang="en-CA" sz="1600" b="0" i="0" u="none" strike="noStrike" cap="none">
                <a:solidFill>
                  <a:schemeClr val="dk2"/>
                </a:solidFill>
                <a:latin typeface="Arial"/>
                <a:ea typeface="Arial"/>
                <a:cs typeface="Arial"/>
                <a:sym typeface="Arial"/>
              </a:rPr>
              <a:t>Further investigation would investigate if this relationship is true for Youth Shelter proportion or Family Shelters</a:t>
            </a:r>
            <a:endParaRPr sz="1600" b="0" i="0" u="none" strike="noStrike" cap="none">
              <a:solidFill>
                <a:schemeClr val="dk2"/>
              </a:solidFill>
              <a:latin typeface="Arial"/>
              <a:ea typeface="Arial"/>
              <a:cs typeface="Arial"/>
              <a:sym typeface="Arial"/>
            </a:endParaRPr>
          </a:p>
          <a:p>
            <a:pPr marL="685800" marR="0" lvl="1" indent="-215900" algn="l" rtl="0">
              <a:lnSpc>
                <a:spcPct val="120000"/>
              </a:lnSpc>
              <a:spcBef>
                <a:spcPts val="500"/>
              </a:spcBef>
              <a:spcAft>
                <a:spcPts val="0"/>
              </a:spcAft>
              <a:buClr>
                <a:schemeClr val="accent5"/>
              </a:buClr>
              <a:buSzPts val="1600"/>
              <a:buFont typeface="Arial"/>
              <a:buChar char="•"/>
            </a:pPr>
            <a:r>
              <a:rPr lang="en-CA" sz="1600">
                <a:solidFill>
                  <a:schemeClr val="dk2"/>
                </a:solidFill>
              </a:rPr>
              <a:t>The large spike in women proportion from 2016-2019 is interesting, next steps to identify indicators of when the greatest economic impact on citizens was due to the 2014 downturn</a:t>
            </a:r>
            <a:endParaRPr sz="1600"/>
          </a:p>
          <a:p>
            <a:pPr marL="685800" marR="0" lvl="1" indent="-114300" algn="l" rtl="0">
              <a:lnSpc>
                <a:spcPct val="120000"/>
              </a:lnSpc>
              <a:spcBef>
                <a:spcPts val="50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6ddf4fb19d_0_1"/>
          <p:cNvSpPr txBox="1">
            <a:spLocks noGrp="1"/>
          </p:cNvSpPr>
          <p:nvPr>
            <p:ph type="title"/>
          </p:nvPr>
        </p:nvSpPr>
        <p:spPr>
          <a:xfrm>
            <a:off x="905256" y="590668"/>
            <a:ext cx="9915000" cy="1329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CA"/>
              <a:t>Works Cited</a:t>
            </a:r>
            <a:endParaRPr/>
          </a:p>
        </p:txBody>
      </p:sp>
      <p:sp>
        <p:nvSpPr>
          <p:cNvPr id="245" name="Google Shape;245;g16ddf4fb19d_0_1"/>
          <p:cNvSpPr txBox="1">
            <a:spLocks noGrp="1"/>
          </p:cNvSpPr>
          <p:nvPr>
            <p:ph type="body" idx="1"/>
          </p:nvPr>
        </p:nvSpPr>
        <p:spPr>
          <a:xfrm>
            <a:off x="914400" y="1919673"/>
            <a:ext cx="9915000" cy="4123200"/>
          </a:xfrm>
          <a:prstGeom prst="rect">
            <a:avLst/>
          </a:prstGeom>
        </p:spPr>
        <p:txBody>
          <a:bodyPr spcFirstLastPara="1" wrap="square" lIns="91425" tIns="45700" rIns="91425" bIns="45700" anchor="t" anchorCtr="0">
            <a:normAutofit/>
          </a:bodyPr>
          <a:lstStyle/>
          <a:p>
            <a:pPr marL="457200" lvl="0" indent="-457200" algn="l" rtl="0">
              <a:lnSpc>
                <a:spcPct val="200000"/>
              </a:lnSpc>
              <a:spcBef>
                <a:spcPts val="0"/>
              </a:spcBef>
              <a:spcAft>
                <a:spcPts val="0"/>
              </a:spcAft>
              <a:buNone/>
            </a:pPr>
            <a:r>
              <a:rPr lang="en-CA" sz="1100">
                <a:solidFill>
                  <a:schemeClr val="dk1"/>
                </a:solidFill>
                <a:latin typeface="Calibri"/>
                <a:ea typeface="Calibri"/>
                <a:cs typeface="Calibri"/>
                <a:sym typeface="Calibri"/>
              </a:rPr>
              <a:t>“11.5 Symmetric and skewed data | Statistics.” </a:t>
            </a:r>
            <a:r>
              <a:rPr lang="en-CA" sz="1100" i="1">
                <a:solidFill>
                  <a:schemeClr val="dk1"/>
                </a:solidFill>
                <a:latin typeface="Calibri"/>
                <a:ea typeface="Calibri"/>
                <a:cs typeface="Calibri"/>
                <a:sym typeface="Calibri"/>
              </a:rPr>
              <a:t>Siyavula</a:t>
            </a:r>
            <a:r>
              <a:rPr lang="en-CA" sz="1100">
                <a:solidFill>
                  <a:schemeClr val="dk1"/>
                </a:solidFill>
                <a:latin typeface="Calibri"/>
                <a:ea typeface="Calibri"/>
                <a:cs typeface="Calibri"/>
                <a:sym typeface="Calibri"/>
              </a:rPr>
              <a:t>, https://ng.siyavula.com/read/maths/grade-11/statistics/11-statistics-05. Accessed 18 October 2022.</a:t>
            </a:r>
            <a:endParaRPr sz="1100">
              <a:solidFill>
                <a:schemeClr val="dk1"/>
              </a:solidFill>
              <a:latin typeface="Calibri"/>
              <a:ea typeface="Calibri"/>
              <a:cs typeface="Calibri"/>
              <a:sym typeface="Calibri"/>
            </a:endParaRPr>
          </a:p>
          <a:p>
            <a:pPr marL="457200" lvl="0" indent="-457200" algn="l" rtl="0">
              <a:lnSpc>
                <a:spcPct val="200000"/>
              </a:lnSpc>
              <a:spcBef>
                <a:spcPts val="0"/>
              </a:spcBef>
              <a:spcAft>
                <a:spcPts val="0"/>
              </a:spcAft>
              <a:buNone/>
            </a:pPr>
            <a:r>
              <a:rPr lang="en-CA" sz="1100">
                <a:solidFill>
                  <a:schemeClr val="dk1"/>
                </a:solidFill>
                <a:latin typeface="Calibri"/>
                <a:ea typeface="Calibri"/>
                <a:cs typeface="Calibri"/>
                <a:sym typeface="Calibri"/>
              </a:rPr>
              <a:t>Government of Alberta, 2019. “Emergency Shelters Daily Occupancy AB - Emergency Shelters Daily Occupancy AB - 2013-22.” </a:t>
            </a:r>
            <a:r>
              <a:rPr lang="en-CA" sz="1100" i="1">
                <a:solidFill>
                  <a:schemeClr val="dk1"/>
                </a:solidFill>
                <a:latin typeface="Calibri"/>
                <a:ea typeface="Calibri"/>
                <a:cs typeface="Calibri"/>
                <a:sym typeface="Calibri"/>
              </a:rPr>
              <a:t>Open Government Program</a:t>
            </a:r>
            <a:r>
              <a:rPr lang="en-CA" sz="1100">
                <a:solidFill>
                  <a:schemeClr val="dk1"/>
                </a:solidFill>
                <a:latin typeface="Calibri"/>
                <a:ea typeface="Calibri"/>
                <a:cs typeface="Calibri"/>
                <a:sym typeface="Calibri"/>
              </a:rPr>
              <a:t>, 8 February 2019, https://open.alberta.ca/dataset/funded-emergency-shelters-daily-occupancy-ab/resource/b7080b66-25ea-4c30-ac47-02b64353637f. Accessed 18 October 2022.</a:t>
            </a:r>
            <a:endParaRPr sz="1100">
              <a:solidFill>
                <a:schemeClr val="dk1"/>
              </a:solidFill>
              <a:latin typeface="Calibri"/>
              <a:ea typeface="Calibri"/>
              <a:cs typeface="Calibri"/>
              <a:sym typeface="Calibri"/>
            </a:endParaRPr>
          </a:p>
          <a:p>
            <a:pPr marL="457200" lvl="0" indent="-457200" algn="l" rtl="0">
              <a:lnSpc>
                <a:spcPct val="200000"/>
              </a:lnSpc>
              <a:spcBef>
                <a:spcPts val="0"/>
              </a:spcBef>
              <a:spcAft>
                <a:spcPts val="0"/>
              </a:spcAft>
              <a:buNone/>
            </a:pPr>
            <a:r>
              <a:rPr lang="en-CA" sz="1100">
                <a:solidFill>
                  <a:schemeClr val="dk1"/>
                </a:solidFill>
                <a:latin typeface="Calibri"/>
                <a:ea typeface="Calibri"/>
                <a:cs typeface="Calibri"/>
                <a:sym typeface="Calibri"/>
              </a:rPr>
              <a:t>Government of Alberta, 2022. “Oil Prices.” </a:t>
            </a:r>
            <a:r>
              <a:rPr lang="en-CA" sz="1100" i="1">
                <a:solidFill>
                  <a:schemeClr val="dk1"/>
                </a:solidFill>
                <a:latin typeface="Calibri"/>
                <a:ea typeface="Calibri"/>
                <a:cs typeface="Calibri"/>
                <a:sym typeface="Calibri"/>
              </a:rPr>
              <a:t>Alberta Economic Dashboard</a:t>
            </a:r>
            <a:r>
              <a:rPr lang="en-CA" sz="1100">
                <a:solidFill>
                  <a:schemeClr val="dk1"/>
                </a:solidFill>
                <a:latin typeface="Calibri"/>
                <a:ea typeface="Calibri"/>
                <a:cs typeface="Calibri"/>
                <a:sym typeface="Calibri"/>
              </a:rPr>
              <a:t>, http://economicdashboard.alberta.ca/oilprice. Accessed 18 October 2022.</a:t>
            </a:r>
            <a:endParaRPr sz="1100">
              <a:solidFill>
                <a:schemeClr val="dk1"/>
              </a:solidFill>
              <a:latin typeface="Calibri"/>
              <a:ea typeface="Calibri"/>
              <a:cs typeface="Calibri"/>
              <a:sym typeface="Calibri"/>
            </a:endParaRPr>
          </a:p>
          <a:p>
            <a:pPr marL="457200" lvl="0" indent="-457200" algn="l" rtl="0">
              <a:lnSpc>
                <a:spcPct val="200000"/>
              </a:lnSpc>
              <a:spcBef>
                <a:spcPts val="0"/>
              </a:spcBef>
              <a:spcAft>
                <a:spcPts val="0"/>
              </a:spcAft>
              <a:buNone/>
            </a:pPr>
            <a:r>
              <a:rPr lang="en-CA" sz="1100">
                <a:solidFill>
                  <a:schemeClr val="dk1"/>
                </a:solidFill>
                <a:latin typeface="Calibri"/>
                <a:ea typeface="Calibri"/>
                <a:cs typeface="Calibri"/>
                <a:sym typeface="Calibri"/>
              </a:rPr>
              <a:t>Makowichuk, Darren. “Two years of COVID-19: A timeline of the pandemic in Alberta.” </a:t>
            </a:r>
            <a:r>
              <a:rPr lang="en-CA" sz="1100" i="1">
                <a:solidFill>
                  <a:schemeClr val="dk1"/>
                </a:solidFill>
                <a:latin typeface="Calibri"/>
                <a:ea typeface="Calibri"/>
                <a:cs typeface="Calibri"/>
                <a:sym typeface="Calibri"/>
              </a:rPr>
              <a:t>Calgary Herald</a:t>
            </a:r>
            <a:r>
              <a:rPr lang="en-CA" sz="1100">
                <a:solidFill>
                  <a:schemeClr val="dk1"/>
                </a:solidFill>
                <a:latin typeface="Calibri"/>
                <a:ea typeface="Calibri"/>
                <a:cs typeface="Calibri"/>
                <a:sym typeface="Calibri"/>
              </a:rPr>
              <a:t>, 15 March 2022, https://calgaryherald.com/news/local-news/two-years-of-covid-19-a-timeline-of-the-pandemic-in-alberta. Accessed 18 October 2022.</a:t>
            </a:r>
            <a:endParaRPr sz="1100">
              <a:solidFill>
                <a:schemeClr val="dk1"/>
              </a:solidFill>
              <a:latin typeface="Calibri"/>
              <a:ea typeface="Calibri"/>
              <a:cs typeface="Calibri"/>
              <a:sym typeface="Calibri"/>
            </a:endParaRPr>
          </a:p>
          <a:p>
            <a:pPr marL="457200" lvl="0" indent="-457200" algn="l" rtl="0">
              <a:lnSpc>
                <a:spcPct val="200000"/>
              </a:lnSpc>
              <a:spcBef>
                <a:spcPts val="0"/>
              </a:spcBef>
              <a:spcAft>
                <a:spcPts val="0"/>
              </a:spcAft>
              <a:buClr>
                <a:schemeClr val="dk1"/>
              </a:buClr>
              <a:buSzPts val="1100"/>
              <a:buFont typeface="Arial"/>
              <a:buNone/>
            </a:pPr>
            <a:r>
              <a:rPr lang="en-CA" sz="1100">
                <a:solidFill>
                  <a:schemeClr val="dk1"/>
                </a:solidFill>
                <a:latin typeface="Calibri"/>
                <a:ea typeface="Calibri"/>
                <a:cs typeface="Calibri"/>
                <a:sym typeface="Calibri"/>
              </a:rPr>
              <a:t>Sawhney, Rajan. “The 'shadow' pandemic | Alberta.ca.” </a:t>
            </a:r>
            <a:r>
              <a:rPr lang="en-CA" sz="1100" i="1">
                <a:solidFill>
                  <a:schemeClr val="dk1"/>
                </a:solidFill>
                <a:latin typeface="Calibri"/>
                <a:ea typeface="Calibri"/>
                <a:cs typeface="Calibri"/>
                <a:sym typeface="Calibri"/>
              </a:rPr>
              <a:t>Government of Alberta</a:t>
            </a:r>
            <a:r>
              <a:rPr lang="en-CA" sz="1100">
                <a:solidFill>
                  <a:schemeClr val="dk1"/>
                </a:solidFill>
                <a:latin typeface="Calibri"/>
                <a:ea typeface="Calibri"/>
                <a:cs typeface="Calibri"/>
                <a:sym typeface="Calibri"/>
              </a:rPr>
              <a:t>, 20 April 2021, https://www.alberta.ca/article-the-shadow-pandemic.aspx. Accessed 17 October 2022.</a:t>
            </a:r>
            <a:endParaRPr sz="1100">
              <a:solidFill>
                <a:schemeClr val="dk1"/>
              </a:solidFill>
              <a:latin typeface="Calibri"/>
              <a:ea typeface="Calibri"/>
              <a:cs typeface="Calibri"/>
              <a:sym typeface="Calibri"/>
            </a:endParaRPr>
          </a:p>
          <a:p>
            <a:pPr marL="0" lvl="0" indent="457200" algn="l" rtl="0">
              <a:spcBef>
                <a:spcPts val="1000"/>
              </a:spcBef>
              <a:spcAft>
                <a:spcPts val="0"/>
              </a:spcAft>
              <a:buNone/>
            </a:pP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749980"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Background</a:t>
            </a:r>
            <a:endParaRPr/>
          </a:p>
        </p:txBody>
      </p:sp>
      <p:sp>
        <p:nvSpPr>
          <p:cNvPr id="97" name="Google Shape;97;p2"/>
          <p:cNvSpPr txBox="1">
            <a:spLocks noGrp="1"/>
          </p:cNvSpPr>
          <p:nvPr>
            <p:ph type="body" idx="1"/>
          </p:nvPr>
        </p:nvSpPr>
        <p:spPr>
          <a:xfrm>
            <a:off x="819509" y="1069676"/>
            <a:ext cx="9915000" cy="4977300"/>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20000"/>
              </a:lnSpc>
              <a:spcBef>
                <a:spcPts val="0"/>
              </a:spcBef>
              <a:spcAft>
                <a:spcPts val="0"/>
              </a:spcAft>
              <a:buSzPct val="100000"/>
              <a:buChar char="•"/>
            </a:pPr>
            <a:r>
              <a:rPr lang="en-CA"/>
              <a:t>Gain an understanding of overnight occupancy in emergency homeless shelters across the province of Alberta from 2013 to 2022.</a:t>
            </a:r>
            <a:endParaRPr/>
          </a:p>
          <a:p>
            <a:pPr marL="228600" lvl="0" indent="-228600" algn="l" rtl="0">
              <a:lnSpc>
                <a:spcPct val="120000"/>
              </a:lnSpc>
              <a:spcBef>
                <a:spcPts val="1000"/>
              </a:spcBef>
              <a:spcAft>
                <a:spcPts val="0"/>
              </a:spcAft>
              <a:buSzPct val="100000"/>
              <a:buChar char="•"/>
            </a:pPr>
            <a:r>
              <a:rPr lang="en-CA"/>
              <a:t>During this time, there were major downturns in the price of oil, a commodity heavily linked to Alberta’s economy (September 2014 and March 2020)(</a:t>
            </a:r>
            <a:r>
              <a:rPr lang="en-CA">
                <a:solidFill>
                  <a:schemeClr val="dk1"/>
                </a:solidFill>
                <a:latin typeface="Calibri"/>
                <a:ea typeface="Calibri"/>
                <a:cs typeface="Calibri"/>
                <a:sym typeface="Calibri"/>
              </a:rPr>
              <a:t>Government of Alberta, 2022)</a:t>
            </a:r>
            <a:endParaRPr/>
          </a:p>
          <a:p>
            <a:pPr marL="228600" lvl="0" indent="-228600" algn="l" rtl="0">
              <a:lnSpc>
                <a:spcPct val="120000"/>
              </a:lnSpc>
              <a:spcBef>
                <a:spcPts val="1000"/>
              </a:spcBef>
              <a:spcAft>
                <a:spcPts val="0"/>
              </a:spcAft>
              <a:buSzPct val="100000"/>
              <a:buChar char="•"/>
            </a:pPr>
            <a:r>
              <a:rPr lang="en-CA" u="sng"/>
              <a:t>Topic of Investigation #1: </a:t>
            </a:r>
            <a:r>
              <a:rPr lang="en-CA"/>
              <a:t>Which economic downturn, brought on by the 2014 crash in oil prices and/or COVID-19 pandemic had a larger effect on homeless shelter occupancy?</a:t>
            </a:r>
            <a:endParaRPr/>
          </a:p>
          <a:p>
            <a:pPr marL="685800" lvl="1" indent="-228600" algn="l" rtl="0">
              <a:lnSpc>
                <a:spcPct val="120000"/>
              </a:lnSpc>
              <a:spcBef>
                <a:spcPts val="500"/>
              </a:spcBef>
              <a:spcAft>
                <a:spcPts val="0"/>
              </a:spcAft>
              <a:buSzPct val="100000"/>
              <a:buChar char="•"/>
            </a:pPr>
            <a:r>
              <a:rPr lang="en-CA"/>
              <a:t>Does crippling the province’s biggest industry create a larger homelessness problem?</a:t>
            </a:r>
            <a:endParaRPr/>
          </a:p>
          <a:p>
            <a:pPr marL="228600" lvl="0" indent="-228600" algn="l" rtl="0">
              <a:lnSpc>
                <a:spcPct val="120000"/>
              </a:lnSpc>
              <a:spcBef>
                <a:spcPts val="1000"/>
              </a:spcBef>
              <a:spcAft>
                <a:spcPts val="0"/>
              </a:spcAft>
              <a:buSzPct val="100000"/>
              <a:buChar char="•"/>
            </a:pPr>
            <a:r>
              <a:rPr lang="en-CA" u="sng"/>
              <a:t>Topic of Investigation #2: </a:t>
            </a:r>
            <a:r>
              <a:rPr lang="en-CA"/>
              <a:t>Which economic downturn resulted in a higher proportion of occupants in women emergency shelters?</a:t>
            </a:r>
            <a:endParaRPr/>
          </a:p>
          <a:p>
            <a:pPr marL="685800" lvl="1" indent="-228600" algn="l" rtl="0">
              <a:lnSpc>
                <a:spcPct val="120000"/>
              </a:lnSpc>
              <a:spcBef>
                <a:spcPts val="500"/>
              </a:spcBef>
              <a:spcAft>
                <a:spcPts val="0"/>
              </a:spcAft>
              <a:buSzPct val="102857"/>
              <a:buChar char="•"/>
            </a:pPr>
            <a:r>
              <a:rPr lang="en-CA"/>
              <a:t>“Shadow Pandemic” of increased domestic violence catalyzed by increased time spent indoors, coupled with joblessness resulting in an inability to move away from abusive situations </a:t>
            </a:r>
            <a:r>
              <a:rPr lang="en-CA" sz="1750"/>
              <a:t>(</a:t>
            </a:r>
            <a:r>
              <a:rPr lang="en-CA" sz="1750">
                <a:solidFill>
                  <a:schemeClr val="dk1"/>
                </a:solidFill>
              </a:rPr>
              <a:t>Sawhney)</a:t>
            </a:r>
            <a:r>
              <a:rPr lang="en-CA" sz="1750"/>
              <a:t>.</a:t>
            </a:r>
            <a:endParaRPr sz="1750"/>
          </a:p>
          <a:p>
            <a:pPr marL="228600" lvl="0" indent="-111125" algn="l" rtl="0">
              <a:lnSpc>
                <a:spcPct val="120000"/>
              </a:lnSpc>
              <a:spcBef>
                <a:spcPts val="1000"/>
              </a:spcBef>
              <a:spcAft>
                <a:spcPts val="0"/>
              </a:spcAft>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The Dataset</a:t>
            </a:r>
            <a:endParaRPr/>
          </a:p>
        </p:txBody>
      </p:sp>
      <p:sp>
        <p:nvSpPr>
          <p:cNvPr id="103" name="Google Shape;103;p3"/>
          <p:cNvSpPr txBox="1">
            <a:spLocks noGrp="1"/>
          </p:cNvSpPr>
          <p:nvPr>
            <p:ph type="body" idx="1"/>
          </p:nvPr>
        </p:nvSpPr>
        <p:spPr>
          <a:xfrm>
            <a:off x="828135" y="937525"/>
            <a:ext cx="9915000" cy="17130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i="1"/>
              <a:t>Emergency Shelters Daily Occupancy AB - Emergency Shelters Daily Occupancy AB - 2013-22” (Alberta Government, 2022). </a:t>
            </a:r>
            <a:endParaRPr/>
          </a:p>
          <a:p>
            <a:pPr marL="228600" lvl="0" indent="-228600" algn="l" rtl="0">
              <a:lnSpc>
                <a:spcPct val="120000"/>
              </a:lnSpc>
              <a:spcBef>
                <a:spcPts val="1000"/>
              </a:spcBef>
              <a:spcAft>
                <a:spcPts val="0"/>
              </a:spcAft>
              <a:buSzPts val="2000"/>
              <a:buChar char="•"/>
            </a:pPr>
            <a:r>
              <a:rPr lang="en-CA"/>
              <a:t>Daily occupancy data from 16 municipalities over multiple different shelter types.</a:t>
            </a:r>
            <a:endParaRPr/>
          </a:p>
          <a:p>
            <a:pPr marL="685800" lvl="1" indent="-228600" algn="l" rtl="0">
              <a:lnSpc>
                <a:spcPct val="120000"/>
              </a:lnSpc>
              <a:spcBef>
                <a:spcPts val="500"/>
              </a:spcBef>
              <a:spcAft>
                <a:spcPts val="0"/>
              </a:spcAft>
              <a:buSzPts val="1800"/>
              <a:buChar char="•"/>
            </a:pPr>
            <a:r>
              <a:rPr lang="en-CA"/>
              <a:t>Removed “COVID-19 Isolation Sites” – Quarantining purposes only.</a:t>
            </a:r>
            <a:endParaRPr/>
          </a:p>
          <a:p>
            <a:pPr marL="685800" lvl="1" indent="-114300" algn="l" rtl="0">
              <a:lnSpc>
                <a:spcPct val="120000"/>
              </a:lnSpc>
              <a:spcBef>
                <a:spcPts val="500"/>
              </a:spcBef>
              <a:spcAft>
                <a:spcPts val="0"/>
              </a:spcAft>
              <a:buSzPts val="1800"/>
              <a:buNone/>
            </a:pPr>
            <a:endParaRPr/>
          </a:p>
        </p:txBody>
      </p:sp>
      <p:grpSp>
        <p:nvGrpSpPr>
          <p:cNvPr id="104" name="Google Shape;104;p3"/>
          <p:cNvGrpSpPr/>
          <p:nvPr/>
        </p:nvGrpSpPr>
        <p:grpSpPr>
          <a:xfrm>
            <a:off x="397643" y="2739398"/>
            <a:ext cx="5989937" cy="3837143"/>
            <a:chOff x="397643" y="2739398"/>
            <a:chExt cx="5989937" cy="3837143"/>
          </a:xfrm>
        </p:grpSpPr>
        <p:pic>
          <p:nvPicPr>
            <p:cNvPr id="105" name="Google Shape;105;p3" descr="Chart&#10;&#10;Description automatically generated"/>
            <p:cNvPicPr preferRelativeResize="0"/>
            <p:nvPr/>
          </p:nvPicPr>
          <p:blipFill rotWithShape="1">
            <a:blip r:embed="rId3">
              <a:alphaModFix/>
            </a:blip>
            <a:srcRect/>
            <a:stretch/>
          </p:blipFill>
          <p:spPr>
            <a:xfrm>
              <a:off x="397643" y="2739398"/>
              <a:ext cx="5989937" cy="3837143"/>
            </a:xfrm>
            <a:prstGeom prst="rect">
              <a:avLst/>
            </a:prstGeom>
            <a:noFill/>
            <a:ln>
              <a:noFill/>
            </a:ln>
          </p:spPr>
        </p:pic>
        <p:sp>
          <p:nvSpPr>
            <p:cNvPr id="106" name="Google Shape;106;p3"/>
            <p:cNvSpPr/>
            <p:nvPr/>
          </p:nvSpPr>
          <p:spPr>
            <a:xfrm>
              <a:off x="4717950" y="4240771"/>
              <a:ext cx="1588800" cy="1524000"/>
            </a:xfrm>
            <a:prstGeom prst="ellipse">
              <a:avLst/>
            </a:prstGeom>
            <a:noFill/>
            <a:ln w="28575" cap="flat" cmpd="sng">
              <a:solidFill>
                <a:srgbClr val="A51D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07" name="Google Shape;107;p3"/>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sp>
        <p:nvSpPr>
          <p:cNvPr id="108" name="Google Shape;108;p3"/>
          <p:cNvSpPr txBox="1"/>
          <p:nvPr/>
        </p:nvSpPr>
        <p:spPr>
          <a:xfrm>
            <a:off x="6991892" y="3195875"/>
            <a:ext cx="4910400" cy="2924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April 2013 to July 2022.</a:t>
            </a:r>
            <a:endParaRPr/>
          </a:p>
          <a:p>
            <a:pPr marL="228600" marR="0" lvl="0" indent="-228600" algn="l" rtl="0">
              <a:lnSpc>
                <a:spcPct val="120000"/>
              </a:lnSpc>
              <a:spcBef>
                <a:spcPts val="100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Shelters adapting to social distancing measures.</a:t>
            </a:r>
            <a:endParaRPr/>
          </a:p>
          <a:p>
            <a:pPr marL="228600" marR="0" lvl="0" indent="-228600" algn="l" rtl="0">
              <a:lnSpc>
                <a:spcPct val="120000"/>
              </a:lnSpc>
              <a:spcBef>
                <a:spcPts val="100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Vaccine development.</a:t>
            </a:r>
            <a:endParaRPr/>
          </a:p>
          <a:p>
            <a:pPr marL="228600" marR="0" lvl="0" indent="-228600" algn="l" rtl="0">
              <a:lnSpc>
                <a:spcPct val="120000"/>
              </a:lnSpc>
              <a:spcBef>
                <a:spcPts val="100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Fear?</a:t>
            </a:r>
            <a:endParaRPr/>
          </a:p>
          <a:p>
            <a:pPr marL="685800" marR="0" lvl="1" indent="-101600" algn="l" rtl="0">
              <a:lnSpc>
                <a:spcPct val="120000"/>
              </a:lnSpc>
              <a:spcBef>
                <a:spcPts val="500"/>
              </a:spcBef>
              <a:spcAft>
                <a:spcPts val="0"/>
              </a:spcAft>
              <a:buClr>
                <a:schemeClr val="accent5"/>
              </a:buClr>
              <a:buSzPts val="2000"/>
              <a:buFont typeface="Arial"/>
              <a:buNone/>
            </a:pPr>
            <a:endParaRPr sz="2000" b="0" i="0" u="none" strike="noStrike" cap="none">
              <a:solidFill>
                <a:schemeClr val="dk2"/>
              </a:solidFill>
              <a:latin typeface="Arial"/>
              <a:ea typeface="Arial"/>
              <a:cs typeface="Arial"/>
              <a:sym typeface="Arial"/>
            </a:endParaRPr>
          </a:p>
        </p:txBody>
      </p:sp>
      <p:cxnSp>
        <p:nvCxnSpPr>
          <p:cNvPr id="109" name="Google Shape;109;p3"/>
          <p:cNvCxnSpPr/>
          <p:nvPr/>
        </p:nvCxnSpPr>
        <p:spPr>
          <a:xfrm flipH="1">
            <a:off x="6387522" y="4657967"/>
            <a:ext cx="480600" cy="155700"/>
          </a:xfrm>
          <a:prstGeom prst="straightConnector1">
            <a:avLst/>
          </a:prstGeom>
          <a:noFill/>
          <a:ln w="9525" cap="flat" cmpd="sng">
            <a:solidFill>
              <a:schemeClr val="accent2"/>
            </a:solidFill>
            <a:prstDash val="solid"/>
            <a:miter lim="800000"/>
            <a:headEnd type="none" w="sm" len="sm"/>
            <a:tailEnd type="triangle" w="med" len="med"/>
          </a:ln>
        </p:spPr>
      </p:cxnSp>
      <p:sp>
        <p:nvSpPr>
          <p:cNvPr id="110" name="Google Shape;110;p3"/>
          <p:cNvSpPr/>
          <p:nvPr/>
        </p:nvSpPr>
        <p:spPr>
          <a:xfrm>
            <a:off x="6861057" y="3855711"/>
            <a:ext cx="261600" cy="1604400"/>
          </a:xfrm>
          <a:prstGeom prst="leftBrace">
            <a:avLst>
              <a:gd name="adj1" fmla="val 8333"/>
              <a:gd name="adj2" fmla="val 50000"/>
            </a:avLst>
          </a:prstGeom>
          <a:no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Topic of Investigation #1</a:t>
            </a:r>
            <a:endParaRPr/>
          </a:p>
        </p:txBody>
      </p:sp>
      <p:sp>
        <p:nvSpPr>
          <p:cNvPr id="116" name="Google Shape;116;p4"/>
          <p:cNvSpPr txBox="1">
            <a:spLocks noGrp="1"/>
          </p:cNvSpPr>
          <p:nvPr>
            <p:ph type="body" idx="1"/>
          </p:nvPr>
        </p:nvSpPr>
        <p:spPr>
          <a:xfrm>
            <a:off x="828135" y="937524"/>
            <a:ext cx="9915000" cy="52476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dirty="0"/>
              <a:t>Initial steps were to look at the </a:t>
            </a:r>
            <a:r>
              <a:rPr lang="en-CA" b="1" dirty="0"/>
              <a:t>difference in mean monthly occupancy </a:t>
            </a:r>
            <a:r>
              <a:rPr lang="en-CA" dirty="0"/>
              <a:t>between two different 24-month datasets.</a:t>
            </a:r>
            <a:endParaRPr dirty="0"/>
          </a:p>
          <a:p>
            <a:pPr marL="685800" lvl="1" indent="-228600" algn="l" rtl="0">
              <a:lnSpc>
                <a:spcPct val="120000"/>
              </a:lnSpc>
              <a:spcBef>
                <a:spcPts val="500"/>
              </a:spcBef>
              <a:spcAft>
                <a:spcPts val="0"/>
              </a:spcAft>
              <a:buSzPts val="1800"/>
              <a:buChar char="•"/>
            </a:pPr>
            <a:r>
              <a:rPr lang="en-CA" dirty="0"/>
              <a:t>24 months chosen as the dataset only included 28 months of data after March 2020.  </a:t>
            </a:r>
            <a:endParaRPr dirty="0"/>
          </a:p>
          <a:p>
            <a:pPr marL="685800" lvl="1" indent="-228600" algn="l" rtl="0">
              <a:lnSpc>
                <a:spcPct val="120000"/>
              </a:lnSpc>
              <a:spcBef>
                <a:spcPts val="500"/>
              </a:spcBef>
              <a:spcAft>
                <a:spcPts val="0"/>
              </a:spcAft>
              <a:buSzPts val="1800"/>
              <a:buChar char="•"/>
            </a:pPr>
            <a:r>
              <a:rPr lang="en-CA" dirty="0"/>
              <a:t>October 2014 to September 2016</a:t>
            </a:r>
            <a:endParaRPr dirty="0"/>
          </a:p>
          <a:p>
            <a:pPr marL="685800" lvl="1" indent="-228600" algn="l" rtl="0">
              <a:lnSpc>
                <a:spcPct val="120000"/>
              </a:lnSpc>
              <a:spcBef>
                <a:spcPts val="500"/>
              </a:spcBef>
              <a:spcAft>
                <a:spcPts val="0"/>
              </a:spcAft>
              <a:buSzPts val="1800"/>
              <a:buChar char="•"/>
            </a:pPr>
            <a:r>
              <a:rPr lang="en-CA" dirty="0"/>
              <a:t>April 2020 to March 2022.</a:t>
            </a:r>
            <a:endParaRPr dirty="0"/>
          </a:p>
          <a:p>
            <a:pPr marL="685800" lvl="1" indent="-114300" algn="l" rtl="0">
              <a:lnSpc>
                <a:spcPct val="120000"/>
              </a:lnSpc>
              <a:spcBef>
                <a:spcPts val="500"/>
              </a:spcBef>
              <a:spcAft>
                <a:spcPts val="0"/>
              </a:spcAft>
              <a:buSzPts val="1800"/>
              <a:buNone/>
            </a:pPr>
            <a:endParaRPr dirty="0"/>
          </a:p>
        </p:txBody>
      </p:sp>
      <p:sp>
        <p:nvSpPr>
          <p:cNvPr id="117" name="Google Shape;117;p4"/>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18" name="Google Shape;118;p4"/>
          <p:cNvPicPr preferRelativeResize="0"/>
          <p:nvPr/>
        </p:nvPicPr>
        <p:blipFill rotWithShape="1">
          <a:blip r:embed="rId3">
            <a:alphaModFix/>
          </a:blip>
          <a:srcRect/>
          <a:stretch/>
        </p:blipFill>
        <p:spPr>
          <a:xfrm>
            <a:off x="6446313" y="6073411"/>
            <a:ext cx="3381847" cy="419158"/>
          </a:xfrm>
          <a:prstGeom prst="rect">
            <a:avLst/>
          </a:prstGeom>
          <a:noFill/>
          <a:ln>
            <a:noFill/>
          </a:ln>
        </p:spPr>
      </p:pic>
      <p:pic>
        <p:nvPicPr>
          <p:cNvPr id="119" name="Google Shape;119;p4"/>
          <p:cNvPicPr preferRelativeResize="0"/>
          <p:nvPr/>
        </p:nvPicPr>
        <p:blipFill rotWithShape="1">
          <a:blip r:embed="rId4">
            <a:alphaModFix/>
          </a:blip>
          <a:srcRect/>
          <a:stretch/>
        </p:blipFill>
        <p:spPr>
          <a:xfrm>
            <a:off x="5690157" y="2506085"/>
            <a:ext cx="5204266" cy="3259896"/>
          </a:xfrm>
          <a:prstGeom prst="rect">
            <a:avLst/>
          </a:prstGeom>
          <a:noFill/>
          <a:ln>
            <a:noFill/>
          </a:ln>
        </p:spPr>
      </p:pic>
      <p:pic>
        <p:nvPicPr>
          <p:cNvPr id="120" name="Google Shape;120;p4"/>
          <p:cNvPicPr preferRelativeResize="0"/>
          <p:nvPr/>
        </p:nvPicPr>
        <p:blipFill>
          <a:blip r:embed="rId5">
            <a:alphaModFix/>
          </a:blip>
          <a:stretch>
            <a:fillRect/>
          </a:stretch>
        </p:blipFill>
        <p:spPr>
          <a:xfrm>
            <a:off x="279948" y="3429000"/>
            <a:ext cx="5410210" cy="325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Topic of Investigation #1 - Cont.</a:t>
            </a:r>
            <a:endParaRPr/>
          </a:p>
        </p:txBody>
      </p:sp>
      <p:sp>
        <p:nvSpPr>
          <p:cNvPr id="126" name="Google Shape;126;p5"/>
          <p:cNvSpPr txBox="1">
            <a:spLocks noGrp="1"/>
          </p:cNvSpPr>
          <p:nvPr>
            <p:ph type="body" idx="1"/>
          </p:nvPr>
        </p:nvSpPr>
        <p:spPr>
          <a:xfrm>
            <a:off x="828135" y="937524"/>
            <a:ext cx="9915000" cy="52476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a:t>To look for any linear correlations, first divided the time data into yearly quarters and indexed the quarters.</a:t>
            </a:r>
            <a:endParaRPr/>
          </a:p>
          <a:p>
            <a:pPr marL="685800" lvl="1" indent="-114300" algn="l" rtl="0">
              <a:lnSpc>
                <a:spcPct val="120000"/>
              </a:lnSpc>
              <a:spcBef>
                <a:spcPts val="500"/>
              </a:spcBef>
              <a:spcAft>
                <a:spcPts val="0"/>
              </a:spcAft>
              <a:buSzPts val="1800"/>
              <a:buNone/>
            </a:pPr>
            <a:endParaRPr/>
          </a:p>
        </p:txBody>
      </p:sp>
      <p:sp>
        <p:nvSpPr>
          <p:cNvPr id="127" name="Google Shape;127;p5"/>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28" name="Google Shape;128;p5"/>
          <p:cNvPicPr preferRelativeResize="0"/>
          <p:nvPr/>
        </p:nvPicPr>
        <p:blipFill rotWithShape="1">
          <a:blip r:embed="rId3">
            <a:alphaModFix/>
          </a:blip>
          <a:srcRect/>
          <a:stretch/>
        </p:blipFill>
        <p:spPr>
          <a:xfrm>
            <a:off x="5174211" y="1599112"/>
            <a:ext cx="6563641" cy="4115373"/>
          </a:xfrm>
          <a:prstGeom prst="rect">
            <a:avLst/>
          </a:prstGeom>
          <a:noFill/>
          <a:ln>
            <a:noFill/>
          </a:ln>
        </p:spPr>
      </p:pic>
      <p:pic>
        <p:nvPicPr>
          <p:cNvPr id="129" name="Google Shape;129;p5"/>
          <p:cNvPicPr preferRelativeResize="0"/>
          <p:nvPr/>
        </p:nvPicPr>
        <p:blipFill rotWithShape="1">
          <a:blip r:embed="rId4">
            <a:alphaModFix/>
          </a:blip>
          <a:srcRect/>
          <a:stretch/>
        </p:blipFill>
        <p:spPr>
          <a:xfrm>
            <a:off x="110363" y="5358475"/>
            <a:ext cx="4828750" cy="648245"/>
          </a:xfrm>
          <a:prstGeom prst="rect">
            <a:avLst/>
          </a:prstGeom>
          <a:noFill/>
          <a:ln>
            <a:noFill/>
          </a:ln>
        </p:spPr>
      </p:pic>
      <p:pic>
        <p:nvPicPr>
          <p:cNvPr id="130" name="Google Shape;130;p5"/>
          <p:cNvPicPr preferRelativeResize="0"/>
          <p:nvPr/>
        </p:nvPicPr>
        <p:blipFill rotWithShape="1">
          <a:blip r:embed="rId5">
            <a:alphaModFix/>
          </a:blip>
          <a:srcRect/>
          <a:stretch/>
        </p:blipFill>
        <p:spPr>
          <a:xfrm>
            <a:off x="9393241" y="2644019"/>
            <a:ext cx="1638529" cy="342948"/>
          </a:xfrm>
          <a:prstGeom prst="rect">
            <a:avLst/>
          </a:prstGeom>
          <a:noFill/>
          <a:ln>
            <a:noFill/>
          </a:ln>
        </p:spPr>
      </p:pic>
      <p:grpSp>
        <p:nvGrpSpPr>
          <p:cNvPr id="131" name="Google Shape;131;p5"/>
          <p:cNvGrpSpPr/>
          <p:nvPr/>
        </p:nvGrpSpPr>
        <p:grpSpPr>
          <a:xfrm>
            <a:off x="255755" y="1808186"/>
            <a:ext cx="4537976" cy="3241619"/>
            <a:chOff x="397643" y="2739398"/>
            <a:chExt cx="5989937" cy="3837143"/>
          </a:xfrm>
        </p:grpSpPr>
        <p:pic>
          <p:nvPicPr>
            <p:cNvPr id="132" name="Google Shape;132;p5" descr="Chart&#10;&#10;Description automatically generated"/>
            <p:cNvPicPr preferRelativeResize="0"/>
            <p:nvPr/>
          </p:nvPicPr>
          <p:blipFill rotWithShape="1">
            <a:blip r:embed="rId6">
              <a:alphaModFix/>
            </a:blip>
            <a:srcRect/>
            <a:stretch/>
          </p:blipFill>
          <p:spPr>
            <a:xfrm>
              <a:off x="397643" y="2739398"/>
              <a:ext cx="5989937" cy="3837143"/>
            </a:xfrm>
            <a:prstGeom prst="rect">
              <a:avLst/>
            </a:prstGeom>
            <a:noFill/>
            <a:ln>
              <a:noFill/>
            </a:ln>
          </p:spPr>
        </p:pic>
        <p:sp>
          <p:nvSpPr>
            <p:cNvPr id="133" name="Google Shape;133;p5"/>
            <p:cNvSpPr/>
            <p:nvPr/>
          </p:nvSpPr>
          <p:spPr>
            <a:xfrm>
              <a:off x="4717950" y="4240771"/>
              <a:ext cx="1588800" cy="1524000"/>
            </a:xfrm>
            <a:prstGeom prst="ellipse">
              <a:avLst/>
            </a:prstGeom>
            <a:noFill/>
            <a:ln w="28575" cap="flat" cmpd="sng">
              <a:solidFill>
                <a:srgbClr val="A51D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34" name="Google Shape;134;p5"/>
          <p:cNvPicPr preferRelativeResize="0"/>
          <p:nvPr/>
        </p:nvPicPr>
        <p:blipFill>
          <a:blip r:embed="rId7">
            <a:alphaModFix/>
          </a:blip>
          <a:stretch>
            <a:fillRect/>
          </a:stretch>
        </p:blipFill>
        <p:spPr>
          <a:xfrm>
            <a:off x="6243900" y="3971375"/>
            <a:ext cx="1657350" cy="63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Topic of Investigation #1 - Cont.</a:t>
            </a:r>
            <a:endParaRPr/>
          </a:p>
        </p:txBody>
      </p:sp>
      <p:sp>
        <p:nvSpPr>
          <p:cNvPr id="140" name="Google Shape;140;p6"/>
          <p:cNvSpPr txBox="1">
            <a:spLocks noGrp="1"/>
          </p:cNvSpPr>
          <p:nvPr>
            <p:ph type="body" idx="1"/>
          </p:nvPr>
        </p:nvSpPr>
        <p:spPr>
          <a:xfrm>
            <a:off x="828135" y="937524"/>
            <a:ext cx="9915000" cy="6234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a:t>Condition checking</a:t>
            </a:r>
            <a:endParaRPr/>
          </a:p>
          <a:p>
            <a:pPr marL="685800" lvl="1" indent="-114300" algn="l" rtl="0">
              <a:lnSpc>
                <a:spcPct val="120000"/>
              </a:lnSpc>
              <a:spcBef>
                <a:spcPts val="500"/>
              </a:spcBef>
              <a:spcAft>
                <a:spcPts val="0"/>
              </a:spcAft>
              <a:buSzPts val="1800"/>
              <a:buNone/>
            </a:pPr>
            <a:endParaRPr/>
          </a:p>
        </p:txBody>
      </p:sp>
      <p:sp>
        <p:nvSpPr>
          <p:cNvPr id="141" name="Google Shape;141;p6"/>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42" name="Google Shape;142;p6" descr="Chart, scatter chart&#10;&#10;Description automatically generated"/>
          <p:cNvPicPr preferRelativeResize="0"/>
          <p:nvPr/>
        </p:nvPicPr>
        <p:blipFill rotWithShape="1">
          <a:blip r:embed="rId3">
            <a:alphaModFix/>
          </a:blip>
          <a:srcRect/>
          <a:stretch/>
        </p:blipFill>
        <p:spPr>
          <a:xfrm>
            <a:off x="451407" y="1472199"/>
            <a:ext cx="5238750" cy="3070860"/>
          </a:xfrm>
          <a:prstGeom prst="rect">
            <a:avLst/>
          </a:prstGeom>
          <a:noFill/>
          <a:ln>
            <a:noFill/>
          </a:ln>
        </p:spPr>
      </p:pic>
      <p:pic>
        <p:nvPicPr>
          <p:cNvPr id="143" name="Google Shape;143;p6"/>
          <p:cNvPicPr preferRelativeResize="0"/>
          <p:nvPr/>
        </p:nvPicPr>
        <p:blipFill rotWithShape="1">
          <a:blip r:embed="rId4">
            <a:alphaModFix/>
          </a:blip>
          <a:srcRect/>
          <a:stretch/>
        </p:blipFill>
        <p:spPr>
          <a:xfrm>
            <a:off x="5921573" y="1372725"/>
            <a:ext cx="5670064" cy="3269809"/>
          </a:xfrm>
          <a:prstGeom prst="rect">
            <a:avLst/>
          </a:prstGeom>
          <a:noFill/>
          <a:ln>
            <a:noFill/>
          </a:ln>
        </p:spPr>
      </p:pic>
      <p:sp>
        <p:nvSpPr>
          <p:cNvPr id="144" name="Google Shape;144;p6"/>
          <p:cNvSpPr txBox="1"/>
          <p:nvPr/>
        </p:nvSpPr>
        <p:spPr>
          <a:xfrm>
            <a:off x="732727" y="5192817"/>
            <a:ext cx="9915000" cy="12183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7000"/>
              </a:lnSpc>
              <a:spcBef>
                <a:spcPts val="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The plots above show (1) the residuals are normally distributed and (2) the residuals vs. predicted values show no clear distribution and the sum of the residuals = 1.0e-11</a:t>
            </a:r>
            <a:r>
              <a:rPr lang="en-CA" sz="2000">
                <a:solidFill>
                  <a:schemeClr val="dk2"/>
                </a:solidFill>
              </a:rPr>
              <a:t>, </a:t>
            </a:r>
            <a:r>
              <a:rPr lang="en-CA" sz="2000" b="0" i="0" u="none" strike="noStrike" cap="none">
                <a:solidFill>
                  <a:schemeClr val="dk2"/>
                </a:solidFill>
                <a:latin typeface="Arial"/>
                <a:ea typeface="Arial"/>
                <a:cs typeface="Arial"/>
                <a:sym typeface="Arial"/>
              </a:rPr>
              <a:t>further supporting homoscedasticity.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4000"/>
              <a:buFont typeface="Abril Fatface"/>
              <a:buNone/>
            </a:pPr>
            <a:r>
              <a:rPr lang="en-CA"/>
              <a:t>Topic of Investigation #1 - Cont.</a:t>
            </a:r>
            <a:endParaRPr/>
          </a:p>
        </p:txBody>
      </p:sp>
      <p:sp>
        <p:nvSpPr>
          <p:cNvPr id="150" name="Google Shape;150;p7"/>
          <p:cNvSpPr txBox="1">
            <a:spLocks noGrp="1"/>
          </p:cNvSpPr>
          <p:nvPr>
            <p:ph type="body" idx="1"/>
          </p:nvPr>
        </p:nvSpPr>
        <p:spPr>
          <a:xfrm>
            <a:off x="828135" y="937524"/>
            <a:ext cx="9915000" cy="61707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2000"/>
              <a:buChar char="•"/>
            </a:pPr>
            <a:r>
              <a:rPr lang="en-CA"/>
              <a:t>Hypothesis Development: </a:t>
            </a:r>
            <a:endParaRPr/>
          </a:p>
          <a:p>
            <a:pPr marL="228600" lvl="0" indent="-228600" algn="l" rtl="0">
              <a:lnSpc>
                <a:spcPct val="120000"/>
              </a:lnSpc>
              <a:spcBef>
                <a:spcPts val="1000"/>
              </a:spcBef>
              <a:spcAft>
                <a:spcPts val="0"/>
              </a:spcAft>
              <a:buSzPts val="2000"/>
              <a:buChar char="•"/>
            </a:pPr>
            <a:r>
              <a:rPr lang="en-CA"/>
              <a:t>Calculated P-value of 5.47e-9. Therefore we rejected the null hypothesis and concluded that the slope of the linear model is &lt;0.</a:t>
            </a:r>
            <a:endParaRPr/>
          </a:p>
          <a:p>
            <a:pPr marL="228600" lvl="0" indent="-228600" algn="l" rtl="0">
              <a:lnSpc>
                <a:spcPct val="120000"/>
              </a:lnSpc>
              <a:spcBef>
                <a:spcPts val="1000"/>
              </a:spcBef>
              <a:spcAft>
                <a:spcPts val="0"/>
              </a:spcAft>
              <a:buSzPts val="2000"/>
              <a:buChar char="•"/>
            </a:pPr>
            <a:r>
              <a:rPr lang="en-CA"/>
              <a:t>95% CI on β</a:t>
            </a:r>
            <a:r>
              <a:rPr lang="en-CA" baseline="-25000"/>
              <a:t>1</a:t>
            </a:r>
            <a:r>
              <a:rPr lang="en-CA"/>
              <a:t>: -4009 to -2528</a:t>
            </a:r>
            <a:endParaRPr/>
          </a:p>
          <a:p>
            <a:pPr marL="228600" lvl="0" indent="-228600" algn="l" rtl="0">
              <a:lnSpc>
                <a:spcPct val="120000"/>
              </a:lnSpc>
              <a:spcBef>
                <a:spcPts val="1000"/>
              </a:spcBef>
              <a:spcAft>
                <a:spcPts val="0"/>
              </a:spcAft>
              <a:buSzPts val="2000"/>
              <a:buChar char="•"/>
            </a:pPr>
            <a:r>
              <a:rPr lang="en-CA"/>
              <a:t>95% CI on A: 306,334 to 330,773</a:t>
            </a:r>
            <a:endParaRPr/>
          </a:p>
          <a:p>
            <a:pPr marL="228600" lvl="0" indent="-228600" algn="l" rtl="0">
              <a:lnSpc>
                <a:spcPct val="120000"/>
              </a:lnSpc>
              <a:spcBef>
                <a:spcPts val="1000"/>
              </a:spcBef>
              <a:spcAft>
                <a:spcPts val="0"/>
              </a:spcAft>
              <a:buSzPts val="2000"/>
              <a:buChar char="•"/>
            </a:pPr>
            <a:r>
              <a:rPr lang="en-CA"/>
              <a:t>95% CI on r: -0.9440 to -0.8209</a:t>
            </a:r>
            <a:endParaRPr/>
          </a:p>
          <a:p>
            <a:pPr marL="228600" lvl="0" indent="-228600" algn="l" rtl="0">
              <a:lnSpc>
                <a:spcPct val="120000"/>
              </a:lnSpc>
              <a:spcBef>
                <a:spcPts val="1000"/>
              </a:spcBef>
              <a:spcAft>
                <a:spcPts val="0"/>
              </a:spcAft>
              <a:buSzPts val="2000"/>
              <a:buChar char="•"/>
            </a:pPr>
            <a:r>
              <a:rPr lang="en-CA" b="1"/>
              <a:t>Predicted shelter occupancy for Q2 2022: 208,719</a:t>
            </a:r>
            <a:endParaRPr/>
          </a:p>
          <a:p>
            <a:pPr marL="685800" lvl="1" indent="-228600" algn="l" rtl="0">
              <a:lnSpc>
                <a:spcPct val="120000"/>
              </a:lnSpc>
              <a:spcBef>
                <a:spcPts val="500"/>
              </a:spcBef>
              <a:spcAft>
                <a:spcPts val="0"/>
              </a:spcAft>
              <a:buSzPts val="1800"/>
              <a:buChar char="•"/>
            </a:pPr>
            <a:r>
              <a:rPr lang="en-CA" b="1"/>
              <a:t>95% CI on predicted shelter occupancy for Q2 2022: 191,389 to 226,049</a:t>
            </a:r>
            <a:endParaRPr/>
          </a:p>
          <a:p>
            <a:pPr marL="685800" lvl="1" indent="-228600" algn="l" rtl="0">
              <a:lnSpc>
                <a:spcPct val="120000"/>
              </a:lnSpc>
              <a:spcBef>
                <a:spcPts val="500"/>
              </a:spcBef>
              <a:spcAft>
                <a:spcPts val="0"/>
              </a:spcAft>
              <a:buSzPts val="1800"/>
              <a:buChar char="•"/>
            </a:pPr>
            <a:r>
              <a:rPr lang="en-CA" b="1"/>
              <a:t>Actual shelter occupancy in Q2 2022: 194,373</a:t>
            </a:r>
            <a:endParaRPr sz="2000" b="1"/>
          </a:p>
          <a:p>
            <a:pPr marL="685800" lvl="1" indent="-101600" algn="l" rtl="0">
              <a:lnSpc>
                <a:spcPct val="120000"/>
              </a:lnSpc>
              <a:spcBef>
                <a:spcPts val="500"/>
              </a:spcBef>
              <a:spcAft>
                <a:spcPts val="0"/>
              </a:spcAft>
              <a:buSzPts val="2000"/>
              <a:buNone/>
            </a:pPr>
            <a:endParaRPr sz="2000" b="1"/>
          </a:p>
        </p:txBody>
      </p:sp>
      <p:sp>
        <p:nvSpPr>
          <p:cNvPr id="151" name="Google Shape;151;p7"/>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52" name="Google Shape;152;p7"/>
          <p:cNvPicPr preferRelativeResize="0"/>
          <p:nvPr/>
        </p:nvPicPr>
        <p:blipFill rotWithShape="1">
          <a:blip r:embed="rId3">
            <a:alphaModFix/>
          </a:blip>
          <a:srcRect/>
          <a:stretch/>
        </p:blipFill>
        <p:spPr>
          <a:xfrm>
            <a:off x="3961142" y="1000750"/>
            <a:ext cx="2647950" cy="466725"/>
          </a:xfrm>
          <a:prstGeom prst="rect">
            <a:avLst/>
          </a:prstGeom>
          <a:noFill/>
          <a:ln>
            <a:noFill/>
          </a:ln>
        </p:spPr>
      </p:pic>
      <p:pic>
        <p:nvPicPr>
          <p:cNvPr id="153" name="Google Shape;153;p7"/>
          <p:cNvPicPr preferRelativeResize="0"/>
          <p:nvPr/>
        </p:nvPicPr>
        <p:blipFill>
          <a:blip r:embed="rId4">
            <a:alphaModFix/>
          </a:blip>
          <a:stretch>
            <a:fillRect/>
          </a:stretch>
        </p:blipFill>
        <p:spPr>
          <a:xfrm>
            <a:off x="5775400" y="2163900"/>
            <a:ext cx="3473299" cy="549438"/>
          </a:xfrm>
          <a:prstGeom prst="rect">
            <a:avLst/>
          </a:prstGeom>
          <a:noFill/>
          <a:ln>
            <a:noFill/>
          </a:ln>
        </p:spPr>
      </p:pic>
      <p:pic>
        <p:nvPicPr>
          <p:cNvPr id="154" name="Google Shape;154;p7"/>
          <p:cNvPicPr preferRelativeResize="0"/>
          <p:nvPr/>
        </p:nvPicPr>
        <p:blipFill>
          <a:blip r:embed="rId5">
            <a:alphaModFix/>
          </a:blip>
          <a:stretch>
            <a:fillRect/>
          </a:stretch>
        </p:blipFill>
        <p:spPr>
          <a:xfrm>
            <a:off x="5984200" y="3409775"/>
            <a:ext cx="3351700" cy="351650"/>
          </a:xfrm>
          <a:prstGeom prst="rect">
            <a:avLst/>
          </a:prstGeom>
          <a:noFill/>
          <a:ln>
            <a:noFill/>
          </a:ln>
        </p:spPr>
      </p:pic>
      <p:pic>
        <p:nvPicPr>
          <p:cNvPr id="155" name="Google Shape;155;p7"/>
          <p:cNvPicPr preferRelativeResize="0"/>
          <p:nvPr/>
        </p:nvPicPr>
        <p:blipFill>
          <a:blip r:embed="rId6">
            <a:alphaModFix/>
          </a:blip>
          <a:stretch>
            <a:fillRect/>
          </a:stretch>
        </p:blipFill>
        <p:spPr>
          <a:xfrm>
            <a:off x="6078313" y="2786838"/>
            <a:ext cx="3055714" cy="54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732728" y="0"/>
            <a:ext cx="9915000" cy="1329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Proportion of Women Emergency Shelters</a:t>
            </a:r>
            <a:endParaRPr/>
          </a:p>
        </p:txBody>
      </p:sp>
      <p:sp>
        <p:nvSpPr>
          <p:cNvPr id="161" name="Google Shape;161;p8"/>
          <p:cNvSpPr txBox="1"/>
          <p:nvPr/>
        </p:nvSpPr>
        <p:spPr>
          <a:xfrm>
            <a:off x="5512278" y="3429000"/>
            <a:ext cx="5429100" cy="3147600"/>
          </a:xfrm>
          <a:prstGeom prst="rect">
            <a:avLst/>
          </a:prstGeom>
          <a:noFill/>
          <a:ln>
            <a:noFill/>
          </a:ln>
        </p:spPr>
        <p:txBody>
          <a:bodyPr spcFirstLastPara="1" wrap="square" lIns="91425" tIns="45700" rIns="91425" bIns="45700" anchor="t" anchorCtr="0">
            <a:normAutofit/>
          </a:bodyPr>
          <a:lstStyle/>
          <a:p>
            <a:pPr marL="685800" marR="0" lvl="1" indent="-114300" algn="l" rtl="0">
              <a:lnSpc>
                <a:spcPct val="120000"/>
              </a:lnSpc>
              <a:spcBef>
                <a:spcPts val="0"/>
              </a:spcBef>
              <a:spcAft>
                <a:spcPts val="0"/>
              </a:spcAft>
              <a:buClr>
                <a:schemeClr val="accent5"/>
              </a:buClr>
              <a:buSzPts val="1800"/>
              <a:buFont typeface="Arial"/>
              <a:buNone/>
            </a:pPr>
            <a:endParaRPr sz="1800" b="0" i="0" u="none" strike="noStrike" cap="none">
              <a:solidFill>
                <a:schemeClr val="dk2"/>
              </a:solidFill>
              <a:latin typeface="Arial"/>
              <a:ea typeface="Arial"/>
              <a:cs typeface="Arial"/>
              <a:sym typeface="Arial"/>
            </a:endParaRPr>
          </a:p>
        </p:txBody>
      </p:sp>
      <p:sp>
        <p:nvSpPr>
          <p:cNvPr id="162" name="Google Shape;162;p8"/>
          <p:cNvSpPr txBox="1">
            <a:spLocks noGrp="1"/>
          </p:cNvSpPr>
          <p:nvPr>
            <p:ph type="body" idx="1"/>
          </p:nvPr>
        </p:nvSpPr>
        <p:spPr>
          <a:xfrm>
            <a:off x="858416" y="1061257"/>
            <a:ext cx="9915000" cy="41232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CA"/>
              <a:t>Analysis of difference of proportion for “women emergency” shelter occupants to total  emergency shelter occupants, between the covid-19 pandemic and the 2014 economic downturn</a:t>
            </a:r>
            <a:endParaRPr/>
          </a:p>
          <a:p>
            <a:pPr marL="228600" lvl="0" indent="-228600" algn="l" rtl="0">
              <a:lnSpc>
                <a:spcPct val="120000"/>
              </a:lnSpc>
              <a:spcBef>
                <a:spcPts val="1000"/>
              </a:spcBef>
              <a:spcAft>
                <a:spcPts val="0"/>
              </a:spcAft>
              <a:buSzPts val="2000"/>
              <a:buChar char="•"/>
            </a:pPr>
            <a:r>
              <a:rPr lang="en-CA"/>
              <a:t>As total occupancy of all emergency shelters has fallen year over year, this proportion analysis allows us to compare the environments of the two time-periods relative to themselves</a:t>
            </a:r>
            <a:endParaRPr/>
          </a:p>
        </p:txBody>
      </p:sp>
      <p:pic>
        <p:nvPicPr>
          <p:cNvPr id="163" name="Google Shape;163;p8"/>
          <p:cNvPicPr preferRelativeResize="0"/>
          <p:nvPr/>
        </p:nvPicPr>
        <p:blipFill rotWithShape="1">
          <a:blip r:embed="rId3">
            <a:alphaModFix/>
          </a:blip>
          <a:srcRect/>
          <a:stretch/>
        </p:blipFill>
        <p:spPr>
          <a:xfrm>
            <a:off x="646750" y="3429000"/>
            <a:ext cx="5159296" cy="3147550"/>
          </a:xfrm>
          <a:prstGeom prst="rect">
            <a:avLst/>
          </a:prstGeom>
          <a:noFill/>
          <a:ln>
            <a:noFill/>
          </a:ln>
        </p:spPr>
      </p:pic>
      <p:pic>
        <p:nvPicPr>
          <p:cNvPr id="164" name="Google Shape;164;p8"/>
          <p:cNvPicPr preferRelativeResize="0"/>
          <p:nvPr/>
        </p:nvPicPr>
        <p:blipFill>
          <a:blip r:embed="rId4">
            <a:alphaModFix/>
          </a:blip>
          <a:stretch>
            <a:fillRect/>
          </a:stretch>
        </p:blipFill>
        <p:spPr>
          <a:xfrm>
            <a:off x="6110850" y="3469587"/>
            <a:ext cx="4960551" cy="30663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body" idx="1"/>
          </p:nvPr>
        </p:nvSpPr>
        <p:spPr>
          <a:xfrm>
            <a:off x="933450" y="1052900"/>
            <a:ext cx="10277400" cy="439200"/>
          </a:xfrm>
          <a:prstGeom prst="rect">
            <a:avLst/>
          </a:prstGeom>
          <a:noFill/>
          <a:ln>
            <a:noFill/>
          </a:ln>
        </p:spPr>
        <p:txBody>
          <a:bodyPr spcFirstLastPara="1" wrap="square" lIns="91425" tIns="45700" rIns="91425" bIns="45700" anchor="t" anchorCtr="0">
            <a:noAutofit/>
          </a:bodyPr>
          <a:lstStyle/>
          <a:p>
            <a:pPr marL="228600" lvl="0" indent="-206375" algn="l" rtl="0">
              <a:lnSpc>
                <a:spcPct val="120000"/>
              </a:lnSpc>
              <a:spcBef>
                <a:spcPts val="0"/>
              </a:spcBef>
              <a:spcAft>
                <a:spcPts val="0"/>
              </a:spcAft>
              <a:buSzPts val="1650"/>
              <a:buChar char="•"/>
            </a:pPr>
            <a:r>
              <a:rPr lang="en-CA" sz="1650"/>
              <a:t>“Shadow Pandemic” (Sawhney) – This informed our hypothesis</a:t>
            </a:r>
            <a:endParaRPr sz="1650"/>
          </a:p>
          <a:p>
            <a:pPr marL="228600" lvl="0" indent="-101600" algn="l" rtl="0">
              <a:lnSpc>
                <a:spcPct val="120000"/>
              </a:lnSpc>
              <a:spcBef>
                <a:spcPts val="1000"/>
              </a:spcBef>
              <a:spcAft>
                <a:spcPts val="0"/>
              </a:spcAft>
              <a:buSzPts val="2000"/>
              <a:buNone/>
            </a:pPr>
            <a:endParaRPr sz="1650"/>
          </a:p>
        </p:txBody>
      </p:sp>
      <p:sp>
        <p:nvSpPr>
          <p:cNvPr id="170" name="Google Shape;170;p9"/>
          <p:cNvSpPr txBox="1">
            <a:spLocks noGrp="1"/>
          </p:cNvSpPr>
          <p:nvPr>
            <p:ph type="title"/>
          </p:nvPr>
        </p:nvSpPr>
        <p:spPr>
          <a:xfrm>
            <a:off x="914400" y="342900"/>
            <a:ext cx="99156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2"/>
              </a:buClr>
              <a:buSzPts val="3600"/>
              <a:buFont typeface="Abril Fatface"/>
              <a:buNone/>
            </a:pPr>
            <a:r>
              <a:rPr lang="en-CA" sz="3600"/>
              <a:t>Women Emergency Cont.</a:t>
            </a:r>
            <a:endParaRPr/>
          </a:p>
        </p:txBody>
      </p:sp>
      <p:pic>
        <p:nvPicPr>
          <p:cNvPr id="171" name="Google Shape;171;p9"/>
          <p:cNvPicPr preferRelativeResize="0"/>
          <p:nvPr/>
        </p:nvPicPr>
        <p:blipFill rotWithShape="1">
          <a:blip r:embed="rId3">
            <a:alphaModFix/>
          </a:blip>
          <a:srcRect/>
          <a:stretch/>
        </p:blipFill>
        <p:spPr>
          <a:xfrm>
            <a:off x="1452135" y="1804957"/>
            <a:ext cx="9459498" cy="662018"/>
          </a:xfrm>
          <a:prstGeom prst="rect">
            <a:avLst/>
          </a:prstGeom>
          <a:noFill/>
          <a:ln>
            <a:noFill/>
          </a:ln>
        </p:spPr>
      </p:pic>
      <p:sp>
        <p:nvSpPr>
          <p:cNvPr id="172" name="Google Shape;172;p9"/>
          <p:cNvSpPr txBox="1"/>
          <p:nvPr/>
        </p:nvSpPr>
        <p:spPr>
          <a:xfrm>
            <a:off x="1009650" y="2719772"/>
            <a:ext cx="9915000" cy="24048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20000"/>
              </a:lnSpc>
              <a:spcBef>
                <a:spcPts val="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With lockdowns causing increased time at home, loss of employment, and elevated stress, cases of domestic violence saw sharp rise in 2020 </a:t>
            </a:r>
            <a:endParaRPr/>
          </a:p>
          <a:p>
            <a:pPr marL="228600" marR="0" lvl="0" indent="-228600" algn="l" rtl="0">
              <a:lnSpc>
                <a:spcPct val="120000"/>
              </a:lnSpc>
              <a:spcBef>
                <a:spcPts val="1000"/>
              </a:spcBef>
              <a:spcAft>
                <a:spcPts val="0"/>
              </a:spcAft>
              <a:buClr>
                <a:schemeClr val="accent5"/>
              </a:buClr>
              <a:buSzPts val="2000"/>
              <a:buFont typeface="Arial"/>
              <a:buChar char="•"/>
            </a:pPr>
            <a:r>
              <a:rPr lang="en-CA" sz="2000" b="0" i="0" u="none" strike="noStrike" cap="none">
                <a:solidFill>
                  <a:schemeClr val="dk2"/>
                </a:solidFill>
                <a:latin typeface="Arial"/>
                <a:ea typeface="Arial"/>
                <a:cs typeface="Arial"/>
                <a:sym typeface="Arial"/>
              </a:rPr>
              <a:t>Our hypothesis tests if women emergency shelters made up a larger proportion of total emergency shelter occupants in during the COVID-19 pandemic than in the two years following the economic downturn in 2014</a:t>
            </a:r>
            <a:endParaRPr/>
          </a:p>
        </p:txBody>
      </p:sp>
    </p:spTree>
  </p:cSld>
  <p:clrMapOvr>
    <a:masterClrMapping/>
  </p:clrMapOvr>
</p:sld>
</file>

<file path=ppt/theme/theme1.xml><?xml version="1.0" encoding="utf-8"?>
<a:theme xmlns:a="http://schemas.openxmlformats.org/drawingml/2006/main" name="ModOverlayVTI">
  <a:themeElements>
    <a:clrScheme name="AnalogousFromDarkSeedLeftStep">
      <a:dk1>
        <a:srgbClr val="000000"/>
      </a:dk1>
      <a:lt1>
        <a:srgbClr val="FFFFFF"/>
      </a:lt1>
      <a:dk2>
        <a:srgbClr val="1C2431"/>
      </a:dk2>
      <a:lt2>
        <a:srgbClr val="F0F3F0"/>
      </a:lt2>
      <a:accent1>
        <a:srgbClr val="E329E7"/>
      </a:accent1>
      <a:accent2>
        <a:srgbClr val="8217D5"/>
      </a:accent2>
      <a:accent3>
        <a:srgbClr val="472CE7"/>
      </a:accent3>
      <a:accent4>
        <a:srgbClr val="174BD5"/>
      </a:accent4>
      <a:accent5>
        <a:srgbClr val="29ACE7"/>
      </a:accent5>
      <a:accent6>
        <a:srgbClr val="15C1AF"/>
      </a:accent6>
      <a:hlink>
        <a:srgbClr val="3F82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1241</Words>
  <Application>Microsoft Office PowerPoint</Application>
  <PresentationFormat>Widescreen</PresentationFormat>
  <Paragraphs>93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Abril Fatface</vt:lpstr>
      <vt:lpstr>Calibri</vt:lpstr>
      <vt:lpstr>ModOverlayVTI</vt:lpstr>
      <vt:lpstr>Data 602 Term Project</vt:lpstr>
      <vt:lpstr>Background</vt:lpstr>
      <vt:lpstr>The Dataset</vt:lpstr>
      <vt:lpstr>Topic of Investigation #1</vt:lpstr>
      <vt:lpstr>Topic of Investigation #1 - Cont.</vt:lpstr>
      <vt:lpstr>Topic of Investigation #1 - Cont.</vt:lpstr>
      <vt:lpstr>Topic of Investigation #1 - Cont.</vt:lpstr>
      <vt:lpstr>Proportion of Women Emergency Shelters</vt:lpstr>
      <vt:lpstr>Women Emergency Cont.</vt:lpstr>
      <vt:lpstr>Women Emergency Cont.</vt:lpstr>
      <vt:lpstr>Women Emergency Bootstrap 24 Month</vt:lpstr>
      <vt:lpstr>Women Emergency Permutation 24 Month</vt:lpstr>
      <vt:lpstr>Women Emergency 24 Month Conclusion</vt:lpstr>
      <vt:lpstr>Women Emergency 12 Month </vt:lpstr>
      <vt:lpstr>Women Emergency Bootstrap 12 Month</vt:lpstr>
      <vt:lpstr>Women Emergency Permutation 12 Month</vt:lpstr>
      <vt:lpstr>Women Emergency 12 Month Conclusion</vt:lpstr>
      <vt:lpstr>Conclusions and Next Steps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 Term Project</dc:title>
  <dc:creator>Abrie L</dc:creator>
  <cp:lastModifiedBy>Jordan Keelan</cp:lastModifiedBy>
  <cp:revision>5</cp:revision>
  <dcterms:created xsi:type="dcterms:W3CDTF">2022-10-18T01:50:45Z</dcterms:created>
  <dcterms:modified xsi:type="dcterms:W3CDTF">2022-10-19T00:17:13Z</dcterms:modified>
</cp:coreProperties>
</file>