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63" r:id="rId5"/>
    <p:sldId id="258" r:id="rId6"/>
    <p:sldId id="262" r:id="rId7"/>
    <p:sldId id="261" r:id="rId8"/>
    <p:sldId id="260" r:id="rId9"/>
    <p:sldId id="259" r:id="rId10"/>
    <p:sldId id="265" r:id="rId11"/>
    <p:sldId id="266" r:id="rId12"/>
    <p:sldId id="269"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pi real" initials="pr" lastIdx="1" clrIdx="0">
    <p:extLst>
      <p:ext uri="{19B8F6BF-5375-455C-9EA6-DF929625EA0E}">
        <p15:presenceInfo xmlns:p15="http://schemas.microsoft.com/office/powerpoint/2012/main" userId="f7d9994ea4ed6d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9DD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9" d="100"/>
          <a:sy n="99" d="100"/>
        </p:scale>
        <p:origin x="9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11T15:57:03.727"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11/11/2023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 Target="slide3.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6.xml"/><Relationship Id="rId7" Type="http://schemas.openxmlformats.org/officeDocument/2006/relationships/slide" Target="slide14.xml"/><Relationship Id="rId12" Type="http://schemas.openxmlformats.org/officeDocument/2006/relationships/slide" Target="slide15.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slide" Target="slide12.xml"/><Relationship Id="rId5" Type="http://schemas.openxmlformats.org/officeDocument/2006/relationships/slide" Target="slide8.xml"/><Relationship Id="rId10" Type="http://schemas.openxmlformats.org/officeDocument/2006/relationships/slide" Target="slide9.xml"/><Relationship Id="rId4" Type="http://schemas.openxmlformats.org/officeDocument/2006/relationships/slide" Target="slide7.xml"/><Relationship Id="rId9" Type="http://schemas.openxmlformats.org/officeDocument/2006/relationships/slide" Target="slide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6000">
              <a:srgbClr val="F9DDCB"/>
            </a:gs>
            <a:gs pos="72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3EA3BA2-A8A9-DD9F-A1B6-D1C92A4F57F2}"/>
              </a:ext>
            </a:extLst>
          </p:cNvPr>
          <p:cNvSpPr>
            <a:spLocks noGrp="1"/>
          </p:cNvSpPr>
          <p:nvPr>
            <p:ph type="ctrTitle"/>
          </p:nvPr>
        </p:nvSpPr>
        <p:spPr>
          <a:xfrm>
            <a:off x="128337" y="146785"/>
            <a:ext cx="11935326" cy="844618"/>
          </a:xfrm>
        </p:spPr>
        <p:txBody>
          <a:bodyPr>
            <a:normAutofit fontScale="90000"/>
          </a:bodyPr>
          <a:lstStyle/>
          <a:p>
            <a:r>
              <a:rPr lang="fr-FR" dirty="0">
                <a:solidFill>
                  <a:schemeClr val="accent4">
                    <a:lumMod val="75000"/>
                  </a:schemeClr>
                </a:solidFill>
              </a:rPr>
              <a:t>Présentation de la solution technique</a:t>
            </a:r>
          </a:p>
        </p:txBody>
      </p:sp>
      <p:sp>
        <p:nvSpPr>
          <p:cNvPr id="5" name="Sous-titre 2">
            <a:extLst>
              <a:ext uri="{FF2B5EF4-FFF2-40B4-BE49-F238E27FC236}">
                <a16:creationId xmlns:a16="http://schemas.microsoft.com/office/drawing/2014/main" id="{4D423757-56ED-A514-1B99-DD99F325174D}"/>
              </a:ext>
            </a:extLst>
          </p:cNvPr>
          <p:cNvSpPr>
            <a:spLocks noGrp="1"/>
          </p:cNvSpPr>
          <p:nvPr>
            <p:ph type="subTitle" idx="1"/>
          </p:nvPr>
        </p:nvSpPr>
        <p:spPr>
          <a:xfrm>
            <a:off x="684211" y="2948718"/>
            <a:ext cx="6400800" cy="1947333"/>
          </a:xfrm>
        </p:spPr>
        <p:txBody>
          <a:bodyPr>
            <a:normAutofit/>
          </a:bodyPr>
          <a:lstStyle/>
          <a:p>
            <a:r>
              <a:rPr lang="fr-FR" sz="2400" dirty="0">
                <a:solidFill>
                  <a:schemeClr val="bg1"/>
                </a:solidFill>
              </a:rPr>
              <a:t>MENU MAKER by</a:t>
            </a:r>
          </a:p>
          <a:p>
            <a:r>
              <a:rPr lang="fr-FR" sz="7200" dirty="0">
                <a:solidFill>
                  <a:schemeClr val="bg1"/>
                </a:solidFill>
              </a:rPr>
              <a:t>Qwenta</a:t>
            </a:r>
          </a:p>
        </p:txBody>
      </p:sp>
      <p:pic>
        <p:nvPicPr>
          <p:cNvPr id="6" name="Image 5">
            <a:extLst>
              <a:ext uri="{FF2B5EF4-FFF2-40B4-BE49-F238E27FC236}">
                <a16:creationId xmlns:a16="http://schemas.microsoft.com/office/drawing/2014/main" id="{EA338255-5B2D-5258-3DA9-69CE58B13A1F}"/>
              </a:ext>
            </a:extLst>
          </p:cNvPr>
          <p:cNvPicPr>
            <a:picLocks noChangeAspect="1"/>
          </p:cNvPicPr>
          <p:nvPr/>
        </p:nvPicPr>
        <p:blipFill rotWithShape="1">
          <a:blip r:embed="rId2"/>
          <a:srcRect l="10244" t="5052" r="7780" b="11235"/>
          <a:stretch/>
        </p:blipFill>
        <p:spPr>
          <a:xfrm>
            <a:off x="4712610" y="2780451"/>
            <a:ext cx="1794066" cy="1947333"/>
          </a:xfrm>
          <a:prstGeom prst="rect">
            <a:avLst/>
          </a:prstGeom>
        </p:spPr>
      </p:pic>
    </p:spTree>
    <p:extLst>
      <p:ext uri="{BB962C8B-B14F-4D97-AF65-F5344CB8AC3E}">
        <p14:creationId xmlns:p14="http://schemas.microsoft.com/office/powerpoint/2010/main" val="1973676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28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2055371" cy="369332"/>
          </a:xfrm>
          <a:prstGeom prst="rect">
            <a:avLst/>
          </a:prstGeom>
          <a:noFill/>
        </p:spPr>
        <p:txBody>
          <a:bodyPr wrap="none" rtlCol="0">
            <a:spAutoFit/>
          </a:bodyPr>
          <a:lstStyle/>
          <a:p>
            <a:r>
              <a:rPr lang="fr-FR" dirty="0"/>
              <a:t>1</a:t>
            </a:r>
            <a:r>
              <a:rPr lang="fr-FR" baseline="30000" dirty="0"/>
              <a:t>er</a:t>
            </a:r>
            <a:r>
              <a:rPr lang="fr-FR" dirty="0"/>
              <a:t> étape sprint 2</a:t>
            </a:r>
          </a:p>
        </p:txBody>
      </p:sp>
      <p:sp>
        <p:nvSpPr>
          <p:cNvPr id="3" name="ZoneTexte 2">
            <a:extLst>
              <a:ext uri="{FF2B5EF4-FFF2-40B4-BE49-F238E27FC236}">
                <a16:creationId xmlns:a16="http://schemas.microsoft.com/office/drawing/2014/main" id="{EC1497A2-887D-DABF-07B7-1EE0E49E2B7F}"/>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5" name="ZoneTexte 4">
            <a:extLst>
              <a:ext uri="{FF2B5EF4-FFF2-40B4-BE49-F238E27FC236}">
                <a16:creationId xmlns:a16="http://schemas.microsoft.com/office/drawing/2014/main" id="{4C493498-90D8-DAD7-0E25-46B52AF492E9}"/>
              </a:ext>
            </a:extLst>
          </p:cNvPr>
          <p:cNvSpPr txBox="1"/>
          <p:nvPr/>
        </p:nvSpPr>
        <p:spPr>
          <a:xfrm>
            <a:off x="6096000" y="1520790"/>
            <a:ext cx="5149516" cy="3970318"/>
          </a:xfrm>
          <a:prstGeom prst="rect">
            <a:avLst/>
          </a:prstGeom>
          <a:noFill/>
        </p:spPr>
        <p:txBody>
          <a:bodyPr wrap="square" rtlCol="0">
            <a:spAutoFit/>
          </a:bodyPr>
          <a:lstStyle/>
          <a:p>
            <a:r>
              <a:rPr lang="fr-FR" dirty="0"/>
              <a:t>Suite à la réunion de fin de sprint, la première étape du sprint 2 et de pouvoir corriger toute les demandes.</a:t>
            </a:r>
          </a:p>
          <a:p>
            <a:endParaRPr lang="fr-FR" dirty="0"/>
          </a:p>
          <a:p>
            <a:r>
              <a:rPr lang="fr-FR" dirty="0"/>
              <a:t>Mail de confirmation du compte rendu</a:t>
            </a:r>
          </a:p>
          <a:p>
            <a:endParaRPr lang="fr-FR" dirty="0"/>
          </a:p>
          <a:p>
            <a:r>
              <a:rPr lang="fr-FR" dirty="0"/>
              <a:t>Le chef de projet réaménage le sprint 2 et 3 en fonction des demandes et du compte rendue </a:t>
            </a:r>
          </a:p>
          <a:p>
            <a:endParaRPr lang="fr-FR" dirty="0"/>
          </a:p>
          <a:p>
            <a:r>
              <a:rPr lang="fr-FR" dirty="0"/>
              <a:t>Pendant ce temps les Dev attaque les tâches prévue pour le sprint 2 et 3</a:t>
            </a:r>
          </a:p>
          <a:p>
            <a:endParaRPr lang="fr-FR" dirty="0"/>
          </a:p>
          <a:p>
            <a:endParaRPr lang="fr-FR" dirty="0"/>
          </a:p>
        </p:txBody>
      </p:sp>
      <p:pic>
        <p:nvPicPr>
          <p:cNvPr id="8" name="Image 7">
            <a:extLst>
              <a:ext uri="{FF2B5EF4-FFF2-40B4-BE49-F238E27FC236}">
                <a16:creationId xmlns:a16="http://schemas.microsoft.com/office/drawing/2014/main" id="{0EBE3A41-AB8E-1503-4D6E-DD5B72F58648}"/>
              </a:ext>
            </a:extLst>
          </p:cNvPr>
          <p:cNvPicPr>
            <a:picLocks noChangeAspect="1"/>
          </p:cNvPicPr>
          <p:nvPr/>
        </p:nvPicPr>
        <p:blipFill>
          <a:blip r:embed="rId2"/>
          <a:stretch>
            <a:fillRect/>
          </a:stretch>
        </p:blipFill>
        <p:spPr>
          <a:xfrm>
            <a:off x="374583" y="1680160"/>
            <a:ext cx="5300449" cy="3497680"/>
          </a:xfrm>
          <a:prstGeom prst="rect">
            <a:avLst/>
          </a:prstGeom>
        </p:spPr>
      </p:pic>
    </p:spTree>
    <p:extLst>
      <p:ext uri="{BB962C8B-B14F-4D97-AF65-F5344CB8AC3E}">
        <p14:creationId xmlns:p14="http://schemas.microsoft.com/office/powerpoint/2010/main" val="419894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28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2060179" cy="369332"/>
          </a:xfrm>
          <a:prstGeom prst="rect">
            <a:avLst/>
          </a:prstGeom>
          <a:noFill/>
        </p:spPr>
        <p:txBody>
          <a:bodyPr wrap="none" rtlCol="0">
            <a:spAutoFit/>
          </a:bodyPr>
          <a:lstStyle/>
          <a:p>
            <a:r>
              <a:rPr lang="fr-FR" dirty="0"/>
              <a:t>2</a:t>
            </a:r>
            <a:r>
              <a:rPr lang="fr-FR" baseline="30000" dirty="0"/>
              <a:t>e</a:t>
            </a:r>
            <a:r>
              <a:rPr lang="fr-FR" dirty="0"/>
              <a:t> étape sprint 2</a:t>
            </a:r>
          </a:p>
        </p:txBody>
      </p:sp>
      <p:sp>
        <p:nvSpPr>
          <p:cNvPr id="3" name="ZoneTexte 2">
            <a:extLst>
              <a:ext uri="{FF2B5EF4-FFF2-40B4-BE49-F238E27FC236}">
                <a16:creationId xmlns:a16="http://schemas.microsoft.com/office/drawing/2014/main" id="{EC1497A2-887D-DABF-07B7-1EE0E49E2B7F}"/>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5" name="ZoneTexte 4">
            <a:extLst>
              <a:ext uri="{FF2B5EF4-FFF2-40B4-BE49-F238E27FC236}">
                <a16:creationId xmlns:a16="http://schemas.microsoft.com/office/drawing/2014/main" id="{4C493498-90D8-DAD7-0E25-46B52AF492E9}"/>
              </a:ext>
            </a:extLst>
          </p:cNvPr>
          <p:cNvSpPr txBox="1"/>
          <p:nvPr/>
        </p:nvSpPr>
        <p:spPr>
          <a:xfrm>
            <a:off x="6096000" y="1520790"/>
            <a:ext cx="5149516" cy="3970318"/>
          </a:xfrm>
          <a:prstGeom prst="rect">
            <a:avLst/>
          </a:prstGeom>
          <a:noFill/>
        </p:spPr>
        <p:txBody>
          <a:bodyPr wrap="square" rtlCol="0">
            <a:spAutoFit/>
          </a:bodyPr>
          <a:lstStyle/>
          <a:p>
            <a:r>
              <a:rPr lang="fr-FR" dirty="0"/>
              <a:t>Le Dev Frontend devra gérer tout les détails restant ( Tarifs, mentions légales ), mais aussi la page d’accueil de notre application, celle-ci est présenté en </a:t>
            </a:r>
            <a:r>
              <a:rPr lang="fr-FR" dirty="0">
                <a:hlinkClick r:id="rId2" action="ppaction://hlinksldjump"/>
              </a:rPr>
              <a:t>page 3</a:t>
            </a:r>
            <a:r>
              <a:rPr lang="fr-FR" dirty="0"/>
              <a:t> et connecter celle-ci aux API Instagram et Deliveroo</a:t>
            </a:r>
          </a:p>
          <a:p>
            <a:endParaRPr lang="fr-FR" dirty="0"/>
          </a:p>
          <a:p>
            <a:r>
              <a:rPr lang="fr-FR" dirty="0"/>
              <a:t>Le Dev Backend va lui gérer tout les détails concernant le compte utilisateur, la possibilités de modifier l’adresse mail ou d’en ajouter a son compte, il va aussi gérer la déconnexion et sécurité des données.</a:t>
            </a:r>
          </a:p>
          <a:p>
            <a:endParaRPr lang="fr-FR" dirty="0"/>
          </a:p>
          <a:p>
            <a:endParaRPr lang="fr-FR" dirty="0"/>
          </a:p>
        </p:txBody>
      </p:sp>
      <p:pic>
        <p:nvPicPr>
          <p:cNvPr id="6" name="Image 5">
            <a:extLst>
              <a:ext uri="{FF2B5EF4-FFF2-40B4-BE49-F238E27FC236}">
                <a16:creationId xmlns:a16="http://schemas.microsoft.com/office/drawing/2014/main" id="{00FAA624-218D-F82F-6CD4-66FA3ED21AD3}"/>
              </a:ext>
            </a:extLst>
          </p:cNvPr>
          <p:cNvPicPr>
            <a:picLocks noChangeAspect="1"/>
          </p:cNvPicPr>
          <p:nvPr/>
        </p:nvPicPr>
        <p:blipFill>
          <a:blip r:embed="rId3"/>
          <a:stretch>
            <a:fillRect/>
          </a:stretch>
        </p:blipFill>
        <p:spPr>
          <a:xfrm>
            <a:off x="1520491" y="1709683"/>
            <a:ext cx="2990850" cy="3781425"/>
          </a:xfrm>
          <a:prstGeom prst="rect">
            <a:avLst/>
          </a:prstGeom>
        </p:spPr>
      </p:pic>
    </p:spTree>
    <p:extLst>
      <p:ext uri="{BB962C8B-B14F-4D97-AF65-F5344CB8AC3E}">
        <p14:creationId xmlns:p14="http://schemas.microsoft.com/office/powerpoint/2010/main" val="47859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822A59B-2D1D-92FB-0A09-3ED42F9D4C9C}"/>
              </a:ext>
            </a:extLst>
          </p:cNvPr>
          <p:cNvSpPr txBox="1"/>
          <p:nvPr/>
        </p:nvSpPr>
        <p:spPr>
          <a:xfrm>
            <a:off x="4750998" y="221728"/>
            <a:ext cx="3193503" cy="461665"/>
          </a:xfrm>
          <a:prstGeom prst="rect">
            <a:avLst/>
          </a:prstGeom>
          <a:noFill/>
        </p:spPr>
        <p:txBody>
          <a:bodyPr wrap="none" rtlCol="0">
            <a:spAutoFit/>
          </a:bodyPr>
          <a:lstStyle/>
          <a:p>
            <a:r>
              <a:rPr lang="fr-FR" sz="2400" dirty="0"/>
              <a:t>Réunion du 2</a:t>
            </a:r>
            <a:r>
              <a:rPr lang="fr-FR" sz="2400" baseline="30000" dirty="0"/>
              <a:t>e</a:t>
            </a:r>
            <a:r>
              <a:rPr lang="fr-FR" sz="2400" dirty="0"/>
              <a:t> sprint</a:t>
            </a:r>
          </a:p>
        </p:txBody>
      </p:sp>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8065028" cy="369332"/>
          </a:xfrm>
          <a:prstGeom prst="rect">
            <a:avLst/>
          </a:prstGeom>
          <a:noFill/>
        </p:spPr>
        <p:txBody>
          <a:bodyPr wrap="none" rtlCol="0">
            <a:spAutoFit/>
          </a:bodyPr>
          <a:lstStyle/>
          <a:p>
            <a:r>
              <a:rPr lang="fr-FR" dirty="0"/>
              <a:t>Deuxième réunion avec le client, les développeurs et le chef de projet</a:t>
            </a:r>
          </a:p>
        </p:txBody>
      </p:sp>
      <p:sp>
        <p:nvSpPr>
          <p:cNvPr id="6" name="ZoneTexte 5">
            <a:extLst>
              <a:ext uri="{FF2B5EF4-FFF2-40B4-BE49-F238E27FC236}">
                <a16:creationId xmlns:a16="http://schemas.microsoft.com/office/drawing/2014/main" id="{FC81E64E-98E0-270D-096F-763B7996C597}"/>
              </a:ext>
            </a:extLst>
          </p:cNvPr>
          <p:cNvSpPr txBox="1"/>
          <p:nvPr/>
        </p:nvSpPr>
        <p:spPr>
          <a:xfrm>
            <a:off x="2492944" y="1703670"/>
            <a:ext cx="5149516" cy="3970318"/>
          </a:xfrm>
          <a:prstGeom prst="rect">
            <a:avLst/>
          </a:prstGeom>
          <a:noFill/>
        </p:spPr>
        <p:txBody>
          <a:bodyPr wrap="square" rtlCol="0">
            <a:spAutoFit/>
          </a:bodyPr>
          <a:lstStyle/>
          <a:p>
            <a:r>
              <a:rPr lang="fr-FR" dirty="0"/>
              <a:t>A chaque fin de sprint mon équipe et moi-même auront une réunion avec vous, pour vous présenter l’avancé du projet, le site doit :  </a:t>
            </a:r>
          </a:p>
          <a:p>
            <a:endParaRPr lang="fr-FR" dirty="0"/>
          </a:p>
          <a:p>
            <a:pPr marL="285750" indent="-285750">
              <a:buFont typeface="Arial" panose="020B0604020202020204" pitchFamily="34" charset="0"/>
              <a:buChar char="•"/>
            </a:pPr>
            <a:r>
              <a:rPr lang="fr-FR" dirty="0"/>
              <a:t>Avoir un onglet Tarifs</a:t>
            </a:r>
          </a:p>
          <a:p>
            <a:pPr marL="285750" indent="-285750">
              <a:buFont typeface="Arial" panose="020B0604020202020204" pitchFamily="34" charset="0"/>
              <a:buChar char="•"/>
            </a:pPr>
            <a:r>
              <a:rPr lang="fr-FR" dirty="0"/>
              <a:t>Pouvoir exporter le menu vers Deliveroo</a:t>
            </a:r>
          </a:p>
          <a:p>
            <a:pPr marL="285750" indent="-285750">
              <a:buFont typeface="Arial" panose="020B0604020202020204" pitchFamily="34" charset="0"/>
              <a:buChar char="•"/>
            </a:pPr>
            <a:r>
              <a:rPr lang="fr-FR" dirty="0"/>
              <a:t>Pouvoir poster le menu sur Instagram</a:t>
            </a:r>
          </a:p>
          <a:p>
            <a:pPr marL="285750" indent="-285750">
              <a:buFont typeface="Arial" panose="020B0604020202020204" pitchFamily="34" charset="0"/>
              <a:buChar char="•"/>
            </a:pPr>
            <a:r>
              <a:rPr lang="fr-FR" dirty="0"/>
              <a:t>Avoir une page d’accueil d’application</a:t>
            </a:r>
          </a:p>
          <a:p>
            <a:pPr marL="285750" indent="-285750">
              <a:buFont typeface="Arial" panose="020B0604020202020204" pitchFamily="34" charset="0"/>
              <a:buChar char="•"/>
            </a:pPr>
            <a:r>
              <a:rPr lang="fr-FR" dirty="0"/>
              <a:t>L’utilisateur peut remplacer ou ajouter une boite mail</a:t>
            </a:r>
          </a:p>
          <a:p>
            <a:pPr marL="285750" indent="-285750">
              <a:buFont typeface="Arial" panose="020B0604020202020204" pitchFamily="34" charset="0"/>
              <a:buChar char="•"/>
            </a:pPr>
            <a:r>
              <a:rPr lang="fr-FR" dirty="0"/>
              <a:t>L’utilisateur peut se déconnecter</a:t>
            </a:r>
          </a:p>
          <a:p>
            <a:endParaRPr lang="fr-FR" dirty="0"/>
          </a:p>
          <a:p>
            <a:endParaRPr lang="fr-FR" dirty="0"/>
          </a:p>
        </p:txBody>
      </p:sp>
    </p:spTree>
    <p:extLst>
      <p:ext uri="{BB962C8B-B14F-4D97-AF65-F5344CB8AC3E}">
        <p14:creationId xmlns:p14="http://schemas.microsoft.com/office/powerpoint/2010/main" val="342849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28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2055371" cy="369332"/>
          </a:xfrm>
          <a:prstGeom prst="rect">
            <a:avLst/>
          </a:prstGeom>
          <a:noFill/>
        </p:spPr>
        <p:txBody>
          <a:bodyPr wrap="none" rtlCol="0">
            <a:spAutoFit/>
          </a:bodyPr>
          <a:lstStyle/>
          <a:p>
            <a:r>
              <a:rPr lang="fr-FR" dirty="0"/>
              <a:t>1</a:t>
            </a:r>
            <a:r>
              <a:rPr lang="fr-FR" baseline="30000" dirty="0"/>
              <a:t>er</a:t>
            </a:r>
            <a:r>
              <a:rPr lang="fr-FR" dirty="0"/>
              <a:t> étape sprint 3</a:t>
            </a:r>
          </a:p>
        </p:txBody>
      </p:sp>
      <p:sp>
        <p:nvSpPr>
          <p:cNvPr id="3" name="ZoneTexte 2">
            <a:extLst>
              <a:ext uri="{FF2B5EF4-FFF2-40B4-BE49-F238E27FC236}">
                <a16:creationId xmlns:a16="http://schemas.microsoft.com/office/drawing/2014/main" id="{EC1497A2-887D-DABF-07B7-1EE0E49E2B7F}"/>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2" name="ZoneTexte 1">
            <a:extLst>
              <a:ext uri="{FF2B5EF4-FFF2-40B4-BE49-F238E27FC236}">
                <a16:creationId xmlns:a16="http://schemas.microsoft.com/office/drawing/2014/main" id="{30A952BD-BF14-19CC-50EC-7391DB0EB913}"/>
              </a:ext>
            </a:extLst>
          </p:cNvPr>
          <p:cNvSpPr txBox="1"/>
          <p:nvPr/>
        </p:nvSpPr>
        <p:spPr>
          <a:xfrm>
            <a:off x="6096000" y="1520790"/>
            <a:ext cx="5149516" cy="4801314"/>
          </a:xfrm>
          <a:prstGeom prst="rect">
            <a:avLst/>
          </a:prstGeom>
          <a:noFill/>
        </p:spPr>
        <p:txBody>
          <a:bodyPr wrap="square" rtlCol="0">
            <a:spAutoFit/>
          </a:bodyPr>
          <a:lstStyle/>
          <a:p>
            <a:r>
              <a:rPr lang="fr-FR" dirty="0"/>
              <a:t>Suite à la réunion de fin de sprint, la première étape du sprint 3 et de pouvoir corriger toute les demandes.</a:t>
            </a:r>
          </a:p>
          <a:p>
            <a:endParaRPr lang="fr-FR" dirty="0"/>
          </a:p>
          <a:p>
            <a:r>
              <a:rPr lang="fr-FR" dirty="0"/>
              <a:t>Mail de confirmation du compte rendu</a:t>
            </a:r>
          </a:p>
          <a:p>
            <a:endParaRPr lang="fr-FR" dirty="0"/>
          </a:p>
          <a:p>
            <a:r>
              <a:rPr lang="fr-FR" dirty="0"/>
              <a:t>Le chef de projet réaménage le sprint 3 en fonction des demandes et du compte rendue </a:t>
            </a:r>
          </a:p>
          <a:p>
            <a:endParaRPr lang="fr-FR" dirty="0"/>
          </a:p>
          <a:p>
            <a:r>
              <a:rPr lang="fr-FR" dirty="0"/>
              <a:t>Pendant ce temps les Dev attaque les tâches prévue pour le sprint 3</a:t>
            </a:r>
          </a:p>
          <a:p>
            <a:endParaRPr lang="fr-FR" dirty="0"/>
          </a:p>
          <a:p>
            <a:r>
              <a:rPr lang="fr-FR" dirty="0"/>
              <a:t>Réunion prévue dans 1 semaines pour avoir un retour 1 semaine avant livrable</a:t>
            </a:r>
          </a:p>
          <a:p>
            <a:endParaRPr lang="fr-FR" dirty="0"/>
          </a:p>
          <a:p>
            <a:endParaRPr lang="fr-FR" dirty="0"/>
          </a:p>
        </p:txBody>
      </p:sp>
      <p:pic>
        <p:nvPicPr>
          <p:cNvPr id="7" name="Image 6">
            <a:extLst>
              <a:ext uri="{FF2B5EF4-FFF2-40B4-BE49-F238E27FC236}">
                <a16:creationId xmlns:a16="http://schemas.microsoft.com/office/drawing/2014/main" id="{D5615D59-07A3-EBE3-86CC-9B58DC939215}"/>
              </a:ext>
            </a:extLst>
          </p:cNvPr>
          <p:cNvPicPr>
            <a:picLocks noChangeAspect="1"/>
          </p:cNvPicPr>
          <p:nvPr/>
        </p:nvPicPr>
        <p:blipFill>
          <a:blip r:embed="rId2"/>
          <a:stretch>
            <a:fillRect/>
          </a:stretch>
        </p:blipFill>
        <p:spPr>
          <a:xfrm>
            <a:off x="374583" y="1680160"/>
            <a:ext cx="5300449" cy="3497680"/>
          </a:xfrm>
          <a:prstGeom prst="rect">
            <a:avLst/>
          </a:prstGeom>
        </p:spPr>
      </p:pic>
    </p:spTree>
    <p:extLst>
      <p:ext uri="{BB962C8B-B14F-4D97-AF65-F5344CB8AC3E}">
        <p14:creationId xmlns:p14="http://schemas.microsoft.com/office/powerpoint/2010/main" val="289609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28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2060179" cy="369332"/>
          </a:xfrm>
          <a:prstGeom prst="rect">
            <a:avLst/>
          </a:prstGeom>
          <a:noFill/>
        </p:spPr>
        <p:txBody>
          <a:bodyPr wrap="none" rtlCol="0">
            <a:spAutoFit/>
          </a:bodyPr>
          <a:lstStyle/>
          <a:p>
            <a:r>
              <a:rPr lang="fr-FR" dirty="0"/>
              <a:t>2</a:t>
            </a:r>
            <a:r>
              <a:rPr lang="fr-FR" baseline="30000" dirty="0"/>
              <a:t>e</a:t>
            </a:r>
            <a:r>
              <a:rPr lang="fr-FR" dirty="0"/>
              <a:t> étape sprint 3</a:t>
            </a:r>
          </a:p>
        </p:txBody>
      </p:sp>
      <p:sp>
        <p:nvSpPr>
          <p:cNvPr id="3" name="ZoneTexte 2">
            <a:extLst>
              <a:ext uri="{FF2B5EF4-FFF2-40B4-BE49-F238E27FC236}">
                <a16:creationId xmlns:a16="http://schemas.microsoft.com/office/drawing/2014/main" id="{EC1497A2-887D-DABF-07B7-1EE0E49E2B7F}"/>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5" name="ZoneTexte 4">
            <a:extLst>
              <a:ext uri="{FF2B5EF4-FFF2-40B4-BE49-F238E27FC236}">
                <a16:creationId xmlns:a16="http://schemas.microsoft.com/office/drawing/2014/main" id="{4C493498-90D8-DAD7-0E25-46B52AF492E9}"/>
              </a:ext>
            </a:extLst>
          </p:cNvPr>
          <p:cNvSpPr txBox="1"/>
          <p:nvPr/>
        </p:nvSpPr>
        <p:spPr>
          <a:xfrm>
            <a:off x="6096000" y="1520790"/>
            <a:ext cx="5149516" cy="2031325"/>
          </a:xfrm>
          <a:prstGeom prst="rect">
            <a:avLst/>
          </a:prstGeom>
          <a:noFill/>
        </p:spPr>
        <p:txBody>
          <a:bodyPr wrap="square" rtlCol="0">
            <a:spAutoFit/>
          </a:bodyPr>
          <a:lstStyle/>
          <a:p>
            <a:r>
              <a:rPr lang="fr-FR" dirty="0"/>
              <a:t>La dernière étape du sprint 3 est commune, le Dev Backend devra rendre possible l’ajout d’un logo sur le compte du client et le Dev Frontend devra permettre de rendre le logo modifiable et avoir un rendu sur le menu</a:t>
            </a:r>
          </a:p>
          <a:p>
            <a:endParaRPr lang="fr-FR" dirty="0"/>
          </a:p>
        </p:txBody>
      </p:sp>
      <p:pic>
        <p:nvPicPr>
          <p:cNvPr id="7" name="Image 6">
            <a:extLst>
              <a:ext uri="{FF2B5EF4-FFF2-40B4-BE49-F238E27FC236}">
                <a16:creationId xmlns:a16="http://schemas.microsoft.com/office/drawing/2014/main" id="{1EC84AA1-2478-D603-4EE7-72E43F9E60ED}"/>
              </a:ext>
            </a:extLst>
          </p:cNvPr>
          <p:cNvPicPr>
            <a:picLocks noChangeAspect="1"/>
          </p:cNvPicPr>
          <p:nvPr/>
        </p:nvPicPr>
        <p:blipFill>
          <a:blip r:embed="rId2"/>
          <a:stretch>
            <a:fillRect/>
          </a:stretch>
        </p:blipFill>
        <p:spPr>
          <a:xfrm>
            <a:off x="1170271" y="1674796"/>
            <a:ext cx="2885924" cy="4437496"/>
          </a:xfrm>
          <a:prstGeom prst="rect">
            <a:avLst/>
          </a:prstGeom>
        </p:spPr>
      </p:pic>
    </p:spTree>
    <p:extLst>
      <p:ext uri="{BB962C8B-B14F-4D97-AF65-F5344CB8AC3E}">
        <p14:creationId xmlns:p14="http://schemas.microsoft.com/office/powerpoint/2010/main" val="329157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822A59B-2D1D-92FB-0A09-3ED42F9D4C9C}"/>
              </a:ext>
            </a:extLst>
          </p:cNvPr>
          <p:cNvSpPr txBox="1"/>
          <p:nvPr/>
        </p:nvSpPr>
        <p:spPr>
          <a:xfrm>
            <a:off x="4750998" y="221728"/>
            <a:ext cx="3130985" cy="461665"/>
          </a:xfrm>
          <a:prstGeom prst="rect">
            <a:avLst/>
          </a:prstGeom>
          <a:noFill/>
        </p:spPr>
        <p:txBody>
          <a:bodyPr wrap="none" rtlCol="0">
            <a:spAutoFit/>
          </a:bodyPr>
          <a:lstStyle/>
          <a:p>
            <a:r>
              <a:rPr lang="fr-FR" sz="2400" dirty="0"/>
              <a:t>Réunion du 3</a:t>
            </a:r>
            <a:r>
              <a:rPr lang="fr-FR" sz="2400" baseline="30000" dirty="0"/>
              <a:t>e</a:t>
            </a:r>
            <a:r>
              <a:rPr lang="fr-FR" sz="2400" dirty="0"/>
              <a:t> sprint</a:t>
            </a:r>
          </a:p>
        </p:txBody>
      </p:sp>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7944804" cy="369332"/>
          </a:xfrm>
          <a:prstGeom prst="rect">
            <a:avLst/>
          </a:prstGeom>
          <a:noFill/>
        </p:spPr>
        <p:txBody>
          <a:bodyPr wrap="none" rtlCol="0">
            <a:spAutoFit/>
          </a:bodyPr>
          <a:lstStyle/>
          <a:p>
            <a:r>
              <a:rPr lang="fr-FR" dirty="0"/>
              <a:t>Troisième réunion avec le client, les développeurs et le chef de projet</a:t>
            </a:r>
          </a:p>
        </p:txBody>
      </p:sp>
      <p:sp>
        <p:nvSpPr>
          <p:cNvPr id="6" name="ZoneTexte 5">
            <a:extLst>
              <a:ext uri="{FF2B5EF4-FFF2-40B4-BE49-F238E27FC236}">
                <a16:creationId xmlns:a16="http://schemas.microsoft.com/office/drawing/2014/main" id="{FC81E64E-98E0-270D-096F-763B7996C597}"/>
              </a:ext>
            </a:extLst>
          </p:cNvPr>
          <p:cNvSpPr txBox="1"/>
          <p:nvPr/>
        </p:nvSpPr>
        <p:spPr>
          <a:xfrm>
            <a:off x="2492944" y="1703670"/>
            <a:ext cx="5149516" cy="3139321"/>
          </a:xfrm>
          <a:prstGeom prst="rect">
            <a:avLst/>
          </a:prstGeom>
          <a:noFill/>
        </p:spPr>
        <p:txBody>
          <a:bodyPr wrap="square" rtlCol="0">
            <a:spAutoFit/>
          </a:bodyPr>
          <a:lstStyle/>
          <a:p>
            <a:r>
              <a:rPr lang="fr-FR" dirty="0"/>
              <a:t>A chaque fin de sprint mon équipe et moi-même auront une réunion avec vous, pour vous présenter l’avancé du projet, le site doit :  </a:t>
            </a:r>
          </a:p>
          <a:p>
            <a:endParaRPr lang="fr-FR" dirty="0"/>
          </a:p>
          <a:p>
            <a:pPr marL="285750" indent="-285750">
              <a:buFont typeface="Arial" panose="020B0604020202020204" pitchFamily="34" charset="0"/>
              <a:buChar char="•"/>
            </a:pPr>
            <a:r>
              <a:rPr lang="fr-FR" dirty="0"/>
              <a:t>Être fonctionnel a 100% </a:t>
            </a:r>
          </a:p>
          <a:p>
            <a:pPr marL="285750" indent="-285750">
              <a:buFont typeface="Arial" panose="020B0604020202020204" pitchFamily="34" charset="0"/>
              <a:buChar char="•"/>
            </a:pPr>
            <a:r>
              <a:rPr lang="fr-FR" dirty="0"/>
              <a:t>Répond aux attentes du client</a:t>
            </a:r>
          </a:p>
          <a:p>
            <a:endParaRPr lang="fr-FR" dirty="0"/>
          </a:p>
          <a:p>
            <a:r>
              <a:rPr lang="fr-FR" dirty="0"/>
              <a:t>Nous prévoyons une semaine pour toute modification.</a:t>
            </a:r>
          </a:p>
          <a:p>
            <a:endParaRPr lang="fr-FR" dirty="0"/>
          </a:p>
        </p:txBody>
      </p:sp>
    </p:spTree>
    <p:extLst>
      <p:ext uri="{BB962C8B-B14F-4D97-AF65-F5344CB8AC3E}">
        <p14:creationId xmlns:p14="http://schemas.microsoft.com/office/powerpoint/2010/main" val="2295049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7B2571B1-99CD-46DF-D017-2C79A62CBF39}"/>
              </a:ext>
            </a:extLst>
          </p:cNvPr>
          <p:cNvSpPr txBox="1"/>
          <p:nvPr/>
        </p:nvSpPr>
        <p:spPr>
          <a:xfrm>
            <a:off x="4967769" y="236040"/>
            <a:ext cx="1306768" cy="369332"/>
          </a:xfrm>
          <a:prstGeom prst="rect">
            <a:avLst/>
          </a:prstGeom>
          <a:noFill/>
        </p:spPr>
        <p:txBody>
          <a:bodyPr wrap="none" rtlCol="0">
            <a:spAutoFit/>
          </a:bodyPr>
          <a:lstStyle/>
          <a:p>
            <a:r>
              <a:rPr lang="fr-FR" dirty="0"/>
              <a:t>Sommaire</a:t>
            </a:r>
          </a:p>
        </p:txBody>
      </p:sp>
      <p:sp>
        <p:nvSpPr>
          <p:cNvPr id="10" name="ZoneTexte 9">
            <a:extLst>
              <a:ext uri="{FF2B5EF4-FFF2-40B4-BE49-F238E27FC236}">
                <a16:creationId xmlns:a16="http://schemas.microsoft.com/office/drawing/2014/main" id="{356341BE-A4E3-3411-7DD0-E9E3DF11E940}"/>
              </a:ext>
            </a:extLst>
          </p:cNvPr>
          <p:cNvSpPr txBox="1"/>
          <p:nvPr/>
        </p:nvSpPr>
        <p:spPr>
          <a:xfrm>
            <a:off x="1809548" y="1937406"/>
            <a:ext cx="2656573" cy="369332"/>
          </a:xfrm>
          <a:prstGeom prst="rect">
            <a:avLst/>
          </a:prstGeom>
          <a:noFill/>
        </p:spPr>
        <p:txBody>
          <a:bodyPr wrap="square" rtlCol="0">
            <a:spAutoFit/>
          </a:bodyPr>
          <a:lstStyle/>
          <a:p>
            <a:r>
              <a:rPr lang="fr-FR" dirty="0"/>
              <a:t>Résumé du projet</a:t>
            </a:r>
          </a:p>
        </p:txBody>
      </p:sp>
      <p:sp>
        <p:nvSpPr>
          <p:cNvPr id="11" name="ZoneTexte 10">
            <a:extLst>
              <a:ext uri="{FF2B5EF4-FFF2-40B4-BE49-F238E27FC236}">
                <a16:creationId xmlns:a16="http://schemas.microsoft.com/office/drawing/2014/main" id="{979F10AB-1BCF-2070-E3C2-E7D8507DAA8C}"/>
              </a:ext>
            </a:extLst>
          </p:cNvPr>
          <p:cNvSpPr txBox="1"/>
          <p:nvPr/>
        </p:nvSpPr>
        <p:spPr>
          <a:xfrm>
            <a:off x="4655314" y="1937406"/>
            <a:ext cx="2881371" cy="369332"/>
          </a:xfrm>
          <a:prstGeom prst="rect">
            <a:avLst/>
          </a:prstGeom>
          <a:noFill/>
        </p:spPr>
        <p:txBody>
          <a:bodyPr wrap="square" rtlCol="0">
            <a:spAutoFit/>
          </a:bodyPr>
          <a:lstStyle/>
          <a:p>
            <a:r>
              <a:rPr lang="fr-FR" dirty="0"/>
              <a:t>Présentation technique</a:t>
            </a:r>
          </a:p>
        </p:txBody>
      </p:sp>
      <p:sp>
        <p:nvSpPr>
          <p:cNvPr id="12" name="ZoneTexte 11">
            <a:extLst>
              <a:ext uri="{FF2B5EF4-FFF2-40B4-BE49-F238E27FC236}">
                <a16:creationId xmlns:a16="http://schemas.microsoft.com/office/drawing/2014/main" id="{81423891-9022-C9A8-0C24-2C379E21D333}"/>
              </a:ext>
            </a:extLst>
          </p:cNvPr>
          <p:cNvSpPr txBox="1"/>
          <p:nvPr/>
        </p:nvSpPr>
        <p:spPr>
          <a:xfrm>
            <a:off x="4655314" y="2623608"/>
            <a:ext cx="2656573" cy="3693319"/>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hlinkClick r:id="rId2" action="ppaction://hlinksldjump">
                  <a:extLst>
                    <a:ext uri="{A12FA001-AC4F-418D-AE19-62706E023703}">
                      <ahyp:hlinkClr xmlns:ahyp="http://schemas.microsoft.com/office/drawing/2018/hyperlinkcolor" val="tx"/>
                    </a:ext>
                  </a:extLst>
                </a:hlinkClick>
              </a:rPr>
              <a:t>La page d’accueil</a:t>
            </a:r>
            <a:endParaRPr lang="fr-FR" dirty="0">
              <a:solidFill>
                <a:schemeClr val="bg1"/>
              </a:solidFill>
            </a:endParaRPr>
          </a:p>
          <a:p>
            <a:pPr marL="285750" indent="-285750">
              <a:buFont typeface="Arial" panose="020B0604020202020204" pitchFamily="34" charset="0"/>
              <a:buChar char="•"/>
            </a:pPr>
            <a:r>
              <a:rPr lang="fr-FR" dirty="0">
                <a:solidFill>
                  <a:schemeClr val="bg1"/>
                </a:solidFill>
                <a:hlinkClick r:id="rId3" action="ppaction://hlinksldjump">
                  <a:extLst>
                    <a:ext uri="{A12FA001-AC4F-418D-AE19-62706E023703}">
                      <ahyp:hlinkClr xmlns:ahyp="http://schemas.microsoft.com/office/drawing/2018/hyperlinkcolor" val="tx"/>
                    </a:ext>
                  </a:extLst>
                </a:hlinkClick>
              </a:rPr>
              <a:t>Le serveur Backend</a:t>
            </a:r>
            <a:endParaRPr lang="fr-FR" dirty="0">
              <a:solidFill>
                <a:schemeClr val="bg1"/>
              </a:solidFill>
            </a:endParaRPr>
          </a:p>
          <a:p>
            <a:pPr marL="285750" indent="-285750">
              <a:buFont typeface="Arial" panose="020B0604020202020204" pitchFamily="34" charset="0"/>
              <a:buChar char="•"/>
            </a:pPr>
            <a:r>
              <a:rPr lang="fr-FR" dirty="0">
                <a:solidFill>
                  <a:schemeClr val="bg1"/>
                </a:solidFill>
                <a:hlinkClick r:id="rId4" action="ppaction://hlinksldjump">
                  <a:extLst>
                    <a:ext uri="{A12FA001-AC4F-418D-AE19-62706E023703}">
                      <ahyp:hlinkClr xmlns:ahyp="http://schemas.microsoft.com/office/drawing/2018/hyperlinkcolor" val="tx"/>
                    </a:ext>
                  </a:extLst>
                </a:hlinkClick>
              </a:rPr>
              <a:t>La modale login</a:t>
            </a:r>
            <a:endParaRPr lang="fr-FR" dirty="0">
              <a:solidFill>
                <a:schemeClr val="bg1"/>
              </a:solidFill>
            </a:endParaRPr>
          </a:p>
          <a:p>
            <a:pPr marL="285750" indent="-285750">
              <a:buFont typeface="Arial" panose="020B0604020202020204" pitchFamily="34" charset="0"/>
              <a:buChar char="•"/>
            </a:pPr>
            <a:r>
              <a:rPr lang="fr-FR" dirty="0">
                <a:solidFill>
                  <a:schemeClr val="bg1"/>
                </a:solidFill>
                <a:hlinkClick r:id="rId5" action="ppaction://hlinksldjump">
                  <a:extLst>
                    <a:ext uri="{A12FA001-AC4F-418D-AE19-62706E023703}">
                      <ahyp:hlinkClr xmlns:ahyp="http://schemas.microsoft.com/office/drawing/2018/hyperlinkcolor" val="tx"/>
                    </a:ext>
                  </a:extLst>
                </a:hlinkClick>
              </a:rPr>
              <a:t>La création du menu</a:t>
            </a:r>
            <a:endParaRPr lang="fr-FR" dirty="0">
              <a:solidFill>
                <a:schemeClr val="bg1"/>
              </a:solidFill>
            </a:endParaRPr>
          </a:p>
          <a:p>
            <a:pPr marL="285750" indent="-285750">
              <a:buFont typeface="Arial" panose="020B0604020202020204" pitchFamily="34" charset="0"/>
              <a:buChar char="•"/>
            </a:pPr>
            <a:r>
              <a:rPr lang="fr-FR" dirty="0">
                <a:solidFill>
                  <a:schemeClr val="bg1"/>
                </a:solidFill>
                <a:hlinkClick r:id="rId6" action="ppaction://hlinksldjump">
                  <a:extLst>
                    <a:ext uri="{A12FA001-AC4F-418D-AE19-62706E023703}">
                      <ahyp:hlinkClr xmlns:ahyp="http://schemas.microsoft.com/office/drawing/2018/hyperlinkcolor" val="tx"/>
                    </a:ext>
                  </a:extLst>
                </a:hlinkClick>
              </a:rPr>
              <a:t>Poster sur Instagram et Deliveroo</a:t>
            </a:r>
            <a:endParaRPr lang="fr-FR" dirty="0">
              <a:solidFill>
                <a:schemeClr val="bg1"/>
              </a:solidFill>
            </a:endParaRPr>
          </a:p>
          <a:p>
            <a:pPr marL="285750" indent="-285750">
              <a:buFont typeface="Arial" panose="020B0604020202020204" pitchFamily="34" charset="0"/>
              <a:buChar char="•"/>
            </a:pPr>
            <a:r>
              <a:rPr lang="fr-FR" dirty="0">
                <a:solidFill>
                  <a:schemeClr val="bg1"/>
                </a:solidFill>
                <a:hlinkClick r:id="rId7" action="ppaction://hlinksldjump">
                  <a:extLst>
                    <a:ext uri="{A12FA001-AC4F-418D-AE19-62706E023703}">
                      <ahyp:hlinkClr xmlns:ahyp="http://schemas.microsoft.com/office/drawing/2018/hyperlinkcolor" val="tx"/>
                    </a:ext>
                  </a:extLst>
                </a:hlinkClick>
              </a:rPr>
              <a:t>Ajouter un logo a son menu</a:t>
            </a: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p:txBody>
      </p:sp>
      <p:sp>
        <p:nvSpPr>
          <p:cNvPr id="13" name="ZoneTexte 12">
            <a:extLst>
              <a:ext uri="{FF2B5EF4-FFF2-40B4-BE49-F238E27FC236}">
                <a16:creationId xmlns:a16="http://schemas.microsoft.com/office/drawing/2014/main" id="{EEE93889-654F-A11A-E5DD-7211BCD14405}"/>
              </a:ext>
            </a:extLst>
          </p:cNvPr>
          <p:cNvSpPr txBox="1"/>
          <p:nvPr/>
        </p:nvSpPr>
        <p:spPr>
          <a:xfrm>
            <a:off x="1636293" y="2623608"/>
            <a:ext cx="2656573" cy="1477328"/>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hlinkClick r:id="rId8" action="ppaction://hlinksldjump">
                  <a:extLst>
                    <a:ext uri="{A12FA001-AC4F-418D-AE19-62706E023703}">
                      <ahyp:hlinkClr xmlns:ahyp="http://schemas.microsoft.com/office/drawing/2018/hyperlinkcolor" val="tx"/>
                    </a:ext>
                  </a:extLst>
                </a:hlinkClick>
              </a:rPr>
              <a:t>Présentation fonctionnement</a:t>
            </a:r>
            <a:endParaRPr lang="fr-FR" dirty="0">
              <a:solidFill>
                <a:schemeClr val="bg1"/>
              </a:solidFill>
            </a:endParaRPr>
          </a:p>
          <a:p>
            <a:pPr marL="285750" indent="-285750">
              <a:buFont typeface="Arial" panose="020B0604020202020204" pitchFamily="34" charset="0"/>
              <a:buChar char="•"/>
            </a:pPr>
            <a:r>
              <a:rPr lang="fr-FR" dirty="0">
                <a:solidFill>
                  <a:schemeClr val="bg1"/>
                </a:solidFill>
                <a:hlinkClick r:id="rId9" action="ppaction://hlinksldjump">
                  <a:extLst>
                    <a:ext uri="{A12FA001-AC4F-418D-AE19-62706E023703}">
                      <ahyp:hlinkClr xmlns:ahyp="http://schemas.microsoft.com/office/drawing/2018/hyperlinkcolor" val="tx"/>
                    </a:ext>
                  </a:extLst>
                </a:hlinkClick>
              </a:rPr>
              <a:t>Exemple fonctionnement</a:t>
            </a: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p:txBody>
      </p:sp>
      <p:sp>
        <p:nvSpPr>
          <p:cNvPr id="14" name="ZoneTexte 13">
            <a:extLst>
              <a:ext uri="{FF2B5EF4-FFF2-40B4-BE49-F238E27FC236}">
                <a16:creationId xmlns:a16="http://schemas.microsoft.com/office/drawing/2014/main" id="{F68E1569-F90A-D053-B7FF-6A0C2A1101DF}"/>
              </a:ext>
            </a:extLst>
          </p:cNvPr>
          <p:cNvSpPr txBox="1"/>
          <p:nvPr/>
        </p:nvSpPr>
        <p:spPr>
          <a:xfrm>
            <a:off x="8303394" y="1937406"/>
            <a:ext cx="2881371" cy="369332"/>
          </a:xfrm>
          <a:prstGeom prst="rect">
            <a:avLst/>
          </a:prstGeom>
          <a:noFill/>
        </p:spPr>
        <p:txBody>
          <a:bodyPr wrap="square" rtlCol="0">
            <a:spAutoFit/>
          </a:bodyPr>
          <a:lstStyle/>
          <a:p>
            <a:r>
              <a:rPr lang="fr-FR" dirty="0"/>
              <a:t>Réunion </a:t>
            </a:r>
          </a:p>
        </p:txBody>
      </p:sp>
      <p:sp>
        <p:nvSpPr>
          <p:cNvPr id="15" name="ZoneTexte 14">
            <a:extLst>
              <a:ext uri="{FF2B5EF4-FFF2-40B4-BE49-F238E27FC236}">
                <a16:creationId xmlns:a16="http://schemas.microsoft.com/office/drawing/2014/main" id="{9B62B9C0-288E-16EE-55AA-5FF456B3A23B}"/>
              </a:ext>
            </a:extLst>
          </p:cNvPr>
          <p:cNvSpPr txBox="1"/>
          <p:nvPr/>
        </p:nvSpPr>
        <p:spPr>
          <a:xfrm>
            <a:off x="7674335" y="2623608"/>
            <a:ext cx="2656573" cy="2031325"/>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chemeClr val="bg1"/>
                </a:solidFill>
                <a:hlinkClick r:id="rId10" action="ppaction://hlinksldjump">
                  <a:extLst>
                    <a:ext uri="{A12FA001-AC4F-418D-AE19-62706E023703}">
                      <ahyp:hlinkClr xmlns:ahyp="http://schemas.microsoft.com/office/drawing/2018/hyperlinkcolor" val="tx"/>
                    </a:ext>
                  </a:extLst>
                </a:hlinkClick>
              </a:rPr>
              <a:t>Réunion du 1</a:t>
            </a:r>
            <a:r>
              <a:rPr lang="fr-FR" baseline="30000" dirty="0">
                <a:solidFill>
                  <a:schemeClr val="bg1"/>
                </a:solidFill>
                <a:hlinkClick r:id="rId10" action="ppaction://hlinksldjump">
                  <a:extLst>
                    <a:ext uri="{A12FA001-AC4F-418D-AE19-62706E023703}">
                      <ahyp:hlinkClr xmlns:ahyp="http://schemas.microsoft.com/office/drawing/2018/hyperlinkcolor" val="tx"/>
                    </a:ext>
                  </a:extLst>
                </a:hlinkClick>
              </a:rPr>
              <a:t>er</a:t>
            </a:r>
            <a:r>
              <a:rPr lang="fr-FR" dirty="0">
                <a:solidFill>
                  <a:schemeClr val="bg1"/>
                </a:solidFill>
                <a:hlinkClick r:id="rId10" action="ppaction://hlinksldjump">
                  <a:extLst>
                    <a:ext uri="{A12FA001-AC4F-418D-AE19-62706E023703}">
                      <ahyp:hlinkClr xmlns:ahyp="http://schemas.microsoft.com/office/drawing/2018/hyperlinkcolor" val="tx"/>
                    </a:ext>
                  </a:extLst>
                </a:hlinkClick>
              </a:rPr>
              <a:t> sprint</a:t>
            </a:r>
            <a:endParaRPr lang="fr-FR" dirty="0">
              <a:solidFill>
                <a:schemeClr val="bg1"/>
              </a:solidFill>
            </a:endParaRPr>
          </a:p>
          <a:p>
            <a:pPr marL="285750" indent="-285750">
              <a:buFont typeface="Arial" panose="020B0604020202020204" pitchFamily="34" charset="0"/>
              <a:buChar char="•"/>
            </a:pPr>
            <a:r>
              <a:rPr lang="fr-FR" dirty="0">
                <a:solidFill>
                  <a:schemeClr val="bg1"/>
                </a:solidFill>
                <a:hlinkClick r:id="rId11" action="ppaction://hlinksldjump">
                  <a:extLst>
                    <a:ext uri="{A12FA001-AC4F-418D-AE19-62706E023703}">
                      <ahyp:hlinkClr xmlns:ahyp="http://schemas.microsoft.com/office/drawing/2018/hyperlinkcolor" val="tx"/>
                    </a:ext>
                  </a:extLst>
                </a:hlinkClick>
              </a:rPr>
              <a:t>Réunion du 2</a:t>
            </a:r>
            <a:r>
              <a:rPr lang="fr-FR" baseline="30000" dirty="0">
                <a:solidFill>
                  <a:schemeClr val="bg1"/>
                </a:solidFill>
                <a:hlinkClick r:id="rId11" action="ppaction://hlinksldjump">
                  <a:extLst>
                    <a:ext uri="{A12FA001-AC4F-418D-AE19-62706E023703}">
                      <ahyp:hlinkClr xmlns:ahyp="http://schemas.microsoft.com/office/drawing/2018/hyperlinkcolor" val="tx"/>
                    </a:ext>
                  </a:extLst>
                </a:hlinkClick>
              </a:rPr>
              <a:t>e</a:t>
            </a:r>
            <a:r>
              <a:rPr lang="fr-FR" dirty="0">
                <a:solidFill>
                  <a:schemeClr val="bg1"/>
                </a:solidFill>
                <a:hlinkClick r:id="rId11" action="ppaction://hlinksldjump">
                  <a:extLst>
                    <a:ext uri="{A12FA001-AC4F-418D-AE19-62706E023703}">
                      <ahyp:hlinkClr xmlns:ahyp="http://schemas.microsoft.com/office/drawing/2018/hyperlinkcolor" val="tx"/>
                    </a:ext>
                  </a:extLst>
                </a:hlinkClick>
              </a:rPr>
              <a:t> sprint</a:t>
            </a:r>
            <a:endParaRPr lang="fr-FR" dirty="0">
              <a:solidFill>
                <a:schemeClr val="bg1"/>
              </a:solidFill>
            </a:endParaRPr>
          </a:p>
          <a:p>
            <a:pPr marL="285750" indent="-285750">
              <a:buFont typeface="Arial" panose="020B0604020202020204" pitchFamily="34" charset="0"/>
              <a:buChar char="•"/>
            </a:pPr>
            <a:r>
              <a:rPr lang="fr-FR" dirty="0">
                <a:solidFill>
                  <a:schemeClr val="bg1"/>
                </a:solidFill>
                <a:hlinkClick r:id="rId12" action="ppaction://hlinksldjump">
                  <a:extLst>
                    <a:ext uri="{A12FA001-AC4F-418D-AE19-62706E023703}">
                      <ahyp:hlinkClr xmlns:ahyp="http://schemas.microsoft.com/office/drawing/2018/hyperlinkcolor" val="tx"/>
                    </a:ext>
                  </a:extLst>
                </a:hlinkClick>
              </a:rPr>
              <a:t>Réunion du 3</a:t>
            </a:r>
            <a:r>
              <a:rPr lang="fr-FR" baseline="30000" dirty="0">
                <a:solidFill>
                  <a:schemeClr val="bg1"/>
                </a:solidFill>
                <a:hlinkClick r:id="rId12" action="ppaction://hlinksldjump">
                  <a:extLst>
                    <a:ext uri="{A12FA001-AC4F-418D-AE19-62706E023703}">
                      <ahyp:hlinkClr xmlns:ahyp="http://schemas.microsoft.com/office/drawing/2018/hyperlinkcolor" val="tx"/>
                    </a:ext>
                  </a:extLst>
                </a:hlinkClick>
              </a:rPr>
              <a:t>e</a:t>
            </a:r>
            <a:r>
              <a:rPr lang="fr-FR" dirty="0">
                <a:solidFill>
                  <a:schemeClr val="bg1"/>
                </a:solidFill>
                <a:hlinkClick r:id="rId12" action="ppaction://hlinksldjump">
                  <a:extLst>
                    <a:ext uri="{A12FA001-AC4F-418D-AE19-62706E023703}">
                      <ahyp:hlinkClr xmlns:ahyp="http://schemas.microsoft.com/office/drawing/2018/hyperlinkcolor" val="tx"/>
                    </a:ext>
                  </a:extLst>
                </a:hlinkClick>
              </a:rPr>
              <a:t> sprint</a:t>
            </a:r>
            <a:endParaRPr lang="fr-FR" dirty="0">
              <a:solidFill>
                <a:schemeClr val="bg1"/>
              </a:solidFill>
            </a:endParaRPr>
          </a:p>
          <a:p>
            <a:pPr marL="285750" indent="-285750">
              <a:buFont typeface="Arial" panose="020B0604020202020204" pitchFamily="34" charset="0"/>
              <a:buChar char="•"/>
            </a:pPr>
            <a:endParaRPr lang="fr-FR" dirty="0">
              <a:solidFill>
                <a:schemeClr val="bg1"/>
              </a:solidFill>
            </a:endParaRPr>
          </a:p>
        </p:txBody>
      </p:sp>
    </p:spTree>
    <p:extLst>
      <p:ext uri="{BB962C8B-B14F-4D97-AF65-F5344CB8AC3E}">
        <p14:creationId xmlns:p14="http://schemas.microsoft.com/office/powerpoint/2010/main" val="112169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66000">
              <a:srgbClr val="F9DDCB"/>
            </a:gs>
            <a:gs pos="72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764A420-BCBE-265D-C6DB-88020C1BC01E}"/>
              </a:ext>
            </a:extLst>
          </p:cNvPr>
          <p:cNvSpPr txBox="1"/>
          <p:nvPr/>
        </p:nvSpPr>
        <p:spPr>
          <a:xfrm>
            <a:off x="770022" y="1145406"/>
            <a:ext cx="5809604" cy="369332"/>
          </a:xfrm>
          <a:prstGeom prst="rect">
            <a:avLst/>
          </a:prstGeom>
          <a:noFill/>
        </p:spPr>
        <p:txBody>
          <a:bodyPr wrap="none" rtlCol="0">
            <a:spAutoFit/>
          </a:bodyPr>
          <a:lstStyle/>
          <a:p>
            <a:r>
              <a:rPr lang="fr-FR" dirty="0"/>
              <a:t>Comment est censé fonctionné notre application </a:t>
            </a:r>
          </a:p>
        </p:txBody>
      </p:sp>
      <p:pic>
        <p:nvPicPr>
          <p:cNvPr id="6" name="Image 5">
            <a:extLst>
              <a:ext uri="{FF2B5EF4-FFF2-40B4-BE49-F238E27FC236}">
                <a16:creationId xmlns:a16="http://schemas.microsoft.com/office/drawing/2014/main" id="{597880B4-42FF-62DB-781A-31E06503BA29}"/>
              </a:ext>
            </a:extLst>
          </p:cNvPr>
          <p:cNvPicPr>
            <a:picLocks noChangeAspect="1"/>
          </p:cNvPicPr>
          <p:nvPr/>
        </p:nvPicPr>
        <p:blipFill>
          <a:blip r:embed="rId2"/>
          <a:stretch>
            <a:fillRect/>
          </a:stretch>
        </p:blipFill>
        <p:spPr>
          <a:xfrm>
            <a:off x="770022" y="1790299"/>
            <a:ext cx="5521260" cy="3922295"/>
          </a:xfrm>
          <a:prstGeom prst="rect">
            <a:avLst/>
          </a:prstGeom>
        </p:spPr>
      </p:pic>
      <p:sp>
        <p:nvSpPr>
          <p:cNvPr id="7" name="ZoneTexte 6">
            <a:extLst>
              <a:ext uri="{FF2B5EF4-FFF2-40B4-BE49-F238E27FC236}">
                <a16:creationId xmlns:a16="http://schemas.microsoft.com/office/drawing/2014/main" id="{06B463A6-07B5-2741-D388-48603E93D8C1}"/>
              </a:ext>
            </a:extLst>
          </p:cNvPr>
          <p:cNvSpPr txBox="1"/>
          <p:nvPr/>
        </p:nvSpPr>
        <p:spPr>
          <a:xfrm>
            <a:off x="7204638" y="1992429"/>
            <a:ext cx="4759564" cy="3139321"/>
          </a:xfrm>
          <a:prstGeom prst="rect">
            <a:avLst/>
          </a:prstGeom>
          <a:noFill/>
        </p:spPr>
        <p:txBody>
          <a:bodyPr wrap="square" rtlCol="0">
            <a:spAutoFit/>
          </a:bodyPr>
          <a:lstStyle/>
          <a:p>
            <a:r>
              <a:rPr lang="fr-FR" dirty="0"/>
              <a:t>Une fois connecté, notre utilisateur se retrouve sur cette page d’accueil avec la possibilités de « Créer un menu », ce qui lui permet de créer le menu de son restaurant, ensuite « Diffuser un menu », c’est tout simplement envoyé le menu sur Instagram Deliveroo ou même le récupérer en format PDF et enfin « Imprimer un menu » qui permettra d’envoyé une demande d’impression a Qwenta.</a:t>
            </a:r>
          </a:p>
        </p:txBody>
      </p:sp>
      <p:sp>
        <p:nvSpPr>
          <p:cNvPr id="9" name="ZoneTexte 8">
            <a:extLst>
              <a:ext uri="{FF2B5EF4-FFF2-40B4-BE49-F238E27FC236}">
                <a16:creationId xmlns:a16="http://schemas.microsoft.com/office/drawing/2014/main" id="{0775FF0E-33A5-FE2F-2017-1C6A41F55AA5}"/>
              </a:ext>
            </a:extLst>
          </p:cNvPr>
          <p:cNvSpPr txBox="1"/>
          <p:nvPr/>
        </p:nvSpPr>
        <p:spPr>
          <a:xfrm>
            <a:off x="4750998" y="221728"/>
            <a:ext cx="2895344" cy="461665"/>
          </a:xfrm>
          <a:prstGeom prst="rect">
            <a:avLst/>
          </a:prstGeom>
          <a:noFill/>
        </p:spPr>
        <p:txBody>
          <a:bodyPr wrap="none" rtlCol="0">
            <a:spAutoFit/>
          </a:bodyPr>
          <a:lstStyle/>
          <a:p>
            <a:r>
              <a:rPr lang="fr-FR" sz="2400" dirty="0"/>
              <a:t>Résumé du projet </a:t>
            </a:r>
          </a:p>
        </p:txBody>
      </p:sp>
    </p:spTree>
    <p:extLst>
      <p:ext uri="{BB962C8B-B14F-4D97-AF65-F5344CB8AC3E}">
        <p14:creationId xmlns:p14="http://schemas.microsoft.com/office/powerpoint/2010/main" val="2985612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42000">
              <a:srgbClr val="F9DDCB"/>
            </a:gs>
            <a:gs pos="48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59E43A6-83C5-B9D7-FD80-6F354C99C9E3}"/>
              </a:ext>
            </a:extLst>
          </p:cNvPr>
          <p:cNvSpPr txBox="1"/>
          <p:nvPr/>
        </p:nvSpPr>
        <p:spPr>
          <a:xfrm>
            <a:off x="770022" y="1145406"/>
            <a:ext cx="4386137" cy="369332"/>
          </a:xfrm>
          <a:prstGeom prst="rect">
            <a:avLst/>
          </a:prstGeom>
          <a:noFill/>
        </p:spPr>
        <p:txBody>
          <a:bodyPr wrap="none" rtlCol="0">
            <a:spAutoFit/>
          </a:bodyPr>
          <a:lstStyle/>
          <a:p>
            <a:r>
              <a:rPr lang="fr-FR" dirty="0"/>
              <a:t>Quelques exemple de fonctionnalités</a:t>
            </a:r>
          </a:p>
        </p:txBody>
      </p:sp>
      <p:pic>
        <p:nvPicPr>
          <p:cNvPr id="6" name="Image 5">
            <a:extLst>
              <a:ext uri="{FF2B5EF4-FFF2-40B4-BE49-F238E27FC236}">
                <a16:creationId xmlns:a16="http://schemas.microsoft.com/office/drawing/2014/main" id="{9003CEE3-893B-FADC-CB7F-02E4BB571301}"/>
              </a:ext>
            </a:extLst>
          </p:cNvPr>
          <p:cNvPicPr>
            <a:picLocks noChangeAspect="1"/>
          </p:cNvPicPr>
          <p:nvPr/>
        </p:nvPicPr>
        <p:blipFill>
          <a:blip r:embed="rId2"/>
          <a:stretch>
            <a:fillRect/>
          </a:stretch>
        </p:blipFill>
        <p:spPr>
          <a:xfrm>
            <a:off x="770022" y="1876926"/>
            <a:ext cx="6323466" cy="4480561"/>
          </a:xfrm>
          <a:prstGeom prst="rect">
            <a:avLst/>
          </a:prstGeom>
        </p:spPr>
      </p:pic>
      <p:sp>
        <p:nvSpPr>
          <p:cNvPr id="7" name="ZoneTexte 6">
            <a:extLst>
              <a:ext uri="{FF2B5EF4-FFF2-40B4-BE49-F238E27FC236}">
                <a16:creationId xmlns:a16="http://schemas.microsoft.com/office/drawing/2014/main" id="{A1F2E220-0C5E-2DF9-3FBD-017BD0453766}"/>
              </a:ext>
            </a:extLst>
          </p:cNvPr>
          <p:cNvSpPr txBox="1"/>
          <p:nvPr/>
        </p:nvSpPr>
        <p:spPr>
          <a:xfrm>
            <a:off x="7204638" y="1992429"/>
            <a:ext cx="4759564" cy="3693319"/>
          </a:xfrm>
          <a:prstGeom prst="rect">
            <a:avLst/>
          </a:prstGeom>
          <a:noFill/>
        </p:spPr>
        <p:txBody>
          <a:bodyPr wrap="square" rtlCol="0">
            <a:spAutoFit/>
          </a:bodyPr>
          <a:lstStyle/>
          <a:p>
            <a:r>
              <a:rPr lang="fr-FR" dirty="0"/>
              <a:t>Voici ce a quoi va ressembler notre applications une fois livré.</a:t>
            </a:r>
          </a:p>
          <a:p>
            <a:endParaRPr lang="fr-FR" dirty="0"/>
          </a:p>
          <a:p>
            <a:r>
              <a:rPr lang="fr-FR" dirty="0"/>
              <a:t>L’ensemble du menu est personnalisable, on peut y ajouter des catégories, soit entré, plat, désert ou tout autre terme souhaité par l’utilisateur (ex: boissons, Accompagnement), mais aussi personnalisé la police d’écriture, sa taille </a:t>
            </a:r>
          </a:p>
          <a:p>
            <a:endParaRPr lang="fr-FR" dirty="0"/>
          </a:p>
          <a:p>
            <a:r>
              <a:rPr lang="fr-FR" dirty="0"/>
              <a:t>Vous aurez la possibilités directement depuis l’écran de création de diffuser sur les réseaux ou d’exportez en PDF.</a:t>
            </a:r>
          </a:p>
        </p:txBody>
      </p:sp>
      <p:sp>
        <p:nvSpPr>
          <p:cNvPr id="9" name="ZoneTexte 8">
            <a:extLst>
              <a:ext uri="{FF2B5EF4-FFF2-40B4-BE49-F238E27FC236}">
                <a16:creationId xmlns:a16="http://schemas.microsoft.com/office/drawing/2014/main" id="{42B0F6E7-2048-82C8-436B-E5764D58C427}"/>
              </a:ext>
            </a:extLst>
          </p:cNvPr>
          <p:cNvSpPr txBox="1"/>
          <p:nvPr/>
        </p:nvSpPr>
        <p:spPr>
          <a:xfrm>
            <a:off x="4750998" y="221728"/>
            <a:ext cx="2895344" cy="461665"/>
          </a:xfrm>
          <a:prstGeom prst="rect">
            <a:avLst/>
          </a:prstGeom>
          <a:noFill/>
        </p:spPr>
        <p:txBody>
          <a:bodyPr wrap="none" rtlCol="0">
            <a:spAutoFit/>
          </a:bodyPr>
          <a:lstStyle/>
          <a:p>
            <a:r>
              <a:rPr lang="fr-FR" sz="2400" dirty="0"/>
              <a:t>Résumé du projet </a:t>
            </a:r>
          </a:p>
        </p:txBody>
      </p:sp>
    </p:spTree>
    <p:extLst>
      <p:ext uri="{BB962C8B-B14F-4D97-AF65-F5344CB8AC3E}">
        <p14:creationId xmlns:p14="http://schemas.microsoft.com/office/powerpoint/2010/main" val="4241000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rgbClr val="F9DDCB"/>
            </a:gs>
            <a:gs pos="40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3A4F2CE-1F3A-7BEC-B253-079512C19CBD}"/>
              </a:ext>
            </a:extLst>
          </p:cNvPr>
          <p:cNvSpPr txBox="1"/>
          <p:nvPr/>
        </p:nvSpPr>
        <p:spPr>
          <a:xfrm>
            <a:off x="636626" y="859190"/>
            <a:ext cx="6301725" cy="369332"/>
          </a:xfrm>
          <a:prstGeom prst="rect">
            <a:avLst/>
          </a:prstGeom>
          <a:noFill/>
        </p:spPr>
        <p:txBody>
          <a:bodyPr wrap="none" rtlCol="0">
            <a:spAutoFit/>
          </a:bodyPr>
          <a:lstStyle/>
          <a:p>
            <a:r>
              <a:rPr lang="fr-FR" dirty="0"/>
              <a:t>Première étape nécessaire dans notre projet Frontend </a:t>
            </a:r>
          </a:p>
        </p:txBody>
      </p:sp>
      <p:pic>
        <p:nvPicPr>
          <p:cNvPr id="5" name="Image 4">
            <a:extLst>
              <a:ext uri="{FF2B5EF4-FFF2-40B4-BE49-F238E27FC236}">
                <a16:creationId xmlns:a16="http://schemas.microsoft.com/office/drawing/2014/main" id="{DD72C0A4-F842-98FF-1CE5-096AF8F1FD0D}"/>
              </a:ext>
            </a:extLst>
          </p:cNvPr>
          <p:cNvPicPr>
            <a:picLocks noChangeAspect="1"/>
          </p:cNvPicPr>
          <p:nvPr/>
        </p:nvPicPr>
        <p:blipFill>
          <a:blip r:embed="rId2"/>
          <a:stretch>
            <a:fillRect/>
          </a:stretch>
        </p:blipFill>
        <p:spPr>
          <a:xfrm>
            <a:off x="1580846" y="1228522"/>
            <a:ext cx="3347290" cy="4946085"/>
          </a:xfrm>
          <a:prstGeom prst="rect">
            <a:avLst/>
          </a:prstGeom>
        </p:spPr>
      </p:pic>
      <p:sp>
        <p:nvSpPr>
          <p:cNvPr id="6" name="ZoneTexte 5">
            <a:extLst>
              <a:ext uri="{FF2B5EF4-FFF2-40B4-BE49-F238E27FC236}">
                <a16:creationId xmlns:a16="http://schemas.microsoft.com/office/drawing/2014/main" id="{370C73C6-2F96-D226-2E2D-F3238AA21324}"/>
              </a:ext>
            </a:extLst>
          </p:cNvPr>
          <p:cNvSpPr txBox="1"/>
          <p:nvPr/>
        </p:nvSpPr>
        <p:spPr>
          <a:xfrm>
            <a:off x="6198670" y="1414912"/>
            <a:ext cx="5149516" cy="3970318"/>
          </a:xfrm>
          <a:prstGeom prst="rect">
            <a:avLst/>
          </a:prstGeom>
          <a:noFill/>
        </p:spPr>
        <p:txBody>
          <a:bodyPr wrap="square" rtlCol="0">
            <a:spAutoFit/>
          </a:bodyPr>
          <a:lstStyle/>
          <a:p>
            <a:r>
              <a:rPr lang="fr-FR" dirty="0"/>
              <a:t>Nous allons démarrer par créer une version statique, ce qui nous permettra d’avoir un site web avec tout le visuel, mais aucune fonctionnalités ne fonctionnera.</a:t>
            </a:r>
          </a:p>
          <a:p>
            <a:endParaRPr lang="fr-FR" dirty="0"/>
          </a:p>
          <a:p>
            <a:r>
              <a:rPr lang="fr-FR" dirty="0"/>
              <a:t>C’est comme un maçon qui commence par créer les fondations.</a:t>
            </a:r>
          </a:p>
          <a:p>
            <a:endParaRPr lang="fr-FR" dirty="0"/>
          </a:p>
          <a:p>
            <a:r>
              <a:rPr lang="fr-FR" dirty="0"/>
              <a:t>Cette première étape est prise en charge par notre Dev Frontend, pendant ce temps notre Dev Backend prépare tout les outils nécessaire pour notre applications et configure tout le nécessaire pour se connecter au site.</a:t>
            </a:r>
          </a:p>
        </p:txBody>
      </p:sp>
      <p:sp>
        <p:nvSpPr>
          <p:cNvPr id="7" name="ZoneTexte 6">
            <a:extLst>
              <a:ext uri="{FF2B5EF4-FFF2-40B4-BE49-F238E27FC236}">
                <a16:creationId xmlns:a16="http://schemas.microsoft.com/office/drawing/2014/main" id="{398B70D2-37D9-F6CA-401C-386D1E1ACA82}"/>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Tree>
    <p:extLst>
      <p:ext uri="{BB962C8B-B14F-4D97-AF65-F5344CB8AC3E}">
        <p14:creationId xmlns:p14="http://schemas.microsoft.com/office/powerpoint/2010/main" val="396555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31000">
              <a:srgbClr val="F9DDCB"/>
            </a:gs>
            <a:gs pos="41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20B267E-26E9-FF5B-19C6-371D6C5A01D3}"/>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4" name="ZoneTexte 3">
            <a:extLst>
              <a:ext uri="{FF2B5EF4-FFF2-40B4-BE49-F238E27FC236}">
                <a16:creationId xmlns:a16="http://schemas.microsoft.com/office/drawing/2014/main" id="{2342F883-AEE4-53BC-636D-821EE2216F91}"/>
              </a:ext>
            </a:extLst>
          </p:cNvPr>
          <p:cNvSpPr txBox="1"/>
          <p:nvPr/>
        </p:nvSpPr>
        <p:spPr>
          <a:xfrm>
            <a:off x="636626" y="859190"/>
            <a:ext cx="6304931" cy="369332"/>
          </a:xfrm>
          <a:prstGeom prst="rect">
            <a:avLst/>
          </a:prstGeom>
          <a:noFill/>
        </p:spPr>
        <p:txBody>
          <a:bodyPr wrap="none" rtlCol="0">
            <a:spAutoFit/>
          </a:bodyPr>
          <a:lstStyle/>
          <a:p>
            <a:r>
              <a:rPr lang="fr-FR" dirty="0"/>
              <a:t>Première étape nécessaire dans notre projet Backend </a:t>
            </a:r>
          </a:p>
        </p:txBody>
      </p:sp>
      <p:sp>
        <p:nvSpPr>
          <p:cNvPr id="5" name="ZoneTexte 4">
            <a:extLst>
              <a:ext uri="{FF2B5EF4-FFF2-40B4-BE49-F238E27FC236}">
                <a16:creationId xmlns:a16="http://schemas.microsoft.com/office/drawing/2014/main" id="{EE7DFA51-97BB-6394-945D-D37BA20A6ACD}"/>
              </a:ext>
            </a:extLst>
          </p:cNvPr>
          <p:cNvSpPr txBox="1"/>
          <p:nvPr/>
        </p:nvSpPr>
        <p:spPr>
          <a:xfrm>
            <a:off x="6198670" y="1414912"/>
            <a:ext cx="5149516" cy="4247317"/>
          </a:xfrm>
          <a:prstGeom prst="rect">
            <a:avLst/>
          </a:prstGeom>
          <a:noFill/>
        </p:spPr>
        <p:txBody>
          <a:bodyPr wrap="square" rtlCol="0">
            <a:spAutoFit/>
          </a:bodyPr>
          <a:lstStyle/>
          <a:p>
            <a:r>
              <a:rPr lang="fr-FR" dirty="0"/>
              <a:t>Comme expliqué précédemment, notre Dev Backend va créer tout les outils nécessaire au bon fonctionnement de notre applications, pour se faire notre utilisateur doit être capable de se connecter, de récupérer l’entièreté de ses menus sur son compte, il doit aussi être capable de sauvegarder son logo et traiter toute les demandes faites du site.</a:t>
            </a:r>
          </a:p>
          <a:p>
            <a:endParaRPr lang="fr-FR" dirty="0"/>
          </a:p>
          <a:p>
            <a:r>
              <a:rPr lang="fr-FR" dirty="0"/>
              <a:t>Pour se faire il crée son serveur via node.js en utilisant le Framework express, comme indiqué sur la photo. MongoDB nous servira de base de données et notre API nous servira pour les demandes depuis le site</a:t>
            </a:r>
          </a:p>
        </p:txBody>
      </p:sp>
      <p:pic>
        <p:nvPicPr>
          <p:cNvPr id="6" name="Image 5">
            <a:extLst>
              <a:ext uri="{FF2B5EF4-FFF2-40B4-BE49-F238E27FC236}">
                <a16:creationId xmlns:a16="http://schemas.microsoft.com/office/drawing/2014/main" id="{DB88B0D0-D078-5FD4-2C40-2F759A495D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814" y="2162208"/>
            <a:ext cx="4667250" cy="2052320"/>
          </a:xfrm>
          <a:prstGeom prst="rect">
            <a:avLst/>
          </a:prstGeom>
        </p:spPr>
      </p:pic>
    </p:spTree>
    <p:extLst>
      <p:ext uri="{BB962C8B-B14F-4D97-AF65-F5344CB8AC3E}">
        <p14:creationId xmlns:p14="http://schemas.microsoft.com/office/powerpoint/2010/main" val="457768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38000">
              <a:srgbClr val="F9DDCB"/>
            </a:gs>
            <a:gs pos="24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7EA14AD-9A83-B3B9-0677-9C617D3E18C2}"/>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4" name="ZoneTexte 3">
            <a:extLst>
              <a:ext uri="{FF2B5EF4-FFF2-40B4-BE49-F238E27FC236}">
                <a16:creationId xmlns:a16="http://schemas.microsoft.com/office/drawing/2014/main" id="{3D1536D1-29AE-1E47-842D-B0B7C158A413}"/>
              </a:ext>
            </a:extLst>
          </p:cNvPr>
          <p:cNvSpPr txBox="1"/>
          <p:nvPr/>
        </p:nvSpPr>
        <p:spPr>
          <a:xfrm>
            <a:off x="636626" y="859190"/>
            <a:ext cx="3623108" cy="369332"/>
          </a:xfrm>
          <a:prstGeom prst="rect">
            <a:avLst/>
          </a:prstGeom>
          <a:noFill/>
        </p:spPr>
        <p:txBody>
          <a:bodyPr wrap="none" rtlCol="0">
            <a:spAutoFit/>
          </a:bodyPr>
          <a:lstStyle/>
          <a:p>
            <a:r>
              <a:rPr lang="fr-FR" dirty="0"/>
              <a:t>Seconde étape par nos 2 Dev </a:t>
            </a:r>
          </a:p>
        </p:txBody>
      </p:sp>
      <p:pic>
        <p:nvPicPr>
          <p:cNvPr id="6" name="Image 5">
            <a:extLst>
              <a:ext uri="{FF2B5EF4-FFF2-40B4-BE49-F238E27FC236}">
                <a16:creationId xmlns:a16="http://schemas.microsoft.com/office/drawing/2014/main" id="{B3B197F1-3EA1-C805-8D09-71237E9BD15E}"/>
              </a:ext>
            </a:extLst>
          </p:cNvPr>
          <p:cNvPicPr>
            <a:picLocks noChangeAspect="1"/>
          </p:cNvPicPr>
          <p:nvPr/>
        </p:nvPicPr>
        <p:blipFill>
          <a:blip r:embed="rId2"/>
          <a:stretch>
            <a:fillRect/>
          </a:stretch>
        </p:blipFill>
        <p:spPr>
          <a:xfrm>
            <a:off x="2416120" y="1655546"/>
            <a:ext cx="2038151" cy="3954729"/>
          </a:xfrm>
          <a:prstGeom prst="rect">
            <a:avLst/>
          </a:prstGeom>
        </p:spPr>
      </p:pic>
      <p:sp>
        <p:nvSpPr>
          <p:cNvPr id="9" name="ZoneTexte 8">
            <a:extLst>
              <a:ext uri="{FF2B5EF4-FFF2-40B4-BE49-F238E27FC236}">
                <a16:creationId xmlns:a16="http://schemas.microsoft.com/office/drawing/2014/main" id="{4F2259C7-65FD-44FC-8A4F-318D3840F3BB}"/>
              </a:ext>
            </a:extLst>
          </p:cNvPr>
          <p:cNvSpPr txBox="1"/>
          <p:nvPr/>
        </p:nvSpPr>
        <p:spPr>
          <a:xfrm>
            <a:off x="6198670" y="1414912"/>
            <a:ext cx="5149516" cy="2862322"/>
          </a:xfrm>
          <a:prstGeom prst="rect">
            <a:avLst/>
          </a:prstGeom>
          <a:noFill/>
        </p:spPr>
        <p:txBody>
          <a:bodyPr wrap="square" rtlCol="0">
            <a:spAutoFit/>
          </a:bodyPr>
          <a:lstStyle/>
          <a:p>
            <a:r>
              <a:rPr lang="fr-FR" dirty="0"/>
              <a:t>Pour la connexion au site, notre Dev Frontend utilisera React-modal, c’est un Framework qui permet un gain de temps et une facilités de code. Les données récupérer depuis les encarts seront ensuite transmis a notre Backend.</a:t>
            </a:r>
          </a:p>
          <a:p>
            <a:endParaRPr lang="fr-FR" dirty="0"/>
          </a:p>
          <a:p>
            <a:r>
              <a:rPr lang="fr-FR" dirty="0"/>
              <a:t>Notre Dev Backend va lui faire en sorte que le serveur les vérifie, se connecte au site et récupère ses données utilisateurs </a:t>
            </a:r>
          </a:p>
        </p:txBody>
      </p:sp>
    </p:spTree>
    <p:extLst>
      <p:ext uri="{BB962C8B-B14F-4D97-AF65-F5344CB8AC3E}">
        <p14:creationId xmlns:p14="http://schemas.microsoft.com/office/powerpoint/2010/main" val="209365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F9DDCB"/>
            </a:gs>
            <a:gs pos="35632">
              <a:srgbClr val="F9DDCB"/>
            </a:gs>
            <a:gs pos="37000">
              <a:srgbClr val="F9DDCB"/>
            </a:gs>
            <a:gs pos="3600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D006E92-E7FB-4405-1CBB-1A695A2B8511}"/>
              </a:ext>
            </a:extLst>
          </p:cNvPr>
          <p:cNvSpPr txBox="1"/>
          <p:nvPr/>
        </p:nvSpPr>
        <p:spPr>
          <a:xfrm>
            <a:off x="4750998" y="221728"/>
            <a:ext cx="3659976" cy="461665"/>
          </a:xfrm>
          <a:prstGeom prst="rect">
            <a:avLst/>
          </a:prstGeom>
          <a:noFill/>
        </p:spPr>
        <p:txBody>
          <a:bodyPr wrap="none" rtlCol="0">
            <a:spAutoFit/>
          </a:bodyPr>
          <a:lstStyle/>
          <a:p>
            <a:r>
              <a:rPr lang="fr-FR" sz="2400" dirty="0"/>
              <a:t>Présentation technique</a:t>
            </a:r>
          </a:p>
        </p:txBody>
      </p:sp>
      <p:sp>
        <p:nvSpPr>
          <p:cNvPr id="4" name="ZoneTexte 3">
            <a:extLst>
              <a:ext uri="{FF2B5EF4-FFF2-40B4-BE49-F238E27FC236}">
                <a16:creationId xmlns:a16="http://schemas.microsoft.com/office/drawing/2014/main" id="{F30CBF2C-4F2D-EF6E-4DA8-94DB187705F5}"/>
              </a:ext>
            </a:extLst>
          </p:cNvPr>
          <p:cNvSpPr txBox="1"/>
          <p:nvPr/>
        </p:nvSpPr>
        <p:spPr>
          <a:xfrm>
            <a:off x="636626" y="859190"/>
            <a:ext cx="5136342" cy="369332"/>
          </a:xfrm>
          <a:prstGeom prst="rect">
            <a:avLst/>
          </a:prstGeom>
          <a:noFill/>
        </p:spPr>
        <p:txBody>
          <a:bodyPr wrap="none" rtlCol="0">
            <a:spAutoFit/>
          </a:bodyPr>
          <a:lstStyle/>
          <a:p>
            <a:r>
              <a:rPr lang="fr-FR" dirty="0"/>
              <a:t>3</a:t>
            </a:r>
            <a:r>
              <a:rPr lang="fr-FR" baseline="30000" dirty="0"/>
              <a:t>e</a:t>
            </a:r>
            <a:r>
              <a:rPr lang="fr-FR" dirty="0"/>
              <a:t> étape de notre Sprint 1 « Créer un menu »</a:t>
            </a:r>
          </a:p>
        </p:txBody>
      </p:sp>
      <p:pic>
        <p:nvPicPr>
          <p:cNvPr id="6" name="Image 5">
            <a:extLst>
              <a:ext uri="{FF2B5EF4-FFF2-40B4-BE49-F238E27FC236}">
                <a16:creationId xmlns:a16="http://schemas.microsoft.com/office/drawing/2014/main" id="{D56B3637-610C-F43F-9E34-56E78E07DB82}"/>
              </a:ext>
            </a:extLst>
          </p:cNvPr>
          <p:cNvPicPr>
            <a:picLocks noChangeAspect="1"/>
          </p:cNvPicPr>
          <p:nvPr/>
        </p:nvPicPr>
        <p:blipFill>
          <a:blip r:embed="rId2"/>
          <a:stretch>
            <a:fillRect/>
          </a:stretch>
        </p:blipFill>
        <p:spPr>
          <a:xfrm>
            <a:off x="341893" y="1540042"/>
            <a:ext cx="5249916" cy="4114799"/>
          </a:xfrm>
          <a:prstGeom prst="rect">
            <a:avLst/>
          </a:prstGeom>
        </p:spPr>
      </p:pic>
      <p:sp>
        <p:nvSpPr>
          <p:cNvPr id="9" name="ZoneTexte 8">
            <a:extLst>
              <a:ext uri="{FF2B5EF4-FFF2-40B4-BE49-F238E27FC236}">
                <a16:creationId xmlns:a16="http://schemas.microsoft.com/office/drawing/2014/main" id="{2F388F0B-63EE-A487-DAEE-1C814EC8FADE}"/>
              </a:ext>
            </a:extLst>
          </p:cNvPr>
          <p:cNvSpPr txBox="1"/>
          <p:nvPr/>
        </p:nvSpPr>
        <p:spPr>
          <a:xfrm>
            <a:off x="6198670" y="1414912"/>
            <a:ext cx="5149516" cy="2862322"/>
          </a:xfrm>
          <a:prstGeom prst="rect">
            <a:avLst/>
          </a:prstGeom>
          <a:noFill/>
        </p:spPr>
        <p:txBody>
          <a:bodyPr wrap="square" rtlCol="0">
            <a:spAutoFit/>
          </a:bodyPr>
          <a:lstStyle/>
          <a:p>
            <a:r>
              <a:rPr lang="fr-FR" dirty="0"/>
              <a:t>Cette étape est très dense et sera partagé entre les Dev.</a:t>
            </a:r>
          </a:p>
          <a:p>
            <a:endParaRPr lang="fr-FR" dirty="0"/>
          </a:p>
          <a:p>
            <a:r>
              <a:rPr lang="fr-FR" dirty="0"/>
              <a:t>Le Dev Frontend devra préétablir toute les modales et avoir le rendus directement depuis la même page sans chargement.</a:t>
            </a:r>
          </a:p>
          <a:p>
            <a:endParaRPr lang="fr-FR" dirty="0"/>
          </a:p>
          <a:p>
            <a:r>
              <a:rPr lang="fr-FR" dirty="0"/>
              <a:t>Le Dev Backend devra être capable d’enregistrer chaque menu dans la base de données</a:t>
            </a:r>
          </a:p>
        </p:txBody>
      </p:sp>
    </p:spTree>
    <p:extLst>
      <p:ext uri="{BB962C8B-B14F-4D97-AF65-F5344CB8AC3E}">
        <p14:creationId xmlns:p14="http://schemas.microsoft.com/office/powerpoint/2010/main" val="4101846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9DDCB"/>
            </a:gs>
            <a:gs pos="0">
              <a:srgbClr val="F9DDCB"/>
            </a:gs>
            <a:gs pos="100000">
              <a:schemeClr val="bg2">
                <a:shade val="96000"/>
                <a:hueMod val="88000"/>
                <a:satMod val="220000"/>
                <a:lumMod val="82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822A59B-2D1D-92FB-0A09-3ED42F9D4C9C}"/>
              </a:ext>
            </a:extLst>
          </p:cNvPr>
          <p:cNvSpPr txBox="1"/>
          <p:nvPr/>
        </p:nvSpPr>
        <p:spPr>
          <a:xfrm>
            <a:off x="4750998" y="221728"/>
            <a:ext cx="3291286" cy="461665"/>
          </a:xfrm>
          <a:prstGeom prst="rect">
            <a:avLst/>
          </a:prstGeom>
          <a:noFill/>
        </p:spPr>
        <p:txBody>
          <a:bodyPr wrap="none" rtlCol="0">
            <a:spAutoFit/>
          </a:bodyPr>
          <a:lstStyle/>
          <a:p>
            <a:r>
              <a:rPr lang="fr-FR" sz="2400" dirty="0"/>
              <a:t>Réunion du 1</a:t>
            </a:r>
            <a:r>
              <a:rPr lang="fr-FR" sz="2400" baseline="30000" dirty="0"/>
              <a:t>er</a:t>
            </a:r>
            <a:r>
              <a:rPr lang="fr-FR" sz="2400" dirty="0"/>
              <a:t> sprint</a:t>
            </a:r>
          </a:p>
        </p:txBody>
      </p:sp>
      <p:sp>
        <p:nvSpPr>
          <p:cNvPr id="4" name="ZoneTexte 3">
            <a:extLst>
              <a:ext uri="{FF2B5EF4-FFF2-40B4-BE49-F238E27FC236}">
                <a16:creationId xmlns:a16="http://schemas.microsoft.com/office/drawing/2014/main" id="{61E6BD53-A9C5-8F32-A47F-3E72E59440CE}"/>
              </a:ext>
            </a:extLst>
          </p:cNvPr>
          <p:cNvSpPr txBox="1"/>
          <p:nvPr/>
        </p:nvSpPr>
        <p:spPr>
          <a:xfrm>
            <a:off x="636626" y="859190"/>
            <a:ext cx="7915950" cy="369332"/>
          </a:xfrm>
          <a:prstGeom prst="rect">
            <a:avLst/>
          </a:prstGeom>
          <a:noFill/>
        </p:spPr>
        <p:txBody>
          <a:bodyPr wrap="none" rtlCol="0">
            <a:spAutoFit/>
          </a:bodyPr>
          <a:lstStyle/>
          <a:p>
            <a:r>
              <a:rPr lang="fr-FR" dirty="0"/>
              <a:t>Première réunion avec le client, les développeurs et le chef de projet</a:t>
            </a:r>
          </a:p>
        </p:txBody>
      </p:sp>
      <p:sp>
        <p:nvSpPr>
          <p:cNvPr id="6" name="ZoneTexte 5">
            <a:extLst>
              <a:ext uri="{FF2B5EF4-FFF2-40B4-BE49-F238E27FC236}">
                <a16:creationId xmlns:a16="http://schemas.microsoft.com/office/drawing/2014/main" id="{FC81E64E-98E0-270D-096F-763B7996C597}"/>
              </a:ext>
            </a:extLst>
          </p:cNvPr>
          <p:cNvSpPr txBox="1"/>
          <p:nvPr/>
        </p:nvSpPr>
        <p:spPr>
          <a:xfrm>
            <a:off x="2492944" y="1703670"/>
            <a:ext cx="5149516" cy="4247317"/>
          </a:xfrm>
          <a:prstGeom prst="rect">
            <a:avLst/>
          </a:prstGeom>
          <a:noFill/>
        </p:spPr>
        <p:txBody>
          <a:bodyPr wrap="square" rtlCol="0">
            <a:spAutoFit/>
          </a:bodyPr>
          <a:lstStyle/>
          <a:p>
            <a:r>
              <a:rPr lang="fr-FR" dirty="0"/>
              <a:t>A chaque fin de sprint mon équipe et moi-même auront une réunion avec vous, pour vous présenter l’avancé du projet, le site doit :  </a:t>
            </a:r>
          </a:p>
          <a:p>
            <a:endParaRPr lang="fr-FR" dirty="0"/>
          </a:p>
          <a:p>
            <a:pPr marL="285750" indent="-285750">
              <a:buFont typeface="Arial" panose="020B0604020202020204" pitchFamily="34" charset="0"/>
              <a:buChar char="•"/>
            </a:pPr>
            <a:r>
              <a:rPr lang="fr-FR" dirty="0"/>
              <a:t>Avoir une page d’accueil </a:t>
            </a:r>
          </a:p>
          <a:p>
            <a:pPr marL="285750" indent="-285750">
              <a:buFont typeface="Arial" panose="020B0604020202020204" pitchFamily="34" charset="0"/>
              <a:buChar char="•"/>
            </a:pPr>
            <a:r>
              <a:rPr lang="fr-FR" dirty="0"/>
              <a:t>Avoir une modale login fonctionnel</a:t>
            </a:r>
          </a:p>
          <a:p>
            <a:pPr marL="285750" indent="-285750">
              <a:buFont typeface="Arial" panose="020B0604020202020204" pitchFamily="34" charset="0"/>
              <a:buChar char="•"/>
            </a:pPr>
            <a:r>
              <a:rPr lang="fr-FR" dirty="0"/>
              <a:t>Pouvoir créer un menu</a:t>
            </a:r>
          </a:p>
          <a:p>
            <a:pPr marL="285750" indent="-285750">
              <a:buFont typeface="Arial" panose="020B0604020202020204" pitchFamily="34" charset="0"/>
              <a:buChar char="•"/>
            </a:pPr>
            <a:r>
              <a:rPr lang="fr-FR" dirty="0"/>
              <a:t>Avoir le visuel de la création en instantané</a:t>
            </a:r>
          </a:p>
          <a:p>
            <a:pPr marL="285750" indent="-285750">
              <a:buFont typeface="Arial" panose="020B0604020202020204" pitchFamily="34" charset="0"/>
              <a:buChar char="•"/>
            </a:pPr>
            <a:r>
              <a:rPr lang="fr-FR" dirty="0"/>
              <a:t>Pouvoir enregistrer son menu sur son compte</a:t>
            </a:r>
          </a:p>
          <a:p>
            <a:pPr marL="285750" indent="-285750">
              <a:buFont typeface="Arial" panose="020B0604020202020204" pitchFamily="34" charset="0"/>
              <a:buChar char="•"/>
            </a:pPr>
            <a:r>
              <a:rPr lang="fr-FR" dirty="0"/>
              <a:t>Pouvoir exporter son menu en format PDF</a:t>
            </a:r>
          </a:p>
          <a:p>
            <a:endParaRPr lang="fr-FR" dirty="0"/>
          </a:p>
          <a:p>
            <a:endParaRPr lang="fr-FR" dirty="0"/>
          </a:p>
        </p:txBody>
      </p:sp>
    </p:spTree>
    <p:extLst>
      <p:ext uri="{BB962C8B-B14F-4D97-AF65-F5344CB8AC3E}">
        <p14:creationId xmlns:p14="http://schemas.microsoft.com/office/powerpoint/2010/main" val="3063104339"/>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103</TotalTime>
  <Words>1030</Words>
  <Application>Microsoft Office PowerPoint</Application>
  <PresentationFormat>Grand écran</PresentationFormat>
  <Paragraphs>109</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Century Gothic</vt:lpstr>
      <vt:lpstr>Wingdings 3</vt:lpstr>
      <vt:lpstr>Secteur</vt:lpstr>
      <vt:lpstr>Présentation de la solution technique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solution technique</dc:title>
  <dc:creator>papi real</dc:creator>
  <cp:lastModifiedBy>papi real</cp:lastModifiedBy>
  <cp:revision>2</cp:revision>
  <dcterms:created xsi:type="dcterms:W3CDTF">2023-11-11T13:47:23Z</dcterms:created>
  <dcterms:modified xsi:type="dcterms:W3CDTF">2023-11-11T15:31:23Z</dcterms:modified>
</cp:coreProperties>
</file>