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1" r:id="rId11"/>
    <p:sldId id="269" r:id="rId12"/>
    <p:sldId id="268" r:id="rId13"/>
    <p:sldId id="267" r:id="rId14"/>
    <p:sldId id="272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6B37C9"/>
    <a:srgbClr val="FFC000"/>
    <a:srgbClr val="5B9BD5"/>
    <a:srgbClr val="70AD47"/>
    <a:srgbClr val="337D3F"/>
    <a:srgbClr val="45915E"/>
    <a:srgbClr val="FF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D6603-6ECF-591F-71D9-84A835668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C8F302-D257-F3DE-8A3B-C3E6D8CA8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CC406C-8478-ABD7-0734-BCBE37C7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CA5D5-8F58-79E6-C48B-C513C233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8A15D-4B9F-99F0-BE51-C5E69CEF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89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ED0E5-D785-C79C-FF7A-E0CE1E50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6A72D6-5DC6-A68F-60E1-ECA99242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21A3BB-827F-A123-9FFF-427CDD39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AD611-E5DE-2C10-A929-0E38EFD6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B983D-4DA7-C4B3-5EEB-0D7C422B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83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319A5A-1F80-5EF1-BDC6-9AFF833B7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1F0DDC-FDF8-EBB6-21AB-5CDC00C62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22CC-3B5F-0B39-1E05-33B564C4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07913F-76CB-3802-3696-AA123596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2C6E1-9BB0-CADF-C3AF-71039FF4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0F363-D394-336A-5D6C-C9C3A094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ACE309-3CCC-E36A-60C1-3E891052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E5AABF-67AF-0276-35F3-B8BB4737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6E3A4-51A7-071C-74A0-34769654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38DA6-F599-88DA-5751-8313CF7A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A16D7-F947-5148-5707-A86D2327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410456-7B5E-B37C-229F-56FAC71CE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A428D-EA5D-833C-9C5D-E6A47E45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35493B-3B16-8995-07D9-213F3501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2D5EF-48EC-D633-6982-0A65598C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0381E-3F4D-B8A3-EEE9-66B135CD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B928A-9C6E-99C9-4769-33C6F5704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158873-9964-9A2C-12B7-5C0DCDC3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94B51C-15DF-0A37-1866-F3FCB100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BDB1D5-D9D9-6885-8E5D-A50EFF8F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3DFE4-DDB5-90A8-9B71-2FB3A691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30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3FE5C-13DE-DFE8-10FA-51CBEC9D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11E8D6-48B1-339C-8060-68EF2A44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B8C4FF-BA65-282A-922F-08BCCCFDE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8220C9-F7A2-E28B-06DD-6C8F41903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B441CF-8100-A6E3-9C5B-7FC16BC93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3237E4-F0A2-4A24-10DB-27E56905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184B41-0C4C-4A31-CF3C-FFF9623A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6FB975-D43B-1494-C3A5-520A1744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9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5482C-BD3A-4B17-CCE5-8F9D5BA5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1445A-5A80-7BC4-4EDA-B3C920A8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70567D-B750-30B9-C895-F5FCDB8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9AFFF4-5C80-D193-9B0B-DC5928C1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7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72C7AC-1D96-0B16-6435-8F497C73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205E47-8B94-AAB3-D9D0-98AF0B62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00F82-17D3-2D0C-4504-82A838EE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2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265F2-3B62-3623-1EF3-DBEFBEFB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6170B-22EA-524E-C352-EDA120BB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CD97E8-F46D-EFE0-95B1-FE15DC168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D5875C-1011-1C3A-CE17-6C339A1F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EC8288-8EE0-6C64-1169-1991D18A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79A027-4C49-26BB-75D6-F52281E2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5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2053F-E604-6524-3A27-F5FB5E08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0BB3A3-55B5-8905-511F-11CC235A5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CD8D55-4FAA-9DDB-7FFE-68ECAACD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A64FF-64D4-445A-081F-64D2B6D2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6AF94-97FD-2EEC-56D6-26A74FB0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898C3E-D949-25A6-376C-D5805FE0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7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19DD0E-E882-CDF9-DC6D-AC4BD4C7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974B06-255D-B888-3A11-3AD4A628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3DF1EC-434D-19DD-F7AD-0F7F90C2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6CEE9-796B-49DE-9C9E-ADA2D50E74EE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D6315-E843-4D96-5D5F-4F9B75F64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8F1C9C-9DDA-0E58-A704-B4313FB0B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BDD2-BE94-4DAA-A180-C26D411D6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30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JPG"/><Relationship Id="rId7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slide" Target="slide10.xml"/><Relationship Id="rId4" Type="http://schemas.openxmlformats.org/officeDocument/2006/relationships/slide" Target="slide6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3">
            <a:extLst>
              <a:ext uri="{FF2B5EF4-FFF2-40B4-BE49-F238E27FC236}">
                <a16:creationId xmlns:a16="http://schemas.microsoft.com/office/drawing/2014/main" id="{FCE96AA4-AC2B-FA5E-CF11-5D8C87CCF974}"/>
              </a:ext>
            </a:extLst>
          </p:cNvPr>
          <p:cNvSpPr/>
          <p:nvPr/>
        </p:nvSpPr>
        <p:spPr>
          <a:xfrm>
            <a:off x="4832543" y="1379072"/>
            <a:ext cx="391928" cy="709696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4395B445-F79D-433D-D464-6D1C031CB717}"/>
              </a:ext>
            </a:extLst>
          </p:cNvPr>
          <p:cNvSpPr/>
          <p:nvPr/>
        </p:nvSpPr>
        <p:spPr>
          <a:xfrm>
            <a:off x="5256507" y="3148773"/>
            <a:ext cx="168482" cy="56045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43">
            <a:extLst>
              <a:ext uri="{FF2B5EF4-FFF2-40B4-BE49-F238E27FC236}">
                <a16:creationId xmlns:a16="http://schemas.microsoft.com/office/drawing/2014/main" id="{C1C39FA8-46A3-83F0-E6AA-E41AAFC01EA0}"/>
              </a:ext>
            </a:extLst>
          </p:cNvPr>
          <p:cNvSpPr/>
          <p:nvPr/>
        </p:nvSpPr>
        <p:spPr>
          <a:xfrm>
            <a:off x="4832550" y="4769236"/>
            <a:ext cx="391921" cy="709210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9E6D1DAC-0BBE-62B3-4989-0B081C5A7809}"/>
              </a:ext>
            </a:extLst>
          </p:cNvPr>
          <p:cNvSpPr/>
          <p:nvPr/>
        </p:nvSpPr>
        <p:spPr>
          <a:xfrm>
            <a:off x="3912820" y="278070"/>
            <a:ext cx="1368152" cy="13681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25E54583-C3FE-4729-9FE4-D286FABAEDC9}"/>
              </a:ext>
            </a:extLst>
          </p:cNvPr>
          <p:cNvSpPr/>
          <p:nvPr/>
        </p:nvSpPr>
        <p:spPr>
          <a:xfrm>
            <a:off x="4596896" y="1922640"/>
            <a:ext cx="1368152" cy="13681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0765321E-9244-80A2-A3C7-3F5B202BF2A4}"/>
              </a:ext>
            </a:extLst>
          </p:cNvPr>
          <p:cNvSpPr/>
          <p:nvPr/>
        </p:nvSpPr>
        <p:spPr>
          <a:xfrm>
            <a:off x="4596896" y="3567210"/>
            <a:ext cx="1368152" cy="1368152"/>
          </a:xfrm>
          <a:prstGeom prst="ellipse">
            <a:avLst/>
          </a:prstGeom>
          <a:solidFill>
            <a:srgbClr val="6B3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42BDABB1-B672-8DF3-EE68-2318917E3CDB}"/>
              </a:ext>
            </a:extLst>
          </p:cNvPr>
          <p:cNvSpPr/>
          <p:nvPr/>
        </p:nvSpPr>
        <p:spPr>
          <a:xfrm>
            <a:off x="3912820" y="5211779"/>
            <a:ext cx="1368152" cy="13681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4EE27D79-393F-50BC-5B12-92FBF963AAE7}"/>
              </a:ext>
            </a:extLst>
          </p:cNvPr>
          <p:cNvSpPr txBox="1">
            <a:spLocks/>
          </p:cNvSpPr>
          <p:nvPr/>
        </p:nvSpPr>
        <p:spPr>
          <a:xfrm>
            <a:off x="79865" y="2038672"/>
            <a:ext cx="4515377" cy="1542317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>
                <a:solidFill>
                  <a:schemeClr val="tx2"/>
                </a:solidFill>
              </a:rPr>
              <a:t>Veille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technologique</a:t>
            </a:r>
            <a:endParaRPr lang="en-US" sz="3600" dirty="0">
              <a:solidFill>
                <a:schemeClr val="tx2"/>
              </a:solidFill>
            </a:endParaRPr>
          </a:p>
          <a:p>
            <a:pPr algn="ctr"/>
            <a:r>
              <a:rPr lang="en-US" sz="3600" dirty="0">
                <a:solidFill>
                  <a:schemeClr val="tx2"/>
                </a:solidFill>
              </a:rPr>
              <a:t>pour le site menu-maker</a:t>
            </a:r>
          </a:p>
        </p:txBody>
      </p:sp>
      <p:grpSp>
        <p:nvGrpSpPr>
          <p:cNvPr id="18" name="Group 45">
            <a:extLst>
              <a:ext uri="{FF2B5EF4-FFF2-40B4-BE49-F238E27FC236}">
                <a16:creationId xmlns:a16="http://schemas.microsoft.com/office/drawing/2014/main" id="{74A056B4-EB10-E0C1-1760-12EC0BFF5263}"/>
              </a:ext>
            </a:extLst>
          </p:cNvPr>
          <p:cNvGrpSpPr/>
          <p:nvPr/>
        </p:nvGrpSpPr>
        <p:grpSpPr>
          <a:xfrm>
            <a:off x="5713020" y="278070"/>
            <a:ext cx="3816424" cy="830997"/>
            <a:chOff x="4655840" y="219323"/>
            <a:chExt cx="3816424" cy="830997"/>
          </a:xfrm>
        </p:grpSpPr>
        <p:sp>
          <p:nvSpPr>
            <p:cNvPr id="36" name="TextBox 47">
              <a:extLst>
                <a:ext uri="{FF2B5EF4-FFF2-40B4-BE49-F238E27FC236}">
                  <a16:creationId xmlns:a16="http://schemas.microsoft.com/office/drawing/2014/main" id="{B0397732-D902-2D44-16D7-0B8382195130}"/>
                </a:ext>
              </a:extLst>
            </p:cNvPr>
            <p:cNvSpPr txBox="1"/>
            <p:nvPr/>
          </p:nvSpPr>
          <p:spPr>
            <a:xfrm>
              <a:off x="4655840" y="219323"/>
              <a:ext cx="204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cap="all" dirty="0">
                  <a:solidFill>
                    <a:schemeClr val="accent6"/>
                  </a:solidFill>
                </a:rPr>
                <a:t>01 – React Modal</a:t>
              </a:r>
            </a:p>
          </p:txBody>
        </p:sp>
        <p:sp>
          <p:nvSpPr>
            <p:cNvPr id="37" name="TextBox 48">
              <a:extLst>
                <a:ext uri="{FF2B5EF4-FFF2-40B4-BE49-F238E27FC236}">
                  <a16:creationId xmlns:a16="http://schemas.microsoft.com/office/drawing/2014/main" id="{4314CD71-EFA2-337D-DE28-A088853105AA}"/>
                </a:ext>
              </a:extLst>
            </p:cNvPr>
            <p:cNvSpPr txBox="1"/>
            <p:nvPr/>
          </p:nvSpPr>
          <p:spPr>
            <a:xfrm>
              <a:off x="4655840" y="588655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200" dirty="0"/>
                <a:t>Tout le necessaire pour commencer a coder avec React-Modal</a:t>
              </a:r>
            </a:p>
          </p:txBody>
        </p:sp>
      </p:grpSp>
      <p:grpSp>
        <p:nvGrpSpPr>
          <p:cNvPr id="19" name="Group 50">
            <a:extLst>
              <a:ext uri="{FF2B5EF4-FFF2-40B4-BE49-F238E27FC236}">
                <a16:creationId xmlns:a16="http://schemas.microsoft.com/office/drawing/2014/main" id="{1AB04B68-CF7F-5F3E-06A9-54E1F51C5064}"/>
              </a:ext>
            </a:extLst>
          </p:cNvPr>
          <p:cNvGrpSpPr/>
          <p:nvPr/>
        </p:nvGrpSpPr>
        <p:grpSpPr>
          <a:xfrm>
            <a:off x="6577116" y="1924643"/>
            <a:ext cx="3816424" cy="830997"/>
            <a:chOff x="4655840" y="219323"/>
            <a:chExt cx="3816424" cy="830997"/>
          </a:xfrm>
        </p:grpSpPr>
        <p:sp>
          <p:nvSpPr>
            <p:cNvPr id="34" name="TextBox 51">
              <a:extLst>
                <a:ext uri="{FF2B5EF4-FFF2-40B4-BE49-F238E27FC236}">
                  <a16:creationId xmlns:a16="http://schemas.microsoft.com/office/drawing/2014/main" id="{220420C0-2AEA-82FB-7AD7-4A90BAFB91FF}"/>
                </a:ext>
              </a:extLst>
            </p:cNvPr>
            <p:cNvSpPr txBox="1"/>
            <p:nvPr/>
          </p:nvSpPr>
          <p:spPr>
            <a:xfrm>
              <a:off x="4655840" y="219323"/>
              <a:ext cx="1680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cap="all" dirty="0">
                  <a:solidFill>
                    <a:schemeClr val="accent5"/>
                  </a:solidFill>
                </a:rPr>
                <a:t>02 – React pdf</a:t>
              </a:r>
            </a:p>
          </p:txBody>
        </p:sp>
        <p:sp>
          <p:nvSpPr>
            <p:cNvPr id="35" name="TextBox 52">
              <a:extLst>
                <a:ext uri="{FF2B5EF4-FFF2-40B4-BE49-F238E27FC236}">
                  <a16:creationId xmlns:a16="http://schemas.microsoft.com/office/drawing/2014/main" id="{A4D534DC-2ADF-F6C1-532F-A8459E643E6D}"/>
                </a:ext>
              </a:extLst>
            </p:cNvPr>
            <p:cNvSpPr txBox="1"/>
            <p:nvPr/>
          </p:nvSpPr>
          <p:spPr>
            <a:xfrm>
              <a:off x="4655840" y="588655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200" dirty="0"/>
                <a:t>Tout le necessaire pour commencer a coder avec React-PDF</a:t>
              </a:r>
            </a:p>
          </p:txBody>
        </p:sp>
      </p:grpSp>
      <p:grpSp>
        <p:nvGrpSpPr>
          <p:cNvPr id="20" name="Group 53">
            <a:extLst>
              <a:ext uri="{FF2B5EF4-FFF2-40B4-BE49-F238E27FC236}">
                <a16:creationId xmlns:a16="http://schemas.microsoft.com/office/drawing/2014/main" id="{FD553C70-87CF-F0F2-C339-F5B1986A02F6}"/>
              </a:ext>
            </a:extLst>
          </p:cNvPr>
          <p:cNvGrpSpPr/>
          <p:nvPr/>
        </p:nvGrpSpPr>
        <p:grpSpPr>
          <a:xfrm>
            <a:off x="6577116" y="3571216"/>
            <a:ext cx="3816424" cy="646331"/>
            <a:chOff x="4655840" y="219323"/>
            <a:chExt cx="3816424" cy="646331"/>
          </a:xfrm>
        </p:grpSpPr>
        <p:sp>
          <p:nvSpPr>
            <p:cNvPr id="32" name="TextBox 54">
              <a:extLst>
                <a:ext uri="{FF2B5EF4-FFF2-40B4-BE49-F238E27FC236}">
                  <a16:creationId xmlns:a16="http://schemas.microsoft.com/office/drawing/2014/main" id="{0611343C-D61D-5D9C-F2D7-C154956129F7}"/>
                </a:ext>
              </a:extLst>
            </p:cNvPr>
            <p:cNvSpPr txBox="1"/>
            <p:nvPr/>
          </p:nvSpPr>
          <p:spPr>
            <a:xfrm>
              <a:off x="4655840" y="219323"/>
              <a:ext cx="2187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cap="all" dirty="0">
                  <a:solidFill>
                    <a:srgbClr val="6B37C9"/>
                  </a:solidFill>
                </a:rPr>
                <a:t>03 – Api </a:t>
              </a:r>
              <a:r>
                <a:rPr lang="en-US" b="1" cap="all" dirty="0" err="1">
                  <a:solidFill>
                    <a:srgbClr val="6B37C9"/>
                  </a:solidFill>
                </a:rPr>
                <a:t>instagram</a:t>
              </a:r>
              <a:endParaRPr lang="en-US" b="1" cap="all" dirty="0">
                <a:solidFill>
                  <a:srgbClr val="6B37C9"/>
                </a:solidFill>
              </a:endParaRPr>
            </a:p>
          </p:txBody>
        </p:sp>
        <p:sp>
          <p:nvSpPr>
            <p:cNvPr id="33" name="TextBox 55">
              <a:extLst>
                <a:ext uri="{FF2B5EF4-FFF2-40B4-BE49-F238E27FC236}">
                  <a16:creationId xmlns:a16="http://schemas.microsoft.com/office/drawing/2014/main" id="{411614E1-6AB8-8DAA-2665-79BEFDC12ABA}"/>
                </a:ext>
              </a:extLst>
            </p:cNvPr>
            <p:cNvSpPr txBox="1"/>
            <p:nvPr/>
          </p:nvSpPr>
          <p:spPr>
            <a:xfrm>
              <a:off x="4655840" y="588655"/>
              <a:ext cx="3816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200" dirty="0"/>
                <a:t>Comment poster sur son </a:t>
              </a:r>
              <a:r>
                <a:rPr lang="en-US" sz="1200" dirty="0" err="1"/>
                <a:t>compte</a:t>
              </a:r>
              <a:r>
                <a:rPr lang="en-US" sz="1200" dirty="0"/>
                <a:t> Instagram </a:t>
              </a:r>
              <a:r>
                <a:rPr lang="en-US" sz="1200" dirty="0" err="1"/>
                <a:t>professionnel</a:t>
              </a:r>
              <a:r>
                <a:rPr lang="en-US" sz="1200" dirty="0"/>
                <a:t> </a:t>
              </a:r>
            </a:p>
          </p:txBody>
        </p:sp>
      </p:grpSp>
      <p:grpSp>
        <p:nvGrpSpPr>
          <p:cNvPr id="21" name="Group 56">
            <a:extLst>
              <a:ext uri="{FF2B5EF4-FFF2-40B4-BE49-F238E27FC236}">
                <a16:creationId xmlns:a16="http://schemas.microsoft.com/office/drawing/2014/main" id="{8A5AEB68-B552-8C71-C689-23A0553DEC5B}"/>
              </a:ext>
            </a:extLst>
          </p:cNvPr>
          <p:cNvGrpSpPr/>
          <p:nvPr/>
        </p:nvGrpSpPr>
        <p:grpSpPr>
          <a:xfrm>
            <a:off x="5713020" y="5217789"/>
            <a:ext cx="3816424" cy="646331"/>
            <a:chOff x="4655840" y="219323"/>
            <a:chExt cx="3816424" cy="646331"/>
          </a:xfrm>
        </p:grpSpPr>
        <p:sp>
          <p:nvSpPr>
            <p:cNvPr id="30" name="TextBox 57">
              <a:extLst>
                <a:ext uri="{FF2B5EF4-FFF2-40B4-BE49-F238E27FC236}">
                  <a16:creationId xmlns:a16="http://schemas.microsoft.com/office/drawing/2014/main" id="{B5468E55-CB36-D303-5279-B84A13BD7B69}"/>
                </a:ext>
              </a:extLst>
            </p:cNvPr>
            <p:cNvSpPr txBox="1"/>
            <p:nvPr/>
          </p:nvSpPr>
          <p:spPr>
            <a:xfrm>
              <a:off x="4655840" y="219323"/>
              <a:ext cx="1238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cap="all" dirty="0">
                  <a:solidFill>
                    <a:schemeClr val="accent2"/>
                  </a:solidFill>
                </a:rPr>
                <a:t>04 - </a:t>
              </a:r>
              <a:r>
                <a:rPr lang="en-US" b="1" cap="all" dirty="0" err="1">
                  <a:solidFill>
                    <a:schemeClr val="accent2"/>
                  </a:solidFill>
                </a:rPr>
                <a:t>Eslint</a:t>
              </a:r>
              <a:endParaRPr lang="en-US" b="1" cap="all" dirty="0">
                <a:solidFill>
                  <a:schemeClr val="accent2"/>
                </a:solidFill>
              </a:endParaRPr>
            </a:p>
          </p:txBody>
        </p:sp>
        <p:sp>
          <p:nvSpPr>
            <p:cNvPr id="31" name="TextBox 58">
              <a:extLst>
                <a:ext uri="{FF2B5EF4-FFF2-40B4-BE49-F238E27FC236}">
                  <a16:creationId xmlns:a16="http://schemas.microsoft.com/office/drawing/2014/main" id="{992F3487-6F91-EA29-901C-7C50300A69BE}"/>
                </a:ext>
              </a:extLst>
            </p:cNvPr>
            <p:cNvSpPr txBox="1"/>
            <p:nvPr/>
          </p:nvSpPr>
          <p:spPr>
            <a:xfrm>
              <a:off x="4655840" y="588655"/>
              <a:ext cx="3816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200" dirty="0" err="1"/>
                <a:t>Outils</a:t>
              </a:r>
              <a:r>
                <a:rPr lang="en-US" sz="1200" dirty="0"/>
                <a:t> de code </a:t>
              </a:r>
              <a:r>
                <a:rPr lang="en-US" sz="1200" dirty="0" err="1"/>
                <a:t>javascript</a:t>
              </a:r>
              <a:r>
                <a:rPr lang="en-US" sz="1200" dirty="0"/>
                <a:t> </a:t>
              </a:r>
              <a:r>
                <a:rPr lang="en-US" sz="1200" dirty="0" err="1"/>
                <a:t>recommandées</a:t>
              </a:r>
              <a:r>
                <a:rPr lang="en-US" sz="1200" dirty="0"/>
                <a:t> sur VS code </a:t>
              </a:r>
            </a:p>
          </p:txBody>
        </p:sp>
      </p:grpSp>
      <p:sp>
        <p:nvSpPr>
          <p:cNvPr id="22" name="Oval 59">
            <a:extLst>
              <a:ext uri="{FF2B5EF4-FFF2-40B4-BE49-F238E27FC236}">
                <a16:creationId xmlns:a16="http://schemas.microsoft.com/office/drawing/2014/main" id="{24E4FF5D-1E7F-0DF9-A2A8-4AC79EEE1EA8}"/>
              </a:ext>
            </a:extLst>
          </p:cNvPr>
          <p:cNvSpPr/>
          <p:nvPr/>
        </p:nvSpPr>
        <p:spPr>
          <a:xfrm>
            <a:off x="4084289" y="449539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60">
            <a:extLst>
              <a:ext uri="{FF2B5EF4-FFF2-40B4-BE49-F238E27FC236}">
                <a16:creationId xmlns:a16="http://schemas.microsoft.com/office/drawing/2014/main" id="{FCE122AE-5499-0FD6-FC8E-C1CC58C6646C}"/>
              </a:ext>
            </a:extLst>
          </p:cNvPr>
          <p:cNvSpPr/>
          <p:nvPr/>
        </p:nvSpPr>
        <p:spPr>
          <a:xfrm>
            <a:off x="4768365" y="2099757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61">
            <a:extLst>
              <a:ext uri="{FF2B5EF4-FFF2-40B4-BE49-F238E27FC236}">
                <a16:creationId xmlns:a16="http://schemas.microsoft.com/office/drawing/2014/main" id="{5A1F47F2-5F7E-9B11-C4C4-BB134BC07760}"/>
              </a:ext>
            </a:extLst>
          </p:cNvPr>
          <p:cNvSpPr/>
          <p:nvPr/>
        </p:nvSpPr>
        <p:spPr>
          <a:xfrm>
            <a:off x="4768365" y="3733033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62">
            <a:extLst>
              <a:ext uri="{FF2B5EF4-FFF2-40B4-BE49-F238E27FC236}">
                <a16:creationId xmlns:a16="http://schemas.microsoft.com/office/drawing/2014/main" id="{13D816CA-1E47-1E2D-D577-AB947CE601AE}"/>
              </a:ext>
            </a:extLst>
          </p:cNvPr>
          <p:cNvSpPr/>
          <p:nvPr/>
        </p:nvSpPr>
        <p:spPr>
          <a:xfrm>
            <a:off x="4091973" y="5383247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Shape 2587">
            <a:extLst>
              <a:ext uri="{FF2B5EF4-FFF2-40B4-BE49-F238E27FC236}">
                <a16:creationId xmlns:a16="http://schemas.microsoft.com/office/drawing/2014/main" id="{5C735A09-B8CF-DDD2-214B-E1DD863697E0}"/>
              </a:ext>
            </a:extLst>
          </p:cNvPr>
          <p:cNvSpPr/>
          <p:nvPr/>
        </p:nvSpPr>
        <p:spPr>
          <a:xfrm>
            <a:off x="4309958" y="654531"/>
            <a:ext cx="570568" cy="570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pic>
        <p:nvPicPr>
          <p:cNvPr id="39" name="Image 38">
            <a:hlinkClick r:id="rId2" action="ppaction://hlinksldjump"/>
            <a:extLst>
              <a:ext uri="{FF2B5EF4-FFF2-40B4-BE49-F238E27FC236}">
                <a16:creationId xmlns:a16="http://schemas.microsoft.com/office/drawing/2014/main" id="{D4807DC9-77E6-36BC-4DD4-16CC276C1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39" y="622712"/>
            <a:ext cx="744278" cy="670625"/>
          </a:xfrm>
          <a:prstGeom prst="rect">
            <a:avLst/>
          </a:prstGeom>
        </p:spPr>
      </p:pic>
      <p:pic>
        <p:nvPicPr>
          <p:cNvPr id="42" name="Image 41">
            <a:hlinkClick r:id="rId4" action="ppaction://hlinksldjump"/>
            <a:extLst>
              <a:ext uri="{FF2B5EF4-FFF2-40B4-BE49-F238E27FC236}">
                <a16:creationId xmlns:a16="http://schemas.microsoft.com/office/drawing/2014/main" id="{1043F4A3-E315-D739-0A96-56823461E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32" y="2287648"/>
            <a:ext cx="744278" cy="670625"/>
          </a:xfrm>
          <a:prstGeom prst="rect">
            <a:avLst/>
          </a:prstGeom>
        </p:spPr>
      </p:pic>
      <p:pic>
        <p:nvPicPr>
          <p:cNvPr id="44" name="Image 43">
            <a:hlinkClick r:id="rId5" action="ppaction://hlinksldjump"/>
            <a:extLst>
              <a:ext uri="{FF2B5EF4-FFF2-40B4-BE49-F238E27FC236}">
                <a16:creationId xmlns:a16="http://schemas.microsoft.com/office/drawing/2014/main" id="{EF30907A-8079-0919-C714-69E8E8849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85" y="3876619"/>
            <a:ext cx="757982" cy="689411"/>
          </a:xfrm>
          <a:prstGeom prst="rect">
            <a:avLst/>
          </a:prstGeom>
        </p:spPr>
      </p:pic>
      <p:pic>
        <p:nvPicPr>
          <p:cNvPr id="46" name="Image 45">
            <a:hlinkClick r:id="rId7" action="ppaction://hlinksldjump"/>
            <a:extLst>
              <a:ext uri="{FF2B5EF4-FFF2-40B4-BE49-F238E27FC236}">
                <a16:creationId xmlns:a16="http://schemas.microsoft.com/office/drawing/2014/main" id="{EA9732FE-D455-0B7D-EAE3-A9D933677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40" y="5543805"/>
            <a:ext cx="744278" cy="732076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570BEBF1-9EE9-9593-6D78-ECB2E32B55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389" y="5543805"/>
            <a:ext cx="3297383" cy="11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4D2CB32-CC20-80D7-809C-FFE814DE9B73}"/>
              </a:ext>
            </a:extLst>
          </p:cNvPr>
          <p:cNvSpPr txBox="1"/>
          <p:nvPr/>
        </p:nvSpPr>
        <p:spPr>
          <a:xfrm>
            <a:off x="4578349" y="-65679"/>
            <a:ext cx="3775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6B37C9"/>
                </a:solidFill>
              </a:rPr>
              <a:t>API Instagram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687909-5272-CA75-A63F-2A270650031A}"/>
              </a:ext>
            </a:extLst>
          </p:cNvPr>
          <p:cNvSpPr txBox="1"/>
          <p:nvPr/>
        </p:nvSpPr>
        <p:spPr>
          <a:xfrm>
            <a:off x="1551709" y="1230157"/>
            <a:ext cx="20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6B37C9"/>
                </a:solidFill>
              </a:rPr>
              <a:t>Ce qu’il faut savoir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1DE0AFF-6D77-48D3-BD3F-2AB193F3F692}"/>
              </a:ext>
            </a:extLst>
          </p:cNvPr>
          <p:cNvSpPr txBox="1"/>
          <p:nvPr/>
        </p:nvSpPr>
        <p:spPr>
          <a:xfrm>
            <a:off x="831272" y="2050474"/>
            <a:ext cx="102246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B37C9"/>
                </a:solidFill>
              </a:rPr>
              <a:t>Instagram a changer sa politique concernant son API et la possibilités de poster sur un compte via celle-ci, voici quelques règles a respecter : </a:t>
            </a:r>
          </a:p>
          <a:p>
            <a:endParaRPr lang="fr-FR" dirty="0">
              <a:solidFill>
                <a:srgbClr val="6B37C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B37C9"/>
                </a:solidFill>
              </a:rPr>
              <a:t>L’API (content </a:t>
            </a:r>
            <a:r>
              <a:rPr lang="fr-FR" dirty="0" err="1">
                <a:solidFill>
                  <a:srgbClr val="6B37C9"/>
                </a:solidFill>
              </a:rPr>
              <a:t>publishing</a:t>
            </a:r>
            <a:r>
              <a:rPr lang="fr-FR" dirty="0">
                <a:solidFill>
                  <a:srgbClr val="6B37C9"/>
                </a:solidFill>
              </a:rPr>
              <a:t>) prendra en charge la planification de photos et vidéos uniquement pour les comptes Instagram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6B37C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B37C9"/>
                </a:solidFill>
              </a:rPr>
              <a:t>Chaque compte Business sera limité à 25 publication dans une fenêtre de 24 jours via L’API, n’influe pas si la publication est faite depuis l’application ou le site web directement.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6B37C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B37C9"/>
                </a:solidFill>
              </a:rPr>
              <a:t>Obtenir un </a:t>
            </a:r>
            <a:r>
              <a:rPr lang="fr-FR" dirty="0" err="1">
                <a:solidFill>
                  <a:srgbClr val="6B37C9"/>
                </a:solidFill>
              </a:rPr>
              <a:t>token</a:t>
            </a:r>
            <a:r>
              <a:rPr lang="fr-FR" dirty="0">
                <a:solidFill>
                  <a:srgbClr val="6B37C9"/>
                </a:solidFill>
              </a:rPr>
              <a:t> de la part </a:t>
            </a:r>
            <a:r>
              <a:rPr lang="fr-FR" dirty="0" err="1">
                <a:solidFill>
                  <a:srgbClr val="6B37C9"/>
                </a:solidFill>
              </a:rPr>
              <a:t>d’instagram</a:t>
            </a:r>
            <a:r>
              <a:rPr lang="fr-FR" dirty="0">
                <a:solidFill>
                  <a:srgbClr val="6B37C9"/>
                </a:solidFill>
              </a:rPr>
              <a:t> pour utiliser L’API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6B37C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B37C9"/>
                </a:solidFill>
              </a:rPr>
              <a:t>La publication sur Instagram TV n’est pas prise en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6B37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8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BF8D18A5-EA0D-70F3-FA02-750B0C81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25" y="1355224"/>
            <a:ext cx="5328412" cy="31909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8D88D49-8987-EAA7-ADDE-D6E0B8438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0" y="1547102"/>
            <a:ext cx="6128328" cy="277246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8AD5B8C-FC77-FECF-0166-A53CFD10C8D5}"/>
              </a:ext>
            </a:extLst>
          </p:cNvPr>
          <p:cNvSpPr txBox="1"/>
          <p:nvPr/>
        </p:nvSpPr>
        <p:spPr>
          <a:xfrm>
            <a:off x="4578349" y="-65679"/>
            <a:ext cx="3775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6B37C9"/>
                </a:solidFill>
              </a:rPr>
              <a:t>API Instagram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7E59BC-ED9E-D376-C70B-FBF3F5758ADF}"/>
              </a:ext>
            </a:extLst>
          </p:cNvPr>
          <p:cNvSpPr txBox="1"/>
          <p:nvPr/>
        </p:nvSpPr>
        <p:spPr>
          <a:xfrm>
            <a:off x="603250" y="786878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6B37C9"/>
                </a:solidFill>
              </a:rPr>
              <a:t>Un exemple 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3DBC32-AE58-0B03-75A6-E350BEEAAFB9}"/>
              </a:ext>
            </a:extLst>
          </p:cNvPr>
          <p:cNvSpPr txBox="1"/>
          <p:nvPr/>
        </p:nvSpPr>
        <p:spPr>
          <a:xfrm>
            <a:off x="603250" y="5951562"/>
            <a:ext cx="5035550" cy="65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EC6FD0-44B4-AB2A-0BDC-1B203D862CA5}"/>
              </a:ext>
            </a:extLst>
          </p:cNvPr>
          <p:cNvSpPr txBox="1"/>
          <p:nvPr/>
        </p:nvSpPr>
        <p:spPr>
          <a:xfrm>
            <a:off x="524164" y="4603262"/>
            <a:ext cx="484187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Autorisation via </a:t>
            </a:r>
            <a:r>
              <a:rPr lang="fr-FR" dirty="0" err="1">
                <a:solidFill>
                  <a:srgbClr val="FF0000"/>
                </a:solidFill>
              </a:rPr>
              <a:t>token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5915E"/>
                </a:solidFill>
              </a:rPr>
              <a:t>On crée notre demande de poste avec les éléments requis pour poster et validation du </a:t>
            </a:r>
            <a:r>
              <a:rPr lang="fr-FR" dirty="0" err="1">
                <a:solidFill>
                  <a:srgbClr val="45915E"/>
                </a:solidFill>
              </a:rPr>
              <a:t>token</a:t>
            </a:r>
            <a:r>
              <a:rPr lang="fr-FR" dirty="0">
                <a:solidFill>
                  <a:srgbClr val="45915E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5915E"/>
                </a:solidFill>
              </a:rPr>
              <a:t>Ensuite il transforme en réponse</a:t>
            </a:r>
            <a:endParaRPr lang="fr-FR" dirty="0"/>
          </a:p>
          <a:p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FDEA232-D045-0548-615E-3EBA53C3867E}"/>
              </a:ext>
            </a:extLst>
          </p:cNvPr>
          <p:cNvSpPr/>
          <p:nvPr/>
        </p:nvSpPr>
        <p:spPr>
          <a:xfrm>
            <a:off x="212150" y="1583858"/>
            <a:ext cx="6100616" cy="895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0F38D55-C080-3419-771E-BE18070E4820}"/>
              </a:ext>
            </a:extLst>
          </p:cNvPr>
          <p:cNvSpPr/>
          <p:nvPr/>
        </p:nvSpPr>
        <p:spPr>
          <a:xfrm>
            <a:off x="212148" y="2635592"/>
            <a:ext cx="6100616" cy="158681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0D5068-81EC-85CE-23E1-5D7674A435B7}"/>
              </a:ext>
            </a:extLst>
          </p:cNvPr>
          <p:cNvSpPr txBox="1"/>
          <p:nvPr/>
        </p:nvSpPr>
        <p:spPr>
          <a:xfrm>
            <a:off x="6553203" y="4718507"/>
            <a:ext cx="5444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Une fois la réponse transformé, il l’envoie vers l’API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5915E"/>
                </a:solidFill>
              </a:rPr>
              <a:t>La </a:t>
            </a:r>
            <a:r>
              <a:rPr lang="fr-FR" dirty="0" err="1">
                <a:solidFill>
                  <a:srgbClr val="45915E"/>
                </a:solidFill>
              </a:rPr>
              <a:t>function</a:t>
            </a:r>
            <a:r>
              <a:rPr lang="fr-FR" dirty="0">
                <a:solidFill>
                  <a:srgbClr val="45915E"/>
                </a:solidFill>
              </a:rPr>
              <a:t> pour publier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4591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F0"/>
                </a:solidFill>
              </a:rPr>
              <a:t>On vérifie si tout est fonctionnel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C84837-6596-FC6D-62A3-826A754DEB65}"/>
              </a:ext>
            </a:extLst>
          </p:cNvPr>
          <p:cNvSpPr/>
          <p:nvPr/>
        </p:nvSpPr>
        <p:spPr>
          <a:xfrm>
            <a:off x="6798541" y="1355224"/>
            <a:ext cx="4160404" cy="722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9B0CD99-D91B-6B2B-D404-237C44F6ABF5}"/>
              </a:ext>
            </a:extLst>
          </p:cNvPr>
          <p:cNvSpPr/>
          <p:nvPr/>
        </p:nvSpPr>
        <p:spPr>
          <a:xfrm>
            <a:off x="6798541" y="2098125"/>
            <a:ext cx="5181309" cy="120692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B9BD5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A641C9-4A15-8691-0FCA-88418FEEB176}"/>
              </a:ext>
            </a:extLst>
          </p:cNvPr>
          <p:cNvSpPr/>
          <p:nvPr/>
        </p:nvSpPr>
        <p:spPr>
          <a:xfrm>
            <a:off x="6798542" y="3355829"/>
            <a:ext cx="5153598" cy="94903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76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7000FFA-904E-C032-B5F4-2893B200BA8E}"/>
              </a:ext>
            </a:extLst>
          </p:cNvPr>
          <p:cNvSpPr txBox="1"/>
          <p:nvPr/>
        </p:nvSpPr>
        <p:spPr>
          <a:xfrm>
            <a:off x="4578349" y="-65679"/>
            <a:ext cx="3775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6B37C9"/>
                </a:solidFill>
              </a:rPr>
              <a:t>API Instagram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87C997-272C-F7B3-308A-FB46A98D1098}"/>
              </a:ext>
            </a:extLst>
          </p:cNvPr>
          <p:cNvSpPr txBox="1"/>
          <p:nvPr/>
        </p:nvSpPr>
        <p:spPr>
          <a:xfrm>
            <a:off x="5872595" y="1406011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6B37C9"/>
                </a:solidFill>
              </a:rPr>
              <a:t>En résumé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0C6759-BC70-55F2-63CC-6E06EE6E1A78}"/>
              </a:ext>
            </a:extLst>
          </p:cNvPr>
          <p:cNvSpPr txBox="1"/>
          <p:nvPr/>
        </p:nvSpPr>
        <p:spPr>
          <a:xfrm>
            <a:off x="5872595" y="5126160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6B37C9"/>
                </a:solidFill>
              </a:rPr>
              <a:t>Documentation 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D6EE99-04AD-2EC5-2411-4E61D18F653A}"/>
              </a:ext>
            </a:extLst>
          </p:cNvPr>
          <p:cNvSpPr txBox="1"/>
          <p:nvPr/>
        </p:nvSpPr>
        <p:spPr>
          <a:xfrm>
            <a:off x="4308763" y="5898979"/>
            <a:ext cx="784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https://developers.facebook.com/docs/instagram-api/guides/content-publishing/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9B66459-E6C6-FD93-CF18-726B2A6D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4" y="1344735"/>
            <a:ext cx="2990850" cy="37814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341C3E8-7269-32A8-9853-B7206250801D}"/>
              </a:ext>
            </a:extLst>
          </p:cNvPr>
          <p:cNvSpPr txBox="1"/>
          <p:nvPr/>
        </p:nvSpPr>
        <p:spPr>
          <a:xfrm>
            <a:off x="5857008" y="2346418"/>
            <a:ext cx="3906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B37C9"/>
                </a:solidFill>
              </a:rPr>
              <a:t>Pour revenir à notre site, c’est le bouton « Partager sur Instagram » sur lequel on pourra relier l’API Instagram et publier nos menus.</a:t>
            </a:r>
          </a:p>
        </p:txBody>
      </p:sp>
    </p:spTree>
    <p:extLst>
      <p:ext uri="{BB962C8B-B14F-4D97-AF65-F5344CB8AC3E}">
        <p14:creationId xmlns:p14="http://schemas.microsoft.com/office/powerpoint/2010/main" val="146934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36E9AB4-B5BE-1074-5B8F-6EB1D3F23F6E}"/>
              </a:ext>
            </a:extLst>
          </p:cNvPr>
          <p:cNvSpPr txBox="1"/>
          <p:nvPr/>
        </p:nvSpPr>
        <p:spPr>
          <a:xfrm>
            <a:off x="4578349" y="-65679"/>
            <a:ext cx="3775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>
                <a:solidFill>
                  <a:srgbClr val="ED7D31"/>
                </a:solidFill>
              </a:rPr>
              <a:t>ESLint</a:t>
            </a:r>
            <a:endParaRPr lang="fr-FR" sz="48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36E9AB4-B5BE-1074-5B8F-6EB1D3F23F6E}"/>
              </a:ext>
            </a:extLst>
          </p:cNvPr>
          <p:cNvSpPr txBox="1"/>
          <p:nvPr/>
        </p:nvSpPr>
        <p:spPr>
          <a:xfrm>
            <a:off x="4578349" y="-65679"/>
            <a:ext cx="3775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>
                <a:solidFill>
                  <a:srgbClr val="ED7D31"/>
                </a:solidFill>
              </a:rPr>
              <a:t>ESLint</a:t>
            </a:r>
            <a:endParaRPr lang="fr-FR" sz="48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9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36E9AB4-B5BE-1074-5B8F-6EB1D3F23F6E}"/>
              </a:ext>
            </a:extLst>
          </p:cNvPr>
          <p:cNvSpPr txBox="1"/>
          <p:nvPr/>
        </p:nvSpPr>
        <p:spPr>
          <a:xfrm>
            <a:off x="4578349" y="-65679"/>
            <a:ext cx="3775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>
                <a:solidFill>
                  <a:srgbClr val="ED7D31"/>
                </a:solidFill>
              </a:rPr>
              <a:t>ESLint</a:t>
            </a:r>
            <a:endParaRPr lang="fr-FR" sz="48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111095-8454-B0CC-F963-8BBD9FFECFE6}"/>
              </a:ext>
            </a:extLst>
          </p:cNvPr>
          <p:cNvSpPr txBox="1"/>
          <p:nvPr/>
        </p:nvSpPr>
        <p:spPr>
          <a:xfrm>
            <a:off x="4578350" y="-65679"/>
            <a:ext cx="353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70AD47"/>
                </a:solidFill>
              </a:rPr>
              <a:t>React Modal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CE34A6-E041-0F7A-C2A6-B83C4436E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6" y="3660120"/>
            <a:ext cx="4102100" cy="6381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354EFF7-64F2-0455-8CE9-68C74305FADE}"/>
              </a:ext>
            </a:extLst>
          </p:cNvPr>
          <p:cNvSpPr txBox="1"/>
          <p:nvPr/>
        </p:nvSpPr>
        <p:spPr>
          <a:xfrm>
            <a:off x="768350" y="248649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AD47"/>
                </a:solidFill>
              </a:rPr>
              <a:t>Première chose à faire, installer Modal sur notre projet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2DC5708-41A9-F866-59DD-898C08CF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1726347"/>
            <a:ext cx="4298950" cy="65962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3978862-E59B-2AAB-621C-EC1C4C22BF41}"/>
              </a:ext>
            </a:extLst>
          </p:cNvPr>
          <p:cNvSpPr txBox="1"/>
          <p:nvPr/>
        </p:nvSpPr>
        <p:spPr>
          <a:xfrm>
            <a:off x="847725" y="526570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AD47"/>
                </a:solidFill>
              </a:rPr>
              <a:t>Ensuite L’importer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A82CDBF-0FBA-B52E-3D5A-426DBD2B5F14}"/>
              </a:ext>
            </a:extLst>
          </p:cNvPr>
          <p:cNvSpPr txBox="1"/>
          <p:nvPr/>
        </p:nvSpPr>
        <p:spPr>
          <a:xfrm>
            <a:off x="793750" y="1052468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70AD47"/>
                </a:solidFill>
              </a:rPr>
              <a:t>Démarrer avec React Modal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08C6AC-4151-D914-76A9-6BA65C3F98F2}"/>
              </a:ext>
            </a:extLst>
          </p:cNvPr>
          <p:cNvSpPr txBox="1"/>
          <p:nvPr/>
        </p:nvSpPr>
        <p:spPr>
          <a:xfrm>
            <a:off x="7613650" y="1052468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70AD47"/>
                </a:solidFill>
              </a:rPr>
              <a:t>Son fonctionnement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63CC4B0-160C-7E34-5BCA-493BE52E9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84" y="1877392"/>
            <a:ext cx="4925865" cy="242090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DB64A76-FD89-3068-CF9F-B14241FB02A3}"/>
              </a:ext>
            </a:extLst>
          </p:cNvPr>
          <p:cNvSpPr txBox="1"/>
          <p:nvPr/>
        </p:nvSpPr>
        <p:spPr>
          <a:xfrm>
            <a:off x="6159500" y="4533900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AD47"/>
                </a:solidFill>
              </a:rPr>
              <a:t>Quelques fonction de base présente pour React Modal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F781C4E-BD41-9F9E-2CA6-A8684FC13423}"/>
              </a:ext>
            </a:extLst>
          </p:cNvPr>
          <p:cNvCxnSpPr/>
          <p:nvPr/>
        </p:nvCxnSpPr>
        <p:spPr>
          <a:xfrm>
            <a:off x="6096000" y="1326034"/>
            <a:ext cx="0" cy="4960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66FEB384-C490-09EE-3FA9-DB37FAB73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84" y="4461861"/>
            <a:ext cx="3362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6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BCB4B04-950A-D22E-4CF6-DDC1165BFA7C}"/>
              </a:ext>
            </a:extLst>
          </p:cNvPr>
          <p:cNvSpPr txBox="1"/>
          <p:nvPr/>
        </p:nvSpPr>
        <p:spPr>
          <a:xfrm>
            <a:off x="4578350" y="-56642"/>
            <a:ext cx="353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70AD47"/>
                </a:solidFill>
              </a:rPr>
              <a:t>React Modal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7D024B-39E0-C558-300F-FA7D752BE11E}"/>
              </a:ext>
            </a:extLst>
          </p:cNvPr>
          <p:cNvSpPr txBox="1"/>
          <p:nvPr/>
        </p:nvSpPr>
        <p:spPr>
          <a:xfrm>
            <a:off x="793750" y="1052468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70AD47"/>
                </a:solidFill>
              </a:rPr>
              <a:t>Quelques exemple de fonctionnalités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EFF2AB-0222-1943-9616-CFD248E6FEEA}"/>
              </a:ext>
            </a:extLst>
          </p:cNvPr>
          <p:cNvSpPr txBox="1"/>
          <p:nvPr/>
        </p:nvSpPr>
        <p:spPr>
          <a:xfrm>
            <a:off x="603250" y="5951562"/>
            <a:ext cx="5035550" cy="65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6F2E386-E31E-9E5F-CF8B-42EEA6079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1432823"/>
            <a:ext cx="5153025" cy="35433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A90050E-ABA2-72E6-821B-7926AF9AE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21" y="1414971"/>
            <a:ext cx="5029197" cy="344923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66E5F15-507C-2D5A-5E5B-8EA5F28F20C2}"/>
              </a:ext>
            </a:extLst>
          </p:cNvPr>
          <p:cNvSpPr txBox="1"/>
          <p:nvPr/>
        </p:nvSpPr>
        <p:spPr>
          <a:xfrm>
            <a:off x="796925" y="5097735"/>
            <a:ext cx="484187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On importe React + React-modal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5915E"/>
                </a:solidFill>
              </a:rPr>
              <a:t>On crée notre fonction en rendant notre modal fermé par défaut (</a:t>
            </a:r>
            <a:r>
              <a:rPr lang="fr-FR" dirty="0" err="1">
                <a:solidFill>
                  <a:srgbClr val="45915E"/>
                </a:solidFill>
              </a:rPr>
              <a:t>useState</a:t>
            </a:r>
            <a:r>
              <a:rPr lang="fr-FR" dirty="0">
                <a:solidFill>
                  <a:srgbClr val="45915E"/>
                </a:solidFill>
              </a:rPr>
              <a:t>(false))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F0"/>
                </a:solidFill>
              </a:rPr>
              <a:t>On crée 2 objets, 1 pour ouvrir et l’autre pour fermé la modal.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DD54FC9-40AB-F74F-9FAE-D5A37C904E46}"/>
              </a:ext>
            </a:extLst>
          </p:cNvPr>
          <p:cNvSpPr/>
          <p:nvPr/>
        </p:nvSpPr>
        <p:spPr>
          <a:xfrm>
            <a:off x="821460" y="1447200"/>
            <a:ext cx="4311650" cy="436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AD47"/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AA04EB0-91C9-4450-6653-DF8A31FF3F4A}"/>
              </a:ext>
            </a:extLst>
          </p:cNvPr>
          <p:cNvSpPr/>
          <p:nvPr/>
        </p:nvSpPr>
        <p:spPr>
          <a:xfrm>
            <a:off x="821460" y="2614722"/>
            <a:ext cx="4845050" cy="58567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CCE8250-1DB4-442E-2DCD-856E044F89C7}"/>
              </a:ext>
            </a:extLst>
          </p:cNvPr>
          <p:cNvSpPr/>
          <p:nvPr/>
        </p:nvSpPr>
        <p:spPr>
          <a:xfrm>
            <a:off x="821460" y="3294302"/>
            <a:ext cx="4311650" cy="13126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0D76BA-77AD-ED63-AEDE-2558E0D0E648}"/>
              </a:ext>
            </a:extLst>
          </p:cNvPr>
          <p:cNvSpPr txBox="1"/>
          <p:nvPr/>
        </p:nvSpPr>
        <p:spPr>
          <a:xfrm>
            <a:off x="6553203" y="5092580"/>
            <a:ext cx="5444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On crée un bouton pour ouvrir la modal vue que celle-ci est fermé par défaut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7D3F"/>
                </a:solidFill>
              </a:rPr>
              <a:t>On écrit Modal précédés d’un crochet en lui donnant des attributs établis au préalable et on ferme le crochet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F0"/>
                </a:solidFill>
              </a:rPr>
              <a:t>Dans mon élément modal j’inscris mon code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E58DAB6-D150-E471-6E36-6B9F6B6C6AAD}"/>
              </a:ext>
            </a:extLst>
          </p:cNvPr>
          <p:cNvSpPr/>
          <p:nvPr/>
        </p:nvSpPr>
        <p:spPr>
          <a:xfrm>
            <a:off x="6996539" y="1883465"/>
            <a:ext cx="4544295" cy="222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AD47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094295C-D9B0-79D0-9F3F-11515622AB3E}"/>
              </a:ext>
            </a:extLst>
          </p:cNvPr>
          <p:cNvSpPr/>
          <p:nvPr/>
        </p:nvSpPr>
        <p:spPr>
          <a:xfrm>
            <a:off x="6996545" y="2133602"/>
            <a:ext cx="3380510" cy="9490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7F68531-0B77-CCCF-8AD3-7AFD21E52C40}"/>
              </a:ext>
            </a:extLst>
          </p:cNvPr>
          <p:cNvSpPr/>
          <p:nvPr/>
        </p:nvSpPr>
        <p:spPr>
          <a:xfrm>
            <a:off x="6862041" y="3110322"/>
            <a:ext cx="4706504" cy="13126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D53A69F-D133-5729-B602-B6CA4CE813FC}"/>
              </a:ext>
            </a:extLst>
          </p:cNvPr>
          <p:cNvSpPr txBox="1"/>
          <p:nvPr/>
        </p:nvSpPr>
        <p:spPr>
          <a:xfrm>
            <a:off x="796925" y="589689"/>
            <a:ext cx="41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70AD47"/>
                </a:solidFill>
              </a:rPr>
              <a:t>Exemples dans le cas d’une fenêtre login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5A9249-547A-CA87-485D-2ADA9B6256A4}"/>
              </a:ext>
            </a:extLst>
          </p:cNvPr>
          <p:cNvSpPr txBox="1"/>
          <p:nvPr/>
        </p:nvSpPr>
        <p:spPr>
          <a:xfrm>
            <a:off x="193963" y="5097735"/>
            <a:ext cx="608344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Notion non évoqués lors du premier exemple, on rattache notre élément générés au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50"/>
                </a:solidFill>
              </a:rPr>
              <a:t>On retrouve nos objets pour fermé et ouvrir notre modal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F0"/>
                </a:solidFill>
              </a:rPr>
              <a:t>On prévoit la fonction pour notre bouton se connecter, pour que celui-ci </a:t>
            </a:r>
            <a:r>
              <a:rPr lang="fr-FR" dirty="0" err="1">
                <a:solidFill>
                  <a:srgbClr val="00B0F0"/>
                </a:solidFill>
              </a:rPr>
              <a:t>récupére</a:t>
            </a:r>
            <a:r>
              <a:rPr lang="fr-FR" dirty="0">
                <a:solidFill>
                  <a:srgbClr val="00B0F0"/>
                </a:solidFill>
              </a:rPr>
              <a:t> les informations et ferme la modal a la fin de l’opération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BDB96E-3365-4202-A6F4-E19DF3C6A6B0}"/>
              </a:ext>
            </a:extLst>
          </p:cNvPr>
          <p:cNvSpPr txBox="1"/>
          <p:nvPr/>
        </p:nvSpPr>
        <p:spPr>
          <a:xfrm>
            <a:off x="6553203" y="5092580"/>
            <a:ext cx="5444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Toujours le bouton nécessaire à l’ouverture de notre modal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7D3F"/>
                </a:solidFill>
              </a:rPr>
              <a:t>On retrouve aussi notre élément modal entre crochet avec ses attributs préétablis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F0"/>
                </a:solidFill>
              </a:rPr>
              <a:t>Dans mon élément modal j’inscris mon code HTML et je prévois de le récupérer depuis l’élément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B00C4C-8F29-271A-0670-BEEF186ACC9A}"/>
              </a:ext>
            </a:extLst>
          </p:cNvPr>
          <p:cNvSpPr txBox="1"/>
          <p:nvPr/>
        </p:nvSpPr>
        <p:spPr>
          <a:xfrm>
            <a:off x="4578350" y="-56642"/>
            <a:ext cx="353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70AD47"/>
                </a:solidFill>
              </a:rPr>
              <a:t>React Modal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DB338A6-4E1C-1695-D5FA-B390DA3A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68" y="753542"/>
            <a:ext cx="4841875" cy="435985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F15F1D-6325-5550-95F4-2DCE6D946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7" y="1030849"/>
            <a:ext cx="4329394" cy="3805238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2F95FC-04F6-5FFF-0EBB-DCCDE58889FB}"/>
              </a:ext>
            </a:extLst>
          </p:cNvPr>
          <p:cNvSpPr/>
          <p:nvPr/>
        </p:nvSpPr>
        <p:spPr>
          <a:xfrm>
            <a:off x="7083424" y="1030849"/>
            <a:ext cx="4540539" cy="2437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AD47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ABB4E8A-1ECF-CE73-A189-17A58DFE8C6E}"/>
              </a:ext>
            </a:extLst>
          </p:cNvPr>
          <p:cNvSpPr/>
          <p:nvPr/>
        </p:nvSpPr>
        <p:spPr>
          <a:xfrm>
            <a:off x="796925" y="1370428"/>
            <a:ext cx="4311650" cy="3898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AD47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5921BD4-46BB-17D3-333D-D0CCC1010107}"/>
              </a:ext>
            </a:extLst>
          </p:cNvPr>
          <p:cNvSpPr/>
          <p:nvPr/>
        </p:nvSpPr>
        <p:spPr>
          <a:xfrm>
            <a:off x="793750" y="2614721"/>
            <a:ext cx="1894032" cy="127840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0E183EF-41B9-37A0-0EBA-71339D0ABE06}"/>
              </a:ext>
            </a:extLst>
          </p:cNvPr>
          <p:cNvSpPr/>
          <p:nvPr/>
        </p:nvSpPr>
        <p:spPr>
          <a:xfrm>
            <a:off x="7094020" y="1286361"/>
            <a:ext cx="2590308" cy="81229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AD47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12A000A-E7A7-EC8A-D059-817FE6E61633}"/>
              </a:ext>
            </a:extLst>
          </p:cNvPr>
          <p:cNvSpPr/>
          <p:nvPr/>
        </p:nvSpPr>
        <p:spPr>
          <a:xfrm>
            <a:off x="805796" y="3964954"/>
            <a:ext cx="4299603" cy="66967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6A6F559-1A80-9083-EF09-8BBB9D163DB5}"/>
              </a:ext>
            </a:extLst>
          </p:cNvPr>
          <p:cNvSpPr/>
          <p:nvPr/>
        </p:nvSpPr>
        <p:spPr>
          <a:xfrm>
            <a:off x="7197868" y="2264270"/>
            <a:ext cx="3373150" cy="101461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85E8764-E926-EA79-8B10-5317B71795C4}"/>
              </a:ext>
            </a:extLst>
          </p:cNvPr>
          <p:cNvSpPr/>
          <p:nvPr/>
        </p:nvSpPr>
        <p:spPr>
          <a:xfrm>
            <a:off x="7256313" y="3278889"/>
            <a:ext cx="3286995" cy="98272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30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1006E57-5312-E4C8-944C-B849CCA55F53}"/>
              </a:ext>
            </a:extLst>
          </p:cNvPr>
          <p:cNvSpPr txBox="1"/>
          <p:nvPr/>
        </p:nvSpPr>
        <p:spPr>
          <a:xfrm>
            <a:off x="4578350" y="-56642"/>
            <a:ext cx="353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70AD47"/>
                </a:solidFill>
              </a:rPr>
              <a:t>React Modal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87ABD1-67F9-C2DF-B65E-90380B5E005B}"/>
              </a:ext>
            </a:extLst>
          </p:cNvPr>
          <p:cNvSpPr txBox="1"/>
          <p:nvPr/>
        </p:nvSpPr>
        <p:spPr>
          <a:xfrm>
            <a:off x="1205345" y="774355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70AD47"/>
                </a:solidFill>
              </a:rPr>
              <a:t>En résumé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885E86-8B42-1646-0544-D04217763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1362508"/>
            <a:ext cx="2473903" cy="48624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5B377C0-04D6-BCF6-C007-5C6567ECE50D}"/>
              </a:ext>
            </a:extLst>
          </p:cNvPr>
          <p:cNvSpPr txBox="1"/>
          <p:nvPr/>
        </p:nvSpPr>
        <p:spPr>
          <a:xfrm>
            <a:off x="5347855" y="1362508"/>
            <a:ext cx="3483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AD47"/>
                </a:solidFill>
              </a:rPr>
              <a:t>React-modal sera parfait pour notre modal login, il permet de créez une modal avec des inputs et de récupérer les informations saisies par l’utilisateur.</a:t>
            </a:r>
          </a:p>
          <a:p>
            <a:r>
              <a:rPr lang="fr-FR" dirty="0">
                <a:solidFill>
                  <a:srgbClr val="70AD47"/>
                </a:solidFill>
              </a:rPr>
              <a:t>Grâce a cette fonctionnalités, nous allons pouvoir récupérer la saisie et vérifier avec notre backend si les informations sont correctes, si tel est le cas, l’utilisateur se connecte est peut accéder a ses informations et commencer a travailler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379062-EE1D-8FF8-2411-361AA5AAD8BF}"/>
              </a:ext>
            </a:extLst>
          </p:cNvPr>
          <p:cNvSpPr txBox="1"/>
          <p:nvPr/>
        </p:nvSpPr>
        <p:spPr>
          <a:xfrm>
            <a:off x="5872595" y="5126160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70AD47"/>
                </a:solidFill>
              </a:rPr>
              <a:t>Documentation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06C51D-9351-FADA-90A1-A3DC8196C05A}"/>
              </a:ext>
            </a:extLst>
          </p:cNvPr>
          <p:cNvSpPr txBox="1"/>
          <p:nvPr/>
        </p:nvSpPr>
        <p:spPr>
          <a:xfrm>
            <a:off x="5872595" y="5708073"/>
            <a:ext cx="41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https://reactcommunity.org/react-modal/</a:t>
            </a:r>
          </a:p>
        </p:txBody>
      </p:sp>
    </p:spTree>
    <p:extLst>
      <p:ext uri="{BB962C8B-B14F-4D97-AF65-F5344CB8AC3E}">
        <p14:creationId xmlns:p14="http://schemas.microsoft.com/office/powerpoint/2010/main" val="335921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9D76BC1-7C80-6D8D-0D5F-06ABBF64E204}"/>
              </a:ext>
            </a:extLst>
          </p:cNvPr>
          <p:cNvSpPr txBox="1"/>
          <p:nvPr/>
        </p:nvSpPr>
        <p:spPr>
          <a:xfrm>
            <a:off x="4578350" y="-56642"/>
            <a:ext cx="353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5B9BD5"/>
                </a:solidFill>
              </a:rPr>
              <a:t>React PDF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BA9247-7779-7A2B-3D7E-A11C681C2FDC}"/>
              </a:ext>
            </a:extLst>
          </p:cNvPr>
          <p:cNvSpPr txBox="1"/>
          <p:nvPr/>
        </p:nvSpPr>
        <p:spPr>
          <a:xfrm>
            <a:off x="793750" y="1052468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5B9BD5"/>
                </a:solidFill>
              </a:rPr>
              <a:t>Démarrer avec React PDF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282D43-C351-DEDA-B9D2-51180095EDAA}"/>
              </a:ext>
            </a:extLst>
          </p:cNvPr>
          <p:cNvSpPr txBox="1"/>
          <p:nvPr/>
        </p:nvSpPr>
        <p:spPr>
          <a:xfrm>
            <a:off x="7613650" y="1052468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5B9BD5"/>
                </a:solidFill>
              </a:rPr>
              <a:t>Son fonctionnement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EA529B-8C4B-A225-1416-ED63A6FAECEE}"/>
              </a:ext>
            </a:extLst>
          </p:cNvPr>
          <p:cNvSpPr txBox="1"/>
          <p:nvPr/>
        </p:nvSpPr>
        <p:spPr>
          <a:xfrm>
            <a:off x="768350" y="248649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B9BD5"/>
                </a:solidFill>
              </a:rPr>
              <a:t>Première chose à faire, installer React PDF sur notre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2BA677-067F-73EB-6692-B0C2279523F6}"/>
              </a:ext>
            </a:extLst>
          </p:cNvPr>
          <p:cNvSpPr txBox="1"/>
          <p:nvPr/>
        </p:nvSpPr>
        <p:spPr>
          <a:xfrm>
            <a:off x="590550" y="459895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B9BD5"/>
                </a:solidFill>
              </a:rPr>
              <a:t>Ensuite L’importer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129AF8E-C5BE-8D39-4A93-2555904C1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84" y="1832321"/>
            <a:ext cx="4210050" cy="3905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BD6CBB5-B20A-06CF-57C0-A5A458B4C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7" y="3688980"/>
            <a:ext cx="5954857" cy="6667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A60960D-B1C7-8991-D231-0A3835136786}"/>
              </a:ext>
            </a:extLst>
          </p:cNvPr>
          <p:cNvSpPr txBox="1"/>
          <p:nvPr/>
        </p:nvSpPr>
        <p:spPr>
          <a:xfrm>
            <a:off x="590550" y="5137471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B9BD5"/>
                </a:solidFill>
              </a:rPr>
              <a:t>Petit particularités dans ce cas, </a:t>
            </a:r>
            <a:r>
              <a:rPr lang="fr-FR" dirty="0" err="1">
                <a:solidFill>
                  <a:srgbClr val="5B9BD5"/>
                </a:solidFill>
              </a:rPr>
              <a:t>samplePDF</a:t>
            </a:r>
            <a:r>
              <a:rPr lang="fr-FR" dirty="0">
                <a:solidFill>
                  <a:srgbClr val="5B9BD5"/>
                </a:solidFill>
              </a:rPr>
              <a:t> est un élément que l’on va afficher sur notre site, il est important de lui donner le bon chemin d’accès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7E9535D-7854-6D81-A2AA-05332F2F6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50" y="1715465"/>
            <a:ext cx="2647950" cy="176212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E2C659E-4BDA-233A-20FA-FE45886FA21C}"/>
              </a:ext>
            </a:extLst>
          </p:cNvPr>
          <p:cNvSpPr txBox="1"/>
          <p:nvPr/>
        </p:nvSpPr>
        <p:spPr>
          <a:xfrm>
            <a:off x="6816436" y="3878147"/>
            <a:ext cx="4581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B9BD5"/>
                </a:solidFill>
              </a:rPr>
              <a:t>React PDF a plusieurs fonctions entre autres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5B9BD5"/>
                </a:solidFill>
              </a:rPr>
              <a:t>Créez un document PDF à partir de saisie inscris dans un input ou autre boite d’écriture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5B9BD5"/>
                </a:solidFill>
              </a:rPr>
              <a:t>Lire un document PDF directement depuis votre site web avec des fonctions concernant les pages du PDF et de mise en page </a:t>
            </a:r>
          </a:p>
        </p:txBody>
      </p:sp>
    </p:spTree>
    <p:extLst>
      <p:ext uri="{BB962C8B-B14F-4D97-AF65-F5344CB8AC3E}">
        <p14:creationId xmlns:p14="http://schemas.microsoft.com/office/powerpoint/2010/main" val="123896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69EC784B-A161-D4E3-4E4B-72662FEF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887157"/>
            <a:ext cx="5200008" cy="4171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B71E0C3-DCFB-C4FA-7C23-76B488A2A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6" y="1421800"/>
            <a:ext cx="5085769" cy="310197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56E2E19-87A4-1896-9052-7D653B4FEB6F}"/>
              </a:ext>
            </a:extLst>
          </p:cNvPr>
          <p:cNvSpPr txBox="1"/>
          <p:nvPr/>
        </p:nvSpPr>
        <p:spPr>
          <a:xfrm>
            <a:off x="793750" y="1052468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5B9BD5"/>
                </a:solidFill>
              </a:rPr>
              <a:t>Quelques exemple de fonctionnalités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4C76D3-8DF1-8469-A05D-2071D3E1F557}"/>
              </a:ext>
            </a:extLst>
          </p:cNvPr>
          <p:cNvSpPr txBox="1"/>
          <p:nvPr/>
        </p:nvSpPr>
        <p:spPr>
          <a:xfrm>
            <a:off x="603250" y="5951562"/>
            <a:ext cx="5035550" cy="65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EBC09F-6D3E-AA01-5CF3-A6E9BDB319E7}"/>
              </a:ext>
            </a:extLst>
          </p:cNvPr>
          <p:cNvSpPr txBox="1"/>
          <p:nvPr/>
        </p:nvSpPr>
        <p:spPr>
          <a:xfrm>
            <a:off x="796925" y="5097735"/>
            <a:ext cx="484187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On importe React + React-modal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5915E"/>
                </a:solidFill>
              </a:rPr>
              <a:t>On crée notre fonction et on crée les objets concernant les numéros de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7EC6404-6103-B192-8965-2C1806B08EDA}"/>
              </a:ext>
            </a:extLst>
          </p:cNvPr>
          <p:cNvSpPr/>
          <p:nvPr/>
        </p:nvSpPr>
        <p:spPr>
          <a:xfrm>
            <a:off x="793750" y="1447200"/>
            <a:ext cx="3515014" cy="436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813A858-B303-7C5F-3DAE-895FEFFE1E29}"/>
              </a:ext>
            </a:extLst>
          </p:cNvPr>
          <p:cNvSpPr/>
          <p:nvPr/>
        </p:nvSpPr>
        <p:spPr>
          <a:xfrm>
            <a:off x="724481" y="2808411"/>
            <a:ext cx="3853870" cy="158681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3483AD-8759-5C23-85A1-9D7B2CFBCFD1}"/>
              </a:ext>
            </a:extLst>
          </p:cNvPr>
          <p:cNvSpPr txBox="1"/>
          <p:nvPr/>
        </p:nvSpPr>
        <p:spPr>
          <a:xfrm>
            <a:off x="6553203" y="5092580"/>
            <a:ext cx="5444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On écrit Document précédés d’un crochet en lui donnant des attributs établis au préalable et on ferme le crochet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5915E"/>
                </a:solidFill>
              </a:rPr>
              <a:t>On un notre élément page entre notre élément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F0"/>
                </a:solidFill>
              </a:rPr>
              <a:t>On crée des boutons pour changer de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064002A-500B-911E-9647-876FD8F75B35}"/>
              </a:ext>
            </a:extLst>
          </p:cNvPr>
          <p:cNvSpPr/>
          <p:nvPr/>
        </p:nvSpPr>
        <p:spPr>
          <a:xfrm>
            <a:off x="6978650" y="1526722"/>
            <a:ext cx="3633932" cy="702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5C61731-C5E0-786A-50C5-EFE9905F616C}"/>
              </a:ext>
            </a:extLst>
          </p:cNvPr>
          <p:cNvSpPr/>
          <p:nvPr/>
        </p:nvSpPr>
        <p:spPr>
          <a:xfrm>
            <a:off x="7091794" y="2228786"/>
            <a:ext cx="2357006" cy="22242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B9BD5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E8A3F60-FFF9-554F-717A-964370D2DA5B}"/>
              </a:ext>
            </a:extLst>
          </p:cNvPr>
          <p:cNvSpPr/>
          <p:nvPr/>
        </p:nvSpPr>
        <p:spPr>
          <a:xfrm>
            <a:off x="7091794" y="3632913"/>
            <a:ext cx="4661415" cy="22242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335D1F-5DB2-5811-AB77-0BFA0D91EAFD}"/>
              </a:ext>
            </a:extLst>
          </p:cNvPr>
          <p:cNvSpPr txBox="1"/>
          <p:nvPr/>
        </p:nvSpPr>
        <p:spPr>
          <a:xfrm>
            <a:off x="4578350" y="-56642"/>
            <a:ext cx="353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5B9BD5"/>
                </a:solidFill>
              </a:rPr>
              <a:t>React PDF</a:t>
            </a:r>
          </a:p>
        </p:txBody>
      </p:sp>
    </p:spTree>
    <p:extLst>
      <p:ext uri="{BB962C8B-B14F-4D97-AF65-F5344CB8AC3E}">
        <p14:creationId xmlns:p14="http://schemas.microsoft.com/office/powerpoint/2010/main" val="53007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4C4AF70-CE7B-47F9-BE33-50DA43854A5A}"/>
              </a:ext>
            </a:extLst>
          </p:cNvPr>
          <p:cNvSpPr txBox="1"/>
          <p:nvPr/>
        </p:nvSpPr>
        <p:spPr>
          <a:xfrm>
            <a:off x="796924" y="589689"/>
            <a:ext cx="463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5B9BD5"/>
                </a:solidFill>
              </a:rPr>
              <a:t>Exemples dans le cas d’une génération de PDF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DEE98E-BB25-C642-1AFC-EA2F9E5B1EC1}"/>
              </a:ext>
            </a:extLst>
          </p:cNvPr>
          <p:cNvSpPr txBox="1"/>
          <p:nvPr/>
        </p:nvSpPr>
        <p:spPr>
          <a:xfrm>
            <a:off x="4578350" y="-56642"/>
            <a:ext cx="353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5B9BD5"/>
                </a:solidFill>
              </a:rPr>
              <a:t>React PDF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EC3D5B-9CB1-5041-61F2-EBE070626C43}"/>
              </a:ext>
            </a:extLst>
          </p:cNvPr>
          <p:cNvSpPr txBox="1"/>
          <p:nvPr/>
        </p:nvSpPr>
        <p:spPr>
          <a:xfrm>
            <a:off x="7356764" y="1115286"/>
            <a:ext cx="43087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créer un PDF depuis notre site web, il faudra d’abord créez un formulaire, dans lequel les données seront déjà inscris, dans cette exemple nous avons : </a:t>
            </a:r>
          </a:p>
          <a:p>
            <a:endParaRPr lang="fr-FR" dirty="0"/>
          </a:p>
          <a:p>
            <a:r>
              <a:rPr lang="fr-FR" dirty="0" err="1">
                <a:solidFill>
                  <a:srgbClr val="FF0000"/>
                </a:solidFill>
              </a:rPr>
              <a:t>menuData</a:t>
            </a:r>
            <a:r>
              <a:rPr lang="fr-FR" dirty="0">
                <a:solidFill>
                  <a:srgbClr val="FF0000"/>
                </a:solidFill>
              </a:rPr>
              <a:t> qui contient tout les éléments que l’utilisateur a remplis concernant les plats de son menu, ses éléments vont se générer sur mon PDF de sorte a respecter le style souhaité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 err="1">
                <a:solidFill>
                  <a:srgbClr val="45915E"/>
                </a:solidFill>
              </a:rPr>
              <a:t>elementsToIncludeInPdf</a:t>
            </a:r>
            <a:r>
              <a:rPr lang="fr-FR" dirty="0">
                <a:solidFill>
                  <a:srgbClr val="45915E"/>
                </a:solidFill>
              </a:rPr>
              <a:t> sera notre génération de PDF, nous pourrons remplacer Menu du Restaurant par un objet prenant automatiquement le nom du Restaurant</a:t>
            </a:r>
          </a:p>
          <a:p>
            <a:endParaRPr lang="fr-FR" dirty="0">
              <a:solidFill>
                <a:srgbClr val="45915E"/>
              </a:solidFill>
            </a:endParaRPr>
          </a:p>
          <a:p>
            <a:r>
              <a:rPr lang="fr-FR" dirty="0">
                <a:solidFill>
                  <a:srgbClr val="00B0F0"/>
                </a:solidFill>
              </a:rPr>
              <a:t>Enfin on </a:t>
            </a:r>
            <a:r>
              <a:rPr lang="fr-FR" dirty="0" err="1">
                <a:solidFill>
                  <a:srgbClr val="00B0F0"/>
                </a:solidFill>
              </a:rPr>
              <a:t>génére</a:t>
            </a:r>
            <a:r>
              <a:rPr lang="fr-FR" dirty="0">
                <a:solidFill>
                  <a:srgbClr val="00B0F0"/>
                </a:solidFill>
              </a:rPr>
              <a:t> un lien pour télécharger notre PDF depuis le site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0C8ABB-6641-5188-25A3-225CE025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1115286"/>
            <a:ext cx="6257925" cy="5153025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93DFC51-4A11-00A6-4023-B03EF0E44C33}"/>
              </a:ext>
            </a:extLst>
          </p:cNvPr>
          <p:cNvSpPr/>
          <p:nvPr/>
        </p:nvSpPr>
        <p:spPr>
          <a:xfrm>
            <a:off x="526473" y="1115286"/>
            <a:ext cx="4308762" cy="16417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CB3AD2F-A2DC-4121-51D7-966A4123A91A}"/>
              </a:ext>
            </a:extLst>
          </p:cNvPr>
          <p:cNvSpPr/>
          <p:nvPr/>
        </p:nvSpPr>
        <p:spPr>
          <a:xfrm>
            <a:off x="786821" y="2841536"/>
            <a:ext cx="2593687" cy="127840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535D413-0E99-AB00-A6BB-17D5D6D08085}"/>
              </a:ext>
            </a:extLst>
          </p:cNvPr>
          <p:cNvSpPr/>
          <p:nvPr/>
        </p:nvSpPr>
        <p:spPr>
          <a:xfrm>
            <a:off x="603106" y="4204422"/>
            <a:ext cx="6181292" cy="206388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16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F36C5A5-FC0C-620E-DA66-990586423280}"/>
              </a:ext>
            </a:extLst>
          </p:cNvPr>
          <p:cNvSpPr txBox="1"/>
          <p:nvPr/>
        </p:nvSpPr>
        <p:spPr>
          <a:xfrm>
            <a:off x="4578350" y="-56642"/>
            <a:ext cx="353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5B9BD5"/>
                </a:solidFill>
              </a:rPr>
              <a:t>React PDF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9534AF-9422-50DD-0F63-DA62D30F2FD9}"/>
              </a:ext>
            </a:extLst>
          </p:cNvPr>
          <p:cNvSpPr txBox="1"/>
          <p:nvPr/>
        </p:nvSpPr>
        <p:spPr>
          <a:xfrm>
            <a:off x="7942262" y="1475199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5B9BD5"/>
                </a:solidFill>
              </a:rPr>
              <a:t>En résumé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06DE0C-F71D-4800-8323-FF83BF9DD773}"/>
              </a:ext>
            </a:extLst>
          </p:cNvPr>
          <p:cNvSpPr txBox="1"/>
          <p:nvPr/>
        </p:nvSpPr>
        <p:spPr>
          <a:xfrm>
            <a:off x="7942262" y="2385101"/>
            <a:ext cx="3158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B9BD5"/>
                </a:solidFill>
              </a:rPr>
              <a:t>React-PDF sera essentiel pour convertir la création de notre menu en PDF, toute les fonctionnalités correspondent totalement a notre besoin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102886-7992-1BCF-0398-10CADC9FF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1188501"/>
            <a:ext cx="5902074" cy="534785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D457DB-6C4E-C818-E7CB-25C8974B8459}"/>
              </a:ext>
            </a:extLst>
          </p:cNvPr>
          <p:cNvSpPr txBox="1"/>
          <p:nvPr/>
        </p:nvSpPr>
        <p:spPr>
          <a:xfrm>
            <a:off x="7942262" y="4521930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5B9BD5"/>
                </a:solidFill>
              </a:rPr>
              <a:t>Documentation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8A1561-E997-FDE5-C984-4251534C42BA}"/>
              </a:ext>
            </a:extLst>
          </p:cNvPr>
          <p:cNvSpPr txBox="1"/>
          <p:nvPr/>
        </p:nvSpPr>
        <p:spPr>
          <a:xfrm>
            <a:off x="7942262" y="5103843"/>
            <a:ext cx="221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5B9BD5"/>
                </a:solidFill>
              </a:rPr>
              <a:t>https://react-pdf.org/</a:t>
            </a:r>
          </a:p>
        </p:txBody>
      </p:sp>
    </p:spTree>
    <p:extLst>
      <p:ext uri="{BB962C8B-B14F-4D97-AF65-F5344CB8AC3E}">
        <p14:creationId xmlns:p14="http://schemas.microsoft.com/office/powerpoint/2010/main" val="3382573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845</Words>
  <Application>Microsoft Office PowerPoint</Application>
  <PresentationFormat>Grand écran</PresentationFormat>
  <Paragraphs>98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Gill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papi</dc:creator>
  <cp:lastModifiedBy>papi real</cp:lastModifiedBy>
  <cp:revision>4</cp:revision>
  <dcterms:created xsi:type="dcterms:W3CDTF">2023-11-04T16:20:18Z</dcterms:created>
  <dcterms:modified xsi:type="dcterms:W3CDTF">2023-11-06T20:01:42Z</dcterms:modified>
</cp:coreProperties>
</file>