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64" r:id="rId4"/>
    <p:sldId id="263" r:id="rId5"/>
    <p:sldId id="272" r:id="rId6"/>
    <p:sldId id="262" r:id="rId7"/>
    <p:sldId id="258" r:id="rId8"/>
    <p:sldId id="261" r:id="rId9"/>
    <p:sldId id="260" r:id="rId10"/>
    <p:sldId id="259" r:id="rId11"/>
    <p:sldId id="266" r:id="rId12"/>
    <p:sldId id="269" r:id="rId13"/>
    <p:sldId id="268" r:id="rId14"/>
    <p:sldId id="271"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i real" initials="pr" lastIdx="1" clrIdx="0">
    <p:extLst>
      <p:ext uri="{19B8F6BF-5375-455C-9EA6-DF929625EA0E}">
        <p15:presenceInfo xmlns:p15="http://schemas.microsoft.com/office/powerpoint/2012/main" userId="f7d9994ea4ed6d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DD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3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12/13/2023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6.xml"/><Relationship Id="rId7" Type="http://schemas.openxmlformats.org/officeDocument/2006/relationships/slide" Target="slide11.xml"/><Relationship Id="rId12" Type="http://schemas.openxmlformats.org/officeDocument/2006/relationships/slide" Target="slide14.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9.xml"/><Relationship Id="rId11" Type="http://schemas.openxmlformats.org/officeDocument/2006/relationships/slide" Target="slide12.xml"/><Relationship Id="rId5" Type="http://schemas.openxmlformats.org/officeDocument/2006/relationships/slide" Target="slide8.xml"/><Relationship Id="rId10" Type="http://schemas.openxmlformats.org/officeDocument/2006/relationships/slide" Target="slide10.xml"/><Relationship Id="rId4" Type="http://schemas.openxmlformats.org/officeDocument/2006/relationships/slide" Target="slide7.xml"/><Relationship Id="rId9" Type="http://schemas.openxmlformats.org/officeDocument/2006/relationships/slide" Target="slide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trello.com/b/WPrwb6yJ/verbreuk-jorda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rgbClr val="F9DDCB"/>
            </a:gs>
            <a:gs pos="72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3EA3BA2-A8A9-DD9F-A1B6-D1C92A4F57F2}"/>
              </a:ext>
            </a:extLst>
          </p:cNvPr>
          <p:cNvSpPr>
            <a:spLocks noGrp="1"/>
          </p:cNvSpPr>
          <p:nvPr>
            <p:ph type="ctrTitle"/>
          </p:nvPr>
        </p:nvSpPr>
        <p:spPr>
          <a:xfrm>
            <a:off x="128337" y="146785"/>
            <a:ext cx="11935326" cy="844618"/>
          </a:xfrm>
        </p:spPr>
        <p:txBody>
          <a:bodyPr>
            <a:normAutofit fontScale="90000"/>
          </a:bodyPr>
          <a:lstStyle/>
          <a:p>
            <a:r>
              <a:rPr lang="fr-FR" dirty="0">
                <a:solidFill>
                  <a:schemeClr val="accent4">
                    <a:lumMod val="75000"/>
                  </a:schemeClr>
                </a:solidFill>
              </a:rPr>
              <a:t>Présentation de la solution technique</a:t>
            </a:r>
          </a:p>
        </p:txBody>
      </p:sp>
      <p:sp>
        <p:nvSpPr>
          <p:cNvPr id="5" name="Sous-titre 2">
            <a:extLst>
              <a:ext uri="{FF2B5EF4-FFF2-40B4-BE49-F238E27FC236}">
                <a16:creationId xmlns:a16="http://schemas.microsoft.com/office/drawing/2014/main" id="{4D423757-56ED-A514-1B99-DD99F325174D}"/>
              </a:ext>
            </a:extLst>
          </p:cNvPr>
          <p:cNvSpPr>
            <a:spLocks noGrp="1"/>
          </p:cNvSpPr>
          <p:nvPr>
            <p:ph type="subTitle" idx="1"/>
          </p:nvPr>
        </p:nvSpPr>
        <p:spPr>
          <a:xfrm>
            <a:off x="404811" y="1142150"/>
            <a:ext cx="6400800" cy="1947333"/>
          </a:xfrm>
        </p:spPr>
        <p:txBody>
          <a:bodyPr>
            <a:normAutofit/>
          </a:bodyPr>
          <a:lstStyle/>
          <a:p>
            <a:r>
              <a:rPr lang="fr-FR" sz="2400" dirty="0">
                <a:solidFill>
                  <a:schemeClr val="bg1"/>
                </a:solidFill>
              </a:rPr>
              <a:t>MENU MAKER by</a:t>
            </a:r>
          </a:p>
          <a:p>
            <a:r>
              <a:rPr lang="fr-FR" sz="7200" dirty="0">
                <a:solidFill>
                  <a:schemeClr val="bg1"/>
                </a:solidFill>
              </a:rPr>
              <a:t>Qwenta</a:t>
            </a:r>
          </a:p>
        </p:txBody>
      </p:sp>
      <p:pic>
        <p:nvPicPr>
          <p:cNvPr id="6" name="Image 5">
            <a:extLst>
              <a:ext uri="{FF2B5EF4-FFF2-40B4-BE49-F238E27FC236}">
                <a16:creationId xmlns:a16="http://schemas.microsoft.com/office/drawing/2014/main" id="{EA338255-5B2D-5258-3DA9-69CE58B13A1F}"/>
              </a:ext>
            </a:extLst>
          </p:cNvPr>
          <p:cNvPicPr>
            <a:picLocks noChangeAspect="1"/>
          </p:cNvPicPr>
          <p:nvPr/>
        </p:nvPicPr>
        <p:blipFill rotWithShape="1">
          <a:blip r:embed="rId2"/>
          <a:srcRect l="10244" t="5052" r="7780" b="11235"/>
          <a:stretch/>
        </p:blipFill>
        <p:spPr>
          <a:xfrm>
            <a:off x="6427110" y="1142151"/>
            <a:ext cx="1794066" cy="1947333"/>
          </a:xfrm>
          <a:prstGeom prst="rect">
            <a:avLst/>
          </a:prstGeom>
        </p:spPr>
      </p:pic>
      <p:sp>
        <p:nvSpPr>
          <p:cNvPr id="2" name="ZoneTexte 1">
            <a:extLst>
              <a:ext uri="{FF2B5EF4-FFF2-40B4-BE49-F238E27FC236}">
                <a16:creationId xmlns:a16="http://schemas.microsoft.com/office/drawing/2014/main" id="{6FDC16E1-C3E6-E837-580C-398F7C169C5A}"/>
              </a:ext>
            </a:extLst>
          </p:cNvPr>
          <p:cNvSpPr txBox="1"/>
          <p:nvPr/>
        </p:nvSpPr>
        <p:spPr>
          <a:xfrm>
            <a:off x="1303272" y="3365500"/>
            <a:ext cx="2656573" cy="307777"/>
          </a:xfrm>
          <a:prstGeom prst="rect">
            <a:avLst/>
          </a:prstGeom>
          <a:noFill/>
        </p:spPr>
        <p:txBody>
          <a:bodyPr wrap="square" rtlCol="0">
            <a:spAutoFit/>
          </a:bodyPr>
          <a:lstStyle/>
          <a:p>
            <a:r>
              <a:rPr lang="fr-FR" sz="1400" dirty="0">
                <a:solidFill>
                  <a:schemeClr val="bg1"/>
                </a:solidFill>
              </a:rPr>
              <a:t>Résumé du projet</a:t>
            </a:r>
          </a:p>
        </p:txBody>
      </p:sp>
      <p:sp>
        <p:nvSpPr>
          <p:cNvPr id="3" name="ZoneTexte 2">
            <a:extLst>
              <a:ext uri="{FF2B5EF4-FFF2-40B4-BE49-F238E27FC236}">
                <a16:creationId xmlns:a16="http://schemas.microsoft.com/office/drawing/2014/main" id="{FA81535B-558C-6E3F-A8E8-780CE0C786B0}"/>
              </a:ext>
            </a:extLst>
          </p:cNvPr>
          <p:cNvSpPr txBox="1"/>
          <p:nvPr/>
        </p:nvSpPr>
        <p:spPr>
          <a:xfrm>
            <a:off x="4339538" y="3365500"/>
            <a:ext cx="2881371" cy="307777"/>
          </a:xfrm>
          <a:prstGeom prst="rect">
            <a:avLst/>
          </a:prstGeom>
          <a:noFill/>
        </p:spPr>
        <p:txBody>
          <a:bodyPr wrap="square" rtlCol="0">
            <a:spAutoFit/>
          </a:bodyPr>
          <a:lstStyle/>
          <a:p>
            <a:r>
              <a:rPr lang="fr-FR" sz="1400" dirty="0">
                <a:solidFill>
                  <a:schemeClr val="bg1"/>
                </a:solidFill>
              </a:rPr>
              <a:t>Présentation technique</a:t>
            </a:r>
          </a:p>
        </p:txBody>
      </p:sp>
      <p:sp>
        <p:nvSpPr>
          <p:cNvPr id="7" name="ZoneTexte 6">
            <a:extLst>
              <a:ext uri="{FF2B5EF4-FFF2-40B4-BE49-F238E27FC236}">
                <a16:creationId xmlns:a16="http://schemas.microsoft.com/office/drawing/2014/main" id="{830635E8-6FEA-68E9-A31A-024B7B4DA76F}"/>
              </a:ext>
            </a:extLst>
          </p:cNvPr>
          <p:cNvSpPr txBox="1"/>
          <p:nvPr/>
        </p:nvSpPr>
        <p:spPr>
          <a:xfrm>
            <a:off x="4261437" y="4051702"/>
            <a:ext cx="2656573" cy="2031325"/>
          </a:xfrm>
          <a:prstGeom prst="rect">
            <a:avLst/>
          </a:prstGeom>
          <a:noFill/>
        </p:spPr>
        <p:txBody>
          <a:bodyPr wrap="square" rtlCol="0">
            <a:spAutoFit/>
          </a:bodyPr>
          <a:lstStyle/>
          <a:p>
            <a:pPr marL="285750" indent="-285750">
              <a:buFont typeface="Arial" panose="020B0604020202020204" pitchFamily="34" charset="0"/>
              <a:buChar char="•"/>
            </a:pPr>
            <a:r>
              <a:rPr lang="fr-FR" sz="1400" dirty="0">
                <a:solidFill>
                  <a:schemeClr val="bg1"/>
                </a:solidFill>
                <a:hlinkClick r:id="rId3" action="ppaction://hlinksldjump"/>
              </a:rPr>
              <a:t>Le serveur Backend</a:t>
            </a:r>
            <a:endParaRPr lang="fr-FR" sz="1400" dirty="0">
              <a:solidFill>
                <a:schemeClr val="bg1"/>
              </a:solidFill>
              <a:hlinkClick r:id="rId4" action="ppaction://hlinksldjump">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fr-FR" sz="1400" dirty="0">
                <a:solidFill>
                  <a:schemeClr val="bg1"/>
                </a:solidFill>
                <a:hlinkClick r:id="rId4" action="ppaction://hlinksldjump">
                  <a:extLst>
                    <a:ext uri="{A12FA001-AC4F-418D-AE19-62706E023703}">
                      <ahyp:hlinkClr xmlns:ahyp="http://schemas.microsoft.com/office/drawing/2018/hyperlinkcolor" val="tx"/>
                    </a:ext>
                  </a:extLst>
                </a:hlinkClick>
              </a:rPr>
              <a:t>La page d’accueil</a:t>
            </a:r>
            <a:endParaRPr lang="fr-FR" sz="1400" dirty="0">
              <a:solidFill>
                <a:schemeClr val="bg1"/>
              </a:solidFill>
            </a:endParaRPr>
          </a:p>
          <a:p>
            <a:pPr marL="285750" indent="-285750">
              <a:buFont typeface="Arial" panose="020B0604020202020204" pitchFamily="34" charset="0"/>
              <a:buChar char="•"/>
            </a:pPr>
            <a:r>
              <a:rPr lang="fr-FR" sz="1400" dirty="0">
                <a:solidFill>
                  <a:schemeClr val="bg1"/>
                </a:solidFill>
                <a:hlinkClick r:id="rId5" action="ppaction://hlinksldjump">
                  <a:extLst>
                    <a:ext uri="{A12FA001-AC4F-418D-AE19-62706E023703}">
                      <ahyp:hlinkClr xmlns:ahyp="http://schemas.microsoft.com/office/drawing/2018/hyperlinkcolor" val="tx"/>
                    </a:ext>
                  </a:extLst>
                </a:hlinkClick>
              </a:rPr>
              <a:t>La modale login</a:t>
            </a:r>
            <a:endParaRPr lang="fr-FR" sz="1400" dirty="0">
              <a:solidFill>
                <a:schemeClr val="bg1"/>
              </a:solidFill>
            </a:endParaRPr>
          </a:p>
          <a:p>
            <a:pPr marL="285750" indent="-285750">
              <a:buFont typeface="Arial" panose="020B0604020202020204" pitchFamily="34" charset="0"/>
              <a:buChar char="•"/>
            </a:pPr>
            <a:r>
              <a:rPr lang="fr-FR" sz="1400" dirty="0">
                <a:solidFill>
                  <a:schemeClr val="bg1"/>
                </a:solidFill>
                <a:hlinkClick r:id="rId6" action="ppaction://hlinksldjump">
                  <a:extLst>
                    <a:ext uri="{A12FA001-AC4F-418D-AE19-62706E023703}">
                      <ahyp:hlinkClr xmlns:ahyp="http://schemas.microsoft.com/office/drawing/2018/hyperlinkcolor" val="tx"/>
                    </a:ext>
                  </a:extLst>
                </a:hlinkClick>
              </a:rPr>
              <a:t>La création du menu</a:t>
            </a:r>
            <a:endParaRPr lang="fr-FR" sz="1400" dirty="0">
              <a:solidFill>
                <a:schemeClr val="bg1"/>
              </a:solidFill>
            </a:endParaRPr>
          </a:p>
          <a:p>
            <a:pPr marL="285750" indent="-285750">
              <a:buFont typeface="Arial" panose="020B0604020202020204" pitchFamily="34" charset="0"/>
              <a:buChar char="•"/>
            </a:pPr>
            <a:r>
              <a:rPr lang="fr-FR" sz="1400" dirty="0">
                <a:solidFill>
                  <a:schemeClr val="bg1"/>
                </a:solidFill>
                <a:hlinkClick r:id="rId7" action="ppaction://hlinksldjump">
                  <a:extLst>
                    <a:ext uri="{A12FA001-AC4F-418D-AE19-62706E023703}">
                      <ahyp:hlinkClr xmlns:ahyp="http://schemas.microsoft.com/office/drawing/2018/hyperlinkcolor" val="tx"/>
                    </a:ext>
                  </a:extLst>
                </a:hlinkClick>
              </a:rPr>
              <a:t>Poster sur Instagram et Deliveroo</a:t>
            </a:r>
            <a:endParaRPr lang="fr-FR" sz="1400" dirty="0">
              <a:solidFill>
                <a:schemeClr val="bg1"/>
              </a:solidFill>
            </a:endParaRPr>
          </a:p>
          <a:p>
            <a:pPr marL="285750" indent="-285750">
              <a:buFont typeface="Arial" panose="020B0604020202020204" pitchFamily="34" charset="0"/>
              <a:buChar char="•"/>
            </a:pPr>
            <a:endParaRPr lang="fr-FR" sz="1400" dirty="0">
              <a:solidFill>
                <a:schemeClr val="bg1"/>
              </a:solidFill>
            </a:endParaRPr>
          </a:p>
          <a:p>
            <a:pPr marL="285750" indent="-285750">
              <a:buFont typeface="Arial" panose="020B0604020202020204" pitchFamily="34" charset="0"/>
              <a:buChar char="•"/>
            </a:pPr>
            <a:endParaRPr lang="fr-FR" sz="1400" dirty="0">
              <a:solidFill>
                <a:schemeClr val="bg1"/>
              </a:solidFill>
            </a:endParaRPr>
          </a:p>
          <a:p>
            <a:pPr marL="285750" indent="-285750">
              <a:buFont typeface="Arial" panose="020B0604020202020204" pitchFamily="34" charset="0"/>
              <a:buChar char="•"/>
            </a:pPr>
            <a:endParaRPr lang="fr-FR" sz="1400" dirty="0">
              <a:solidFill>
                <a:schemeClr val="bg1"/>
              </a:solidFill>
            </a:endParaRPr>
          </a:p>
        </p:txBody>
      </p:sp>
      <p:sp>
        <p:nvSpPr>
          <p:cNvPr id="8" name="ZoneTexte 7">
            <a:extLst>
              <a:ext uri="{FF2B5EF4-FFF2-40B4-BE49-F238E27FC236}">
                <a16:creationId xmlns:a16="http://schemas.microsoft.com/office/drawing/2014/main" id="{276CB725-3425-FCC5-CBBE-15DB20E8E841}"/>
              </a:ext>
            </a:extLst>
          </p:cNvPr>
          <p:cNvSpPr txBox="1"/>
          <p:nvPr/>
        </p:nvSpPr>
        <p:spPr>
          <a:xfrm>
            <a:off x="1130017" y="4051702"/>
            <a:ext cx="2656573" cy="954107"/>
          </a:xfrm>
          <a:prstGeom prst="rect">
            <a:avLst/>
          </a:prstGeom>
          <a:noFill/>
        </p:spPr>
        <p:txBody>
          <a:bodyPr wrap="square" rtlCol="0">
            <a:spAutoFit/>
          </a:bodyPr>
          <a:lstStyle/>
          <a:p>
            <a:pPr marL="285750" indent="-285750">
              <a:buFont typeface="Arial" panose="020B0604020202020204" pitchFamily="34" charset="0"/>
              <a:buChar char="•"/>
            </a:pPr>
            <a:r>
              <a:rPr lang="fr-FR" sz="1400" dirty="0">
                <a:solidFill>
                  <a:schemeClr val="bg1"/>
                </a:solidFill>
                <a:hlinkClick r:id="rId8" action="ppaction://hlinksldjump">
                  <a:extLst>
                    <a:ext uri="{A12FA001-AC4F-418D-AE19-62706E023703}">
                      <ahyp:hlinkClr xmlns:ahyp="http://schemas.microsoft.com/office/drawing/2018/hyperlinkcolor" val="tx"/>
                    </a:ext>
                  </a:extLst>
                </a:hlinkClick>
              </a:rPr>
              <a:t>Présentation fonctionnement</a:t>
            </a:r>
            <a:endParaRPr lang="fr-FR" sz="1400" dirty="0">
              <a:solidFill>
                <a:schemeClr val="bg1"/>
              </a:solidFill>
            </a:endParaRPr>
          </a:p>
          <a:p>
            <a:pPr marL="285750" indent="-285750">
              <a:buFont typeface="Arial" panose="020B0604020202020204" pitchFamily="34" charset="0"/>
              <a:buChar char="•"/>
            </a:pPr>
            <a:r>
              <a:rPr lang="fr-FR" sz="1400" dirty="0">
                <a:solidFill>
                  <a:schemeClr val="bg1"/>
                </a:solidFill>
                <a:hlinkClick r:id="rId9" action="ppaction://hlinksldjump">
                  <a:extLst>
                    <a:ext uri="{A12FA001-AC4F-418D-AE19-62706E023703}">
                      <ahyp:hlinkClr xmlns:ahyp="http://schemas.microsoft.com/office/drawing/2018/hyperlinkcolor" val="tx"/>
                    </a:ext>
                  </a:extLst>
                </a:hlinkClick>
              </a:rPr>
              <a:t>Exemple fonctionnement</a:t>
            </a:r>
            <a:endParaRPr lang="fr-FR" sz="1400" dirty="0">
              <a:solidFill>
                <a:schemeClr val="bg1"/>
              </a:solidFill>
            </a:endParaRPr>
          </a:p>
          <a:p>
            <a:pPr marL="285750" indent="-285750">
              <a:buFont typeface="Arial" panose="020B0604020202020204" pitchFamily="34" charset="0"/>
              <a:buChar char="•"/>
            </a:pPr>
            <a:endParaRPr lang="fr-FR" sz="1400" dirty="0">
              <a:solidFill>
                <a:schemeClr val="bg1"/>
              </a:solidFill>
            </a:endParaRPr>
          </a:p>
        </p:txBody>
      </p:sp>
      <p:sp>
        <p:nvSpPr>
          <p:cNvPr id="9" name="ZoneTexte 8">
            <a:extLst>
              <a:ext uri="{FF2B5EF4-FFF2-40B4-BE49-F238E27FC236}">
                <a16:creationId xmlns:a16="http://schemas.microsoft.com/office/drawing/2014/main" id="{9E0D339B-F576-054C-AE47-A25D0CF6219C}"/>
              </a:ext>
            </a:extLst>
          </p:cNvPr>
          <p:cNvSpPr txBox="1"/>
          <p:nvPr/>
        </p:nvSpPr>
        <p:spPr>
          <a:xfrm>
            <a:off x="8021916" y="3365500"/>
            <a:ext cx="2881371" cy="307777"/>
          </a:xfrm>
          <a:prstGeom prst="rect">
            <a:avLst/>
          </a:prstGeom>
          <a:noFill/>
        </p:spPr>
        <p:txBody>
          <a:bodyPr wrap="square" rtlCol="0">
            <a:spAutoFit/>
          </a:bodyPr>
          <a:lstStyle/>
          <a:p>
            <a:r>
              <a:rPr lang="fr-FR" sz="1400" dirty="0">
                <a:solidFill>
                  <a:schemeClr val="bg1"/>
                </a:solidFill>
              </a:rPr>
              <a:t>Réunion </a:t>
            </a:r>
          </a:p>
        </p:txBody>
      </p:sp>
      <p:sp>
        <p:nvSpPr>
          <p:cNvPr id="10" name="ZoneTexte 9">
            <a:extLst>
              <a:ext uri="{FF2B5EF4-FFF2-40B4-BE49-F238E27FC236}">
                <a16:creationId xmlns:a16="http://schemas.microsoft.com/office/drawing/2014/main" id="{9DB3F465-E482-9581-E5E2-C104B5153038}"/>
              </a:ext>
            </a:extLst>
          </p:cNvPr>
          <p:cNvSpPr txBox="1"/>
          <p:nvPr/>
        </p:nvSpPr>
        <p:spPr>
          <a:xfrm>
            <a:off x="7392857" y="4051702"/>
            <a:ext cx="2656573" cy="954107"/>
          </a:xfrm>
          <a:prstGeom prst="rect">
            <a:avLst/>
          </a:prstGeom>
          <a:noFill/>
        </p:spPr>
        <p:txBody>
          <a:bodyPr wrap="square" rtlCol="0">
            <a:spAutoFit/>
          </a:bodyPr>
          <a:lstStyle/>
          <a:p>
            <a:pPr marL="285750" indent="-285750">
              <a:buFont typeface="Arial" panose="020B0604020202020204" pitchFamily="34" charset="0"/>
              <a:buChar char="•"/>
            </a:pPr>
            <a:r>
              <a:rPr lang="fr-FR" sz="1400" dirty="0" err="1">
                <a:solidFill>
                  <a:schemeClr val="bg1"/>
                </a:solidFill>
                <a:hlinkClick r:id="rId10" action="ppaction://hlinksldjump">
                  <a:extLst>
                    <a:ext uri="{A12FA001-AC4F-418D-AE19-62706E023703}">
                      <ahyp:hlinkClr xmlns:ahyp="http://schemas.microsoft.com/office/drawing/2018/hyperlinkcolor" val="tx"/>
                    </a:ext>
                  </a:extLst>
                </a:hlinkClick>
              </a:rPr>
              <a:t>Review</a:t>
            </a:r>
            <a:r>
              <a:rPr lang="fr-FR" sz="1400" dirty="0">
                <a:solidFill>
                  <a:schemeClr val="bg1"/>
                </a:solidFill>
                <a:hlinkClick r:id="rId10" action="ppaction://hlinksldjump">
                  <a:extLst>
                    <a:ext uri="{A12FA001-AC4F-418D-AE19-62706E023703}">
                      <ahyp:hlinkClr xmlns:ahyp="http://schemas.microsoft.com/office/drawing/2018/hyperlinkcolor" val="tx"/>
                    </a:ext>
                  </a:extLst>
                </a:hlinkClick>
              </a:rPr>
              <a:t> du 1</a:t>
            </a:r>
            <a:r>
              <a:rPr lang="fr-FR" sz="1400" baseline="30000" dirty="0">
                <a:solidFill>
                  <a:schemeClr val="bg1"/>
                </a:solidFill>
                <a:hlinkClick r:id="rId10" action="ppaction://hlinksldjump">
                  <a:extLst>
                    <a:ext uri="{A12FA001-AC4F-418D-AE19-62706E023703}">
                      <ahyp:hlinkClr xmlns:ahyp="http://schemas.microsoft.com/office/drawing/2018/hyperlinkcolor" val="tx"/>
                    </a:ext>
                  </a:extLst>
                </a:hlinkClick>
              </a:rPr>
              <a:t>er</a:t>
            </a:r>
            <a:r>
              <a:rPr lang="fr-FR" sz="1400" dirty="0">
                <a:solidFill>
                  <a:schemeClr val="bg1"/>
                </a:solidFill>
                <a:hlinkClick r:id="rId10" action="ppaction://hlinksldjump">
                  <a:extLst>
                    <a:ext uri="{A12FA001-AC4F-418D-AE19-62706E023703}">
                      <ahyp:hlinkClr xmlns:ahyp="http://schemas.microsoft.com/office/drawing/2018/hyperlinkcolor" val="tx"/>
                    </a:ext>
                  </a:extLst>
                </a:hlinkClick>
              </a:rPr>
              <a:t> sprint</a:t>
            </a:r>
            <a:endParaRPr lang="fr-FR" sz="1400" dirty="0">
              <a:solidFill>
                <a:schemeClr val="bg1"/>
              </a:solidFill>
            </a:endParaRPr>
          </a:p>
          <a:p>
            <a:pPr marL="285750" indent="-285750">
              <a:buFont typeface="Arial" panose="020B0604020202020204" pitchFamily="34" charset="0"/>
              <a:buChar char="•"/>
            </a:pPr>
            <a:r>
              <a:rPr lang="fr-FR" sz="1400" dirty="0" err="1">
                <a:solidFill>
                  <a:schemeClr val="bg1"/>
                </a:solidFill>
                <a:hlinkClick r:id="rId11" action="ppaction://hlinksldjump">
                  <a:extLst>
                    <a:ext uri="{A12FA001-AC4F-418D-AE19-62706E023703}">
                      <ahyp:hlinkClr xmlns:ahyp="http://schemas.microsoft.com/office/drawing/2018/hyperlinkcolor" val="tx"/>
                    </a:ext>
                  </a:extLst>
                </a:hlinkClick>
              </a:rPr>
              <a:t>Review</a:t>
            </a:r>
            <a:r>
              <a:rPr lang="fr-FR" sz="1400" dirty="0">
                <a:solidFill>
                  <a:schemeClr val="bg1"/>
                </a:solidFill>
                <a:hlinkClick r:id="rId11" action="ppaction://hlinksldjump">
                  <a:extLst>
                    <a:ext uri="{A12FA001-AC4F-418D-AE19-62706E023703}">
                      <ahyp:hlinkClr xmlns:ahyp="http://schemas.microsoft.com/office/drawing/2018/hyperlinkcolor" val="tx"/>
                    </a:ext>
                  </a:extLst>
                </a:hlinkClick>
              </a:rPr>
              <a:t> du 2</a:t>
            </a:r>
            <a:r>
              <a:rPr lang="fr-FR" sz="1400" baseline="30000" dirty="0">
                <a:solidFill>
                  <a:schemeClr val="bg1"/>
                </a:solidFill>
                <a:hlinkClick r:id="rId11" action="ppaction://hlinksldjump">
                  <a:extLst>
                    <a:ext uri="{A12FA001-AC4F-418D-AE19-62706E023703}">
                      <ahyp:hlinkClr xmlns:ahyp="http://schemas.microsoft.com/office/drawing/2018/hyperlinkcolor" val="tx"/>
                    </a:ext>
                  </a:extLst>
                </a:hlinkClick>
              </a:rPr>
              <a:t>e</a:t>
            </a:r>
            <a:r>
              <a:rPr lang="fr-FR" sz="1400" dirty="0">
                <a:solidFill>
                  <a:schemeClr val="bg1"/>
                </a:solidFill>
                <a:hlinkClick r:id="rId11" action="ppaction://hlinksldjump">
                  <a:extLst>
                    <a:ext uri="{A12FA001-AC4F-418D-AE19-62706E023703}">
                      <ahyp:hlinkClr xmlns:ahyp="http://schemas.microsoft.com/office/drawing/2018/hyperlinkcolor" val="tx"/>
                    </a:ext>
                  </a:extLst>
                </a:hlinkClick>
              </a:rPr>
              <a:t> sprint</a:t>
            </a:r>
            <a:endParaRPr lang="fr-FR" sz="1400" dirty="0">
              <a:solidFill>
                <a:schemeClr val="bg1"/>
              </a:solidFill>
            </a:endParaRPr>
          </a:p>
          <a:p>
            <a:pPr marL="285750" indent="-285750">
              <a:buFont typeface="Arial" panose="020B0604020202020204" pitchFamily="34" charset="0"/>
              <a:buChar char="•"/>
            </a:pPr>
            <a:r>
              <a:rPr lang="fr-FR" sz="1400" dirty="0" err="1">
                <a:solidFill>
                  <a:schemeClr val="bg1"/>
                </a:solidFill>
                <a:hlinkClick r:id="rId12" action="ppaction://hlinksldjump">
                  <a:extLst>
                    <a:ext uri="{A12FA001-AC4F-418D-AE19-62706E023703}">
                      <ahyp:hlinkClr xmlns:ahyp="http://schemas.microsoft.com/office/drawing/2018/hyperlinkcolor" val="tx"/>
                    </a:ext>
                  </a:extLst>
                </a:hlinkClick>
              </a:rPr>
              <a:t>Review</a:t>
            </a:r>
            <a:r>
              <a:rPr lang="fr-FR" sz="1400" dirty="0">
                <a:solidFill>
                  <a:schemeClr val="bg1"/>
                </a:solidFill>
                <a:hlinkClick r:id="rId12" action="ppaction://hlinksldjump">
                  <a:extLst>
                    <a:ext uri="{A12FA001-AC4F-418D-AE19-62706E023703}">
                      <ahyp:hlinkClr xmlns:ahyp="http://schemas.microsoft.com/office/drawing/2018/hyperlinkcolor" val="tx"/>
                    </a:ext>
                  </a:extLst>
                </a:hlinkClick>
              </a:rPr>
              <a:t> du 3</a:t>
            </a:r>
            <a:r>
              <a:rPr lang="fr-FR" sz="1400" baseline="30000" dirty="0">
                <a:solidFill>
                  <a:schemeClr val="bg1"/>
                </a:solidFill>
                <a:hlinkClick r:id="rId12" action="ppaction://hlinksldjump">
                  <a:extLst>
                    <a:ext uri="{A12FA001-AC4F-418D-AE19-62706E023703}">
                      <ahyp:hlinkClr xmlns:ahyp="http://schemas.microsoft.com/office/drawing/2018/hyperlinkcolor" val="tx"/>
                    </a:ext>
                  </a:extLst>
                </a:hlinkClick>
              </a:rPr>
              <a:t>e</a:t>
            </a:r>
            <a:r>
              <a:rPr lang="fr-FR" sz="1400" dirty="0">
                <a:solidFill>
                  <a:schemeClr val="bg1"/>
                </a:solidFill>
                <a:hlinkClick r:id="rId12" action="ppaction://hlinksldjump">
                  <a:extLst>
                    <a:ext uri="{A12FA001-AC4F-418D-AE19-62706E023703}">
                      <ahyp:hlinkClr xmlns:ahyp="http://schemas.microsoft.com/office/drawing/2018/hyperlinkcolor" val="tx"/>
                    </a:ext>
                  </a:extLst>
                </a:hlinkClick>
              </a:rPr>
              <a:t> sprint</a:t>
            </a:r>
            <a:endParaRPr lang="fr-FR" sz="1400" dirty="0">
              <a:solidFill>
                <a:schemeClr val="bg1"/>
              </a:solidFill>
            </a:endParaRPr>
          </a:p>
          <a:p>
            <a:pPr marL="285750" indent="-285750">
              <a:buFont typeface="Arial" panose="020B0604020202020204" pitchFamily="34" charset="0"/>
              <a:buChar char="•"/>
            </a:pPr>
            <a:endParaRPr lang="fr-FR" sz="1400" dirty="0">
              <a:solidFill>
                <a:schemeClr val="bg1"/>
              </a:solidFill>
            </a:endParaRPr>
          </a:p>
        </p:txBody>
      </p:sp>
    </p:spTree>
    <p:extLst>
      <p:ext uri="{BB962C8B-B14F-4D97-AF65-F5344CB8AC3E}">
        <p14:creationId xmlns:p14="http://schemas.microsoft.com/office/powerpoint/2010/main" val="1973676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822A59B-2D1D-92FB-0A09-3ED42F9D4C9C}"/>
              </a:ext>
            </a:extLst>
          </p:cNvPr>
          <p:cNvSpPr txBox="1"/>
          <p:nvPr/>
        </p:nvSpPr>
        <p:spPr>
          <a:xfrm>
            <a:off x="4750998" y="221728"/>
            <a:ext cx="2571538" cy="461665"/>
          </a:xfrm>
          <a:prstGeom prst="rect">
            <a:avLst/>
          </a:prstGeom>
          <a:noFill/>
        </p:spPr>
        <p:txBody>
          <a:bodyPr wrap="none" rtlCol="0">
            <a:spAutoFit/>
          </a:bodyPr>
          <a:lstStyle/>
          <a:p>
            <a:r>
              <a:rPr lang="fr-FR" sz="2400" dirty="0" err="1"/>
              <a:t>Review</a:t>
            </a:r>
            <a:r>
              <a:rPr lang="fr-FR" sz="2400" dirty="0"/>
              <a:t> 1</a:t>
            </a:r>
            <a:r>
              <a:rPr lang="fr-FR" sz="2400" baseline="30000" dirty="0"/>
              <a:t>er</a:t>
            </a:r>
            <a:r>
              <a:rPr lang="fr-FR" sz="2400" dirty="0"/>
              <a:t> sprint</a:t>
            </a:r>
          </a:p>
        </p:txBody>
      </p:sp>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8186857" cy="369332"/>
          </a:xfrm>
          <a:prstGeom prst="rect">
            <a:avLst/>
          </a:prstGeom>
          <a:noFill/>
        </p:spPr>
        <p:txBody>
          <a:bodyPr wrap="none" rtlCol="0">
            <a:spAutoFit/>
          </a:bodyPr>
          <a:lstStyle/>
          <a:p>
            <a:r>
              <a:rPr lang="fr-FR" dirty="0"/>
              <a:t>Première réunion avec </a:t>
            </a:r>
            <a:r>
              <a:rPr lang="fr-FR" dirty="0" err="1"/>
              <a:t>john</a:t>
            </a:r>
            <a:r>
              <a:rPr lang="fr-FR" dirty="0"/>
              <a:t>, l’équipe de développement et moi-même</a:t>
            </a:r>
          </a:p>
        </p:txBody>
      </p:sp>
      <p:sp>
        <p:nvSpPr>
          <p:cNvPr id="6" name="ZoneTexte 5">
            <a:extLst>
              <a:ext uri="{FF2B5EF4-FFF2-40B4-BE49-F238E27FC236}">
                <a16:creationId xmlns:a16="http://schemas.microsoft.com/office/drawing/2014/main" id="{FC81E64E-98E0-270D-096F-763B7996C597}"/>
              </a:ext>
            </a:extLst>
          </p:cNvPr>
          <p:cNvSpPr txBox="1"/>
          <p:nvPr/>
        </p:nvSpPr>
        <p:spPr>
          <a:xfrm>
            <a:off x="2492944" y="1703670"/>
            <a:ext cx="5149516" cy="4247317"/>
          </a:xfrm>
          <a:prstGeom prst="rect">
            <a:avLst/>
          </a:prstGeom>
          <a:noFill/>
        </p:spPr>
        <p:txBody>
          <a:bodyPr wrap="square" rtlCol="0">
            <a:spAutoFit/>
          </a:bodyPr>
          <a:lstStyle/>
          <a:p>
            <a:r>
              <a:rPr lang="fr-FR" dirty="0"/>
              <a:t>A chaque fin de sprint mon équipe et moi-même auront une réunion avec vous, pour vous présenter l’avancé du projet, le site doit :  </a:t>
            </a:r>
          </a:p>
          <a:p>
            <a:endParaRPr lang="fr-FR" dirty="0"/>
          </a:p>
          <a:p>
            <a:pPr marL="285750" indent="-285750">
              <a:buFont typeface="Arial" panose="020B0604020202020204" pitchFamily="34" charset="0"/>
              <a:buChar char="•"/>
            </a:pPr>
            <a:r>
              <a:rPr lang="fr-FR" dirty="0"/>
              <a:t>Avoir une page d’accueil </a:t>
            </a:r>
          </a:p>
          <a:p>
            <a:pPr marL="285750" indent="-285750">
              <a:buFont typeface="Arial" panose="020B0604020202020204" pitchFamily="34" charset="0"/>
              <a:buChar char="•"/>
            </a:pPr>
            <a:r>
              <a:rPr lang="fr-FR" dirty="0"/>
              <a:t>Avoir une modale login fonctionnel</a:t>
            </a:r>
          </a:p>
          <a:p>
            <a:pPr marL="285750" indent="-285750">
              <a:buFont typeface="Arial" panose="020B0604020202020204" pitchFamily="34" charset="0"/>
              <a:buChar char="•"/>
            </a:pPr>
            <a:r>
              <a:rPr lang="fr-FR" dirty="0"/>
              <a:t>Pouvoir créer un menu</a:t>
            </a:r>
          </a:p>
          <a:p>
            <a:pPr marL="285750" indent="-285750">
              <a:buFont typeface="Arial" panose="020B0604020202020204" pitchFamily="34" charset="0"/>
              <a:buChar char="•"/>
            </a:pPr>
            <a:r>
              <a:rPr lang="fr-FR" dirty="0"/>
              <a:t>Avoir le visuel de la création en instantané</a:t>
            </a:r>
          </a:p>
          <a:p>
            <a:pPr marL="285750" indent="-285750">
              <a:buFont typeface="Arial" panose="020B0604020202020204" pitchFamily="34" charset="0"/>
              <a:buChar char="•"/>
            </a:pPr>
            <a:r>
              <a:rPr lang="fr-FR" dirty="0"/>
              <a:t>Pouvoir enregistrer son menu sur son compte</a:t>
            </a:r>
          </a:p>
          <a:p>
            <a:pPr marL="285750" indent="-285750">
              <a:buFont typeface="Arial" panose="020B0604020202020204" pitchFamily="34" charset="0"/>
              <a:buChar char="•"/>
            </a:pPr>
            <a:r>
              <a:rPr lang="fr-FR" dirty="0"/>
              <a:t>Pouvoir exporter son menu en format PDF</a:t>
            </a:r>
          </a:p>
          <a:p>
            <a:endParaRPr lang="fr-FR" dirty="0"/>
          </a:p>
          <a:p>
            <a:endParaRPr lang="fr-FR" dirty="0"/>
          </a:p>
        </p:txBody>
      </p:sp>
    </p:spTree>
    <p:extLst>
      <p:ext uri="{BB962C8B-B14F-4D97-AF65-F5344CB8AC3E}">
        <p14:creationId xmlns:p14="http://schemas.microsoft.com/office/powerpoint/2010/main" val="306310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28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958917" cy="369332"/>
          </a:xfrm>
          <a:prstGeom prst="rect">
            <a:avLst/>
          </a:prstGeom>
          <a:noFill/>
        </p:spPr>
        <p:txBody>
          <a:bodyPr wrap="none" rtlCol="0">
            <a:spAutoFit/>
          </a:bodyPr>
          <a:lstStyle/>
          <a:p>
            <a:r>
              <a:rPr lang="fr-FR" dirty="0"/>
              <a:t>sprint 2</a:t>
            </a:r>
          </a:p>
        </p:txBody>
      </p:sp>
      <p:sp>
        <p:nvSpPr>
          <p:cNvPr id="3" name="ZoneTexte 2">
            <a:extLst>
              <a:ext uri="{FF2B5EF4-FFF2-40B4-BE49-F238E27FC236}">
                <a16:creationId xmlns:a16="http://schemas.microsoft.com/office/drawing/2014/main" id="{EC1497A2-887D-DABF-07B7-1EE0E49E2B7F}"/>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5" name="ZoneTexte 4">
            <a:extLst>
              <a:ext uri="{FF2B5EF4-FFF2-40B4-BE49-F238E27FC236}">
                <a16:creationId xmlns:a16="http://schemas.microsoft.com/office/drawing/2014/main" id="{4C493498-90D8-DAD7-0E25-46B52AF492E9}"/>
              </a:ext>
            </a:extLst>
          </p:cNvPr>
          <p:cNvSpPr txBox="1"/>
          <p:nvPr/>
        </p:nvSpPr>
        <p:spPr>
          <a:xfrm>
            <a:off x="6096000" y="1520790"/>
            <a:ext cx="5149516" cy="3970318"/>
          </a:xfrm>
          <a:prstGeom prst="rect">
            <a:avLst/>
          </a:prstGeom>
          <a:noFill/>
        </p:spPr>
        <p:txBody>
          <a:bodyPr wrap="square" rtlCol="0">
            <a:spAutoFit/>
          </a:bodyPr>
          <a:lstStyle/>
          <a:p>
            <a:r>
              <a:rPr lang="fr-FR" dirty="0"/>
              <a:t>Le Dev Frontend devra gérer tout les détails restant ( Tarifs, mentions légales ), mais aussi la page d’accueil de notre application, celle-ci est présenté en </a:t>
            </a:r>
            <a:r>
              <a:rPr lang="fr-FR" dirty="0">
                <a:hlinkClick r:id="rId2" action="ppaction://hlinksldjump"/>
              </a:rPr>
              <a:t>page 3</a:t>
            </a:r>
            <a:r>
              <a:rPr lang="fr-FR" dirty="0"/>
              <a:t> et connecter celle-ci aux API Instagram et Deliveroo</a:t>
            </a:r>
          </a:p>
          <a:p>
            <a:endParaRPr lang="fr-FR" dirty="0"/>
          </a:p>
          <a:p>
            <a:r>
              <a:rPr lang="fr-FR" dirty="0"/>
              <a:t>Le Dev Backend va lui gérer tout les détails concernant le compte utilisateur, la possibilités de modifier l’adresse mail ou d’en ajouter a son compte, il va aussi gérer la déconnexion et sécurité des données.</a:t>
            </a:r>
          </a:p>
          <a:p>
            <a:endParaRPr lang="fr-FR" dirty="0"/>
          </a:p>
          <a:p>
            <a:endParaRPr lang="fr-FR" dirty="0"/>
          </a:p>
        </p:txBody>
      </p:sp>
      <p:pic>
        <p:nvPicPr>
          <p:cNvPr id="6" name="Image 5">
            <a:extLst>
              <a:ext uri="{FF2B5EF4-FFF2-40B4-BE49-F238E27FC236}">
                <a16:creationId xmlns:a16="http://schemas.microsoft.com/office/drawing/2014/main" id="{00FAA624-218D-F82F-6CD4-66FA3ED21AD3}"/>
              </a:ext>
            </a:extLst>
          </p:cNvPr>
          <p:cNvPicPr>
            <a:picLocks noChangeAspect="1"/>
          </p:cNvPicPr>
          <p:nvPr/>
        </p:nvPicPr>
        <p:blipFill>
          <a:blip r:embed="rId3"/>
          <a:stretch>
            <a:fillRect/>
          </a:stretch>
        </p:blipFill>
        <p:spPr>
          <a:xfrm>
            <a:off x="1520491" y="1709683"/>
            <a:ext cx="2990850" cy="3781425"/>
          </a:xfrm>
          <a:prstGeom prst="rect">
            <a:avLst/>
          </a:prstGeom>
        </p:spPr>
      </p:pic>
    </p:spTree>
    <p:extLst>
      <p:ext uri="{BB962C8B-B14F-4D97-AF65-F5344CB8AC3E}">
        <p14:creationId xmlns:p14="http://schemas.microsoft.com/office/powerpoint/2010/main" val="47859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822A59B-2D1D-92FB-0A09-3ED42F9D4C9C}"/>
              </a:ext>
            </a:extLst>
          </p:cNvPr>
          <p:cNvSpPr txBox="1"/>
          <p:nvPr/>
        </p:nvSpPr>
        <p:spPr>
          <a:xfrm>
            <a:off x="4750998" y="221728"/>
            <a:ext cx="2509020" cy="461665"/>
          </a:xfrm>
          <a:prstGeom prst="rect">
            <a:avLst/>
          </a:prstGeom>
          <a:noFill/>
        </p:spPr>
        <p:txBody>
          <a:bodyPr wrap="none" rtlCol="0">
            <a:spAutoFit/>
          </a:bodyPr>
          <a:lstStyle/>
          <a:p>
            <a:r>
              <a:rPr lang="fr-FR" sz="2400" dirty="0" err="1"/>
              <a:t>Review</a:t>
            </a:r>
            <a:r>
              <a:rPr lang="fr-FR" sz="2400" dirty="0"/>
              <a:t> 2</a:t>
            </a:r>
            <a:r>
              <a:rPr lang="fr-FR" sz="2400" baseline="30000" dirty="0"/>
              <a:t>e</a:t>
            </a:r>
            <a:r>
              <a:rPr lang="fr-FR" sz="2400" dirty="0"/>
              <a:t> sprint</a:t>
            </a:r>
          </a:p>
        </p:txBody>
      </p:sp>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6413935" cy="369332"/>
          </a:xfrm>
          <a:prstGeom prst="rect">
            <a:avLst/>
          </a:prstGeom>
          <a:noFill/>
        </p:spPr>
        <p:txBody>
          <a:bodyPr wrap="none" rtlCol="0">
            <a:spAutoFit/>
          </a:bodyPr>
          <a:lstStyle/>
          <a:p>
            <a:r>
              <a:rPr lang="fr-FR" dirty="0"/>
              <a:t>Deuxième réunion les développeurs et le chef de projet</a:t>
            </a:r>
          </a:p>
        </p:txBody>
      </p:sp>
      <p:sp>
        <p:nvSpPr>
          <p:cNvPr id="6" name="ZoneTexte 5">
            <a:extLst>
              <a:ext uri="{FF2B5EF4-FFF2-40B4-BE49-F238E27FC236}">
                <a16:creationId xmlns:a16="http://schemas.microsoft.com/office/drawing/2014/main" id="{FC81E64E-98E0-270D-096F-763B7996C597}"/>
              </a:ext>
            </a:extLst>
          </p:cNvPr>
          <p:cNvSpPr txBox="1"/>
          <p:nvPr/>
        </p:nvSpPr>
        <p:spPr>
          <a:xfrm>
            <a:off x="2492944" y="1703670"/>
            <a:ext cx="5149516" cy="3970318"/>
          </a:xfrm>
          <a:prstGeom prst="rect">
            <a:avLst/>
          </a:prstGeom>
          <a:noFill/>
        </p:spPr>
        <p:txBody>
          <a:bodyPr wrap="square" rtlCol="0">
            <a:spAutoFit/>
          </a:bodyPr>
          <a:lstStyle/>
          <a:p>
            <a:r>
              <a:rPr lang="fr-FR" dirty="0"/>
              <a:t>Cette réunion est juste une mise au point concernant les demandes faites de la première </a:t>
            </a:r>
            <a:r>
              <a:rPr lang="fr-FR" dirty="0" err="1"/>
              <a:t>review</a:t>
            </a:r>
            <a:r>
              <a:rPr lang="fr-FR" dirty="0"/>
              <a:t> et des ajouts de fonctionnalités a notre application. </a:t>
            </a:r>
          </a:p>
          <a:p>
            <a:endParaRPr lang="fr-FR" dirty="0"/>
          </a:p>
          <a:p>
            <a:pPr marL="285750" indent="-285750">
              <a:buFont typeface="Arial" panose="020B0604020202020204" pitchFamily="34" charset="0"/>
              <a:buChar char="•"/>
            </a:pPr>
            <a:r>
              <a:rPr lang="fr-FR" dirty="0"/>
              <a:t>Avoir un onglet Tarifs</a:t>
            </a:r>
          </a:p>
          <a:p>
            <a:pPr marL="285750" indent="-285750">
              <a:buFont typeface="Arial" panose="020B0604020202020204" pitchFamily="34" charset="0"/>
              <a:buChar char="•"/>
            </a:pPr>
            <a:r>
              <a:rPr lang="fr-FR" dirty="0"/>
              <a:t>Pouvoir exporter le menu vers Deliveroo</a:t>
            </a:r>
          </a:p>
          <a:p>
            <a:pPr marL="285750" indent="-285750">
              <a:buFont typeface="Arial" panose="020B0604020202020204" pitchFamily="34" charset="0"/>
              <a:buChar char="•"/>
            </a:pPr>
            <a:r>
              <a:rPr lang="fr-FR" dirty="0"/>
              <a:t>Pouvoir poster le menu sur Instagram</a:t>
            </a:r>
          </a:p>
          <a:p>
            <a:pPr marL="285750" indent="-285750">
              <a:buFont typeface="Arial" panose="020B0604020202020204" pitchFamily="34" charset="0"/>
              <a:buChar char="•"/>
            </a:pPr>
            <a:r>
              <a:rPr lang="fr-FR" dirty="0"/>
              <a:t>Avoir une page d’accueil d’application</a:t>
            </a:r>
          </a:p>
          <a:p>
            <a:pPr marL="285750" indent="-285750">
              <a:buFont typeface="Arial" panose="020B0604020202020204" pitchFamily="34" charset="0"/>
              <a:buChar char="•"/>
            </a:pPr>
            <a:r>
              <a:rPr lang="fr-FR" dirty="0"/>
              <a:t>L’utilisateur peut remplacer ou ajouter une boite mail</a:t>
            </a:r>
          </a:p>
          <a:p>
            <a:pPr marL="285750" indent="-285750">
              <a:buFont typeface="Arial" panose="020B0604020202020204" pitchFamily="34" charset="0"/>
              <a:buChar char="•"/>
            </a:pPr>
            <a:r>
              <a:rPr lang="fr-FR" dirty="0"/>
              <a:t>L’utilisateur peut se déconnecter</a:t>
            </a:r>
          </a:p>
          <a:p>
            <a:endParaRPr lang="fr-FR" dirty="0"/>
          </a:p>
          <a:p>
            <a:endParaRPr lang="fr-FR" dirty="0"/>
          </a:p>
        </p:txBody>
      </p:sp>
    </p:spTree>
    <p:extLst>
      <p:ext uri="{BB962C8B-B14F-4D97-AF65-F5344CB8AC3E}">
        <p14:creationId xmlns:p14="http://schemas.microsoft.com/office/powerpoint/2010/main" val="342849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28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958917" cy="369332"/>
          </a:xfrm>
          <a:prstGeom prst="rect">
            <a:avLst/>
          </a:prstGeom>
          <a:noFill/>
        </p:spPr>
        <p:txBody>
          <a:bodyPr wrap="none" rtlCol="0">
            <a:spAutoFit/>
          </a:bodyPr>
          <a:lstStyle/>
          <a:p>
            <a:r>
              <a:rPr lang="fr-FR" dirty="0"/>
              <a:t>sprint 3</a:t>
            </a:r>
          </a:p>
        </p:txBody>
      </p:sp>
      <p:sp>
        <p:nvSpPr>
          <p:cNvPr id="3" name="ZoneTexte 2">
            <a:extLst>
              <a:ext uri="{FF2B5EF4-FFF2-40B4-BE49-F238E27FC236}">
                <a16:creationId xmlns:a16="http://schemas.microsoft.com/office/drawing/2014/main" id="{EC1497A2-887D-DABF-07B7-1EE0E49E2B7F}"/>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2" name="ZoneTexte 1">
            <a:extLst>
              <a:ext uri="{FF2B5EF4-FFF2-40B4-BE49-F238E27FC236}">
                <a16:creationId xmlns:a16="http://schemas.microsoft.com/office/drawing/2014/main" id="{30A952BD-BF14-19CC-50EC-7391DB0EB913}"/>
              </a:ext>
            </a:extLst>
          </p:cNvPr>
          <p:cNvSpPr txBox="1"/>
          <p:nvPr/>
        </p:nvSpPr>
        <p:spPr>
          <a:xfrm>
            <a:off x="6096000" y="1520790"/>
            <a:ext cx="5149516" cy="4524315"/>
          </a:xfrm>
          <a:prstGeom prst="rect">
            <a:avLst/>
          </a:prstGeom>
          <a:noFill/>
        </p:spPr>
        <p:txBody>
          <a:bodyPr wrap="square" rtlCol="0">
            <a:spAutoFit/>
          </a:bodyPr>
          <a:lstStyle/>
          <a:p>
            <a:r>
              <a:rPr lang="fr-FR" dirty="0"/>
              <a:t>Suite au sprint </a:t>
            </a:r>
            <a:r>
              <a:rPr lang="fr-FR" dirty="0" err="1"/>
              <a:t>review</a:t>
            </a:r>
            <a:r>
              <a:rPr lang="fr-FR" dirty="0"/>
              <a:t>, la première étape du sprint 3 et de pouvoir corriger toute les demandes.</a:t>
            </a:r>
          </a:p>
          <a:p>
            <a:endParaRPr lang="fr-FR" dirty="0"/>
          </a:p>
          <a:p>
            <a:r>
              <a:rPr lang="fr-FR" dirty="0"/>
              <a:t>Mail de confirmation du compte rendu</a:t>
            </a:r>
          </a:p>
          <a:p>
            <a:endParaRPr lang="fr-FR" dirty="0"/>
          </a:p>
          <a:p>
            <a:r>
              <a:rPr lang="fr-FR" dirty="0"/>
              <a:t>Je réorganise le planning de fin de sprint en fonction des demandes effectué</a:t>
            </a:r>
          </a:p>
          <a:p>
            <a:endParaRPr lang="fr-FR" dirty="0"/>
          </a:p>
          <a:p>
            <a:r>
              <a:rPr lang="fr-FR" dirty="0"/>
              <a:t>Pendant ce temps les Dev attaque les tâches prévue pour le sprint 3</a:t>
            </a:r>
          </a:p>
          <a:p>
            <a:endParaRPr lang="fr-FR" dirty="0"/>
          </a:p>
          <a:p>
            <a:r>
              <a:rPr lang="fr-FR" dirty="0"/>
              <a:t>Réunion prévue dans 1 semaines pour avoir un retour 1 semaine avant livrable</a:t>
            </a:r>
          </a:p>
          <a:p>
            <a:endParaRPr lang="fr-FR" dirty="0"/>
          </a:p>
          <a:p>
            <a:endParaRPr lang="fr-FR" dirty="0"/>
          </a:p>
        </p:txBody>
      </p:sp>
      <p:pic>
        <p:nvPicPr>
          <p:cNvPr id="7" name="Image 6">
            <a:extLst>
              <a:ext uri="{FF2B5EF4-FFF2-40B4-BE49-F238E27FC236}">
                <a16:creationId xmlns:a16="http://schemas.microsoft.com/office/drawing/2014/main" id="{D5615D59-07A3-EBE3-86CC-9B58DC939215}"/>
              </a:ext>
            </a:extLst>
          </p:cNvPr>
          <p:cNvPicPr>
            <a:picLocks noChangeAspect="1"/>
          </p:cNvPicPr>
          <p:nvPr/>
        </p:nvPicPr>
        <p:blipFill>
          <a:blip r:embed="rId2"/>
          <a:stretch>
            <a:fillRect/>
          </a:stretch>
        </p:blipFill>
        <p:spPr>
          <a:xfrm>
            <a:off x="374583" y="1680160"/>
            <a:ext cx="5300449" cy="3497680"/>
          </a:xfrm>
          <a:prstGeom prst="rect">
            <a:avLst/>
          </a:prstGeom>
        </p:spPr>
      </p:pic>
    </p:spTree>
    <p:extLst>
      <p:ext uri="{BB962C8B-B14F-4D97-AF65-F5344CB8AC3E}">
        <p14:creationId xmlns:p14="http://schemas.microsoft.com/office/powerpoint/2010/main" val="289609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822A59B-2D1D-92FB-0A09-3ED42F9D4C9C}"/>
              </a:ext>
            </a:extLst>
          </p:cNvPr>
          <p:cNvSpPr txBox="1"/>
          <p:nvPr/>
        </p:nvSpPr>
        <p:spPr>
          <a:xfrm>
            <a:off x="4750998" y="221728"/>
            <a:ext cx="2509020" cy="461665"/>
          </a:xfrm>
          <a:prstGeom prst="rect">
            <a:avLst/>
          </a:prstGeom>
          <a:noFill/>
        </p:spPr>
        <p:txBody>
          <a:bodyPr wrap="none" rtlCol="0">
            <a:spAutoFit/>
          </a:bodyPr>
          <a:lstStyle/>
          <a:p>
            <a:r>
              <a:rPr lang="fr-FR" sz="2400" dirty="0" err="1"/>
              <a:t>Review</a:t>
            </a:r>
            <a:r>
              <a:rPr lang="fr-FR" sz="2400" dirty="0"/>
              <a:t> 3</a:t>
            </a:r>
            <a:r>
              <a:rPr lang="fr-FR" sz="2400" baseline="30000" dirty="0"/>
              <a:t>e</a:t>
            </a:r>
            <a:r>
              <a:rPr lang="fr-FR" sz="2400" dirty="0"/>
              <a:t> sprint</a:t>
            </a:r>
          </a:p>
        </p:txBody>
      </p:sp>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7944804" cy="369332"/>
          </a:xfrm>
          <a:prstGeom prst="rect">
            <a:avLst/>
          </a:prstGeom>
          <a:noFill/>
        </p:spPr>
        <p:txBody>
          <a:bodyPr wrap="none" rtlCol="0">
            <a:spAutoFit/>
          </a:bodyPr>
          <a:lstStyle/>
          <a:p>
            <a:r>
              <a:rPr lang="fr-FR" dirty="0"/>
              <a:t>Troisième réunion avec le client, les développeurs et le chef de projet</a:t>
            </a:r>
          </a:p>
        </p:txBody>
      </p:sp>
      <p:sp>
        <p:nvSpPr>
          <p:cNvPr id="6" name="ZoneTexte 5">
            <a:extLst>
              <a:ext uri="{FF2B5EF4-FFF2-40B4-BE49-F238E27FC236}">
                <a16:creationId xmlns:a16="http://schemas.microsoft.com/office/drawing/2014/main" id="{FC81E64E-98E0-270D-096F-763B7996C597}"/>
              </a:ext>
            </a:extLst>
          </p:cNvPr>
          <p:cNvSpPr txBox="1"/>
          <p:nvPr/>
        </p:nvSpPr>
        <p:spPr>
          <a:xfrm>
            <a:off x="2492944" y="1703670"/>
            <a:ext cx="5149516" cy="3693319"/>
          </a:xfrm>
          <a:prstGeom prst="rect">
            <a:avLst/>
          </a:prstGeom>
          <a:noFill/>
        </p:spPr>
        <p:txBody>
          <a:bodyPr wrap="square" rtlCol="0">
            <a:spAutoFit/>
          </a:bodyPr>
          <a:lstStyle/>
          <a:p>
            <a:r>
              <a:rPr lang="fr-FR" dirty="0"/>
              <a:t>Nous sommes arrivés à notre dernière réunion de sprint, a ce stade le site doit : </a:t>
            </a:r>
          </a:p>
          <a:p>
            <a:endParaRPr lang="fr-FR" dirty="0"/>
          </a:p>
          <a:p>
            <a:pPr marL="285750" indent="-285750">
              <a:buFont typeface="Arial" panose="020B0604020202020204" pitchFamily="34" charset="0"/>
              <a:buChar char="•"/>
            </a:pPr>
            <a:r>
              <a:rPr lang="fr-FR" dirty="0"/>
              <a:t>Être fonctionnel a 100% </a:t>
            </a:r>
          </a:p>
          <a:p>
            <a:pPr marL="285750" indent="-285750">
              <a:buFont typeface="Arial" panose="020B0604020202020204" pitchFamily="34" charset="0"/>
              <a:buChar char="•"/>
            </a:pPr>
            <a:r>
              <a:rPr lang="fr-FR" dirty="0"/>
              <a:t>Répond aux attentes du client</a:t>
            </a:r>
          </a:p>
          <a:p>
            <a:pPr marL="285750" indent="-285750">
              <a:buFont typeface="Arial" panose="020B0604020202020204" pitchFamily="34" charset="0"/>
              <a:buChar char="•"/>
            </a:pPr>
            <a:r>
              <a:rPr lang="fr-FR" dirty="0"/>
              <a:t>Prêt au déploiement</a:t>
            </a:r>
          </a:p>
          <a:p>
            <a:endParaRPr lang="fr-FR" dirty="0"/>
          </a:p>
          <a:p>
            <a:r>
              <a:rPr lang="fr-FR" dirty="0"/>
              <a:t>Nous prévoyons une semaine pour toute modification.</a:t>
            </a:r>
          </a:p>
          <a:p>
            <a:endParaRPr lang="fr-FR" dirty="0"/>
          </a:p>
          <a:p>
            <a:r>
              <a:rPr lang="fr-FR" dirty="0"/>
              <a:t>Si confirmation client, déploiement à la fin du 3</a:t>
            </a:r>
            <a:r>
              <a:rPr lang="fr-FR" baseline="30000" dirty="0"/>
              <a:t>e</a:t>
            </a:r>
            <a:r>
              <a:rPr lang="fr-FR" dirty="0"/>
              <a:t> sprint.</a:t>
            </a:r>
          </a:p>
          <a:p>
            <a:endParaRPr lang="fr-FR" dirty="0"/>
          </a:p>
        </p:txBody>
      </p:sp>
    </p:spTree>
    <p:extLst>
      <p:ext uri="{BB962C8B-B14F-4D97-AF65-F5344CB8AC3E}">
        <p14:creationId xmlns:p14="http://schemas.microsoft.com/office/powerpoint/2010/main" val="229504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1504EF1-0EC8-BE26-894C-C63A8844C8E2}"/>
              </a:ext>
            </a:extLst>
          </p:cNvPr>
          <p:cNvSpPr txBox="1"/>
          <p:nvPr/>
        </p:nvSpPr>
        <p:spPr>
          <a:xfrm>
            <a:off x="4604245" y="774700"/>
            <a:ext cx="2983509" cy="369332"/>
          </a:xfrm>
          <a:prstGeom prst="rect">
            <a:avLst/>
          </a:prstGeom>
          <a:noFill/>
        </p:spPr>
        <p:txBody>
          <a:bodyPr wrap="none" rtlCol="0">
            <a:spAutoFit/>
          </a:bodyPr>
          <a:lstStyle/>
          <a:p>
            <a:r>
              <a:rPr lang="fr-FR" dirty="0"/>
              <a:t>Merci pour votre écoute </a:t>
            </a:r>
          </a:p>
        </p:txBody>
      </p:sp>
      <p:sp>
        <p:nvSpPr>
          <p:cNvPr id="6" name="ZoneTexte 5">
            <a:extLst>
              <a:ext uri="{FF2B5EF4-FFF2-40B4-BE49-F238E27FC236}">
                <a16:creationId xmlns:a16="http://schemas.microsoft.com/office/drawing/2014/main" id="{54F4E743-4881-FF2C-E0D0-0B81941009CC}"/>
              </a:ext>
            </a:extLst>
          </p:cNvPr>
          <p:cNvSpPr txBox="1"/>
          <p:nvPr/>
        </p:nvSpPr>
        <p:spPr>
          <a:xfrm>
            <a:off x="812800" y="1840468"/>
            <a:ext cx="10147300" cy="1477328"/>
          </a:xfrm>
          <a:prstGeom prst="rect">
            <a:avLst/>
          </a:prstGeom>
          <a:noFill/>
        </p:spPr>
        <p:txBody>
          <a:bodyPr wrap="square" rtlCol="0">
            <a:spAutoFit/>
          </a:bodyPr>
          <a:lstStyle/>
          <a:p>
            <a:r>
              <a:rPr lang="fr-FR" dirty="0"/>
              <a:t>j’aurai besoin de préétablir des dates pour les sprint </a:t>
            </a:r>
            <a:r>
              <a:rPr lang="fr-FR" dirty="0" err="1"/>
              <a:t>review</a:t>
            </a:r>
            <a:r>
              <a:rPr lang="fr-FR" dirty="0"/>
              <a:t>, quand seriez-vous disponible pour que je m’organise avec les équipes de développement ?</a:t>
            </a:r>
          </a:p>
          <a:p>
            <a:endParaRPr lang="fr-FR" dirty="0"/>
          </a:p>
          <a:p>
            <a:r>
              <a:rPr lang="fr-FR" dirty="0"/>
              <a:t>Ses dates peuvent être amenés a changer si vous avez un empêchement.  </a:t>
            </a:r>
          </a:p>
          <a:p>
            <a:endParaRPr lang="fr-FR" dirty="0"/>
          </a:p>
        </p:txBody>
      </p:sp>
    </p:spTree>
    <p:extLst>
      <p:ext uri="{BB962C8B-B14F-4D97-AF65-F5344CB8AC3E}">
        <p14:creationId xmlns:p14="http://schemas.microsoft.com/office/powerpoint/2010/main" val="153854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7B2571B1-99CD-46DF-D017-2C79A62CBF39}"/>
              </a:ext>
            </a:extLst>
          </p:cNvPr>
          <p:cNvSpPr txBox="1"/>
          <p:nvPr/>
        </p:nvSpPr>
        <p:spPr>
          <a:xfrm>
            <a:off x="4967769" y="236040"/>
            <a:ext cx="1306768" cy="369332"/>
          </a:xfrm>
          <a:prstGeom prst="rect">
            <a:avLst/>
          </a:prstGeom>
          <a:noFill/>
        </p:spPr>
        <p:txBody>
          <a:bodyPr wrap="none" rtlCol="0">
            <a:spAutoFit/>
          </a:bodyPr>
          <a:lstStyle/>
          <a:p>
            <a:r>
              <a:rPr lang="fr-FR" dirty="0"/>
              <a:t>Sommaire</a:t>
            </a:r>
          </a:p>
        </p:txBody>
      </p:sp>
      <p:sp>
        <p:nvSpPr>
          <p:cNvPr id="10" name="ZoneTexte 9">
            <a:extLst>
              <a:ext uri="{FF2B5EF4-FFF2-40B4-BE49-F238E27FC236}">
                <a16:creationId xmlns:a16="http://schemas.microsoft.com/office/drawing/2014/main" id="{356341BE-A4E3-3411-7DD0-E9E3DF11E940}"/>
              </a:ext>
            </a:extLst>
          </p:cNvPr>
          <p:cNvSpPr txBox="1"/>
          <p:nvPr/>
        </p:nvSpPr>
        <p:spPr>
          <a:xfrm>
            <a:off x="1153161" y="2413337"/>
            <a:ext cx="10242752" cy="2308324"/>
          </a:xfrm>
          <a:prstGeom prst="rect">
            <a:avLst/>
          </a:prstGeom>
          <a:noFill/>
        </p:spPr>
        <p:txBody>
          <a:bodyPr wrap="square" rtlCol="0">
            <a:spAutoFit/>
          </a:bodyPr>
          <a:lstStyle/>
          <a:p>
            <a:r>
              <a:rPr lang="fr-FR" dirty="0"/>
              <a:t>Tout d’abord, nous allons faire un résumé du projet </a:t>
            </a:r>
          </a:p>
          <a:p>
            <a:endParaRPr lang="fr-FR" dirty="0"/>
          </a:p>
          <a:p>
            <a:r>
              <a:rPr lang="fr-FR" dirty="0"/>
              <a:t>Ensuite nous regarderons les spécifications techniques choisies pour y arriver </a:t>
            </a:r>
          </a:p>
          <a:p>
            <a:endParaRPr lang="fr-FR" dirty="0"/>
          </a:p>
          <a:p>
            <a:r>
              <a:rPr lang="fr-FR" dirty="0"/>
              <a:t>En passant par les étapes de planification</a:t>
            </a:r>
          </a:p>
          <a:p>
            <a:endParaRPr lang="fr-FR" dirty="0"/>
          </a:p>
          <a:p>
            <a:r>
              <a:rPr lang="fr-FR" dirty="0"/>
              <a:t>Et finalement nous organiserons nos agenda respectif pour les sprint </a:t>
            </a:r>
            <a:r>
              <a:rPr lang="fr-FR" dirty="0" err="1"/>
              <a:t>Review</a:t>
            </a:r>
            <a:r>
              <a:rPr lang="fr-FR" dirty="0"/>
              <a:t> et leur contenus.</a:t>
            </a:r>
          </a:p>
        </p:txBody>
      </p:sp>
    </p:spTree>
    <p:extLst>
      <p:ext uri="{BB962C8B-B14F-4D97-AF65-F5344CB8AC3E}">
        <p14:creationId xmlns:p14="http://schemas.microsoft.com/office/powerpoint/2010/main" val="332630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rgbClr val="F9DDCB"/>
            </a:gs>
            <a:gs pos="72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764A420-BCBE-265D-C6DB-88020C1BC01E}"/>
              </a:ext>
            </a:extLst>
          </p:cNvPr>
          <p:cNvSpPr txBox="1"/>
          <p:nvPr/>
        </p:nvSpPr>
        <p:spPr>
          <a:xfrm>
            <a:off x="770022" y="1145406"/>
            <a:ext cx="5809604" cy="369332"/>
          </a:xfrm>
          <a:prstGeom prst="rect">
            <a:avLst/>
          </a:prstGeom>
          <a:noFill/>
        </p:spPr>
        <p:txBody>
          <a:bodyPr wrap="none" rtlCol="0">
            <a:spAutoFit/>
          </a:bodyPr>
          <a:lstStyle/>
          <a:p>
            <a:r>
              <a:rPr lang="fr-FR" dirty="0">
                <a:solidFill>
                  <a:schemeClr val="accent4">
                    <a:lumMod val="75000"/>
                  </a:schemeClr>
                </a:solidFill>
              </a:rPr>
              <a:t>Comment est censé fonctionné notre application </a:t>
            </a:r>
          </a:p>
        </p:txBody>
      </p:sp>
      <p:pic>
        <p:nvPicPr>
          <p:cNvPr id="6" name="Image 5">
            <a:extLst>
              <a:ext uri="{FF2B5EF4-FFF2-40B4-BE49-F238E27FC236}">
                <a16:creationId xmlns:a16="http://schemas.microsoft.com/office/drawing/2014/main" id="{597880B4-42FF-62DB-781A-31E06503BA29}"/>
              </a:ext>
            </a:extLst>
          </p:cNvPr>
          <p:cNvPicPr>
            <a:picLocks noChangeAspect="1"/>
          </p:cNvPicPr>
          <p:nvPr/>
        </p:nvPicPr>
        <p:blipFill>
          <a:blip r:embed="rId2"/>
          <a:stretch>
            <a:fillRect/>
          </a:stretch>
        </p:blipFill>
        <p:spPr>
          <a:xfrm>
            <a:off x="770022" y="1790299"/>
            <a:ext cx="5521260" cy="3922295"/>
          </a:xfrm>
          <a:prstGeom prst="rect">
            <a:avLst/>
          </a:prstGeom>
        </p:spPr>
      </p:pic>
      <p:sp>
        <p:nvSpPr>
          <p:cNvPr id="7" name="ZoneTexte 6">
            <a:extLst>
              <a:ext uri="{FF2B5EF4-FFF2-40B4-BE49-F238E27FC236}">
                <a16:creationId xmlns:a16="http://schemas.microsoft.com/office/drawing/2014/main" id="{06B463A6-07B5-2741-D388-48603E93D8C1}"/>
              </a:ext>
            </a:extLst>
          </p:cNvPr>
          <p:cNvSpPr txBox="1"/>
          <p:nvPr/>
        </p:nvSpPr>
        <p:spPr>
          <a:xfrm>
            <a:off x="7204638" y="1992429"/>
            <a:ext cx="4759564" cy="3139321"/>
          </a:xfrm>
          <a:prstGeom prst="rect">
            <a:avLst/>
          </a:prstGeom>
          <a:noFill/>
        </p:spPr>
        <p:txBody>
          <a:bodyPr wrap="square" rtlCol="0">
            <a:spAutoFit/>
          </a:bodyPr>
          <a:lstStyle/>
          <a:p>
            <a:r>
              <a:rPr lang="fr-FR" dirty="0">
                <a:solidFill>
                  <a:schemeClr val="accent4">
                    <a:lumMod val="75000"/>
                  </a:schemeClr>
                </a:solidFill>
              </a:rPr>
              <a:t>Une fois connecté, notre utilisateur se retrouve sur cette page d’accueil avec la possibilités de « Créer un menu », ce qui lui permet de créer le menu de son restaurant, ensuite « Diffuser un menu », c’est tout simplement envoyé le menu sur Instagram Deliveroo ou même le récupérer en format PDF et enfin « Imprimer un menu » qui permettra d’envoyé une demande d’impression a Qwenta.</a:t>
            </a:r>
          </a:p>
        </p:txBody>
      </p:sp>
      <p:sp>
        <p:nvSpPr>
          <p:cNvPr id="9" name="ZoneTexte 8">
            <a:extLst>
              <a:ext uri="{FF2B5EF4-FFF2-40B4-BE49-F238E27FC236}">
                <a16:creationId xmlns:a16="http://schemas.microsoft.com/office/drawing/2014/main" id="{0775FF0E-33A5-FE2F-2017-1C6A41F55AA5}"/>
              </a:ext>
            </a:extLst>
          </p:cNvPr>
          <p:cNvSpPr txBox="1"/>
          <p:nvPr/>
        </p:nvSpPr>
        <p:spPr>
          <a:xfrm>
            <a:off x="4750998" y="221728"/>
            <a:ext cx="2895344" cy="461665"/>
          </a:xfrm>
          <a:prstGeom prst="rect">
            <a:avLst/>
          </a:prstGeom>
          <a:noFill/>
        </p:spPr>
        <p:txBody>
          <a:bodyPr wrap="none" rtlCol="0">
            <a:spAutoFit/>
          </a:bodyPr>
          <a:lstStyle/>
          <a:p>
            <a:r>
              <a:rPr lang="fr-FR" sz="2400" dirty="0">
                <a:solidFill>
                  <a:schemeClr val="accent4">
                    <a:lumMod val="75000"/>
                  </a:schemeClr>
                </a:solidFill>
              </a:rPr>
              <a:t>Résumé du projet </a:t>
            </a:r>
          </a:p>
        </p:txBody>
      </p:sp>
    </p:spTree>
    <p:extLst>
      <p:ext uri="{BB962C8B-B14F-4D97-AF65-F5344CB8AC3E}">
        <p14:creationId xmlns:p14="http://schemas.microsoft.com/office/powerpoint/2010/main" val="298561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9DDCB"/>
            </a:gs>
            <a:gs pos="48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59E43A6-83C5-B9D7-FD80-6F354C99C9E3}"/>
              </a:ext>
            </a:extLst>
          </p:cNvPr>
          <p:cNvSpPr txBox="1"/>
          <p:nvPr/>
        </p:nvSpPr>
        <p:spPr>
          <a:xfrm>
            <a:off x="770022" y="1145406"/>
            <a:ext cx="4386137" cy="369332"/>
          </a:xfrm>
          <a:prstGeom prst="rect">
            <a:avLst/>
          </a:prstGeom>
          <a:noFill/>
        </p:spPr>
        <p:txBody>
          <a:bodyPr wrap="none" rtlCol="0">
            <a:spAutoFit/>
          </a:bodyPr>
          <a:lstStyle/>
          <a:p>
            <a:r>
              <a:rPr lang="fr-FR" dirty="0">
                <a:solidFill>
                  <a:schemeClr val="accent4">
                    <a:lumMod val="75000"/>
                  </a:schemeClr>
                </a:solidFill>
              </a:rPr>
              <a:t>Quelques exemple de fonctionnalités</a:t>
            </a:r>
          </a:p>
        </p:txBody>
      </p:sp>
      <p:pic>
        <p:nvPicPr>
          <p:cNvPr id="6" name="Image 5">
            <a:extLst>
              <a:ext uri="{FF2B5EF4-FFF2-40B4-BE49-F238E27FC236}">
                <a16:creationId xmlns:a16="http://schemas.microsoft.com/office/drawing/2014/main" id="{9003CEE3-893B-FADC-CB7F-02E4BB571301}"/>
              </a:ext>
            </a:extLst>
          </p:cNvPr>
          <p:cNvPicPr>
            <a:picLocks noChangeAspect="1"/>
          </p:cNvPicPr>
          <p:nvPr/>
        </p:nvPicPr>
        <p:blipFill>
          <a:blip r:embed="rId2"/>
          <a:stretch>
            <a:fillRect/>
          </a:stretch>
        </p:blipFill>
        <p:spPr>
          <a:xfrm>
            <a:off x="770022" y="1876926"/>
            <a:ext cx="6323466" cy="4480561"/>
          </a:xfrm>
          <a:prstGeom prst="rect">
            <a:avLst/>
          </a:prstGeom>
        </p:spPr>
      </p:pic>
      <p:sp>
        <p:nvSpPr>
          <p:cNvPr id="7" name="ZoneTexte 6">
            <a:extLst>
              <a:ext uri="{FF2B5EF4-FFF2-40B4-BE49-F238E27FC236}">
                <a16:creationId xmlns:a16="http://schemas.microsoft.com/office/drawing/2014/main" id="{A1F2E220-0C5E-2DF9-3FBD-017BD0453766}"/>
              </a:ext>
            </a:extLst>
          </p:cNvPr>
          <p:cNvSpPr txBox="1"/>
          <p:nvPr/>
        </p:nvSpPr>
        <p:spPr>
          <a:xfrm>
            <a:off x="7204638" y="1992429"/>
            <a:ext cx="4759564" cy="3693319"/>
          </a:xfrm>
          <a:prstGeom prst="rect">
            <a:avLst/>
          </a:prstGeom>
          <a:noFill/>
        </p:spPr>
        <p:txBody>
          <a:bodyPr wrap="square" rtlCol="0">
            <a:spAutoFit/>
          </a:bodyPr>
          <a:lstStyle/>
          <a:p>
            <a:r>
              <a:rPr lang="fr-FR" dirty="0">
                <a:solidFill>
                  <a:schemeClr val="accent4">
                    <a:lumMod val="75000"/>
                  </a:schemeClr>
                </a:solidFill>
              </a:rPr>
              <a:t>Voici ce a quoi va ressembler notre applications une fois livré.</a:t>
            </a:r>
          </a:p>
          <a:p>
            <a:endParaRPr lang="fr-FR" dirty="0">
              <a:solidFill>
                <a:schemeClr val="accent4">
                  <a:lumMod val="75000"/>
                </a:schemeClr>
              </a:solidFill>
            </a:endParaRPr>
          </a:p>
          <a:p>
            <a:r>
              <a:rPr lang="fr-FR" dirty="0">
                <a:solidFill>
                  <a:schemeClr val="accent4">
                    <a:lumMod val="75000"/>
                  </a:schemeClr>
                </a:solidFill>
              </a:rPr>
              <a:t>L’ensemble du menu est personnalisable, on peut y ajouter des catégories, soit entré, plat, désert ou tout autre terme souhaité par l’utilisateur (ex: boissons, Accompagnement), mais aussi personnalisé la police d’écriture, sa taille </a:t>
            </a:r>
          </a:p>
          <a:p>
            <a:endParaRPr lang="fr-FR" dirty="0">
              <a:solidFill>
                <a:schemeClr val="accent4">
                  <a:lumMod val="75000"/>
                </a:schemeClr>
              </a:solidFill>
            </a:endParaRPr>
          </a:p>
          <a:p>
            <a:r>
              <a:rPr lang="fr-FR" dirty="0">
                <a:solidFill>
                  <a:schemeClr val="accent4">
                    <a:lumMod val="75000"/>
                  </a:schemeClr>
                </a:solidFill>
              </a:rPr>
              <a:t>Vous aurez la possibilités directement depuis l’écran de création de diffuser sur les réseaux ou d’exportez en PDF.</a:t>
            </a:r>
          </a:p>
        </p:txBody>
      </p:sp>
      <p:sp>
        <p:nvSpPr>
          <p:cNvPr id="9" name="ZoneTexte 8">
            <a:extLst>
              <a:ext uri="{FF2B5EF4-FFF2-40B4-BE49-F238E27FC236}">
                <a16:creationId xmlns:a16="http://schemas.microsoft.com/office/drawing/2014/main" id="{42B0F6E7-2048-82C8-436B-E5764D58C427}"/>
              </a:ext>
            </a:extLst>
          </p:cNvPr>
          <p:cNvSpPr txBox="1"/>
          <p:nvPr/>
        </p:nvSpPr>
        <p:spPr>
          <a:xfrm>
            <a:off x="4750998" y="221728"/>
            <a:ext cx="2895344" cy="461665"/>
          </a:xfrm>
          <a:prstGeom prst="rect">
            <a:avLst/>
          </a:prstGeom>
          <a:noFill/>
        </p:spPr>
        <p:txBody>
          <a:bodyPr wrap="none" rtlCol="0">
            <a:spAutoFit/>
          </a:bodyPr>
          <a:lstStyle/>
          <a:p>
            <a:r>
              <a:rPr lang="fr-FR" sz="2400" dirty="0">
                <a:solidFill>
                  <a:schemeClr val="accent4">
                    <a:lumMod val="75000"/>
                  </a:schemeClr>
                </a:solidFill>
              </a:rPr>
              <a:t>Résumé du projet </a:t>
            </a:r>
          </a:p>
        </p:txBody>
      </p:sp>
    </p:spTree>
    <p:extLst>
      <p:ext uri="{BB962C8B-B14F-4D97-AF65-F5344CB8AC3E}">
        <p14:creationId xmlns:p14="http://schemas.microsoft.com/office/powerpoint/2010/main" val="424100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F9DDCB"/>
            </a:gs>
            <a:gs pos="35632">
              <a:srgbClr val="F9DDCB"/>
            </a:gs>
            <a:gs pos="37000">
              <a:srgbClr val="F9DDCB"/>
            </a:gs>
            <a:gs pos="36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D006E92-E7FB-4405-1CBB-1A695A2B8511}"/>
              </a:ext>
            </a:extLst>
          </p:cNvPr>
          <p:cNvSpPr txBox="1"/>
          <p:nvPr/>
        </p:nvSpPr>
        <p:spPr>
          <a:xfrm>
            <a:off x="1385827" y="232021"/>
            <a:ext cx="3972562" cy="461665"/>
          </a:xfrm>
          <a:prstGeom prst="rect">
            <a:avLst/>
          </a:prstGeom>
          <a:noFill/>
        </p:spPr>
        <p:txBody>
          <a:bodyPr wrap="none" rtlCol="0">
            <a:spAutoFit/>
          </a:bodyPr>
          <a:lstStyle/>
          <a:p>
            <a:r>
              <a:rPr lang="fr-FR" sz="2400" dirty="0"/>
              <a:t>Présentation planification</a:t>
            </a:r>
          </a:p>
        </p:txBody>
      </p:sp>
      <p:sp>
        <p:nvSpPr>
          <p:cNvPr id="3" name="ZoneTexte 2">
            <a:extLst>
              <a:ext uri="{FF2B5EF4-FFF2-40B4-BE49-F238E27FC236}">
                <a16:creationId xmlns:a16="http://schemas.microsoft.com/office/drawing/2014/main" id="{60C274D1-DFCA-BF68-9847-7EF92499662E}"/>
              </a:ext>
            </a:extLst>
          </p:cNvPr>
          <p:cNvSpPr txBox="1"/>
          <p:nvPr/>
        </p:nvSpPr>
        <p:spPr>
          <a:xfrm>
            <a:off x="6096000" y="474345"/>
            <a:ext cx="5836735" cy="5909310"/>
          </a:xfrm>
          <a:prstGeom prst="rect">
            <a:avLst/>
          </a:prstGeom>
          <a:noFill/>
        </p:spPr>
        <p:txBody>
          <a:bodyPr wrap="square" rtlCol="0">
            <a:spAutoFit/>
          </a:bodyPr>
          <a:lstStyle/>
          <a:p>
            <a:r>
              <a:rPr lang="fr-FR" dirty="0"/>
              <a:t>Pour la planification de ce projet nous allons utiliser la méthode agile est plus particulièrement la méthode SCRUM.</a:t>
            </a:r>
          </a:p>
          <a:p>
            <a:endParaRPr lang="fr-FR" dirty="0"/>
          </a:p>
          <a:p>
            <a:r>
              <a:rPr lang="fr-FR" dirty="0"/>
              <a:t>Comme indiqué sur les différentes images, notre projet va être découpés en plusieurs sprint, cette étape s’appelle le Product </a:t>
            </a:r>
            <a:r>
              <a:rPr lang="fr-FR" dirty="0" err="1"/>
              <a:t>Backlog</a:t>
            </a:r>
            <a:r>
              <a:rPr lang="fr-FR" dirty="0"/>
              <a:t>.</a:t>
            </a:r>
          </a:p>
          <a:p>
            <a:endParaRPr lang="fr-FR" dirty="0"/>
          </a:p>
          <a:p>
            <a:r>
              <a:rPr lang="fr-FR" dirty="0"/>
              <a:t>A chaque début de sprint nous reverrons la planification de celui-ci pour bien le démarrer.</a:t>
            </a:r>
          </a:p>
          <a:p>
            <a:endParaRPr lang="fr-FR" dirty="0"/>
          </a:p>
          <a:p>
            <a:r>
              <a:rPr lang="fr-FR" dirty="0"/>
              <a:t>Pour avoir les informations de l’avancés du sprint nous utiliserons un kanban pour savoir a tout moment ou le projet se situe sur une échelle de temps.</a:t>
            </a:r>
          </a:p>
          <a:p>
            <a:endParaRPr lang="fr-FR" dirty="0"/>
          </a:p>
          <a:p>
            <a:r>
              <a:rPr lang="fr-FR" dirty="0"/>
              <a:t>A la fin de chaque sprint, nous ferons un sprint </a:t>
            </a:r>
            <a:r>
              <a:rPr lang="fr-FR" dirty="0" err="1"/>
              <a:t>review</a:t>
            </a:r>
            <a:r>
              <a:rPr lang="fr-FR" dirty="0"/>
              <a:t>.</a:t>
            </a:r>
          </a:p>
          <a:p>
            <a:endParaRPr lang="fr-FR" dirty="0"/>
          </a:p>
          <a:p>
            <a:r>
              <a:rPr lang="fr-FR" dirty="0"/>
              <a:t>Et finalement à la fin de chaque sprint </a:t>
            </a:r>
            <a:r>
              <a:rPr lang="fr-FR" dirty="0" err="1"/>
              <a:t>review</a:t>
            </a:r>
            <a:r>
              <a:rPr lang="fr-FR" dirty="0"/>
              <a:t>, nous effectuerons une rétrospective de la </a:t>
            </a:r>
            <a:r>
              <a:rPr lang="fr-FR" dirty="0" err="1"/>
              <a:t>review</a:t>
            </a:r>
            <a:r>
              <a:rPr lang="fr-FR" dirty="0"/>
              <a:t> </a:t>
            </a:r>
          </a:p>
        </p:txBody>
      </p:sp>
      <p:pic>
        <p:nvPicPr>
          <p:cNvPr id="5" name="Image 4">
            <a:extLst>
              <a:ext uri="{FF2B5EF4-FFF2-40B4-BE49-F238E27FC236}">
                <a16:creationId xmlns:a16="http://schemas.microsoft.com/office/drawing/2014/main" id="{7C5E63CE-2432-FF8B-807C-EB3FD799C810}"/>
              </a:ext>
            </a:extLst>
          </p:cNvPr>
          <p:cNvPicPr>
            <a:picLocks noChangeAspect="1"/>
          </p:cNvPicPr>
          <p:nvPr/>
        </p:nvPicPr>
        <p:blipFill rotWithShape="1">
          <a:blip r:embed="rId2"/>
          <a:srcRect r="24158"/>
          <a:stretch/>
        </p:blipFill>
        <p:spPr>
          <a:xfrm>
            <a:off x="996379" y="1258382"/>
            <a:ext cx="4751458" cy="2090545"/>
          </a:xfrm>
          <a:prstGeom prst="rect">
            <a:avLst/>
          </a:prstGeom>
        </p:spPr>
      </p:pic>
      <p:pic>
        <p:nvPicPr>
          <p:cNvPr id="7" name="Image 6">
            <a:extLst>
              <a:ext uri="{FF2B5EF4-FFF2-40B4-BE49-F238E27FC236}">
                <a16:creationId xmlns:a16="http://schemas.microsoft.com/office/drawing/2014/main" id="{294638B6-12F2-A4E5-600E-89321EFFA529}"/>
              </a:ext>
            </a:extLst>
          </p:cNvPr>
          <p:cNvPicPr>
            <a:picLocks noChangeAspect="1"/>
          </p:cNvPicPr>
          <p:nvPr/>
        </p:nvPicPr>
        <p:blipFill rotWithShape="1">
          <a:blip r:embed="rId3"/>
          <a:srcRect t="7319" b="18218"/>
          <a:stretch/>
        </p:blipFill>
        <p:spPr>
          <a:xfrm>
            <a:off x="996379" y="3509074"/>
            <a:ext cx="4751458" cy="2324100"/>
          </a:xfrm>
          <a:prstGeom prst="rect">
            <a:avLst/>
          </a:prstGeom>
        </p:spPr>
      </p:pic>
      <p:sp>
        <p:nvSpPr>
          <p:cNvPr id="8" name="ZoneTexte 7">
            <a:extLst>
              <a:ext uri="{FF2B5EF4-FFF2-40B4-BE49-F238E27FC236}">
                <a16:creationId xmlns:a16="http://schemas.microsoft.com/office/drawing/2014/main" id="{29BAFF3B-FF3A-8DE8-3A1F-76D03CD605E1}"/>
              </a:ext>
            </a:extLst>
          </p:cNvPr>
          <p:cNvSpPr txBox="1"/>
          <p:nvPr/>
        </p:nvSpPr>
        <p:spPr>
          <a:xfrm>
            <a:off x="1385827" y="6014323"/>
            <a:ext cx="2907805" cy="369332"/>
          </a:xfrm>
          <a:prstGeom prst="rect">
            <a:avLst/>
          </a:prstGeom>
          <a:noFill/>
        </p:spPr>
        <p:txBody>
          <a:bodyPr wrap="square" rtlCol="0">
            <a:spAutoFit/>
          </a:bodyPr>
          <a:lstStyle/>
          <a:p>
            <a:r>
              <a:rPr lang="fr-FR" dirty="0">
                <a:solidFill>
                  <a:schemeClr val="bg1"/>
                </a:solidFill>
              </a:rPr>
              <a:t>Lien vers le kanban : </a:t>
            </a:r>
            <a:r>
              <a:rPr lang="fr-FR" dirty="0">
                <a:solidFill>
                  <a:schemeClr val="bg1"/>
                </a:solidFill>
                <a:hlinkClick r:id="rId4">
                  <a:extLst>
                    <a:ext uri="{A12FA001-AC4F-418D-AE19-62706E023703}">
                      <ahyp:hlinkClr xmlns:ahyp="http://schemas.microsoft.com/office/drawing/2018/hyperlinkcolor" val="tx"/>
                    </a:ext>
                  </a:extLst>
                </a:hlinkClick>
              </a:rPr>
              <a:t>ICI</a:t>
            </a:r>
            <a:endParaRPr lang="fr-FR" dirty="0">
              <a:solidFill>
                <a:schemeClr val="bg1"/>
              </a:solidFill>
            </a:endParaRPr>
          </a:p>
        </p:txBody>
      </p:sp>
    </p:spTree>
    <p:extLst>
      <p:ext uri="{BB962C8B-B14F-4D97-AF65-F5344CB8AC3E}">
        <p14:creationId xmlns:p14="http://schemas.microsoft.com/office/powerpoint/2010/main" val="120889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rgbClr val="F9DDCB"/>
            </a:gs>
            <a:gs pos="41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20B267E-26E9-FF5B-19C6-371D6C5A01D3}"/>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4" name="ZoneTexte 3">
            <a:extLst>
              <a:ext uri="{FF2B5EF4-FFF2-40B4-BE49-F238E27FC236}">
                <a16:creationId xmlns:a16="http://schemas.microsoft.com/office/drawing/2014/main" id="{2342F883-AEE4-53BC-636D-821EE2216F91}"/>
              </a:ext>
            </a:extLst>
          </p:cNvPr>
          <p:cNvSpPr txBox="1"/>
          <p:nvPr/>
        </p:nvSpPr>
        <p:spPr>
          <a:xfrm>
            <a:off x="636626" y="859190"/>
            <a:ext cx="6304931" cy="369332"/>
          </a:xfrm>
          <a:prstGeom prst="rect">
            <a:avLst/>
          </a:prstGeom>
          <a:noFill/>
        </p:spPr>
        <p:txBody>
          <a:bodyPr wrap="none" rtlCol="0">
            <a:spAutoFit/>
          </a:bodyPr>
          <a:lstStyle/>
          <a:p>
            <a:r>
              <a:rPr lang="fr-FR" dirty="0"/>
              <a:t>Première étape nécessaire dans notre projet Backend </a:t>
            </a:r>
          </a:p>
        </p:txBody>
      </p:sp>
      <p:sp>
        <p:nvSpPr>
          <p:cNvPr id="5" name="ZoneTexte 4">
            <a:extLst>
              <a:ext uri="{FF2B5EF4-FFF2-40B4-BE49-F238E27FC236}">
                <a16:creationId xmlns:a16="http://schemas.microsoft.com/office/drawing/2014/main" id="{EE7DFA51-97BB-6394-945D-D37BA20A6ACD}"/>
              </a:ext>
            </a:extLst>
          </p:cNvPr>
          <p:cNvSpPr txBox="1"/>
          <p:nvPr/>
        </p:nvSpPr>
        <p:spPr>
          <a:xfrm>
            <a:off x="6198670" y="1414912"/>
            <a:ext cx="5149516" cy="3970318"/>
          </a:xfrm>
          <a:prstGeom prst="rect">
            <a:avLst/>
          </a:prstGeom>
          <a:noFill/>
        </p:spPr>
        <p:txBody>
          <a:bodyPr wrap="square" rtlCol="0">
            <a:spAutoFit/>
          </a:bodyPr>
          <a:lstStyle/>
          <a:p>
            <a:r>
              <a:rPr lang="fr-FR" dirty="0"/>
              <a:t>notre Dev Backend va créer tout les outils nécessaire au bon fonctionnement de notre applications, pour se faire notre utilisateur doit être capable de se connecter, de récupérer l’entièreté de ses menus sur son compte, il doit aussi être capable de sauvegarder son logo et traiter toute les demandes faites du site.</a:t>
            </a:r>
          </a:p>
          <a:p>
            <a:endParaRPr lang="fr-FR" dirty="0"/>
          </a:p>
          <a:p>
            <a:r>
              <a:rPr lang="fr-FR" dirty="0"/>
              <a:t>Pour se faire il crée son serveur via node.js en utilisant le Framework express, comme indiqué sur la photo. MongoDB nous servira de base de données et notre API nous servira pour les demandes depuis le site</a:t>
            </a:r>
          </a:p>
        </p:txBody>
      </p:sp>
      <p:pic>
        <p:nvPicPr>
          <p:cNvPr id="6" name="Image 5">
            <a:extLst>
              <a:ext uri="{FF2B5EF4-FFF2-40B4-BE49-F238E27FC236}">
                <a16:creationId xmlns:a16="http://schemas.microsoft.com/office/drawing/2014/main" id="{DB88B0D0-D078-5FD4-2C40-2F759A495D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814" y="2162208"/>
            <a:ext cx="4667250" cy="2052320"/>
          </a:xfrm>
          <a:prstGeom prst="rect">
            <a:avLst/>
          </a:prstGeom>
        </p:spPr>
      </p:pic>
    </p:spTree>
    <p:extLst>
      <p:ext uri="{BB962C8B-B14F-4D97-AF65-F5344CB8AC3E}">
        <p14:creationId xmlns:p14="http://schemas.microsoft.com/office/powerpoint/2010/main" val="45776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rgbClr val="F9DDCB"/>
            </a:gs>
            <a:gs pos="40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3A4F2CE-1F3A-7BEC-B253-079512C19CBD}"/>
              </a:ext>
            </a:extLst>
          </p:cNvPr>
          <p:cNvSpPr txBox="1"/>
          <p:nvPr/>
        </p:nvSpPr>
        <p:spPr>
          <a:xfrm>
            <a:off x="636626" y="859190"/>
            <a:ext cx="6301725" cy="369332"/>
          </a:xfrm>
          <a:prstGeom prst="rect">
            <a:avLst/>
          </a:prstGeom>
          <a:noFill/>
        </p:spPr>
        <p:txBody>
          <a:bodyPr wrap="none" rtlCol="0">
            <a:spAutoFit/>
          </a:bodyPr>
          <a:lstStyle/>
          <a:p>
            <a:r>
              <a:rPr lang="fr-FR" dirty="0"/>
              <a:t>Première étape nécessaire dans notre projet Frontend </a:t>
            </a:r>
          </a:p>
        </p:txBody>
      </p:sp>
      <p:pic>
        <p:nvPicPr>
          <p:cNvPr id="5" name="Image 4">
            <a:extLst>
              <a:ext uri="{FF2B5EF4-FFF2-40B4-BE49-F238E27FC236}">
                <a16:creationId xmlns:a16="http://schemas.microsoft.com/office/drawing/2014/main" id="{DD72C0A4-F842-98FF-1CE5-096AF8F1FD0D}"/>
              </a:ext>
            </a:extLst>
          </p:cNvPr>
          <p:cNvPicPr>
            <a:picLocks noChangeAspect="1"/>
          </p:cNvPicPr>
          <p:nvPr/>
        </p:nvPicPr>
        <p:blipFill>
          <a:blip r:embed="rId2"/>
          <a:stretch>
            <a:fillRect/>
          </a:stretch>
        </p:blipFill>
        <p:spPr>
          <a:xfrm>
            <a:off x="1580846" y="1228522"/>
            <a:ext cx="3347290" cy="4946085"/>
          </a:xfrm>
          <a:prstGeom prst="rect">
            <a:avLst/>
          </a:prstGeom>
        </p:spPr>
      </p:pic>
      <p:sp>
        <p:nvSpPr>
          <p:cNvPr id="6" name="ZoneTexte 5">
            <a:extLst>
              <a:ext uri="{FF2B5EF4-FFF2-40B4-BE49-F238E27FC236}">
                <a16:creationId xmlns:a16="http://schemas.microsoft.com/office/drawing/2014/main" id="{370C73C6-2F96-D226-2E2D-F3238AA21324}"/>
              </a:ext>
            </a:extLst>
          </p:cNvPr>
          <p:cNvSpPr txBox="1"/>
          <p:nvPr/>
        </p:nvSpPr>
        <p:spPr>
          <a:xfrm>
            <a:off x="6198670" y="1414912"/>
            <a:ext cx="5149516" cy="3970318"/>
          </a:xfrm>
          <a:prstGeom prst="rect">
            <a:avLst/>
          </a:prstGeom>
          <a:noFill/>
        </p:spPr>
        <p:txBody>
          <a:bodyPr wrap="square" rtlCol="0">
            <a:spAutoFit/>
          </a:bodyPr>
          <a:lstStyle/>
          <a:p>
            <a:r>
              <a:rPr lang="fr-FR" dirty="0"/>
              <a:t>Nous allons démarrer par créer une version statique, ce qui nous permettra d’avoir un site web avec tout le visuel, mais aucune fonctionnalités ne fonctionnera.</a:t>
            </a:r>
          </a:p>
          <a:p>
            <a:endParaRPr lang="fr-FR" dirty="0"/>
          </a:p>
          <a:p>
            <a:r>
              <a:rPr lang="fr-FR" dirty="0"/>
              <a:t>C’est comme un maçon qui commence par créer les fondations.</a:t>
            </a:r>
          </a:p>
          <a:p>
            <a:endParaRPr lang="fr-FR" dirty="0"/>
          </a:p>
          <a:p>
            <a:r>
              <a:rPr lang="fr-FR" dirty="0"/>
              <a:t>Cette première étape est prise en charge par notre Dev Frontend, pendant ce temps notre Dev Backend prépare tout les outils nécessaire pour notre applications et configure tout le nécessaire pour se connecter au site.</a:t>
            </a:r>
          </a:p>
        </p:txBody>
      </p:sp>
      <p:sp>
        <p:nvSpPr>
          <p:cNvPr id="7" name="ZoneTexte 6">
            <a:extLst>
              <a:ext uri="{FF2B5EF4-FFF2-40B4-BE49-F238E27FC236}">
                <a16:creationId xmlns:a16="http://schemas.microsoft.com/office/drawing/2014/main" id="{398B70D2-37D9-F6CA-401C-386D1E1ACA82}"/>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Tree>
    <p:extLst>
      <p:ext uri="{BB962C8B-B14F-4D97-AF65-F5344CB8AC3E}">
        <p14:creationId xmlns:p14="http://schemas.microsoft.com/office/powerpoint/2010/main" val="396555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F9DDCB"/>
            </a:gs>
            <a:gs pos="24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7EA14AD-9A83-B3B9-0677-9C617D3E18C2}"/>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4" name="ZoneTexte 3">
            <a:extLst>
              <a:ext uri="{FF2B5EF4-FFF2-40B4-BE49-F238E27FC236}">
                <a16:creationId xmlns:a16="http://schemas.microsoft.com/office/drawing/2014/main" id="{3D1536D1-29AE-1E47-842D-B0B7C158A413}"/>
              </a:ext>
            </a:extLst>
          </p:cNvPr>
          <p:cNvSpPr txBox="1"/>
          <p:nvPr/>
        </p:nvSpPr>
        <p:spPr>
          <a:xfrm>
            <a:off x="636626" y="859190"/>
            <a:ext cx="3623108" cy="369332"/>
          </a:xfrm>
          <a:prstGeom prst="rect">
            <a:avLst/>
          </a:prstGeom>
          <a:noFill/>
        </p:spPr>
        <p:txBody>
          <a:bodyPr wrap="none" rtlCol="0">
            <a:spAutoFit/>
          </a:bodyPr>
          <a:lstStyle/>
          <a:p>
            <a:r>
              <a:rPr lang="fr-FR" dirty="0"/>
              <a:t>Seconde étape par nos 2 Dev </a:t>
            </a:r>
          </a:p>
        </p:txBody>
      </p:sp>
      <p:pic>
        <p:nvPicPr>
          <p:cNvPr id="6" name="Image 5">
            <a:extLst>
              <a:ext uri="{FF2B5EF4-FFF2-40B4-BE49-F238E27FC236}">
                <a16:creationId xmlns:a16="http://schemas.microsoft.com/office/drawing/2014/main" id="{B3B197F1-3EA1-C805-8D09-71237E9BD15E}"/>
              </a:ext>
            </a:extLst>
          </p:cNvPr>
          <p:cNvPicPr>
            <a:picLocks noChangeAspect="1"/>
          </p:cNvPicPr>
          <p:nvPr/>
        </p:nvPicPr>
        <p:blipFill>
          <a:blip r:embed="rId2"/>
          <a:stretch>
            <a:fillRect/>
          </a:stretch>
        </p:blipFill>
        <p:spPr>
          <a:xfrm>
            <a:off x="2416120" y="1655546"/>
            <a:ext cx="2038151" cy="3954729"/>
          </a:xfrm>
          <a:prstGeom prst="rect">
            <a:avLst/>
          </a:prstGeom>
        </p:spPr>
      </p:pic>
      <p:sp>
        <p:nvSpPr>
          <p:cNvPr id="9" name="ZoneTexte 8">
            <a:extLst>
              <a:ext uri="{FF2B5EF4-FFF2-40B4-BE49-F238E27FC236}">
                <a16:creationId xmlns:a16="http://schemas.microsoft.com/office/drawing/2014/main" id="{4F2259C7-65FD-44FC-8A4F-318D3840F3BB}"/>
              </a:ext>
            </a:extLst>
          </p:cNvPr>
          <p:cNvSpPr txBox="1"/>
          <p:nvPr/>
        </p:nvSpPr>
        <p:spPr>
          <a:xfrm>
            <a:off x="5982770" y="1859339"/>
            <a:ext cx="5149516" cy="3139321"/>
          </a:xfrm>
          <a:prstGeom prst="rect">
            <a:avLst/>
          </a:prstGeom>
          <a:noFill/>
        </p:spPr>
        <p:txBody>
          <a:bodyPr wrap="square" rtlCol="0">
            <a:spAutoFit/>
          </a:bodyPr>
          <a:lstStyle/>
          <a:p>
            <a:r>
              <a:rPr lang="fr-FR" dirty="0"/>
              <a:t>Il faut savoir que le l’application de création de menu sera accessible uniquement pour les utilisateur Qwenta, grâce a cela, le client pourra faire une demande d’impression a la sociétés et cette application sera accessible uniquement par les client. </a:t>
            </a:r>
          </a:p>
          <a:p>
            <a:endParaRPr lang="fr-FR" dirty="0"/>
          </a:p>
          <a:p>
            <a:r>
              <a:rPr lang="fr-FR" dirty="0"/>
              <a:t>Cela nous permet aussi de sauvegarder les données utilisateur ( le client va pouvoir créer des menus, les sauvegarder et faire des demandes d’impression )</a:t>
            </a:r>
          </a:p>
        </p:txBody>
      </p:sp>
    </p:spTree>
    <p:extLst>
      <p:ext uri="{BB962C8B-B14F-4D97-AF65-F5344CB8AC3E}">
        <p14:creationId xmlns:p14="http://schemas.microsoft.com/office/powerpoint/2010/main" val="209365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F9DDCB"/>
            </a:gs>
            <a:gs pos="35632">
              <a:srgbClr val="F9DDCB"/>
            </a:gs>
            <a:gs pos="37000">
              <a:srgbClr val="F9DDCB"/>
            </a:gs>
            <a:gs pos="36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D006E92-E7FB-4405-1CBB-1A695A2B8511}"/>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4" name="ZoneTexte 3">
            <a:extLst>
              <a:ext uri="{FF2B5EF4-FFF2-40B4-BE49-F238E27FC236}">
                <a16:creationId xmlns:a16="http://schemas.microsoft.com/office/drawing/2014/main" id="{F30CBF2C-4F2D-EF6E-4DA8-94DB187705F5}"/>
              </a:ext>
            </a:extLst>
          </p:cNvPr>
          <p:cNvSpPr txBox="1"/>
          <p:nvPr/>
        </p:nvSpPr>
        <p:spPr>
          <a:xfrm>
            <a:off x="636626" y="859190"/>
            <a:ext cx="5136342" cy="369332"/>
          </a:xfrm>
          <a:prstGeom prst="rect">
            <a:avLst/>
          </a:prstGeom>
          <a:noFill/>
        </p:spPr>
        <p:txBody>
          <a:bodyPr wrap="none" rtlCol="0">
            <a:spAutoFit/>
          </a:bodyPr>
          <a:lstStyle/>
          <a:p>
            <a:r>
              <a:rPr lang="fr-FR" dirty="0"/>
              <a:t>3</a:t>
            </a:r>
            <a:r>
              <a:rPr lang="fr-FR" baseline="30000" dirty="0"/>
              <a:t>e</a:t>
            </a:r>
            <a:r>
              <a:rPr lang="fr-FR" dirty="0"/>
              <a:t> étape de notre Sprint 1 « Créer un menu »</a:t>
            </a:r>
          </a:p>
        </p:txBody>
      </p:sp>
      <p:pic>
        <p:nvPicPr>
          <p:cNvPr id="6" name="Image 5">
            <a:extLst>
              <a:ext uri="{FF2B5EF4-FFF2-40B4-BE49-F238E27FC236}">
                <a16:creationId xmlns:a16="http://schemas.microsoft.com/office/drawing/2014/main" id="{D56B3637-610C-F43F-9E34-56E78E07DB82}"/>
              </a:ext>
            </a:extLst>
          </p:cNvPr>
          <p:cNvPicPr>
            <a:picLocks noChangeAspect="1"/>
          </p:cNvPicPr>
          <p:nvPr/>
        </p:nvPicPr>
        <p:blipFill>
          <a:blip r:embed="rId2"/>
          <a:stretch>
            <a:fillRect/>
          </a:stretch>
        </p:blipFill>
        <p:spPr>
          <a:xfrm>
            <a:off x="341893" y="1540042"/>
            <a:ext cx="5249916" cy="4114799"/>
          </a:xfrm>
          <a:prstGeom prst="rect">
            <a:avLst/>
          </a:prstGeom>
        </p:spPr>
      </p:pic>
      <p:sp>
        <p:nvSpPr>
          <p:cNvPr id="9" name="ZoneTexte 8">
            <a:extLst>
              <a:ext uri="{FF2B5EF4-FFF2-40B4-BE49-F238E27FC236}">
                <a16:creationId xmlns:a16="http://schemas.microsoft.com/office/drawing/2014/main" id="{2F388F0B-63EE-A487-DAEE-1C814EC8FADE}"/>
              </a:ext>
            </a:extLst>
          </p:cNvPr>
          <p:cNvSpPr txBox="1"/>
          <p:nvPr/>
        </p:nvSpPr>
        <p:spPr>
          <a:xfrm>
            <a:off x="6096000" y="2397112"/>
            <a:ext cx="5149516" cy="1200329"/>
          </a:xfrm>
          <a:prstGeom prst="rect">
            <a:avLst/>
          </a:prstGeom>
          <a:noFill/>
        </p:spPr>
        <p:txBody>
          <a:bodyPr wrap="square" rtlCol="0">
            <a:spAutoFit/>
          </a:bodyPr>
          <a:lstStyle/>
          <a:p>
            <a:r>
              <a:rPr lang="fr-FR" dirty="0"/>
              <a:t>Nous allons aussi créer l’application dans sa globalités, à la fin de ce sprint l’application sera fonctionnel et l’on pourra avoir une esquisse de ce donnera notre applications </a:t>
            </a:r>
          </a:p>
        </p:txBody>
      </p:sp>
    </p:spTree>
    <p:extLst>
      <p:ext uri="{BB962C8B-B14F-4D97-AF65-F5344CB8AC3E}">
        <p14:creationId xmlns:p14="http://schemas.microsoft.com/office/powerpoint/2010/main" val="4101846705"/>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554</TotalTime>
  <Words>1084</Words>
  <Application>Microsoft Office PowerPoint</Application>
  <PresentationFormat>Grand écran</PresentationFormat>
  <Paragraphs>119</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Century Gothic</vt:lpstr>
      <vt:lpstr>Wingdings 3</vt:lpstr>
      <vt:lpstr>Secteur</vt:lpstr>
      <vt:lpstr>Présentation de la solution technique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solution technique</dc:title>
  <dc:creator>papi real</dc:creator>
  <cp:lastModifiedBy>papi real</cp:lastModifiedBy>
  <cp:revision>5</cp:revision>
  <dcterms:created xsi:type="dcterms:W3CDTF">2023-11-11T13:47:23Z</dcterms:created>
  <dcterms:modified xsi:type="dcterms:W3CDTF">2023-12-13T12:55:47Z</dcterms:modified>
</cp:coreProperties>
</file>