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9" r:id="rId4"/>
  </p:sldMasterIdLst>
  <p:notesMasterIdLst>
    <p:notesMasterId r:id="rId5"/>
  </p:notesMasterIdLst>
  <p:sldIdLst>
    <p:sldId id="256" r:id="rId6"/>
  </p:sldIdLst>
  <p:sldSz cy="6858000" cx="9144000"/>
  <p:notesSz cx="6858000" cy="9144000"/>
  <p:embeddedFontLst>
    <p:embeddedFont>
      <p:font typeface="Quattrocento Sans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QuattrocentoSans-boldItalic.fntdata"/><Relationship Id="rId9" Type="http://schemas.openxmlformats.org/officeDocument/2006/relationships/font" Target="fonts/Quattrocento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QuattrocentoSans-regular.fntdata"/><Relationship Id="rId8" Type="http://schemas.openxmlformats.org/officeDocument/2006/relationships/font" Target="fonts/Quattrocento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A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/>
          <p:nvPr>
            <p:ph idx="12" type="sldNum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AU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/>
          <p:nvPr>
            <p:ph idx="2" type="sldImg"/>
          </p:nvPr>
        </p:nvSpPr>
        <p:spPr>
          <a:xfrm>
            <a:off x="-2319338" y="1265238"/>
            <a:ext cx="11201401" cy="8401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/>
          <p:nvPr>
            <p:ph idx="1" type="body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AU"/>
              <a:t>Hypothesis: </a:t>
            </a:r>
            <a:r>
              <a:rPr b="0" i="1" lang="en-A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b="1" i="1" lang="en-A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1" lang="en-AU" sz="1200"/>
              <a:t>S – Specific, M – Measurable, A – Achievable, R – Realistic, T – Timebound). </a:t>
            </a:r>
            <a:r>
              <a:rPr b="0" i="0" lang="en-AU" sz="1200"/>
              <a:t>If you cannot do this, you </a:t>
            </a:r>
            <a:r>
              <a:rPr b="1" i="0" lang="en-AU" sz="1200"/>
              <a:t>do not</a:t>
            </a:r>
            <a:r>
              <a:rPr b="0" i="0" lang="en-AU" sz="1200"/>
              <a:t> have a good grasp on the business problem.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AU"/>
              <a:t>Context: </a:t>
            </a:r>
            <a:r>
              <a:rPr lang="en-AU" sz="1200"/>
              <a:t>With context, we have </a:t>
            </a:r>
            <a:r>
              <a:rPr b="1" lang="en-AU" sz="1200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Criteria for Success</a:t>
            </a:r>
            <a:r>
              <a:rPr b="0" lang="en-AU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Scope of Solution Space: </a:t>
            </a:r>
            <a:r>
              <a:rPr b="0" lang="en-AU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Constraints within Solution Space: </a:t>
            </a:r>
            <a:r>
              <a:rPr b="0" lang="en-AU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Stakeholders to provide key insight: </a:t>
            </a:r>
            <a:r>
              <a:rPr b="0" lang="en-AU"/>
              <a:t>Who are the people I need to speak to, to get the answers I need for my data analysis?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What key data sources are required</a:t>
            </a:r>
            <a:r>
              <a:rPr b="0" lang="en-AU"/>
              <a:t>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AU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r>
              <a:t/>
            </a:r>
            <a:endParaRPr b="0" i="0" sz="816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814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2933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2933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0801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0801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0801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0802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0802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137950" y="1576026"/>
            <a:ext cx="4344300" cy="5091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t/>
            </a:r>
            <a:endParaRPr b="0" i="0" sz="142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4587400" y="1576025"/>
            <a:ext cx="4344000" cy="4810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t/>
            </a:r>
            <a:endParaRPr b="0" i="0" sz="142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2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601195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data sources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3"/>
          <p:cNvSpPr txBox="1"/>
          <p:nvPr/>
        </p:nvSpPr>
        <p:spPr>
          <a:xfrm>
            <a:off x="143071" y="1949851"/>
            <a:ext cx="4324500" cy="12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>
                <a:latin typeface="Cambria"/>
                <a:ea typeface="Cambria"/>
                <a:cs typeface="Cambria"/>
                <a:sym typeface="Cambria"/>
              </a:rPr>
              <a:t>Big Mountain Resort has recently added a new chair lift, increasing operational costs by $1,540,000 for the season. Their current pricing strategy, which charges a premium above market averages, may not be fully manipulating customer willingness to pay or the value of specific amenities. The resort wants to implement a data-driven approach to ticket pricing and operational efficiency.</a:t>
            </a:r>
            <a:endParaRPr sz="10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35" name="Google Shape;35;p3"/>
          <p:cNvSpPr txBox="1"/>
          <p:nvPr/>
        </p:nvSpPr>
        <p:spPr>
          <a:xfrm>
            <a:off x="143108" y="3538874"/>
            <a:ext cx="4324418" cy="14106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AU" sz="950">
                <a:latin typeface="Cambria"/>
                <a:ea typeface="Cambria"/>
                <a:cs typeface="Cambria"/>
                <a:sym typeface="Cambria"/>
              </a:rPr>
              <a:t>- Identify an optimized pricing strategy that maximizes revenue while maintaining or increasing visitor satisfaction.</a:t>
            </a:r>
            <a:br>
              <a:rPr lang="en-AU" sz="950">
                <a:latin typeface="Cambria"/>
                <a:ea typeface="Cambria"/>
                <a:cs typeface="Cambria"/>
                <a:sym typeface="Cambria"/>
              </a:rPr>
            </a:br>
            <a:r>
              <a:rPr lang="en-AU" sz="950">
                <a:latin typeface="Cambria"/>
                <a:ea typeface="Cambria"/>
                <a:cs typeface="Cambria"/>
                <a:sym typeface="Cambria"/>
              </a:rPr>
              <a:t>- Provide actionable insights on cost-cutting measures that do not negatively affect ticket sales.</a:t>
            </a:r>
            <a:br>
              <a:rPr lang="en-AU" sz="950">
                <a:latin typeface="Cambria"/>
                <a:ea typeface="Cambria"/>
                <a:cs typeface="Cambria"/>
                <a:sym typeface="Cambria"/>
              </a:rPr>
            </a:br>
            <a:r>
              <a:rPr lang="en-AU" sz="950">
                <a:latin typeface="Cambria"/>
                <a:ea typeface="Cambria"/>
                <a:cs typeface="Cambria"/>
                <a:sym typeface="Cambria"/>
              </a:rPr>
              <a:t>- Ensure findings are backed by data from comparable resorts.</a:t>
            </a:r>
            <a:br>
              <a:rPr lang="en-AU" sz="950">
                <a:latin typeface="Cambria"/>
                <a:ea typeface="Cambria"/>
                <a:cs typeface="Cambria"/>
                <a:sym typeface="Cambria"/>
              </a:rPr>
            </a:br>
            <a:r>
              <a:rPr lang="en-AU" sz="950">
                <a:latin typeface="Cambria"/>
                <a:ea typeface="Cambria"/>
                <a:cs typeface="Cambria"/>
                <a:sym typeface="Cambria"/>
              </a:rPr>
              <a:t>- Present recommendations that align with business goals and are feasible to implement.</a:t>
            </a:r>
            <a:endParaRPr b="1" i="0" sz="9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184142" y="5086005"/>
            <a:ext cx="4324500" cy="7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>
                <a:latin typeface="Cambria"/>
                <a:ea typeface="Cambria"/>
                <a:cs typeface="Cambria"/>
                <a:sym typeface="Cambria"/>
              </a:rPr>
              <a:t>- **Data Analysis:** Examine ticket pricing, resort features, visitor behavior, and competitor pricing.</a:t>
            </a:r>
            <a:br>
              <a:rPr lang="en-AU" sz="1000">
                <a:latin typeface="Cambria"/>
                <a:ea typeface="Cambria"/>
                <a:cs typeface="Cambria"/>
                <a:sym typeface="Cambria"/>
              </a:rPr>
            </a:br>
            <a:r>
              <a:rPr lang="en-AU" sz="1000">
                <a:latin typeface="Cambria"/>
                <a:ea typeface="Cambria"/>
                <a:cs typeface="Cambria"/>
                <a:sym typeface="Cambria"/>
              </a:rPr>
              <a:t>- **Revenue Optimization:** Model potential price adjustments and their impact on revenue.</a:t>
            </a:r>
            <a:br>
              <a:rPr lang="en-AU" sz="1000">
                <a:latin typeface="Cambria"/>
                <a:ea typeface="Cambria"/>
                <a:cs typeface="Cambria"/>
                <a:sym typeface="Cambria"/>
              </a:rPr>
            </a:br>
            <a:r>
              <a:rPr lang="en-AU" sz="1000">
                <a:latin typeface="Cambria"/>
                <a:ea typeface="Cambria"/>
                <a:cs typeface="Cambria"/>
                <a:sym typeface="Cambria"/>
              </a:rPr>
              <a:t>- **Operational Efficiency:** Identify cost-saving opportunities that do not compromise visitor experience.</a:t>
            </a:r>
            <a:br>
              <a:rPr lang="en-AU" sz="1000">
                <a:latin typeface="Cambria"/>
                <a:ea typeface="Cambria"/>
                <a:cs typeface="Cambria"/>
                <a:sym typeface="Cambria"/>
              </a:rPr>
            </a:br>
            <a:r>
              <a:rPr lang="en-AU" sz="1000">
                <a:latin typeface="Cambria"/>
                <a:ea typeface="Cambria"/>
                <a:cs typeface="Cambria"/>
                <a:sym typeface="Cambria"/>
              </a:rPr>
              <a:t>- **Stakeholder Engagement:** Collaborate with the Director of Operations and Database Manager to ensure feasibility and data integrity.</a:t>
            </a:r>
            <a:endParaRPr sz="10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71"/>
              <a:buFont typeface="Arial"/>
              <a:buNone/>
            </a:pPr>
            <a:r>
              <a:t/>
            </a:r>
            <a:endParaRPr sz="1000"/>
          </a:p>
        </p:txBody>
      </p:sp>
      <p:sp>
        <p:nvSpPr>
          <p:cNvPr id="37" name="Google Shape;37;p3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>
                <a:latin typeface="Cambria"/>
                <a:ea typeface="Cambria"/>
                <a:cs typeface="Cambria"/>
                <a:sym typeface="Cambria"/>
              </a:rPr>
              <a:t>- Limited to available data from the provided CSV file.</a:t>
            </a:r>
            <a:br>
              <a:rPr lang="en-AU" sz="1000">
                <a:latin typeface="Cambria"/>
                <a:ea typeface="Cambria"/>
                <a:cs typeface="Cambria"/>
                <a:sym typeface="Cambria"/>
              </a:rPr>
            </a:br>
            <a:r>
              <a:rPr lang="en-AU" sz="1000">
                <a:latin typeface="Cambria"/>
                <a:ea typeface="Cambria"/>
                <a:cs typeface="Cambria"/>
                <a:sym typeface="Cambria"/>
              </a:rPr>
              <a:t>- Recommendations must align with business objectives and operational feasibility.</a:t>
            </a:r>
            <a:br>
              <a:rPr lang="en-AU" sz="1000">
                <a:latin typeface="Cambria"/>
                <a:ea typeface="Cambria"/>
                <a:cs typeface="Cambria"/>
                <a:sym typeface="Cambria"/>
              </a:rPr>
            </a:br>
            <a:r>
              <a:rPr lang="en-AU" sz="1000">
                <a:latin typeface="Cambria"/>
                <a:ea typeface="Cambria"/>
                <a:cs typeface="Cambria"/>
                <a:sym typeface="Cambria"/>
              </a:rPr>
              <a:t>- Any pricing changes must be competitive within the ski resort market.</a:t>
            </a:r>
            <a:br>
              <a:rPr lang="en-AU" sz="1000">
                <a:latin typeface="Cambria"/>
                <a:ea typeface="Cambria"/>
                <a:cs typeface="Cambria"/>
                <a:sym typeface="Cambria"/>
              </a:rPr>
            </a:br>
            <a:r>
              <a:rPr lang="en-AU" sz="1000">
                <a:latin typeface="Cambria"/>
                <a:ea typeface="Cambria"/>
                <a:cs typeface="Cambria"/>
                <a:sym typeface="Cambria"/>
              </a:rPr>
              <a:t>- Implementation of cost-cutting measures must not negatively impact the customer experience.</a:t>
            </a:r>
            <a:endParaRPr sz="10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70"/>
              <a:buFont typeface="Arial"/>
              <a:buNone/>
            </a:pPr>
            <a:r>
              <a:t/>
            </a:r>
            <a:endParaRPr b="1" sz="1000"/>
          </a:p>
        </p:txBody>
      </p:sp>
      <p:sp>
        <p:nvSpPr>
          <p:cNvPr id="38" name="Google Shape;38;p3"/>
          <p:cNvSpPr txBox="1"/>
          <p:nvPr/>
        </p:nvSpPr>
        <p:spPr>
          <a:xfrm>
            <a:off x="4590928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>
                <a:latin typeface="Cambria"/>
                <a:ea typeface="Cambria"/>
                <a:cs typeface="Cambria"/>
                <a:sym typeface="Cambria"/>
              </a:rPr>
              <a:t>- Data provided in a CSV file containing information from 330 comparable ski resorts.</a:t>
            </a:r>
            <a:br>
              <a:rPr lang="en-AU" sz="1100">
                <a:latin typeface="Cambria"/>
                <a:ea typeface="Cambria"/>
                <a:cs typeface="Cambria"/>
                <a:sym typeface="Cambria"/>
              </a:rPr>
            </a:br>
            <a:r>
              <a:rPr lang="en-AU" sz="1100">
                <a:latin typeface="Cambria"/>
                <a:ea typeface="Cambria"/>
                <a:cs typeface="Cambria"/>
                <a:sym typeface="Cambria"/>
              </a:rPr>
              <a:t>- Metadata describing key data columns relevant to pricing and facility usage.</a:t>
            </a:r>
            <a:endParaRPr sz="11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70"/>
              <a:buFont typeface="Arial"/>
              <a:buNone/>
            </a:pPr>
            <a:r>
              <a:t/>
            </a:r>
            <a:endParaRPr b="1" sz="1070"/>
          </a:p>
        </p:txBody>
      </p:sp>
      <p:sp>
        <p:nvSpPr>
          <p:cNvPr id="39" name="Google Shape;39;p3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3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3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3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3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3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3"/>
          <p:cNvSpPr/>
          <p:nvPr/>
        </p:nvSpPr>
        <p:spPr>
          <a:xfrm>
            <a:off x="0" y="215400"/>
            <a:ext cx="8157000" cy="1245900"/>
          </a:xfrm>
          <a:prstGeom prst="wedgeRectCallout">
            <a:avLst>
              <a:gd fmla="val 53513" name="adj1"/>
              <a:gd fmla="val 6588" name="adj2"/>
            </a:avLst>
          </a:prstGeom>
          <a:solidFill>
            <a:srgbClr val="FEF2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3"/>
          <p:cNvSpPr txBox="1"/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3"/>
          <p:cNvSpPr txBox="1"/>
          <p:nvPr/>
        </p:nvSpPr>
        <p:spPr>
          <a:xfrm>
            <a:off x="4607126" y="354760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>
                <a:latin typeface="Cambria"/>
                <a:ea typeface="Cambria"/>
                <a:cs typeface="Cambria"/>
                <a:sym typeface="Cambria"/>
              </a:rPr>
              <a:t>- **Jimmy Blackburn (Director of Operations):** Oversees resort operations and decision-making.</a:t>
            </a:r>
            <a:br>
              <a:rPr lang="en-AU" sz="1100">
                <a:latin typeface="Cambria"/>
                <a:ea typeface="Cambria"/>
                <a:cs typeface="Cambria"/>
                <a:sym typeface="Cambria"/>
              </a:rPr>
            </a:br>
            <a:r>
              <a:rPr lang="en-AU" sz="1100">
                <a:latin typeface="Cambria"/>
                <a:ea typeface="Cambria"/>
                <a:cs typeface="Cambria"/>
                <a:sym typeface="Cambria"/>
              </a:rPr>
              <a:t>- **Alesha Eisen (Database Manager):** Provides data access and ensures data accuracy.</a:t>
            </a:r>
            <a:endParaRPr sz="11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71"/>
              <a:buFont typeface="Arial"/>
              <a:buNone/>
            </a:pPr>
            <a:r>
              <a:t/>
            </a:r>
            <a:endParaRPr sz="1071"/>
          </a:p>
        </p:txBody>
      </p:sp>
      <p:sp>
        <p:nvSpPr>
          <p:cNvPr id="48" name="Google Shape;48;p3"/>
          <p:cNvSpPr txBox="1"/>
          <p:nvPr/>
        </p:nvSpPr>
        <p:spPr>
          <a:xfrm>
            <a:off x="184140" y="540901"/>
            <a:ext cx="8584648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AU"/>
              <a:t>If Big Mountain Resort implements a dynamic, data-driven pricing strategy based on demand patterns, competitor pricing, and historical data, will it increase overall revenue by at least 15% without reducing customer demand by the end of December, 2025?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