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f867baf84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f867baf84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19202971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19202971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f867baf84_0_4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f867baf84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867baf84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f867baf84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f867baf84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f867baf84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f867baf84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f867baf84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f867baf84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f867baf84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Big Mountain Resort</a:t>
            </a:r>
            <a:endParaRPr>
              <a:latin typeface="Comic Sans MS"/>
              <a:ea typeface="Comic Sans MS"/>
              <a:cs typeface="Comic Sans MS"/>
              <a:sym typeface="Comic Sans MS"/>
            </a:endParaRPr>
          </a:p>
          <a:p>
            <a:pPr indent="0" lvl="0" marL="0" rtl="0" algn="ctr">
              <a:spcBef>
                <a:spcPts val="0"/>
              </a:spcBef>
              <a:spcAft>
                <a:spcPts val="0"/>
              </a:spcAft>
              <a:buNone/>
            </a:pPr>
            <a:r>
              <a:rPr lang="en">
                <a:latin typeface="Comic Sans MS"/>
                <a:ea typeface="Comic Sans MS"/>
                <a:cs typeface="Comic Sans MS"/>
                <a:sym typeface="Comic Sans MS"/>
              </a:rPr>
              <a:t>Slide Deck</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t/>
            </a:r>
            <a:endParaRPr>
              <a:solidFill>
                <a:srgbClr val="4C1130"/>
              </a:solidFill>
              <a:latin typeface="Comic Sans MS"/>
              <a:ea typeface="Comic Sans MS"/>
              <a:cs typeface="Comic Sans MS"/>
              <a:sym typeface="Comic Sans MS"/>
            </a:endParaRPr>
          </a:p>
          <a:p>
            <a:pPr indent="0" lvl="0" marL="0" rtl="0" algn="ctr">
              <a:spcBef>
                <a:spcPts val="0"/>
              </a:spcBef>
              <a:spcAft>
                <a:spcPts val="0"/>
              </a:spcAft>
              <a:buNone/>
            </a:pPr>
            <a:r>
              <a:rPr lang="en">
                <a:solidFill>
                  <a:srgbClr val="4C1130"/>
                </a:solidFill>
                <a:latin typeface="Comic Sans MS"/>
                <a:ea typeface="Comic Sans MS"/>
                <a:cs typeface="Comic Sans MS"/>
                <a:sym typeface="Comic Sans MS"/>
              </a:rPr>
              <a:t>Jordan Maclin</a:t>
            </a:r>
            <a:endParaRPr>
              <a:solidFill>
                <a:srgbClr val="4C113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r>
              <a:rPr lang="en"/>
              <a:t> Identification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If Big Mountain Resort implements a dynamic, data-driven pricing strategy based on demand patterns, competitor pricing, and historical data, will it increase overall revenue by at least 15% without reducing customer demand by the end of December, 2025?</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 With the context that the Big Mountain Resort has recently added a new chair lift, increasing operational costs by $1,540,000 for the season.</a:t>
            </a:r>
            <a:endParaRPr sz="1200">
              <a:solidFill>
                <a:srgbClr val="333333"/>
              </a:solidFill>
              <a:highlight>
                <a:srgbClr val="FFFFFF"/>
              </a:highlight>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Identification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rgbClr val="333333"/>
              </a:buClr>
              <a:buSzPts val="1400"/>
              <a:buFont typeface="Times New Roman"/>
              <a:buChar char="●"/>
            </a:pPr>
            <a:r>
              <a:rPr lang="en" sz="1400">
                <a:solidFill>
                  <a:schemeClr val="dk1"/>
                </a:solidFill>
                <a:highlight>
                  <a:srgbClr val="FFFFFF"/>
                </a:highlight>
              </a:rPr>
              <a:t>In this notebook, I cleaned and prepared the ski resort dataset for predictive modeling. The original file (ski_resort_data.csv) had 330 entries, each representing a ski resort in North America—including our resort of interest, Big Mountain Resort, which I confirmed is included.</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After cleaning, the final dataset (ski_data_cleaned.csv) has 277 rows—a 16% reduction from the original. This version preserves the important information while being more suitable for building a predictive model.</a:t>
            </a:r>
            <a:endParaRPr sz="1400">
              <a:solidFill>
                <a:schemeClr val="dk1"/>
              </a:solidFill>
              <a:highlight>
                <a:srgbClr val="FFFFFF"/>
              </a:highlight>
            </a:endParaRPr>
          </a:p>
          <a:p>
            <a:pPr indent="-317500" lvl="0" marL="457200" rtl="0" algn="l">
              <a:spcBef>
                <a:spcPts val="0"/>
              </a:spcBef>
              <a:spcAft>
                <a:spcPts val="0"/>
              </a:spcAft>
              <a:buClr>
                <a:schemeClr val="dk1"/>
              </a:buClr>
              <a:buSzPts val="1400"/>
              <a:buChar char="●"/>
            </a:pPr>
            <a:r>
              <a:rPr lang="en" sz="1400">
                <a:solidFill>
                  <a:schemeClr val="dk1"/>
                </a:solidFill>
                <a:highlight>
                  <a:srgbClr val="FFFFFF"/>
                </a:highlight>
              </a:rPr>
              <a:t>With the data preparation complete, I was ready to move on to exploratory analysis and feature selection. The target variable for our model will be 'ticket_price', representing the daily cost of a lift ticket at each resort.</a:t>
            </a:r>
            <a:endParaRPr sz="1400">
              <a:solidFill>
                <a:schemeClr val="dk1"/>
              </a:solidFill>
              <a:highlight>
                <a:srgbClr val="FFFFFF"/>
              </a:highlight>
            </a:endParaRPr>
          </a:p>
          <a:p>
            <a:pPr indent="0" lvl="0" marL="457200" rtl="0" algn="l">
              <a:spcBef>
                <a:spcPts val="500"/>
              </a:spcBef>
              <a:spcAft>
                <a:spcPts val="0"/>
              </a:spcAft>
              <a:buNone/>
            </a:pPr>
            <a:r>
              <a:t/>
            </a:r>
            <a:endParaRPr sz="1400">
              <a:solidFill>
                <a:schemeClr val="dk1"/>
              </a:solidFill>
              <a:highlight>
                <a:srgbClr val="FFFFFF"/>
              </a:highlight>
            </a:endParaRPr>
          </a:p>
          <a:p>
            <a:pPr indent="0" lvl="0" marL="457200" rtl="0" algn="l">
              <a:spcBef>
                <a:spcPts val="1100"/>
              </a:spcBef>
              <a:spcAft>
                <a:spcPts val="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 and Findings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Big Mountain currently charges about $110 per day ticket. Modeling suggests a ticket price of $120-$130 is feasible due to new facilities, with a $3.00 increase in support for the ticket price from this scenario, potentially yielding $5,250,000 over the season.</a:t>
            </a:r>
            <a:endParaRPr sz="1200">
              <a:solidFill>
                <a:srgbClr val="333333"/>
              </a:solidFill>
              <a:highlight>
                <a:srgbClr val="FFFFFF"/>
              </a:highlight>
              <a:latin typeface="Times New Roman"/>
              <a:ea typeface="Times New Roman"/>
              <a:cs typeface="Times New Roman"/>
              <a:sym typeface="Times New Roman"/>
            </a:endParaRPr>
          </a:p>
          <a:p>
            <a:pPr indent="-304800" lvl="0" marL="457200" rtl="0" algn="l">
              <a:lnSpc>
                <a:spcPct val="20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 For future improvements, prioritize snowmaking expansion (beyond minor additions) and optimizing the longest run. </a:t>
            </a:r>
            <a:endParaRPr sz="1200">
              <a:solidFill>
                <a:srgbClr val="333333"/>
              </a:solidFill>
              <a:highlight>
                <a:srgbClr val="FFFFFF"/>
              </a:highlight>
              <a:latin typeface="Times New Roman"/>
              <a:ea typeface="Times New Roman"/>
              <a:cs typeface="Times New Roman"/>
              <a:sym typeface="Times New Roman"/>
            </a:endParaRPr>
          </a:p>
          <a:p>
            <a:pPr indent="-304800" lvl="0" marL="914400" rtl="0" algn="l">
              <a:lnSpc>
                <a:spcPct val="200000"/>
              </a:lnSpc>
              <a:spcBef>
                <a:spcPts val="0"/>
              </a:spcBef>
              <a:spcAft>
                <a:spcPts val="0"/>
              </a:spcAft>
              <a:buClr>
                <a:srgbClr val="333333"/>
              </a:buClr>
              <a:buSzPts val="12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After modeling I believe scenario 2 is the best bet, to increase the vertical drop by adding a run to a point 150 feet lower down, require additional chair. </a:t>
            </a:r>
            <a:endParaRPr sz="1200">
              <a:solidFill>
                <a:srgbClr val="333333"/>
              </a:solidFill>
              <a:highlight>
                <a:srgbClr val="FFFFFF"/>
              </a:highlight>
              <a:latin typeface="Times New Roman"/>
              <a:ea typeface="Times New Roman"/>
              <a:cs typeface="Times New Roman"/>
              <a:sym typeface="Times New Roman"/>
            </a:endParaRPr>
          </a:p>
          <a:p>
            <a:pPr indent="0" lvl="0" marL="914400" rtl="0" algn="l">
              <a:lnSpc>
                <a:spcPct val="200000"/>
              </a:lnSpc>
              <a:spcBef>
                <a:spcPts val="1100"/>
              </a:spcBef>
              <a:spcAft>
                <a:spcPts val="1100"/>
              </a:spcAft>
              <a:buNone/>
            </a:pPr>
            <a:r>
              <a:t/>
            </a:r>
            <a:endParaRPr sz="1200">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a:t>
            </a:r>
            <a:endParaRPr/>
          </a:p>
        </p:txBody>
      </p:sp>
      <p:sp>
        <p:nvSpPr>
          <p:cNvPr id="79" name="Google Shape;79;p17"/>
          <p:cNvSpPr txBox="1"/>
          <p:nvPr>
            <p:ph idx="1" type="body"/>
          </p:nvPr>
        </p:nvSpPr>
        <p:spPr>
          <a:xfrm>
            <a:off x="311700" y="1152475"/>
            <a:ext cx="40224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This heat map led to targeting the Adult weekend ticket price correlations for our model. </a:t>
            </a:r>
            <a:endParaRPr sz="1600"/>
          </a:p>
          <a:p>
            <a:pPr indent="-330200" lvl="0" marL="457200" rtl="0" algn="l">
              <a:spcBef>
                <a:spcPts val="0"/>
              </a:spcBef>
              <a:spcAft>
                <a:spcPts val="0"/>
              </a:spcAft>
              <a:buSzPts val="1600"/>
              <a:buChar char="●"/>
            </a:pPr>
            <a:r>
              <a:rPr lang="en" sz="1600"/>
              <a:t>Shows high correlation with Run, total chairs, snowmaking AC, Vertical drop, and fast quads. </a:t>
            </a:r>
            <a:endParaRPr sz="1600"/>
          </a:p>
        </p:txBody>
      </p:sp>
      <p:pic>
        <p:nvPicPr>
          <p:cNvPr id="80" name="Google Shape;80;p17"/>
          <p:cNvPicPr preferRelativeResize="0"/>
          <p:nvPr/>
        </p:nvPicPr>
        <p:blipFill>
          <a:blip r:embed="rId3">
            <a:alphaModFix/>
          </a:blip>
          <a:stretch>
            <a:fillRect/>
          </a:stretch>
        </p:blipFill>
        <p:spPr>
          <a:xfrm>
            <a:off x="4334050" y="1152475"/>
            <a:ext cx="4332251" cy="3965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Modeling results and analysis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287655" lvl="0" marL="457200" rtl="0" algn="l">
              <a:lnSpc>
                <a:spcPct val="200000"/>
              </a:lnSpc>
              <a:spcBef>
                <a:spcPts val="0"/>
              </a:spcBef>
              <a:spcAft>
                <a:spcPts val="0"/>
              </a:spcAft>
              <a:buClr>
                <a:srgbClr val="333333"/>
              </a:buClr>
              <a:buSzPct val="100000"/>
              <a:buFont typeface="Times New Roman"/>
              <a:buChar char="●"/>
            </a:pPr>
            <a:r>
              <a:rPr lang="en" sz="1200">
                <a:solidFill>
                  <a:srgbClr val="333333"/>
                </a:solidFill>
                <a:highlight>
                  <a:srgbClr val="FFFFFF"/>
                </a:highlight>
                <a:latin typeface="Times New Roman"/>
                <a:ea typeface="Times New Roman"/>
                <a:cs typeface="Times New Roman"/>
                <a:sym typeface="Times New Roman"/>
              </a:rPr>
              <a:t> A linear regression model was then built with preprocessing steps like imputation, scaling, and feature selection. It showed moderate accuracy in cross-validation, and its test performance was consistent, identifying features like vertical drop and snowmaking as important predictors. </a:t>
            </a:r>
            <a:endParaRPr sz="1200">
              <a:solidFill>
                <a:srgbClr val="333333"/>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vertical_drop        10.767857</a:t>
            </a:r>
            <a:endParaRPr sz="1000">
              <a:solidFill>
                <a:schemeClr val="dk1"/>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Snow Making_ac        6.290074</a:t>
            </a:r>
            <a:endParaRPr sz="1000">
              <a:solidFill>
                <a:schemeClr val="dk1"/>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total_chairs          5.794156</a:t>
            </a:r>
            <a:endParaRPr sz="1000">
              <a:solidFill>
                <a:schemeClr val="dk1"/>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fastQuads             5.745626</a:t>
            </a:r>
            <a:endParaRPr sz="1000">
              <a:solidFill>
                <a:schemeClr val="dk1"/>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Runs                  5.370555</a:t>
            </a:r>
            <a:endParaRPr sz="1000">
              <a:solidFill>
                <a:schemeClr val="dk1"/>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LongestRun_mi         0.181814</a:t>
            </a:r>
            <a:endParaRPr sz="1000">
              <a:solidFill>
                <a:schemeClr val="dk1"/>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trams                -4.142024</a:t>
            </a:r>
            <a:endParaRPr sz="1000">
              <a:solidFill>
                <a:schemeClr val="dk1"/>
              </a:solidFill>
              <a:highlight>
                <a:srgbClr val="FFFFFF"/>
              </a:highlight>
              <a:latin typeface="Times New Roman"/>
              <a:ea typeface="Times New Roman"/>
              <a:cs typeface="Times New Roman"/>
              <a:sym typeface="Times New Roman"/>
            </a:endParaRPr>
          </a:p>
          <a:p>
            <a:pPr indent="-287655" lvl="0" marL="457200" rtl="0" algn="l">
              <a:lnSpc>
                <a:spcPct val="200000"/>
              </a:lnSpc>
              <a:spcBef>
                <a:spcPts val="0"/>
              </a:spcBef>
              <a:spcAft>
                <a:spcPts val="0"/>
              </a:spcAft>
              <a:buClr>
                <a:srgbClr val="333333"/>
              </a:buClr>
              <a:buSzPct val="120000"/>
              <a:buFont typeface="Times New Roman"/>
              <a:buChar char="●"/>
            </a:pPr>
            <a:r>
              <a:rPr lang="en" sz="1000">
                <a:solidFill>
                  <a:schemeClr val="dk1"/>
                </a:solidFill>
                <a:highlight>
                  <a:srgbClr val="FFFFFF"/>
                </a:highlight>
                <a:latin typeface="Times New Roman"/>
                <a:ea typeface="Times New Roman"/>
                <a:cs typeface="Times New Roman"/>
                <a:sym typeface="Times New Roman"/>
              </a:rPr>
              <a:t>SkiableTerrain_ac    -5.249780</a:t>
            </a:r>
            <a:endParaRPr sz="1000">
              <a:solidFill>
                <a:schemeClr val="dk1"/>
              </a:solidFill>
              <a:highlight>
                <a:srgbClr val="FFFFFF"/>
              </a:highlight>
              <a:latin typeface="Times New Roman"/>
              <a:ea typeface="Times New Roman"/>
              <a:cs typeface="Times New Roman"/>
              <a:sym typeface="Times New Roman"/>
            </a:endParaRPr>
          </a:p>
          <a:p>
            <a:pPr indent="-301035" lvl="0" marL="457200" rtl="0" algn="l">
              <a:lnSpc>
                <a:spcPct val="130770"/>
              </a:lnSpc>
              <a:spcBef>
                <a:spcPts val="0"/>
              </a:spcBef>
              <a:spcAft>
                <a:spcPts val="0"/>
              </a:spcAft>
              <a:buClr>
                <a:srgbClr val="333333"/>
              </a:buClr>
              <a:buSzPct val="115724"/>
              <a:buFont typeface="Times New Roman"/>
              <a:buChar char="●"/>
            </a:pPr>
            <a:r>
              <a:rPr lang="en" sz="1271">
                <a:solidFill>
                  <a:schemeClr val="dk1"/>
                </a:solidFill>
                <a:highlight>
                  <a:srgbClr val="FFFFFF"/>
                </a:highlight>
                <a:latin typeface="Times New Roman"/>
                <a:ea typeface="Times New Roman"/>
                <a:cs typeface="Times New Roman"/>
                <a:sym typeface="Times New Roman"/>
              </a:rPr>
              <a:t>These results suggest that vertical drop is your biggest positive feature. This makes intuitive sense and is consistent with what you saw during the EDA work. Also, you see the area covered by snow making equipment is a strong positive as well. People like guaranteed skiing! The skiable terrain area is negatively associated with ticket price! This seems odd. People will pay less for larger resorts? There could be all manner of reasons for this. It could be  an effect whereby larger resorts can host more visitors at any one time and so can charge less per ticket.</a:t>
            </a:r>
            <a:endParaRPr sz="1471">
              <a:solidFill>
                <a:srgbClr val="333333"/>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Modeling results and analysis </a:t>
            </a:r>
            <a:endParaRPr/>
          </a:p>
        </p:txBody>
      </p:sp>
      <p:sp>
        <p:nvSpPr>
          <p:cNvPr id="92" name="Google Shape;92;p19"/>
          <p:cNvSpPr txBox="1"/>
          <p:nvPr>
            <p:ph idx="1" type="body"/>
          </p:nvPr>
        </p:nvSpPr>
        <p:spPr>
          <a:xfrm>
            <a:off x="311700" y="1152475"/>
            <a:ext cx="5111700" cy="3589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After training the model we compared the Data for Big mountain ski resort by plotting in histograms.</a:t>
            </a:r>
            <a:endParaRPr sz="1600"/>
          </a:p>
          <a:p>
            <a:pPr indent="-330200" lvl="0" marL="457200" rtl="0" algn="l">
              <a:spcBef>
                <a:spcPts val="0"/>
              </a:spcBef>
              <a:spcAft>
                <a:spcPts val="0"/>
              </a:spcAft>
              <a:buSzPts val="1600"/>
              <a:buChar char="●"/>
            </a:pPr>
            <a:r>
              <a:rPr lang="en" sz="1600"/>
              <a:t> So comparing the feats that had a highest correlation with ticket price we see these are the most important areas we can improve on Vertical Drop and Total number of Chairs.</a:t>
            </a:r>
            <a:endParaRPr sz="1600"/>
          </a:p>
          <a:p>
            <a:pPr indent="0" lvl="0" marL="457200" rtl="0" algn="l">
              <a:spcBef>
                <a:spcPts val="1200"/>
              </a:spcBef>
              <a:spcAft>
                <a:spcPts val="1200"/>
              </a:spcAft>
              <a:buNone/>
            </a:pPr>
            <a:r>
              <a:t/>
            </a:r>
            <a:endParaRPr/>
          </a:p>
        </p:txBody>
      </p:sp>
      <p:pic>
        <p:nvPicPr>
          <p:cNvPr id="93" name="Google Shape;93;p19"/>
          <p:cNvPicPr preferRelativeResize="0"/>
          <p:nvPr/>
        </p:nvPicPr>
        <p:blipFill>
          <a:blip r:embed="rId3">
            <a:alphaModFix/>
          </a:blip>
          <a:stretch>
            <a:fillRect/>
          </a:stretch>
        </p:blipFill>
        <p:spPr>
          <a:xfrm>
            <a:off x="5573900" y="27450"/>
            <a:ext cx="3570101" cy="1984333"/>
          </a:xfrm>
          <a:prstGeom prst="rect">
            <a:avLst/>
          </a:prstGeom>
          <a:noFill/>
          <a:ln>
            <a:noFill/>
          </a:ln>
        </p:spPr>
      </p:pic>
      <p:pic>
        <p:nvPicPr>
          <p:cNvPr id="94" name="Google Shape;94;p19"/>
          <p:cNvPicPr preferRelativeResize="0"/>
          <p:nvPr/>
        </p:nvPicPr>
        <p:blipFill>
          <a:blip r:embed="rId4">
            <a:alphaModFix/>
          </a:blip>
          <a:stretch>
            <a:fillRect/>
          </a:stretch>
        </p:blipFill>
        <p:spPr>
          <a:xfrm>
            <a:off x="5573900" y="2472950"/>
            <a:ext cx="3570101" cy="19843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81000" lvl="0" marL="457200" rtl="0" algn="l">
              <a:spcBef>
                <a:spcPts val="0"/>
              </a:spcBef>
              <a:spcAft>
                <a:spcPts val="0"/>
              </a:spcAft>
              <a:buSzPts val="2400"/>
              <a:buChar char="●"/>
            </a:pPr>
            <a:r>
              <a:rPr lang="en">
                <a:solidFill>
                  <a:srgbClr val="333333"/>
                </a:solidFill>
                <a:highlight>
                  <a:schemeClr val="lt1"/>
                </a:highlight>
                <a:latin typeface="Times New Roman"/>
                <a:ea typeface="Times New Roman"/>
                <a:cs typeface="Times New Roman"/>
                <a:sym typeface="Times New Roman"/>
              </a:rPr>
              <a:t>After modeling I believe scenario 2 is the best bet, to increase the vertical drop by adding a run to a point 150 feet lower down, require additional chair.</a:t>
            </a:r>
            <a:endParaRPr>
              <a:solidFill>
                <a:srgbClr val="333333"/>
              </a:solidFill>
              <a:highlight>
                <a:schemeClr val="lt1"/>
              </a:highlight>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 sz="1632">
                <a:solidFill>
                  <a:srgbClr val="333333"/>
                </a:solidFill>
                <a:highlight>
                  <a:schemeClr val="lt1"/>
                </a:highlight>
                <a:latin typeface="Times New Roman"/>
                <a:ea typeface="Times New Roman"/>
                <a:cs typeface="Times New Roman"/>
                <a:sym typeface="Times New Roman"/>
              </a:rPr>
              <a:t>Modeling suggests a ticket price of $120-$130 is feasible due to new facilities, with a $3.00 increase in support for the ticket price from this scenario, potentially yielding $5,250,000 over the season</a:t>
            </a:r>
            <a:r>
              <a:rPr lang="en" sz="2232">
                <a:solidFill>
                  <a:srgbClr val="333333"/>
                </a:solidFill>
                <a:highlight>
                  <a:schemeClr val="lt1"/>
                </a:highlight>
                <a:latin typeface="Times New Roman"/>
                <a:ea typeface="Times New Roman"/>
                <a:cs typeface="Times New Roman"/>
                <a:sym typeface="Times New Roman"/>
              </a:rPr>
              <a:t>. </a:t>
            </a:r>
            <a:endParaRPr sz="2232">
              <a:solidFill>
                <a:srgbClr val="333333"/>
              </a:solidFill>
              <a:highlight>
                <a:schemeClr val="lt1"/>
              </a:highlight>
              <a:latin typeface="Times New Roman"/>
              <a:ea typeface="Times New Roman"/>
              <a:cs typeface="Times New Roman"/>
              <a:sym typeface="Times New Roman"/>
            </a:endParaRPr>
          </a:p>
          <a:p>
            <a:pPr indent="-381000" lvl="0" marL="457200" rtl="0" algn="l">
              <a:spcBef>
                <a:spcPts val="0"/>
              </a:spcBef>
              <a:spcAft>
                <a:spcPts val="0"/>
              </a:spcAft>
              <a:buSzPts val="2400"/>
              <a:buChar char="●"/>
            </a:pPr>
            <a:r>
              <a:rPr lang="en">
                <a:solidFill>
                  <a:srgbClr val="333333"/>
                </a:solidFill>
                <a:highlight>
                  <a:srgbClr val="FFFFFF"/>
                </a:highlight>
                <a:latin typeface="Times New Roman"/>
                <a:ea typeface="Times New Roman"/>
                <a:cs typeface="Times New Roman"/>
                <a:sym typeface="Times New Roman"/>
              </a:rPr>
              <a:t>Another note is  Big Mountain's modeled price is significantly higher than its current price, a likely surprise to executives, indicating potential underpricing given its strong facilities. </a:t>
            </a:r>
            <a:endParaRPr>
              <a:solidFill>
                <a:srgbClr val="333333"/>
              </a:solidFill>
              <a:highlight>
                <a:srgbClr val="FFFFFF"/>
              </a:highlight>
              <a:latin typeface="Times New Roman"/>
              <a:ea typeface="Times New Roman"/>
              <a:cs typeface="Times New Roman"/>
              <a:sym typeface="Times New Roman"/>
            </a:endParaRPr>
          </a:p>
          <a:p>
            <a:pPr indent="0" lvl="0" marL="457200" rtl="0" algn="l">
              <a:spcBef>
                <a:spcPts val="1200"/>
              </a:spcBef>
              <a:spcAft>
                <a:spcPts val="1200"/>
              </a:spcAft>
              <a:buNone/>
            </a:pPr>
            <a:r>
              <a:t/>
            </a:r>
            <a:endParaRPr>
              <a:solidFill>
                <a:srgbClr val="333333"/>
              </a:solidFill>
              <a:highlight>
                <a:schemeClr val="lt1"/>
              </a:highlight>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