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EA8C-3B81-4F0E-8871-03560EB1F0C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42A1-2B9A-4326-96B8-D28BB1BB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this demo was to show a more “real-life” example (since, as Bob pointed out, there are too many “hello, world” examples online).</a:t>
            </a:r>
          </a:p>
          <a:p>
            <a:r>
              <a:rPr lang="en-US" dirty="0"/>
              <a:t>I wanted to show how to develop a typical application feature that includes IO dependencies, and that can be testable – when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342A1-2B9A-4326-96B8-D28BB1BB8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FF90F1-C354-4482-AEE3-BA511282A94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2B7-7F24-4C73-8045-C6D4ABD7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35096" cy="3329581"/>
          </a:xfrm>
        </p:spPr>
        <p:txBody>
          <a:bodyPr/>
          <a:lstStyle/>
          <a:p>
            <a:r>
              <a:rPr lang="en-US" sz="4400" dirty="0"/>
              <a:t>Refactoring to Testability in C# /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EC5-1C80-441D-832B-7DFDCD34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a progressively testable feature</a:t>
            </a:r>
          </a:p>
        </p:txBody>
      </p:sp>
    </p:spTree>
    <p:extLst>
      <p:ext uri="{BB962C8B-B14F-4D97-AF65-F5344CB8AC3E}">
        <p14:creationId xmlns:p14="http://schemas.microsoft.com/office/powerpoint/2010/main" val="3522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10B4-084A-4A41-AEAE-9820F166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BCAF-3D24-4528-8AB3-1E0410A3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04" y="189579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864E-484A-4CDA-A9C8-D0444E53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39" y="2514600"/>
            <a:ext cx="4136327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Expected IO data is prepared</a:t>
            </a:r>
          </a:p>
          <a:p>
            <a:r>
              <a:rPr lang="en-US" dirty="0"/>
              <a:t>IO dependencies are mocked using “Moq”.</a:t>
            </a:r>
          </a:p>
          <a:p>
            <a:r>
              <a:rPr lang="en-US" dirty="0"/>
              <a:t>“Setup” asserts that a method is called</a:t>
            </a:r>
          </a:p>
          <a:p>
            <a:r>
              <a:rPr lang="en-US" dirty="0"/>
              <a:t>“Returns” specifies a value</a:t>
            </a:r>
          </a:p>
          <a:p>
            <a:r>
              <a:rPr lang="en-US" dirty="0"/>
              <a:t>“Verify” asserts the value of an argument passed to the dependency interface.</a:t>
            </a:r>
          </a:p>
          <a:p>
            <a:pPr lvl="1"/>
            <a:r>
              <a:rPr lang="en-US" dirty="0"/>
              <a:t>“Verify”</a:t>
            </a:r>
            <a:r>
              <a:rPr lang="en-US" i="1" dirty="0"/>
              <a:t> </a:t>
            </a:r>
            <a:r>
              <a:rPr lang="en-US" dirty="0"/>
              <a:t>must happen </a:t>
            </a:r>
            <a:r>
              <a:rPr lang="en-US" i="1" dirty="0"/>
              <a:t>after </a:t>
            </a:r>
            <a:r>
              <a:rPr lang="en-US" dirty="0"/>
              <a:t>the feature is tested or else it won’t work properly!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B11F4-95CC-4161-B1DD-3B02B65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34" y="23337"/>
            <a:ext cx="74686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887-4C50-4351-B7F7-9A167A7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“Refactor to Testability”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4DDE-4153-4148-955A-4AA720EB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B1BC-86C2-4A63-8D86-9266FED37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demonstrate </a:t>
            </a:r>
            <a:r>
              <a:rPr lang="en-US" i="1" dirty="0"/>
              <a:t>how</a:t>
            </a:r>
            <a:r>
              <a:rPr lang="en-US" dirty="0"/>
              <a:t> to design the same feature in F#</a:t>
            </a:r>
          </a:p>
          <a:p>
            <a:r>
              <a:rPr lang="en-US" dirty="0"/>
              <a:t>To show a repeatable “recipe” for refactoring an F# feature to be more testable</a:t>
            </a:r>
          </a:p>
          <a:p>
            <a:r>
              <a:rPr lang="en-US" dirty="0"/>
              <a:t>To demonstrate how to architect in F# using functions vs. OOP class based design</a:t>
            </a:r>
          </a:p>
          <a:p>
            <a:r>
              <a:rPr lang="en-US" dirty="0"/>
              <a:t>To show how easy and flexible it is to develop a general purpose app “line-of-business” feature in F#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B0C-C735-4602-975D-E475130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Progressively Testable Design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EE15B5-ACB8-4535-BD56-48A7E992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532" y="1905000"/>
            <a:ext cx="4396339" cy="576262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771907-9820-4A00-92AD-4C755459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532" y="2514600"/>
            <a:ext cx="9153458" cy="3741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Phase 1: Untestable</a:t>
            </a:r>
          </a:p>
          <a:p>
            <a:pPr lvl="1"/>
            <a:r>
              <a:rPr lang="en-US" dirty="0"/>
              <a:t>IO Dependencies will be called directly from feature (tightly coupled)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Git ‘</a:t>
            </a:r>
            <a:r>
              <a:rPr lang="en-US" i="1" dirty="0" err="1"/>
              <a:t>er</a:t>
            </a:r>
            <a:r>
              <a:rPr lang="en-US" i="1" dirty="0"/>
              <a:t> done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2: Partially testable</a:t>
            </a:r>
          </a:p>
          <a:p>
            <a:pPr lvl="1"/>
            <a:r>
              <a:rPr lang="en-US" dirty="0"/>
              <a:t>Only the core business logic will be extracted and tested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Best bag for the buck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3: Fully testable </a:t>
            </a:r>
          </a:p>
          <a:p>
            <a:pPr lvl="1"/>
            <a:r>
              <a:rPr lang="en-US" dirty="0"/>
              <a:t>IO Dependencies will be injected</a:t>
            </a:r>
          </a:p>
          <a:p>
            <a:pPr lvl="1"/>
            <a:r>
              <a:rPr lang="en-US" dirty="0"/>
              <a:t>Should be as testable as the C# implementation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Overkill</a:t>
            </a:r>
            <a:r>
              <a:rPr lang="en-US" dirty="0"/>
              <a:t>” 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11C-88F2-4BFD-B57B-1A002C0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IO and Pure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219F-9F2D-48F0-A709-658C7890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5135-3995-4AFC-B4EA-8EAF6DB3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599"/>
            <a:ext cx="9052742" cy="3741739"/>
          </a:xfrm>
        </p:spPr>
        <p:txBody>
          <a:bodyPr>
            <a:normAutofit/>
          </a:bodyPr>
          <a:lstStyle/>
          <a:p>
            <a:r>
              <a:rPr lang="en-US" b="1" dirty="0"/>
              <a:t>IO Function</a:t>
            </a:r>
            <a:r>
              <a:rPr lang="en-US" dirty="0"/>
              <a:t> – A functions that represent external dependencies</a:t>
            </a:r>
          </a:p>
          <a:p>
            <a:pPr lvl="1"/>
            <a:r>
              <a:rPr lang="en-US" dirty="0"/>
              <a:t>i.e.  Databases, APIs, file system, etc.</a:t>
            </a:r>
          </a:p>
          <a:p>
            <a:r>
              <a:rPr lang="en-US" b="1" dirty="0"/>
              <a:t>Pure Function</a:t>
            </a:r>
            <a:r>
              <a:rPr lang="en-US" dirty="0"/>
              <a:t> – A pure logic function that doesn’t make any IO calls</a:t>
            </a:r>
          </a:p>
          <a:p>
            <a:pPr lvl="1"/>
            <a:r>
              <a:rPr lang="en-US" dirty="0"/>
              <a:t>Must be passed everything it needs to do its work</a:t>
            </a:r>
          </a:p>
          <a:p>
            <a:pPr lvl="1"/>
            <a:r>
              <a:rPr lang="en-US" dirty="0"/>
              <a:t>Must always return the same output for a given input</a:t>
            </a:r>
          </a:p>
          <a:p>
            <a:pPr lvl="1"/>
            <a:r>
              <a:rPr lang="en-US" dirty="0"/>
              <a:t>These are very easy to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C33-2572-478C-935B-C1D3DC4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Core Concept: </a:t>
            </a:r>
            <a:r>
              <a:rPr lang="en-US" i="1" dirty="0"/>
              <a:t>IO -&gt; pure -&gt; IO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1A7362-0988-4C4F-8C0B-62265F111909}"/>
              </a:ext>
            </a:extLst>
          </p:cNvPr>
          <p:cNvSpPr txBox="1">
            <a:spLocks/>
          </p:cNvSpPr>
          <p:nvPr/>
        </p:nvSpPr>
        <p:spPr>
          <a:xfrm>
            <a:off x="1206782" y="190500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Architectural Concept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20CA-5F0B-4927-A199-22323598920E}"/>
              </a:ext>
            </a:extLst>
          </p:cNvPr>
          <p:cNvSpPr txBox="1">
            <a:spLocks/>
          </p:cNvSpPr>
          <p:nvPr/>
        </p:nvSpPr>
        <p:spPr>
          <a:xfrm>
            <a:off x="1206782" y="2514600"/>
            <a:ext cx="9091315" cy="374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A.k.a. “IO Pure Sandwich”</a:t>
            </a:r>
          </a:p>
          <a:p>
            <a:pPr lvl="1"/>
            <a:r>
              <a:rPr lang="en-US" dirty="0"/>
              <a:t>A.k.a. “Functional Core, Imperative Shell”</a:t>
            </a:r>
          </a:p>
          <a:p>
            <a:r>
              <a:rPr lang="en-US" dirty="0"/>
              <a:t>You should always start by identifying which operations in your feature are “IO” and which can be “pure” (calculations / transformations on data).  </a:t>
            </a:r>
          </a:p>
          <a:p>
            <a:r>
              <a:rPr lang="en-US" dirty="0"/>
              <a:t>Step 1) Get the IO data required</a:t>
            </a:r>
          </a:p>
          <a:p>
            <a:r>
              <a:rPr lang="en-US" dirty="0"/>
              <a:t>Step 2) Pass it into the pure functions</a:t>
            </a:r>
          </a:p>
          <a:p>
            <a:r>
              <a:rPr lang="en-US" dirty="0"/>
              <a:t>Step 3) Do any final IO (saving to database, file system, messaging,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AB8-A5FF-4E7D-9FD1-78D6A09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Program.fs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8E70-CEC3-4BCB-A92B-006BC7EF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32" y="1905000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CED4-87A7-4684-B126-6B072E21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5088864" cy="3741738"/>
          </a:xfrm>
        </p:spPr>
        <p:txBody>
          <a:bodyPr/>
          <a:lstStyle/>
          <a:p>
            <a:r>
              <a:rPr lang="en-US" dirty="0"/>
              <a:t>Pattern match to destructure </a:t>
            </a:r>
            <a:r>
              <a:rPr lang="en-US" dirty="0" err="1"/>
              <a:t>args</a:t>
            </a:r>
            <a:r>
              <a:rPr lang="en-US" dirty="0"/>
              <a:t> array</a:t>
            </a:r>
          </a:p>
          <a:p>
            <a:r>
              <a:rPr lang="en-US" dirty="0"/>
              <a:t>Async.RunSynchronously is like C# Task “.Wait()”</a:t>
            </a:r>
          </a:p>
          <a:p>
            <a:r>
              <a:rPr lang="en-US" dirty="0"/>
              <a:t>F# has it’s own built-in async library that can be used with C# TPL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E786-82BE-463B-9596-956F494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5" y="2887538"/>
            <a:ext cx="5106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E0-A7C2-4ECD-AB8A-4B8446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1784" cy="1400530"/>
          </a:xfrm>
        </p:spPr>
        <p:txBody>
          <a:bodyPr/>
          <a:lstStyle/>
          <a:p>
            <a:r>
              <a:rPr lang="en-US" dirty="0"/>
              <a:t>F# - Phase 1: </a:t>
            </a:r>
            <a:r>
              <a:rPr lang="en-US" dirty="0" err="1"/>
              <a:t>StockThresholdNotifier.fs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016-E88A-4DD9-89AA-136E8A94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2609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51DF-A73A-47FE-80E3-EBEA6B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746546"/>
            <a:ext cx="4112319" cy="3157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models the feature as a function.</a:t>
            </a:r>
          </a:p>
          <a:p>
            <a:r>
              <a:rPr lang="en-US" dirty="0"/>
              <a:t>Not unit testable</a:t>
            </a:r>
          </a:p>
          <a:p>
            <a:pPr lvl="1"/>
            <a:r>
              <a:rPr lang="en-US" dirty="0"/>
              <a:t>Sometimes that’s okay!</a:t>
            </a:r>
          </a:p>
          <a:p>
            <a:r>
              <a:rPr lang="en-US" dirty="0"/>
              <a:t>Tightly coupled IO dependencies</a:t>
            </a:r>
          </a:p>
          <a:p>
            <a:r>
              <a:rPr lang="en-US" dirty="0"/>
              <a:t>async block (C.E.)</a:t>
            </a:r>
          </a:p>
          <a:p>
            <a:pPr lvl="1"/>
            <a:r>
              <a:rPr lang="en-US" dirty="0"/>
              <a:t>let! (“let bang”) is like C# “await”</a:t>
            </a:r>
          </a:p>
          <a:p>
            <a:r>
              <a:rPr lang="en-US" dirty="0"/>
              <a:t>Note: Code is factored into </a:t>
            </a:r>
            <a:br>
              <a:rPr lang="en-US" dirty="0"/>
            </a:br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This will make it easier to “refactor to testability”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C0C4-ED6D-44DB-A9C3-A372D6A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9" y="1853248"/>
            <a:ext cx="675416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8F4-1BDB-439A-99F9-DF59F01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StockApi.fs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29DB-CF76-4130-98A6-44D09B96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87" y="1922755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ECC2-A8BA-47E3-AAED-4CC8A6B0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87" y="2532355"/>
            <a:ext cx="4066954" cy="3741738"/>
          </a:xfrm>
        </p:spPr>
        <p:txBody>
          <a:bodyPr/>
          <a:lstStyle/>
          <a:p>
            <a:r>
              <a:rPr lang="en-US" dirty="0"/>
              <a:t>Entities are commonly modeled alongside related functions.</a:t>
            </a:r>
          </a:p>
          <a:p>
            <a:r>
              <a:rPr lang="en-US" dirty="0"/>
              <a:t>Uses </a:t>
            </a:r>
            <a:r>
              <a:rPr lang="en-US" dirty="0" err="1"/>
              <a:t>YahooFinanceApi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Some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r>
              <a:rPr lang="en-US" dirty="0"/>
              <a:t>Uses “async” expression</a:t>
            </a:r>
          </a:p>
          <a:p>
            <a:pPr lvl="1"/>
            <a:r>
              <a:rPr lang="en-US" dirty="0"/>
              <a:t>Unlike regular functions, Computation Expressions use the “return” keyword.</a:t>
            </a:r>
          </a:p>
          <a:p>
            <a:pPr lvl="1"/>
            <a:r>
              <a:rPr lang="en-US" dirty="0" err="1"/>
              <a:t>Async.await</a:t>
            </a:r>
            <a:r>
              <a:rPr lang="en-US" dirty="0"/>
              <a:t> converts TPL Task to F# Async</a:t>
            </a:r>
          </a:p>
          <a:p>
            <a:pPr lvl="1"/>
            <a:r>
              <a:rPr lang="en-US" i="1" dirty="0"/>
              <a:t>There is also a “task” C.E.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05EE-FC67-4D17-85B7-5177533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2176287"/>
            <a:ext cx="7373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CF0-3F05-4DA3-9DB0-527F39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Database.fs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60A0-3593-4E59-9829-1B6978E0E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EEDF-7602-4786-AAB4-7838EA685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NotificationThresholds</a:t>
            </a:r>
            <a:r>
              <a:rPr lang="en-US" dirty="0"/>
              <a:t> entity declared in module alongside “</a:t>
            </a:r>
            <a:r>
              <a:rPr lang="en-US" dirty="0" err="1"/>
              <a:t>getThresholds</a:t>
            </a:r>
            <a:r>
              <a:rPr lang="en-US" dirty="0"/>
              <a:t>” function</a:t>
            </a:r>
          </a:p>
          <a:p>
            <a:r>
              <a:rPr lang="en-US" dirty="0" err="1"/>
              <a:t>ConnectionString</a:t>
            </a:r>
            <a:r>
              <a:rPr lang="en-US" dirty="0"/>
              <a:t> is just type “alias” for string</a:t>
            </a:r>
          </a:p>
          <a:p>
            <a:r>
              <a:rPr lang="en-US" dirty="0"/>
              <a:t>“</a:t>
            </a:r>
            <a:r>
              <a:rPr lang="en-US" dirty="0" err="1"/>
              <a:t>connStr</a:t>
            </a:r>
            <a:r>
              <a:rPr lang="en-US" dirty="0"/>
              <a:t>” is a dependency this function needs.</a:t>
            </a:r>
          </a:p>
          <a:p>
            <a:pPr lvl="1"/>
            <a:r>
              <a:rPr lang="en-US" dirty="0"/>
              <a:t>Dependency args should always be passed in first!  (you’ll see why later).	</a:t>
            </a:r>
          </a:p>
          <a:p>
            <a:r>
              <a:rPr lang="en-US" dirty="0"/>
              <a:t>Returns </a:t>
            </a:r>
            <a:r>
              <a:rPr lang="en-US" b="1" dirty="0"/>
              <a:t>Some Thresholds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pPr lvl="1"/>
            <a:r>
              <a:rPr lang="en-US" dirty="0"/>
              <a:t>This means that compiler will force caller to “unwrap” optional value and handle both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FCDEC-DBE0-46DA-AB0F-0BC08187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1" y="2193131"/>
            <a:ext cx="6258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F85-D239-4E74-BD6E-36CD60D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582B-22EB-48CF-8478-0D17D22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6" y="1496627"/>
            <a:ext cx="4306421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2E2B-47AE-4142-B103-9719B223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65" y="2106226"/>
            <a:ext cx="5102179" cy="4072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Refactor to testability:</a:t>
            </a:r>
            <a:br>
              <a:rPr lang="en-US" dirty="0"/>
            </a:br>
            <a:r>
              <a:rPr lang="en-US" dirty="0"/>
              <a:t>Extract processing logic into a “pure” (testable) function.</a:t>
            </a:r>
          </a:p>
          <a:p>
            <a:r>
              <a:rPr lang="en-US" dirty="0"/>
              <a:t>IO functions are still tightly coupled, but </a:t>
            </a:r>
            <a:r>
              <a:rPr lang="en-US" i="1" dirty="0"/>
              <a:t>do we really need to test those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 say </a:t>
            </a:r>
            <a:r>
              <a:rPr lang="en-US" b="1" dirty="0"/>
              <a:t>no</a:t>
            </a:r>
            <a:r>
              <a:rPr lang="en-US" dirty="0"/>
              <a:t>, because there is no branching logic around the IO (low “cyclomatic complexity”).</a:t>
            </a:r>
          </a:p>
          <a:p>
            <a:r>
              <a:rPr lang="en-US" dirty="0"/>
              <a:t>Benefit:  </a:t>
            </a:r>
          </a:p>
          <a:p>
            <a:pPr lvl="1"/>
            <a:r>
              <a:rPr lang="en-US" dirty="0"/>
              <a:t>Business logic is easily tested</a:t>
            </a:r>
          </a:p>
          <a:p>
            <a:pPr lvl="1"/>
            <a:r>
              <a:rPr lang="en-US" dirty="0"/>
              <a:t>Code remains simple</a:t>
            </a:r>
          </a:p>
          <a:p>
            <a:pPr lvl="1"/>
            <a:r>
              <a:rPr lang="en-US" i="1" dirty="0"/>
              <a:t>No interfaces or mocking required</a:t>
            </a:r>
          </a:p>
          <a:p>
            <a:pPr lvl="1"/>
            <a:r>
              <a:rPr lang="en-US" dirty="0"/>
              <a:t>IO -&gt; pure -&gt; IO makes for easy testing of pure logic</a:t>
            </a:r>
          </a:p>
          <a:p>
            <a:pPr lvl="1"/>
            <a:r>
              <a:rPr lang="en-US" dirty="0"/>
              <a:t>“Best bang for the buck”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AE437-DF53-4BBA-AC98-5BAB029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4" y="1664647"/>
            <a:ext cx="602064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E4C-A23B-4592-8DAC-B920631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41AB-C5CA-4E69-8BFF-90F6E77F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demonstrate how to create a “real-life” application feature in F#</a:t>
            </a:r>
          </a:p>
          <a:p>
            <a:pPr marL="0" indent="0">
              <a:buNone/>
            </a:pPr>
            <a:r>
              <a:rPr lang="en-US" b="1" dirty="0"/>
              <a:t>	Real-life</a:t>
            </a:r>
            <a:r>
              <a:rPr lang="en-US" dirty="0"/>
              <a:t> meaning that it has the following:</a:t>
            </a:r>
          </a:p>
          <a:p>
            <a:pPr lvl="1"/>
            <a:r>
              <a:rPr lang="en-US" dirty="0"/>
              <a:t>“IO” dependencies (database, API calls, sending emails, etc.)</a:t>
            </a:r>
          </a:p>
          <a:p>
            <a:pPr lvl="1"/>
            <a:r>
              <a:rPr lang="en-US" dirty="0"/>
              <a:t>Business logic that make decisions on the external data</a:t>
            </a:r>
          </a:p>
          <a:p>
            <a:pPr lvl="1"/>
            <a:r>
              <a:rPr lang="en-US" dirty="0"/>
              <a:t>Works with “async” calls</a:t>
            </a:r>
          </a:p>
          <a:p>
            <a:r>
              <a:rPr lang="en-US" dirty="0"/>
              <a:t>To show how to develop a “progressively testable” feature in F#</a:t>
            </a:r>
          </a:p>
          <a:p>
            <a:pPr marL="457200" lvl="1" indent="0">
              <a:buNone/>
            </a:pPr>
            <a:r>
              <a:rPr lang="en-US" sz="2000" b="1" dirty="0"/>
              <a:t>Progressively testable</a:t>
            </a:r>
            <a:r>
              <a:rPr lang="en-US" sz="2000" dirty="0"/>
              <a:t> - Can be easily refactored to be testable if/when needed</a:t>
            </a:r>
            <a:endParaRPr lang="en-US" sz="2000" b="1" dirty="0"/>
          </a:p>
          <a:p>
            <a:r>
              <a:rPr lang="en-US" dirty="0"/>
              <a:t>To show comparable fully testable C# and F# implementations side-by-side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51D-F33C-4BDB-9739-55F880D6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8619" cy="1400530"/>
          </a:xfrm>
        </p:spPr>
        <p:txBody>
          <a:bodyPr/>
          <a:lstStyle/>
          <a:p>
            <a:r>
              <a:rPr lang="en-US" dirty="0"/>
              <a:t>F# - Phase 2: Testing a Pure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98F-17F4-4523-980E-68B69437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2" y="1905000"/>
            <a:ext cx="411492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A2CA-8A91-4C27-AE3E-CE49059D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322" y="2514600"/>
            <a:ext cx="4114924" cy="3741738"/>
          </a:xfrm>
        </p:spPr>
        <p:txBody>
          <a:bodyPr/>
          <a:lstStyle/>
          <a:p>
            <a:r>
              <a:rPr lang="en-US" dirty="0"/>
              <a:t>Double ticks make for nice test names</a:t>
            </a:r>
          </a:p>
          <a:p>
            <a:r>
              <a:rPr lang="en-US" dirty="0"/>
              <a:t>No mocking/stubbing required because pure functions are passed the data they need.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23251-392A-4D82-BC12-ECBAEA99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13" y="1905000"/>
            <a:ext cx="71447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B7D1-2F0C-4C33-9B68-39874BE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236"/>
            <a:ext cx="9404723" cy="1023895"/>
          </a:xfrm>
        </p:spPr>
        <p:txBody>
          <a:bodyPr/>
          <a:lstStyle/>
          <a:p>
            <a:r>
              <a:rPr lang="en-US" dirty="0"/>
              <a:t>F# - Phase 2 –&gt; Phase 3 Refactor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45D57F-B65A-429F-93BA-B3A20359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62462"/>
            <a:ext cx="4396338" cy="576262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6965E4-4241-4831-8BF0-6C604CA4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3854" y="2162462"/>
            <a:ext cx="5444973" cy="576262"/>
          </a:xfrm>
        </p:spPr>
        <p:txBody>
          <a:bodyPr/>
          <a:lstStyle/>
          <a:p>
            <a:r>
              <a:rPr lang="en-US" dirty="0"/>
              <a:t>Phase 3 (Extract to Template)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6F7D2-6B9C-4358-B6D7-B416316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" y="2790476"/>
            <a:ext cx="5963482" cy="28483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E3662E-2D24-4AEF-A5FE-124A1870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58" y="2790476"/>
            <a:ext cx="5982535" cy="39629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706BA8-9841-4A62-80AC-E45AACEF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867" y="949912"/>
            <a:ext cx="9061617" cy="1358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1) Create a </a:t>
            </a:r>
            <a:r>
              <a:rPr lang="en-US" i="1" dirty="0"/>
              <a:t>Template</a:t>
            </a:r>
            <a:r>
              <a:rPr lang="en-US" dirty="0"/>
              <a:t> “higher order function”</a:t>
            </a:r>
          </a:p>
          <a:p>
            <a:r>
              <a:rPr lang="en-US" dirty="0"/>
              <a:t>2) Pass in IO functions as dependencies (using F# Type Inference)</a:t>
            </a:r>
          </a:p>
          <a:p>
            <a:r>
              <a:rPr lang="en-US" dirty="0"/>
              <a:t>3) Replace </a:t>
            </a:r>
            <a:r>
              <a:rPr lang="en-US" i="1" dirty="0"/>
              <a:t>tightly coupled</a:t>
            </a:r>
            <a:r>
              <a:rPr lang="en-US" dirty="0"/>
              <a:t> IO calls with </a:t>
            </a:r>
            <a:r>
              <a:rPr lang="en-US" i="1" dirty="0"/>
              <a:t>loosely coupled</a:t>
            </a:r>
            <a:r>
              <a:rPr lang="en-US" dirty="0"/>
              <a:t> injected functions</a:t>
            </a:r>
          </a:p>
          <a:p>
            <a:r>
              <a:rPr lang="en-US" dirty="0"/>
              <a:t>4) Recreate the feature function as a </a:t>
            </a:r>
            <a:r>
              <a:rPr lang="en-US" b="1" dirty="0"/>
              <a:t>partially applied</a:t>
            </a:r>
            <a:r>
              <a:rPr lang="en-US" dirty="0"/>
              <a:t> version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318121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5FC-F365-4AD8-B964-3D1B1E3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FB1-C327-4CF9-A7DC-043CB8FA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27" y="1514378"/>
            <a:ext cx="493350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215-3139-4576-839D-4A3E1498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327" y="2123978"/>
            <a:ext cx="4933504" cy="41259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call it a template because it’s like the </a:t>
            </a:r>
            <a:r>
              <a:rPr lang="en-US" dirty="0" err="1"/>
              <a:t>GoF</a:t>
            </a:r>
            <a:r>
              <a:rPr lang="en-US" dirty="0"/>
              <a:t> “Template” pattern.</a:t>
            </a:r>
          </a:p>
          <a:p>
            <a:pPr lvl="1"/>
            <a:r>
              <a:rPr lang="en-US" dirty="0"/>
              <a:t>Abstract class with a series of steps as abstract methods that are chained together in an implementation method.</a:t>
            </a:r>
          </a:p>
          <a:p>
            <a:pPr lvl="1"/>
            <a:r>
              <a:rPr lang="en-US" dirty="0"/>
              <a:t>Concrete classes simply implement the steps.</a:t>
            </a:r>
          </a:p>
          <a:p>
            <a:r>
              <a:rPr lang="en-US" b="1" dirty="0" err="1"/>
              <a:t>checkStockTemplate</a:t>
            </a:r>
            <a:r>
              <a:rPr lang="en-US" dirty="0"/>
              <a:t> is a “higher order function” that takes IO dependency functions as </a:t>
            </a:r>
            <a:r>
              <a:rPr lang="en-US" dirty="0" err="1"/>
              <a:t>args</a:t>
            </a:r>
            <a:r>
              <a:rPr lang="en-US" dirty="0"/>
              <a:t> (along with the original </a:t>
            </a:r>
            <a:r>
              <a:rPr lang="en-US" dirty="0" err="1"/>
              <a:t>args</a:t>
            </a:r>
            <a:r>
              <a:rPr lang="en-US" dirty="0"/>
              <a:t>).  </a:t>
            </a:r>
          </a:p>
          <a:p>
            <a:pPr lvl="1"/>
            <a:r>
              <a:rPr lang="en-US" i="1" dirty="0"/>
              <a:t>Dependency arguments (i.e. things that would be c’tor injected in C#) should always be modeled first.</a:t>
            </a:r>
          </a:p>
          <a:p>
            <a:r>
              <a:rPr lang="en-US" dirty="0"/>
              <a:t>The new </a:t>
            </a:r>
            <a:r>
              <a:rPr lang="en-US" b="1" dirty="0" err="1"/>
              <a:t>checkStock</a:t>
            </a:r>
            <a:r>
              <a:rPr lang="en-US" dirty="0"/>
              <a:t> function “builds up” the template function by </a:t>
            </a:r>
            <a:r>
              <a:rPr lang="en-US" i="1" dirty="0"/>
              <a:t>partially </a:t>
            </a:r>
            <a:r>
              <a:rPr lang="en-US" dirty="0"/>
              <a:t>applying the IO dependencies.</a:t>
            </a:r>
          </a:p>
          <a:p>
            <a:r>
              <a:rPr lang="en-US" dirty="0"/>
              <a:t>IO Dependencies in the template can be substituted in unit tests.</a:t>
            </a:r>
          </a:p>
          <a:p>
            <a:r>
              <a:rPr lang="en-US" dirty="0"/>
              <a:t>Fully Testable! (equivalent to C# sample)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B00D-D464-4B9C-AE34-ADD2ED9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0" y="880299"/>
            <a:ext cx="600158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0AE9-6454-4E85-99AC-30B78947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 – Full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8D2-E818-4A24-8C11-D4FD030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34" y="1905000"/>
            <a:ext cx="417292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60-BC3F-48AE-89AE-007F72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33" y="2514600"/>
            <a:ext cx="4172921" cy="3741738"/>
          </a:xfrm>
        </p:spPr>
        <p:txBody>
          <a:bodyPr/>
          <a:lstStyle/>
          <a:p>
            <a:r>
              <a:rPr lang="en-US" dirty="0"/>
              <a:t>IO dependency functions can easily be modeled as functions</a:t>
            </a:r>
          </a:p>
          <a:p>
            <a:pPr lvl="1"/>
            <a:r>
              <a:rPr lang="en-US" dirty="0"/>
              <a:t>no mocking framework required</a:t>
            </a:r>
          </a:p>
          <a:p>
            <a:r>
              <a:rPr lang="en-US" dirty="0"/>
              <a:t>Testing the input args of dependencies is also very straight forward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A00E-3549-4D94-BA70-A8DE03CB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3" y="1615569"/>
            <a:ext cx="712569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7B6-8205-4DBE-8AE8-3FDD4E40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Side-by-side: Solution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56AD-0C12-4060-8B01-B61E934F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860" y="1905000"/>
            <a:ext cx="4396339" cy="576262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72B96-99A3-4578-AA39-BD1EBF82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686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are often </a:t>
            </a:r>
            <a:br>
              <a:rPr lang="en-US" dirty="0"/>
            </a:br>
            <a:r>
              <a:rPr lang="en-US" dirty="0"/>
              <a:t>1-file-per-class</a:t>
            </a:r>
          </a:p>
          <a:p>
            <a:endParaRPr lang="en-US" dirty="0"/>
          </a:p>
          <a:p>
            <a:r>
              <a:rPr lang="en-US" dirty="0"/>
              <a:t>Interfaces are necessary for testability; and they are often used even if no tests are written to adhere to best practices (loose coupling).</a:t>
            </a:r>
          </a:p>
          <a:p>
            <a:r>
              <a:rPr lang="en-US" dirty="0"/>
              <a:t>Files listed in ABC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C9CC8-69FC-4E1E-8091-9CDC9BA5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58" y="2533014"/>
            <a:ext cx="2343150" cy="32480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8ED4B78-3338-49B5-85CD-F88DDB4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0410" y="1905000"/>
            <a:ext cx="4396338" cy="576262"/>
          </a:xfrm>
        </p:spPr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6D479C2-1C64-445C-AE99-5B6A1538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52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often live in modules alongside functions</a:t>
            </a:r>
          </a:p>
          <a:p>
            <a:r>
              <a:rPr lang="en-US" dirty="0"/>
              <a:t>Interfaces are never needed for testability or loose coupling.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order dependent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4C5AE-FFA2-4D75-84AE-ABAB4E27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89" y="2533014"/>
            <a:ext cx="207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65F2-A61F-4170-8ED9-19A1276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2A3A-A1E2-4520-943D-95094FFD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7" y="997447"/>
            <a:ext cx="4396338" cy="576262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Database.cs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049-CA1A-4163-884F-B24572F5F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5063" y="997447"/>
            <a:ext cx="4396339" cy="576262"/>
          </a:xfrm>
        </p:spPr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Database.fs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0273-42A0-448A-BA4D-D85A751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1604092"/>
            <a:ext cx="5776403" cy="51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13E98-2B92-4D4E-BD2E-103A82F0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28" y="1604092"/>
            <a:ext cx="5791877" cy="39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9A5-805A-4B1A-85AA-B4D5D4FE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4E01-A40C-451F-B06D-97B01E54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3" y="1541015"/>
            <a:ext cx="4396338" cy="576262"/>
          </a:xfrm>
        </p:spPr>
        <p:txBody>
          <a:bodyPr/>
          <a:lstStyle/>
          <a:p>
            <a:r>
              <a:rPr lang="en-US" dirty="0"/>
              <a:t>C#: </a:t>
            </a:r>
            <a:r>
              <a:rPr lang="en-US" dirty="0" err="1"/>
              <a:t>StockApi.cs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338F-E234-4316-8F81-E862FA31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87" y="1541015"/>
            <a:ext cx="4396339" cy="576262"/>
          </a:xfrm>
        </p:spPr>
        <p:txBody>
          <a:bodyPr/>
          <a:lstStyle/>
          <a:p>
            <a:r>
              <a:rPr lang="en-US" dirty="0"/>
              <a:t>F#: </a:t>
            </a:r>
            <a:r>
              <a:rPr lang="en-US" dirty="0" err="1"/>
              <a:t>StockApi.fs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EB5C-7356-4665-9492-F61A0BBB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" y="2117277"/>
            <a:ext cx="6963747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C6D71-77C1-48EA-AEC3-8D71A5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33" y="2117277"/>
            <a:ext cx="48489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FA3-B9ED-4185-9FB9-EC4E983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Domain Driven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A1F2-E109-4FE6-BCB8-58E1EC25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309225"/>
            <a:ext cx="4396338" cy="576262"/>
          </a:xfrm>
        </p:spPr>
        <p:txBody>
          <a:bodyPr/>
          <a:lstStyle/>
          <a:p>
            <a:r>
              <a:rPr lang="en-US" dirty="0"/>
              <a:t>Skip to Phase 3 (a.k.a. DDD)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850D-0EE4-4C1A-9AA7-802CE559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1853248"/>
            <a:ext cx="4396339" cy="47606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Domain Driven Design / TDD</a:t>
            </a:r>
          </a:p>
          <a:p>
            <a:pPr lvl="1"/>
            <a:r>
              <a:rPr lang="en-US" dirty="0"/>
              <a:t>Develop domain entities and business logic first without worrying about implementation details</a:t>
            </a:r>
          </a:p>
          <a:p>
            <a:r>
              <a:rPr lang="en-US" dirty="0"/>
              <a:t>“Exploratory Coding” – Great for when you just got off a call discussing a new project, and you want to flesh out the core logic.</a:t>
            </a:r>
          </a:p>
          <a:p>
            <a:r>
              <a:rPr lang="en-US" dirty="0"/>
              <a:t>I like to annotate simple args (items and couponCode), and only use type inference for function signatures.  </a:t>
            </a:r>
          </a:p>
          <a:p>
            <a:r>
              <a:rPr lang="en-US" dirty="0"/>
              <a:t>Type inferred args are kind of like “putty” in that they conform to whatever is pressed up against them on either side!</a:t>
            </a:r>
          </a:p>
          <a:p>
            <a:r>
              <a:rPr lang="en-US" dirty="0"/>
              <a:t>When IO is implemented, you can create a “checkout” function that builds up the “</a:t>
            </a:r>
            <a:r>
              <a:rPr lang="en-US" dirty="0" err="1"/>
              <a:t>checkoutTemplate</a:t>
            </a:r>
            <a:r>
              <a:rPr lang="en-US" dirty="0"/>
              <a:t>” using partial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1942B-B0AC-4293-AB7C-985745F6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1" y="1248825"/>
            <a:ext cx="567769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45F-FF52-458A-AE61-2C83A672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03" y="2922973"/>
            <a:ext cx="1331651" cy="736846"/>
          </a:xfrm>
        </p:spPr>
        <p:txBody>
          <a:bodyPr/>
          <a:lstStyle/>
          <a:p>
            <a:r>
              <a:rPr lang="en-US" dirty="0"/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9152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652-B1D5-446B-9BB4-2F52428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TradeMinder Demo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5578-0EBC-4CCB-9250-FD8FC1A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app that notifies a user if a given stock price is above or below a user defined threshold.</a:t>
            </a:r>
          </a:p>
          <a:p>
            <a:pPr lvl="1"/>
            <a:r>
              <a:rPr lang="en-US" dirty="0"/>
              <a:t>User defined thresholds are stored in a local Sqlite database (management of stock thresholds not covered).</a:t>
            </a:r>
          </a:p>
          <a:p>
            <a:pPr lvl="1"/>
            <a:r>
              <a:rPr lang="en-US" dirty="0"/>
              <a:t>Stock prices will be checked via a web API.</a:t>
            </a:r>
          </a:p>
          <a:p>
            <a:pPr lvl="1"/>
            <a:r>
              <a:rPr lang="en-US" dirty="0"/>
              <a:t>Messaging is stubbed out to only write to console.</a:t>
            </a:r>
          </a:p>
        </p:txBody>
      </p:sp>
    </p:spTree>
    <p:extLst>
      <p:ext uri="{BB962C8B-B14F-4D97-AF65-F5344CB8AC3E}">
        <p14:creationId xmlns:p14="http://schemas.microsoft.com/office/powerpoint/2010/main" val="17445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353-C1D3-46EB-92A1-C1B8D9B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F8D8-818C-4093-99F4-C305800DD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8A1B-8429-4FB4-8FC8-D546E9F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99268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StockThresholdNotifier.cs</a:t>
            </a:r>
            <a:r>
              <a:rPr lang="en-US" dirty="0"/>
              <a:t> contains the feature workflow.</a:t>
            </a:r>
          </a:p>
          <a:p>
            <a:r>
              <a:rPr lang="en-US" dirty="0"/>
              <a:t>“IO” dependencies are modeled as “Services”</a:t>
            </a:r>
          </a:p>
          <a:p>
            <a:r>
              <a:rPr lang="en-US" dirty="0"/>
              <a:t>Each service has an interface to facilitate testability and loose coupling.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Microsoft Unit Testing Best Practices</a:t>
            </a:r>
            <a:endParaRPr lang="en-US" dirty="0"/>
          </a:p>
          <a:p>
            <a:pPr lvl="1"/>
            <a:r>
              <a:rPr lang="en-US" dirty="0"/>
              <a:t>Dependencies are injected into feature class constructor and can be substituted with mocks during unit testing.</a:t>
            </a:r>
          </a:p>
          <a:p>
            <a:r>
              <a:rPr lang="en-US" dirty="0"/>
              <a:t>This is a fairly common architecture that has been used successfully in </a:t>
            </a:r>
            <a:r>
              <a:rPr lang="en-US" i="1" dirty="0"/>
              <a:t>many</a:t>
            </a:r>
            <a:r>
              <a:rPr lang="en-US" dirty="0"/>
              <a:t>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2CF6B0-18C7-4CF9-B627-4C16A1789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2751" y="2746940"/>
            <a:ext cx="221963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75D-736E-444E-8D5C-57AEEA40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2304-0C44-4C86-AE52-31B97D04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364624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3A4A-CA01-4BE9-8D55-DFFDC0CA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646241" cy="3741738"/>
          </a:xfrm>
        </p:spPr>
        <p:txBody>
          <a:bodyPr/>
          <a:lstStyle/>
          <a:p>
            <a:r>
              <a:rPr lang="en-US" dirty="0"/>
              <a:t>This is the “application root”</a:t>
            </a:r>
          </a:p>
          <a:p>
            <a:r>
              <a:rPr lang="en-US" dirty="0"/>
              <a:t>Dependencies are instantiated and then injected into the feature class.</a:t>
            </a:r>
          </a:p>
          <a:p>
            <a:pPr lvl="1"/>
            <a:r>
              <a:rPr lang="en-US" i="1" dirty="0"/>
              <a:t>Some apps use a DI container instead, </a:t>
            </a:r>
            <a:br>
              <a:rPr lang="en-US" i="1" dirty="0"/>
            </a:br>
            <a:r>
              <a:rPr lang="en-US" i="1" dirty="0"/>
              <a:t>like </a:t>
            </a:r>
            <a:r>
              <a:rPr lang="en-US" i="1" dirty="0" err="1"/>
              <a:t>Ninject</a:t>
            </a:r>
            <a:r>
              <a:rPr lang="en-US" i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722F-530B-483B-9647-9C6B18E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1" y="2514600"/>
            <a:ext cx="6649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B63B-53C3-442A-B0F5-7612F5B3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Feature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57C5-B5BF-43D6-842B-F38B896E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93163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0671-CE77-404E-ACA2-071C70B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541233"/>
            <a:ext cx="4520693" cy="3741738"/>
          </a:xfrm>
        </p:spPr>
        <p:txBody>
          <a:bodyPr/>
          <a:lstStyle/>
          <a:p>
            <a:r>
              <a:rPr lang="en-US" dirty="0"/>
              <a:t>Dependencies are </a:t>
            </a:r>
            <a:r>
              <a:rPr lang="en-US" dirty="0" err="1"/>
              <a:t>c’tor</a:t>
            </a:r>
            <a:r>
              <a:rPr lang="en-US" dirty="0"/>
              <a:t> injected</a:t>
            </a:r>
          </a:p>
          <a:p>
            <a:r>
              <a:rPr lang="en-US" dirty="0" err="1"/>
              <a:t>CheckStock</a:t>
            </a:r>
            <a:r>
              <a:rPr lang="en-US" dirty="0"/>
              <a:t> “feature” method:</a:t>
            </a:r>
          </a:p>
          <a:p>
            <a:pPr lvl="1"/>
            <a:r>
              <a:rPr lang="en-US" dirty="0"/>
              <a:t>1) Gets input data</a:t>
            </a:r>
          </a:p>
          <a:p>
            <a:pPr lvl="1"/>
            <a:r>
              <a:rPr lang="en-US" dirty="0"/>
              <a:t>2) Applies thresholds (business rules)</a:t>
            </a:r>
          </a:p>
          <a:p>
            <a:pPr lvl="1"/>
            <a:r>
              <a:rPr lang="en-US" dirty="0"/>
              <a:t>3) Sends message (maybe)</a:t>
            </a:r>
          </a:p>
          <a:p>
            <a:r>
              <a:rPr lang="en-US" dirty="0"/>
              <a:t>This code is fully testable, and can be written and tested before the injected IO dependencies are implemented.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071E-C289-4995-B9C8-70D5E6B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95" y="0"/>
            <a:ext cx="689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7ADBA-E273-4D75-88E9-D7C4F4E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4" y="3599547"/>
            <a:ext cx="275310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761AC-DF44-4E4F-B2AB-88BE59E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49E-D007-4F6E-A5EB-7852E6F84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BD27-EBC4-4A8B-ACD4-7D7354F1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NotificationThresholds.cs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defined thresholds that are stored in Sqlite</a:t>
            </a:r>
          </a:p>
          <a:p>
            <a:r>
              <a:rPr lang="en-US" b="1" dirty="0" err="1"/>
              <a:t>StockInfo.cs</a:t>
            </a:r>
            <a:br>
              <a:rPr lang="en-US" b="1" dirty="0"/>
            </a:br>
            <a:r>
              <a:rPr lang="en-US" dirty="0"/>
              <a:t>Represents stock price</a:t>
            </a:r>
          </a:p>
          <a:p>
            <a:r>
              <a:rPr lang="en-US" b="1" dirty="0" err="1"/>
              <a:t>Message.cs</a:t>
            </a:r>
            <a:br>
              <a:rPr lang="en-US" b="1" dirty="0"/>
            </a:br>
            <a:r>
              <a:rPr lang="en-US" dirty="0"/>
              <a:t>A message is generated only if a stock value is higher the </a:t>
            </a:r>
            <a:r>
              <a:rPr lang="en-US" dirty="0" err="1"/>
              <a:t>thresholds.High</a:t>
            </a:r>
            <a:r>
              <a:rPr lang="en-US" dirty="0"/>
              <a:t> or lower than </a:t>
            </a:r>
            <a:r>
              <a:rPr lang="en-US" dirty="0" err="1"/>
              <a:t>thresholds.Low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9294B-70AC-4379-80D8-88DC66F51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1273" y="1490998"/>
            <a:ext cx="3124636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7210F-AF79-4ED6-80E6-D34A09AD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70" y="3466178"/>
            <a:ext cx="2943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5C7-E7B8-4DBD-928A-AF37E43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7" y="452718"/>
            <a:ext cx="9404723" cy="1400530"/>
          </a:xfrm>
        </p:spPr>
        <p:txBody>
          <a:bodyPr/>
          <a:lstStyle/>
          <a:p>
            <a:r>
              <a:rPr lang="en-US" dirty="0"/>
              <a:t>C# -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594-AE39-42C4-B7F8-8E7CD9B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08" y="1853248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BDA2-11F7-4DEC-AB5B-EC1D6826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07" y="2462848"/>
            <a:ext cx="4036061" cy="3741738"/>
          </a:xfrm>
        </p:spPr>
        <p:txBody>
          <a:bodyPr/>
          <a:lstStyle/>
          <a:p>
            <a:r>
              <a:rPr lang="en-US" dirty="0"/>
              <a:t>Connection string info is constructor injected</a:t>
            </a:r>
          </a:p>
          <a:p>
            <a:r>
              <a:rPr lang="en-US" dirty="0"/>
              <a:t>Basic ADO.NET query</a:t>
            </a:r>
          </a:p>
          <a:p>
            <a:r>
              <a:rPr lang="en-US" dirty="0"/>
              <a:t>Either returns </a:t>
            </a:r>
            <a:r>
              <a:rPr lang="en-US" b="1" dirty="0" err="1"/>
              <a:t>NotificationThresholds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pPr lvl="1"/>
            <a:r>
              <a:rPr lang="en-US" dirty="0"/>
              <a:t>(The seasoned dev should know to check for nulls!)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4ED46-7C6D-457F-BD11-913F364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32863"/>
            <a:ext cx="758295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2A7-11E3-4794-B7A3-CCDCC4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40B2-F449-4F82-945B-F4F92DAA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510A-3776-40B7-BC92-1CF95BC8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504199" cy="37417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YahooFinanceApi</a:t>
            </a:r>
            <a:r>
              <a:rPr lang="en-US" dirty="0"/>
              <a:t> to check stock price</a:t>
            </a:r>
          </a:p>
          <a:p>
            <a:r>
              <a:rPr lang="en-US" dirty="0"/>
              <a:t>Returns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2E760-64FF-4FD2-BF61-37F31F63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0" y="1532631"/>
            <a:ext cx="702090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1461</Words>
  <Application>Microsoft Office PowerPoint</Application>
  <PresentationFormat>Widescreen</PresentationFormat>
  <Paragraphs>198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Refactoring to Testability in C# / F#</vt:lpstr>
      <vt:lpstr>Objectives</vt:lpstr>
      <vt:lpstr>TradeMinder Demo Specs</vt:lpstr>
      <vt:lpstr>C# Implementation</vt:lpstr>
      <vt:lpstr>C# - Program.cs</vt:lpstr>
      <vt:lpstr>C# - Feature  </vt:lpstr>
      <vt:lpstr>C# - Entities</vt:lpstr>
      <vt:lpstr>C# - Database</vt:lpstr>
      <vt:lpstr>C# - StockApi</vt:lpstr>
      <vt:lpstr>C# - Unit Tests</vt:lpstr>
      <vt:lpstr>F# - “Refactor to Testability”</vt:lpstr>
      <vt:lpstr>F# - Progressively Testable Design</vt:lpstr>
      <vt:lpstr>Core Concept: IO and Pure</vt:lpstr>
      <vt:lpstr>Core Concept: IO -&gt; pure -&gt; IO</vt:lpstr>
      <vt:lpstr>F# - Program.fs</vt:lpstr>
      <vt:lpstr>F# - Phase 1: StockThresholdNotifier.fs</vt:lpstr>
      <vt:lpstr>F# - IO: StockApi.fs</vt:lpstr>
      <vt:lpstr>F# - IO: Database.fs</vt:lpstr>
      <vt:lpstr>F# - Phase 2</vt:lpstr>
      <vt:lpstr>F# - Phase 2: Testing a Pure Function</vt:lpstr>
      <vt:lpstr>F# - Phase 2 –&gt; Phase 3 Refactor</vt:lpstr>
      <vt:lpstr>F# - Phase 3</vt:lpstr>
      <vt:lpstr>F# - Phase 3 – Full Unit Testing</vt:lpstr>
      <vt:lpstr>Side-by-side: Solution Layout</vt:lpstr>
      <vt:lpstr>Side-by-side: Database</vt:lpstr>
      <vt:lpstr>Side-by-side: StockApi</vt:lpstr>
      <vt:lpstr>BONUS: Domain Driven Design</vt:lpstr>
      <vt:lpstr>&lt;/&gt;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TradeMinder F#</dc:title>
  <dc:creator>Jordan Marr</dc:creator>
  <cp:lastModifiedBy>Jordan Marr</cp:lastModifiedBy>
  <cp:revision>131</cp:revision>
  <dcterms:created xsi:type="dcterms:W3CDTF">2020-05-06T20:53:21Z</dcterms:created>
  <dcterms:modified xsi:type="dcterms:W3CDTF">2020-05-07T16:25:00Z</dcterms:modified>
</cp:coreProperties>
</file>