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6"/>
    <p:restoredTop sz="95833"/>
  </p:normalViewPr>
  <p:slideViewPr>
    <p:cSldViewPr snapToGrid="0" snapToObjects="1">
      <p:cViewPr varScale="1">
        <p:scale>
          <a:sx n="62" d="100"/>
          <a:sy n="62" d="100"/>
        </p:scale>
        <p:origin x="20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FED29-F68D-4E81-BFBE-2AB7C7BF192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0F1654-2425-4BCD-84E2-95A9FB01E46B}">
      <dgm:prSet/>
      <dgm:spPr/>
      <dgm:t>
        <a:bodyPr/>
        <a:lstStyle/>
        <a:p>
          <a:r>
            <a:rPr lang="en-US"/>
            <a:t>Start with 16-bit encryption for plaintext hex</a:t>
          </a:r>
        </a:p>
      </dgm:t>
    </dgm:pt>
    <dgm:pt modelId="{5227BC36-29AD-4C71-8C71-4E0AE412C874}" type="parTrans" cxnId="{AEF7FE07-D245-4251-97B9-7453DFF1C16C}">
      <dgm:prSet/>
      <dgm:spPr/>
      <dgm:t>
        <a:bodyPr/>
        <a:lstStyle/>
        <a:p>
          <a:endParaRPr lang="en-US"/>
        </a:p>
      </dgm:t>
    </dgm:pt>
    <dgm:pt modelId="{9364ABCC-D37F-4D74-B338-38B37FCC791C}" type="sibTrans" cxnId="{AEF7FE07-D245-4251-97B9-7453DFF1C16C}">
      <dgm:prSet/>
      <dgm:spPr/>
      <dgm:t>
        <a:bodyPr/>
        <a:lstStyle/>
        <a:p>
          <a:endParaRPr lang="en-US"/>
        </a:p>
      </dgm:t>
    </dgm:pt>
    <dgm:pt modelId="{9ECDA33A-0773-4023-9306-86B57EF176B8}">
      <dgm:prSet/>
      <dgm:spPr/>
      <dgm:t>
        <a:bodyPr/>
        <a:lstStyle/>
        <a:p>
          <a:r>
            <a:rPr lang="en-US"/>
            <a:t>Main.go</a:t>
          </a:r>
        </a:p>
      </dgm:t>
    </dgm:pt>
    <dgm:pt modelId="{E2251B0B-C95E-4EBE-8AD4-3BD329EE52BB}" type="parTrans" cxnId="{844A01AF-E69B-4AEF-B720-17646B157307}">
      <dgm:prSet/>
      <dgm:spPr/>
      <dgm:t>
        <a:bodyPr/>
        <a:lstStyle/>
        <a:p>
          <a:endParaRPr lang="en-US"/>
        </a:p>
      </dgm:t>
    </dgm:pt>
    <dgm:pt modelId="{C787A928-DD11-454B-87FD-D11437B4FD69}" type="sibTrans" cxnId="{844A01AF-E69B-4AEF-B720-17646B157307}">
      <dgm:prSet/>
      <dgm:spPr/>
      <dgm:t>
        <a:bodyPr/>
        <a:lstStyle/>
        <a:p>
          <a:endParaRPr lang="en-US"/>
        </a:p>
      </dgm:t>
    </dgm:pt>
    <dgm:pt modelId="{5FE5F84A-0948-4E9C-9809-108B653BCF46}">
      <dgm:prSet/>
      <dgm:spPr/>
      <dgm:t>
        <a:bodyPr/>
        <a:lstStyle/>
        <a:p>
          <a:r>
            <a:rPr lang="en-US"/>
            <a:t>AESCipher.go</a:t>
          </a:r>
        </a:p>
      </dgm:t>
    </dgm:pt>
    <dgm:pt modelId="{8CDD9EB1-918C-4987-9F90-14C235B6779F}" type="parTrans" cxnId="{F7D46F49-0A31-41B7-8FFB-BC621365FCBA}">
      <dgm:prSet/>
      <dgm:spPr/>
      <dgm:t>
        <a:bodyPr/>
        <a:lstStyle/>
        <a:p>
          <a:endParaRPr lang="en-US"/>
        </a:p>
      </dgm:t>
    </dgm:pt>
    <dgm:pt modelId="{0CC6D4A6-99A6-4684-8E7A-5721BA1A2735}" type="sibTrans" cxnId="{F7D46F49-0A31-41B7-8FFB-BC621365FCBA}">
      <dgm:prSet/>
      <dgm:spPr/>
      <dgm:t>
        <a:bodyPr/>
        <a:lstStyle/>
        <a:p>
          <a:endParaRPr lang="en-US"/>
        </a:p>
      </dgm:t>
    </dgm:pt>
    <dgm:pt modelId="{FC1F5F7C-8CB0-4118-8F2C-E7E0AE27C033}">
      <dgm:prSet/>
      <dgm:spPr/>
      <dgm:t>
        <a:bodyPr/>
        <a:lstStyle/>
        <a:p>
          <a:r>
            <a:rPr lang="en-US"/>
            <a:t>Refactor for file encryption</a:t>
          </a:r>
        </a:p>
      </dgm:t>
    </dgm:pt>
    <dgm:pt modelId="{859DBD92-27E6-4B75-8428-5CBED284FFB3}" type="parTrans" cxnId="{916626BF-C92E-4461-AA4C-615DDFD8FA9D}">
      <dgm:prSet/>
      <dgm:spPr/>
      <dgm:t>
        <a:bodyPr/>
        <a:lstStyle/>
        <a:p>
          <a:endParaRPr lang="en-US"/>
        </a:p>
      </dgm:t>
    </dgm:pt>
    <dgm:pt modelId="{EF600357-102E-4C2D-9100-5A5D7A1E0285}" type="sibTrans" cxnId="{916626BF-C92E-4461-AA4C-615DDFD8FA9D}">
      <dgm:prSet/>
      <dgm:spPr/>
      <dgm:t>
        <a:bodyPr/>
        <a:lstStyle/>
        <a:p>
          <a:endParaRPr lang="en-US"/>
        </a:p>
      </dgm:t>
    </dgm:pt>
    <dgm:pt modelId="{C5C9CA87-2973-4922-BFE0-FF1C7343D5BC}">
      <dgm:prSet/>
      <dgm:spPr/>
      <dgm:t>
        <a:bodyPr/>
        <a:lstStyle/>
        <a:p>
          <a:r>
            <a:rPr lang="en-US"/>
            <a:t>File reader added to main.go</a:t>
          </a:r>
        </a:p>
      </dgm:t>
    </dgm:pt>
    <dgm:pt modelId="{C3CC0C14-C152-4F63-9F48-F3068A3D6A09}" type="parTrans" cxnId="{15FB1A02-9C2D-4823-95B6-27F7D0261A3B}">
      <dgm:prSet/>
      <dgm:spPr/>
      <dgm:t>
        <a:bodyPr/>
        <a:lstStyle/>
        <a:p>
          <a:endParaRPr lang="en-US"/>
        </a:p>
      </dgm:t>
    </dgm:pt>
    <dgm:pt modelId="{10EFCFA2-0D45-43A8-850C-C4E09FFC4775}" type="sibTrans" cxnId="{15FB1A02-9C2D-4823-95B6-27F7D0261A3B}">
      <dgm:prSet/>
      <dgm:spPr/>
      <dgm:t>
        <a:bodyPr/>
        <a:lstStyle/>
        <a:p>
          <a:endParaRPr lang="en-US"/>
        </a:p>
      </dgm:t>
    </dgm:pt>
    <dgm:pt modelId="{6CAB3BBB-F1EC-447A-89C6-645AACC4CE81}">
      <dgm:prSet/>
      <dgm:spPr/>
      <dgm:t>
        <a:bodyPr/>
        <a:lstStyle/>
        <a:p>
          <a:r>
            <a:rPr lang="en-US"/>
            <a:t>parseFile(content string) = string</a:t>
          </a:r>
        </a:p>
      </dgm:t>
    </dgm:pt>
    <dgm:pt modelId="{FCDCA8D5-301E-41E6-A8C3-7596E11F9EE4}" type="parTrans" cxnId="{724ABD46-2D7D-421C-BF5D-EFFC3725C33E}">
      <dgm:prSet/>
      <dgm:spPr/>
      <dgm:t>
        <a:bodyPr/>
        <a:lstStyle/>
        <a:p>
          <a:endParaRPr lang="en-US"/>
        </a:p>
      </dgm:t>
    </dgm:pt>
    <dgm:pt modelId="{A53C5690-1727-42D0-B0AA-285FF7A00171}" type="sibTrans" cxnId="{724ABD46-2D7D-421C-BF5D-EFFC3725C33E}">
      <dgm:prSet/>
      <dgm:spPr/>
      <dgm:t>
        <a:bodyPr/>
        <a:lstStyle/>
        <a:p>
          <a:endParaRPr lang="en-US"/>
        </a:p>
      </dgm:t>
    </dgm:pt>
    <dgm:pt modelId="{4844EF2E-23EF-44DD-982E-24503304F6C5}">
      <dgm:prSet/>
      <dgm:spPr/>
      <dgm:t>
        <a:bodyPr/>
        <a:lstStyle/>
        <a:p>
          <a:r>
            <a:rPr lang="en-US"/>
            <a:t>randomHex(n int) = string</a:t>
          </a:r>
        </a:p>
      </dgm:t>
    </dgm:pt>
    <dgm:pt modelId="{D1865196-A449-4FC9-BA04-BB9C079A646F}" type="parTrans" cxnId="{0A6BE496-674F-4735-A82C-EA3947311473}">
      <dgm:prSet/>
      <dgm:spPr/>
      <dgm:t>
        <a:bodyPr/>
        <a:lstStyle/>
        <a:p>
          <a:endParaRPr lang="en-US"/>
        </a:p>
      </dgm:t>
    </dgm:pt>
    <dgm:pt modelId="{72D6F388-19AC-477A-8422-D66A9B7F0360}" type="sibTrans" cxnId="{0A6BE496-674F-4735-A82C-EA3947311473}">
      <dgm:prSet/>
      <dgm:spPr/>
      <dgm:t>
        <a:bodyPr/>
        <a:lstStyle/>
        <a:p>
          <a:endParaRPr lang="en-US"/>
        </a:p>
      </dgm:t>
    </dgm:pt>
    <dgm:pt modelId="{5A860BEB-1E52-4023-ACC5-C318CEED6BBD}">
      <dgm:prSet/>
      <dgm:spPr/>
      <dgm:t>
        <a:bodyPr/>
        <a:lstStyle/>
        <a:p>
          <a:r>
            <a:rPr lang="en-US"/>
            <a:t>File Selector in form </a:t>
          </a:r>
        </a:p>
      </dgm:t>
    </dgm:pt>
    <dgm:pt modelId="{7661C2C3-FA43-4C7D-9D34-553B043A8E38}" type="parTrans" cxnId="{00B58CF6-F313-4466-A5D0-36439690FDF7}">
      <dgm:prSet/>
      <dgm:spPr/>
      <dgm:t>
        <a:bodyPr/>
        <a:lstStyle/>
        <a:p>
          <a:endParaRPr lang="en-US"/>
        </a:p>
      </dgm:t>
    </dgm:pt>
    <dgm:pt modelId="{FE5BECAA-0400-413A-BD56-DF4AC8269155}" type="sibTrans" cxnId="{00B58CF6-F313-4466-A5D0-36439690FDF7}">
      <dgm:prSet/>
      <dgm:spPr/>
      <dgm:t>
        <a:bodyPr/>
        <a:lstStyle/>
        <a:p>
          <a:endParaRPr lang="en-US"/>
        </a:p>
      </dgm:t>
    </dgm:pt>
    <dgm:pt modelId="{EC42E0E0-5EBB-164F-83BB-4932B7ADDA12}" type="pres">
      <dgm:prSet presAssocID="{4DDFED29-F68D-4E81-BFBE-2AB7C7BF192F}" presName="linear" presStyleCnt="0">
        <dgm:presLayoutVars>
          <dgm:animLvl val="lvl"/>
          <dgm:resizeHandles val="exact"/>
        </dgm:presLayoutVars>
      </dgm:prSet>
      <dgm:spPr/>
    </dgm:pt>
    <dgm:pt modelId="{11E27904-416A-CF4A-86B1-76D5C66E1DCB}" type="pres">
      <dgm:prSet presAssocID="{A90F1654-2425-4BCD-84E2-95A9FB01E46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595F21D-9648-9742-A8F2-3807AE246678}" type="pres">
      <dgm:prSet presAssocID="{A90F1654-2425-4BCD-84E2-95A9FB01E46B}" presName="childText" presStyleLbl="revTx" presStyleIdx="0" presStyleCnt="2">
        <dgm:presLayoutVars>
          <dgm:bulletEnabled val="1"/>
        </dgm:presLayoutVars>
      </dgm:prSet>
      <dgm:spPr/>
    </dgm:pt>
    <dgm:pt modelId="{50BFF569-955B-F54C-A079-7A37B92AFA4C}" type="pres">
      <dgm:prSet presAssocID="{FC1F5F7C-8CB0-4118-8F2C-E7E0AE27C03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065B1E4-1040-CC42-B31E-1454A9F52157}" type="pres">
      <dgm:prSet presAssocID="{FC1F5F7C-8CB0-4118-8F2C-E7E0AE27C03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5FB1A02-9C2D-4823-95B6-27F7D0261A3B}" srcId="{FC1F5F7C-8CB0-4118-8F2C-E7E0AE27C033}" destId="{C5C9CA87-2973-4922-BFE0-FF1C7343D5BC}" srcOrd="0" destOrd="0" parTransId="{C3CC0C14-C152-4F63-9F48-F3068A3D6A09}" sibTransId="{10EFCFA2-0D45-43A8-850C-C4E09FFC4775}"/>
    <dgm:cxn modelId="{AEF7FE07-D245-4251-97B9-7453DFF1C16C}" srcId="{4DDFED29-F68D-4E81-BFBE-2AB7C7BF192F}" destId="{A90F1654-2425-4BCD-84E2-95A9FB01E46B}" srcOrd="0" destOrd="0" parTransId="{5227BC36-29AD-4C71-8C71-4E0AE412C874}" sibTransId="{9364ABCC-D37F-4D74-B338-38B37FCC791C}"/>
    <dgm:cxn modelId="{3952210F-E703-304A-9393-14F0F2BB380C}" type="presOf" srcId="{FC1F5F7C-8CB0-4118-8F2C-E7E0AE27C033}" destId="{50BFF569-955B-F54C-A079-7A37B92AFA4C}" srcOrd="0" destOrd="0" presId="urn:microsoft.com/office/officeart/2005/8/layout/vList2"/>
    <dgm:cxn modelId="{31B13A22-D513-E248-B89B-D2C4F0EBCBD6}" type="presOf" srcId="{5A860BEB-1E52-4023-ACC5-C318CEED6BBD}" destId="{C065B1E4-1040-CC42-B31E-1454A9F52157}" srcOrd="0" destOrd="3" presId="urn:microsoft.com/office/officeart/2005/8/layout/vList2"/>
    <dgm:cxn modelId="{A71B1627-C8C5-1C4B-A9F6-163A3D68B515}" type="presOf" srcId="{9ECDA33A-0773-4023-9306-86B57EF176B8}" destId="{2595F21D-9648-9742-A8F2-3807AE246678}" srcOrd="0" destOrd="0" presId="urn:microsoft.com/office/officeart/2005/8/layout/vList2"/>
    <dgm:cxn modelId="{0EC7E02D-2666-1E4C-B2F5-C414D04FCB1F}" type="presOf" srcId="{4844EF2E-23EF-44DD-982E-24503304F6C5}" destId="{C065B1E4-1040-CC42-B31E-1454A9F52157}" srcOrd="0" destOrd="2" presId="urn:microsoft.com/office/officeart/2005/8/layout/vList2"/>
    <dgm:cxn modelId="{36D8A43A-9FF4-CD45-911C-B7E90841E5F0}" type="presOf" srcId="{C5C9CA87-2973-4922-BFE0-FF1C7343D5BC}" destId="{C065B1E4-1040-CC42-B31E-1454A9F52157}" srcOrd="0" destOrd="0" presId="urn:microsoft.com/office/officeart/2005/8/layout/vList2"/>
    <dgm:cxn modelId="{724ABD46-2D7D-421C-BF5D-EFFC3725C33E}" srcId="{FC1F5F7C-8CB0-4118-8F2C-E7E0AE27C033}" destId="{6CAB3BBB-F1EC-447A-89C6-645AACC4CE81}" srcOrd="1" destOrd="0" parTransId="{FCDCA8D5-301E-41E6-A8C3-7596E11F9EE4}" sibTransId="{A53C5690-1727-42D0-B0AA-285FF7A00171}"/>
    <dgm:cxn modelId="{F7D46F49-0A31-41B7-8FFB-BC621365FCBA}" srcId="{A90F1654-2425-4BCD-84E2-95A9FB01E46B}" destId="{5FE5F84A-0948-4E9C-9809-108B653BCF46}" srcOrd="1" destOrd="0" parTransId="{8CDD9EB1-918C-4987-9F90-14C235B6779F}" sibTransId="{0CC6D4A6-99A6-4684-8E7A-5721BA1A2735}"/>
    <dgm:cxn modelId="{E639565D-7B62-CF4E-A7F7-1EF2FF37F641}" type="presOf" srcId="{6CAB3BBB-F1EC-447A-89C6-645AACC4CE81}" destId="{C065B1E4-1040-CC42-B31E-1454A9F52157}" srcOrd="0" destOrd="1" presId="urn:microsoft.com/office/officeart/2005/8/layout/vList2"/>
    <dgm:cxn modelId="{B274786B-E588-0D4A-8F32-A8BD6143F17E}" type="presOf" srcId="{5FE5F84A-0948-4E9C-9809-108B653BCF46}" destId="{2595F21D-9648-9742-A8F2-3807AE246678}" srcOrd="0" destOrd="1" presId="urn:microsoft.com/office/officeart/2005/8/layout/vList2"/>
    <dgm:cxn modelId="{0A6BE496-674F-4735-A82C-EA3947311473}" srcId="{FC1F5F7C-8CB0-4118-8F2C-E7E0AE27C033}" destId="{4844EF2E-23EF-44DD-982E-24503304F6C5}" srcOrd="2" destOrd="0" parTransId="{D1865196-A449-4FC9-BA04-BB9C079A646F}" sibTransId="{72D6F388-19AC-477A-8422-D66A9B7F0360}"/>
    <dgm:cxn modelId="{844A01AF-E69B-4AEF-B720-17646B157307}" srcId="{A90F1654-2425-4BCD-84E2-95A9FB01E46B}" destId="{9ECDA33A-0773-4023-9306-86B57EF176B8}" srcOrd="0" destOrd="0" parTransId="{E2251B0B-C95E-4EBE-8AD4-3BD329EE52BB}" sibTransId="{C787A928-DD11-454B-87FD-D11437B4FD69}"/>
    <dgm:cxn modelId="{916626BF-C92E-4461-AA4C-615DDFD8FA9D}" srcId="{4DDFED29-F68D-4E81-BFBE-2AB7C7BF192F}" destId="{FC1F5F7C-8CB0-4118-8F2C-E7E0AE27C033}" srcOrd="1" destOrd="0" parTransId="{859DBD92-27E6-4B75-8428-5CBED284FFB3}" sibTransId="{EF600357-102E-4C2D-9100-5A5D7A1E0285}"/>
    <dgm:cxn modelId="{FF1132CA-75A1-B147-9A36-55D13746F28E}" type="presOf" srcId="{4DDFED29-F68D-4E81-BFBE-2AB7C7BF192F}" destId="{EC42E0E0-5EBB-164F-83BB-4932B7ADDA12}" srcOrd="0" destOrd="0" presId="urn:microsoft.com/office/officeart/2005/8/layout/vList2"/>
    <dgm:cxn modelId="{F8DA55F6-57F4-0447-A9FE-F10629DB4776}" type="presOf" srcId="{A90F1654-2425-4BCD-84E2-95A9FB01E46B}" destId="{11E27904-416A-CF4A-86B1-76D5C66E1DCB}" srcOrd="0" destOrd="0" presId="urn:microsoft.com/office/officeart/2005/8/layout/vList2"/>
    <dgm:cxn modelId="{00B58CF6-F313-4466-A5D0-36439690FDF7}" srcId="{FC1F5F7C-8CB0-4118-8F2C-E7E0AE27C033}" destId="{5A860BEB-1E52-4023-ACC5-C318CEED6BBD}" srcOrd="3" destOrd="0" parTransId="{7661C2C3-FA43-4C7D-9D34-553B043A8E38}" sibTransId="{FE5BECAA-0400-413A-BD56-DF4AC8269155}"/>
    <dgm:cxn modelId="{233DF230-4BE3-B244-AE60-4401CA36C89E}" type="presParOf" srcId="{EC42E0E0-5EBB-164F-83BB-4932B7ADDA12}" destId="{11E27904-416A-CF4A-86B1-76D5C66E1DCB}" srcOrd="0" destOrd="0" presId="urn:microsoft.com/office/officeart/2005/8/layout/vList2"/>
    <dgm:cxn modelId="{BD89B4B3-2644-7D4C-9FB6-6479FF6A9813}" type="presParOf" srcId="{EC42E0E0-5EBB-164F-83BB-4932B7ADDA12}" destId="{2595F21D-9648-9742-A8F2-3807AE246678}" srcOrd="1" destOrd="0" presId="urn:microsoft.com/office/officeart/2005/8/layout/vList2"/>
    <dgm:cxn modelId="{8EDA9F7C-4D46-BF43-93A6-393361619E37}" type="presParOf" srcId="{EC42E0E0-5EBB-164F-83BB-4932B7ADDA12}" destId="{50BFF569-955B-F54C-A079-7A37B92AFA4C}" srcOrd="2" destOrd="0" presId="urn:microsoft.com/office/officeart/2005/8/layout/vList2"/>
    <dgm:cxn modelId="{81D51892-0B18-464D-B3BC-8B1A0025BDC0}" type="presParOf" srcId="{EC42E0E0-5EBB-164F-83BB-4932B7ADDA12}" destId="{C065B1E4-1040-CC42-B31E-1454A9F5215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27904-416A-CF4A-86B1-76D5C66E1DCB}">
      <dsp:nvSpPr>
        <dsp:cNvPr id="0" name=""/>
        <dsp:cNvSpPr/>
      </dsp:nvSpPr>
      <dsp:spPr>
        <a:xfrm>
          <a:off x="0" y="58703"/>
          <a:ext cx="6391275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Start with 16-bit encryption for plaintext hex</a:t>
          </a:r>
        </a:p>
      </dsp:txBody>
      <dsp:txXfrm>
        <a:off x="62141" y="120844"/>
        <a:ext cx="6266993" cy="1148678"/>
      </dsp:txXfrm>
    </dsp:sp>
    <dsp:sp modelId="{2595F21D-9648-9742-A8F2-3807AE246678}">
      <dsp:nvSpPr>
        <dsp:cNvPr id="0" name=""/>
        <dsp:cNvSpPr/>
      </dsp:nvSpPr>
      <dsp:spPr>
        <a:xfrm>
          <a:off x="0" y="1331663"/>
          <a:ext cx="6391275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Main.go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AESCipher.go</a:t>
          </a:r>
        </a:p>
      </dsp:txBody>
      <dsp:txXfrm>
        <a:off x="0" y="1331663"/>
        <a:ext cx="6391275" cy="861120"/>
      </dsp:txXfrm>
    </dsp:sp>
    <dsp:sp modelId="{50BFF569-955B-F54C-A079-7A37B92AFA4C}">
      <dsp:nvSpPr>
        <dsp:cNvPr id="0" name=""/>
        <dsp:cNvSpPr/>
      </dsp:nvSpPr>
      <dsp:spPr>
        <a:xfrm>
          <a:off x="0" y="2192783"/>
          <a:ext cx="6391275" cy="127296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Refactor for file encryption</a:t>
          </a:r>
        </a:p>
      </dsp:txBody>
      <dsp:txXfrm>
        <a:off x="62141" y="2254924"/>
        <a:ext cx="6266993" cy="1148678"/>
      </dsp:txXfrm>
    </dsp:sp>
    <dsp:sp modelId="{C065B1E4-1040-CC42-B31E-1454A9F52157}">
      <dsp:nvSpPr>
        <dsp:cNvPr id="0" name=""/>
        <dsp:cNvSpPr/>
      </dsp:nvSpPr>
      <dsp:spPr>
        <a:xfrm>
          <a:off x="0" y="3465743"/>
          <a:ext cx="6391275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File reader added to main.go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parseFile(content string) = string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randomHex(n int) = string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File Selector in form </a:t>
          </a:r>
        </a:p>
      </dsp:txBody>
      <dsp:txXfrm>
        <a:off x="0" y="3465743"/>
        <a:ext cx="6391275" cy="172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0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4F93-5ABB-E64D-A295-B6E28751D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02503"/>
            <a:ext cx="8825658" cy="2677648"/>
          </a:xfrm>
        </p:spPr>
        <p:txBody>
          <a:bodyPr/>
          <a:lstStyle/>
          <a:p>
            <a:r>
              <a:rPr lang="en-US" dirty="0"/>
              <a:t>The Golang AES File Encryption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CF986-5747-F74A-A871-BAB39F74A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366260"/>
            <a:ext cx="8825658" cy="127254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Jordan Murray</a:t>
            </a:r>
          </a:p>
          <a:p>
            <a:r>
              <a:rPr lang="en-US" dirty="0"/>
              <a:t>Marist College</a:t>
            </a:r>
          </a:p>
          <a:p>
            <a:r>
              <a:rPr lang="en-US" dirty="0"/>
              <a:t>May 23, 2021</a:t>
            </a:r>
          </a:p>
        </p:txBody>
      </p:sp>
    </p:spTree>
    <p:extLst>
      <p:ext uri="{BB962C8B-B14F-4D97-AF65-F5344CB8AC3E}">
        <p14:creationId xmlns:p14="http://schemas.microsoft.com/office/powerpoint/2010/main" val="3893217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95"/>
    </mc:Choice>
    <mc:Fallback>
      <p:transition spd="slow" advTm="1039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37AF-1B18-EE42-ABC1-27BEC8D6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47FA5-EC36-8445-B692-ABC895BF6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contain sensitive data, and are susceptible to many kinds of attacks</a:t>
            </a:r>
          </a:p>
          <a:p>
            <a:endParaRPr lang="en-US" dirty="0"/>
          </a:p>
          <a:p>
            <a:r>
              <a:rPr lang="en-US" dirty="0"/>
              <a:t>Relevant to work at my internship</a:t>
            </a:r>
          </a:p>
          <a:p>
            <a:endParaRPr lang="en-US" dirty="0"/>
          </a:p>
          <a:p>
            <a:r>
              <a:rPr lang="en-US" dirty="0"/>
              <a:t>Motivation to compare the runtime of Java and Golang</a:t>
            </a:r>
          </a:p>
        </p:txBody>
      </p:sp>
    </p:spTree>
    <p:extLst>
      <p:ext uri="{BB962C8B-B14F-4D97-AF65-F5344CB8AC3E}">
        <p14:creationId xmlns:p14="http://schemas.microsoft.com/office/powerpoint/2010/main" val="192562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969"/>
    </mc:Choice>
    <mc:Fallback>
      <p:transition spd="slow" advTm="4696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2F57E-A503-CC49-A07B-C9D6733E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EBEBEB"/>
                </a:solidFill>
              </a:rPr>
              <a:t>Methodology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E6B2E5F-157E-4539-9AD8-46849D87D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50478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429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9159"/>
    </mc:Choice>
    <mc:Fallback>
      <p:transition spd="slow" advTm="12915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8E9C3-FC82-0848-8CDA-E24FC7FA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62B7-E1AD-DA4B-9FAE-DB94D2D7C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5240851"/>
            <a:ext cx="8825658" cy="828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cap="all" dirty="0">
                <a:solidFill>
                  <a:schemeClr val="tx2"/>
                </a:solidFill>
                <a:hlinkClick r:id="rId3"/>
              </a:rPr>
              <a:t>http://localhost:9000/</a:t>
            </a:r>
            <a:r>
              <a:rPr lang="en-US" sz="2400" cap="all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2167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871"/>
    </mc:Choice>
    <mc:Fallback>
      <p:transition spd="slow" advTm="558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4234-89FC-5045-967A-B1AD70A2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Results: Plaintext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C36AAE-8855-5C4A-AD29-6CC2F7E15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742289"/>
              </p:ext>
            </p:extLst>
          </p:nvPr>
        </p:nvGraphicFramePr>
        <p:xfrm>
          <a:off x="271463" y="2582545"/>
          <a:ext cx="11610973" cy="4214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4191">
                  <a:extLst>
                    <a:ext uri="{9D8B030D-6E8A-4147-A177-3AD203B41FA5}">
                      <a16:colId xmlns:a16="http://schemas.microsoft.com/office/drawing/2014/main" val="2086312710"/>
                    </a:ext>
                  </a:extLst>
                </a:gridCol>
                <a:gridCol w="2616494">
                  <a:extLst>
                    <a:ext uri="{9D8B030D-6E8A-4147-A177-3AD203B41FA5}">
                      <a16:colId xmlns:a16="http://schemas.microsoft.com/office/drawing/2014/main" val="2774547412"/>
                    </a:ext>
                  </a:extLst>
                </a:gridCol>
                <a:gridCol w="2937232">
                  <a:extLst>
                    <a:ext uri="{9D8B030D-6E8A-4147-A177-3AD203B41FA5}">
                      <a16:colId xmlns:a16="http://schemas.microsoft.com/office/drawing/2014/main" val="749992097"/>
                    </a:ext>
                  </a:extLst>
                </a:gridCol>
                <a:gridCol w="1862353">
                  <a:extLst>
                    <a:ext uri="{9D8B030D-6E8A-4147-A177-3AD203B41FA5}">
                      <a16:colId xmlns:a16="http://schemas.microsoft.com/office/drawing/2014/main" val="3472493184"/>
                    </a:ext>
                  </a:extLst>
                </a:gridCol>
                <a:gridCol w="1580703">
                  <a:extLst>
                    <a:ext uri="{9D8B030D-6E8A-4147-A177-3AD203B41FA5}">
                      <a16:colId xmlns:a16="http://schemas.microsoft.com/office/drawing/2014/main" val="4280766129"/>
                    </a:ext>
                  </a:extLst>
                </a:gridCol>
              </a:tblGrid>
              <a:tr h="2487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Plaintext hex input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key hex input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Output String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Java Runtime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Golang Runtime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extLst>
                  <a:ext uri="{0D108BD9-81ED-4DB2-BD59-A6C34878D82A}">
                    <a16:rowId xmlns:a16="http://schemas.microsoft.com/office/drawing/2014/main" val="565081952"/>
                  </a:ext>
                </a:extLst>
              </a:tr>
              <a:tr h="3645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54776F204F6E65204E696E652054776F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5468617473206D79204B756E67204675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29C3505F571420F6402299B31A02D73A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38059.981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241.131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extLst>
                  <a:ext uri="{0D108BD9-81ED-4DB2-BD59-A6C34878D82A}">
                    <a16:rowId xmlns:a16="http://schemas.microsoft.com/office/drawing/2014/main" val="1950243941"/>
                  </a:ext>
                </a:extLst>
              </a:tr>
              <a:tr h="3645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43617365207769746820616C6C203173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11111111111111111111111111111111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6566BFDAE144226EDD0B9F31ABDA3298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36321.066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210.146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extLst>
                  <a:ext uri="{0D108BD9-81ED-4DB2-BD59-A6C34878D82A}">
                    <a16:rowId xmlns:a16="http://schemas.microsoft.com/office/drawing/2014/main" val="3856077801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43617365207769746820616C6C204673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FFFFFFFFFFFFFFFFFFFFFFFFFFFFFFFF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7C24B741D2BA535BE0A87138EFCBFABA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27162.776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194.194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extLst>
                  <a:ext uri="{0D108BD9-81ED-4DB2-BD59-A6C34878D82A}">
                    <a16:rowId xmlns:a16="http://schemas.microsoft.com/office/drawing/2014/main" val="536596990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4361736520776974682030312E2E4673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0123456789ABCDEF0123456789ABCDEF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42696B1B7E557B3D37B7A7F8A53B56AB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26163.854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230.384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extLst>
                  <a:ext uri="{0D108BD9-81ED-4DB2-BD59-A6C34878D82A}">
                    <a16:rowId xmlns:a16="http://schemas.microsoft.com/office/drawing/2014/main" val="114622422"/>
                  </a:ext>
                </a:extLst>
              </a:tr>
              <a:tr h="3645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616C7465726E6174696E672030312773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01010101010101010101010101010101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32FF6A8E23EBA2B97CA47314DA9E9F56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26245.006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219.603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extLst>
                  <a:ext uri="{0D108BD9-81ED-4DB2-BD59-A6C34878D82A}">
                    <a16:rowId xmlns:a16="http://schemas.microsoft.com/office/drawing/2014/main" val="2226776957"/>
                  </a:ext>
                </a:extLst>
              </a:tr>
              <a:tr h="3645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7261706964207461626C657320342075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48656C6C6F20576F726C64202121210A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85233B96585F65C7F365981DE21E0B45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36955.239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210.719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extLst>
                  <a:ext uri="{0D108BD9-81ED-4DB2-BD59-A6C34878D82A}">
                    <a16:rowId xmlns:a16="http://schemas.microsoft.com/office/drawing/2014/main" val="2905204587"/>
                  </a:ext>
                </a:extLst>
              </a:tr>
              <a:tr h="3645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64657363202D20696E202D20616E732E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57656C636F6D65746F4D534353363330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FCA3DF67558D4CCE57DCAB362FFE09AA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36629.793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217.445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extLst>
                  <a:ext uri="{0D108BD9-81ED-4DB2-BD59-A6C34878D82A}">
                    <a16:rowId xmlns:a16="http://schemas.microsoft.com/office/drawing/2014/main" val="1482476870"/>
                  </a:ext>
                </a:extLst>
              </a:tr>
              <a:tr h="3645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61697368776172796120706167616C61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44722E205061626C6F2052697661732E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94E4929435E2D32FBC2B6D58A24AA416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27149.917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213.656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extLst>
                  <a:ext uri="{0D108BD9-81ED-4DB2-BD59-A6C34878D82A}">
                    <a16:rowId xmlns:a16="http://schemas.microsoft.com/office/drawing/2014/main" val="3996358138"/>
                  </a:ext>
                </a:extLst>
              </a:tr>
              <a:tr h="3645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4E61676120416E757261672042656572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41534349492032204865782074657874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5BF1F1DDB0A3B8011F3C7013E222A70B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31279.199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233.897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extLst>
                  <a:ext uri="{0D108BD9-81ED-4DB2-BD59-A6C34878D82A}">
                    <a16:rowId xmlns:a16="http://schemas.microsoft.com/office/drawing/2014/main" val="1097711431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57696C6C2041492072756C652075733F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4D617269737420436F6C6C6567652E2C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BCFA99B9F1EB90132E96DC6114D4BB08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30987.971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244.953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extLst>
                  <a:ext uri="{0D108BD9-81ED-4DB2-BD59-A6C34878D82A}">
                    <a16:rowId xmlns:a16="http://schemas.microsoft.com/office/drawing/2014/main" val="1392380484"/>
                  </a:ext>
                </a:extLst>
              </a:tr>
              <a:tr h="138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extLst>
                  <a:ext uri="{0D108BD9-81ED-4DB2-BD59-A6C34878D82A}">
                    <a16:rowId xmlns:a16="http://schemas.microsoft.com/office/drawing/2014/main" val="2834959564"/>
                  </a:ext>
                </a:extLst>
              </a:tr>
              <a:tr h="15634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Average Times: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31695.4802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221.6128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05" marR="46805" marT="0" marB="0"/>
                </a:tc>
                <a:extLst>
                  <a:ext uri="{0D108BD9-81ED-4DB2-BD59-A6C34878D82A}">
                    <a16:rowId xmlns:a16="http://schemas.microsoft.com/office/drawing/2014/main" val="2862851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586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203"/>
    </mc:Choice>
    <mc:Fallback>
      <p:transition spd="slow" advTm="5320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74234-89FC-5045-967A-B1AD70A2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88" y="1460094"/>
            <a:ext cx="3382297" cy="32819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Analysis and Results:</a:t>
            </a:r>
            <a:b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Files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26515A-109C-CF49-867B-96A4ECE71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673803"/>
              </p:ext>
            </p:extLst>
          </p:nvPr>
        </p:nvGraphicFramePr>
        <p:xfrm>
          <a:off x="771525" y="1928813"/>
          <a:ext cx="6809148" cy="2813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5418">
                  <a:extLst>
                    <a:ext uri="{9D8B030D-6E8A-4147-A177-3AD203B41FA5}">
                      <a16:colId xmlns:a16="http://schemas.microsoft.com/office/drawing/2014/main" val="698668096"/>
                    </a:ext>
                  </a:extLst>
                </a:gridCol>
                <a:gridCol w="1032828">
                  <a:extLst>
                    <a:ext uri="{9D8B030D-6E8A-4147-A177-3AD203B41FA5}">
                      <a16:colId xmlns:a16="http://schemas.microsoft.com/office/drawing/2014/main" val="2690257155"/>
                    </a:ext>
                  </a:extLst>
                </a:gridCol>
                <a:gridCol w="995106">
                  <a:extLst>
                    <a:ext uri="{9D8B030D-6E8A-4147-A177-3AD203B41FA5}">
                      <a16:colId xmlns:a16="http://schemas.microsoft.com/office/drawing/2014/main" val="1367894435"/>
                    </a:ext>
                  </a:extLst>
                </a:gridCol>
                <a:gridCol w="3095796">
                  <a:extLst>
                    <a:ext uri="{9D8B030D-6E8A-4147-A177-3AD203B41FA5}">
                      <a16:colId xmlns:a16="http://schemas.microsoft.com/office/drawing/2014/main" val="780941930"/>
                    </a:ext>
                  </a:extLst>
                </a:gridCol>
              </a:tblGrid>
              <a:tr h="5215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File 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32" marR="77432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File Type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32" marR="77432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Number of Bytes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32" marR="77432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Sample Output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32" marR="77432" marT="0" marB="0" anchor="b"/>
                </a:tc>
                <a:extLst>
                  <a:ext uri="{0D108BD9-81ED-4DB2-BD59-A6C34878D82A}">
                    <a16:rowId xmlns:a16="http://schemas.microsoft.com/office/drawing/2014/main" val="3625810573"/>
                  </a:ext>
                </a:extLst>
              </a:tr>
              <a:tr h="9957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test.txt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32" marR="77432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text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32" marR="7743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32" marR="77432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5E469E957B4D03BB94A1B18CB3A76735427DA80F4C7ADCA1A0655E81380238DF47289744BEE7269D4952C4FC50E12D70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32" marR="77432" marT="0" marB="0" anchor="b"/>
                </a:tc>
                <a:extLst>
                  <a:ext uri="{0D108BD9-81ED-4DB2-BD59-A6C34878D82A}">
                    <a16:rowId xmlns:a16="http://schemas.microsoft.com/office/drawing/2014/main" val="4194258558"/>
                  </a:ext>
                </a:extLst>
              </a:tr>
              <a:tr h="4899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My Resume.docx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32" marR="77432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word doc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32" marR="7743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23353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32" marR="77432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Too Large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32" marR="77432" marT="0" marB="0" anchor="b"/>
                </a:tc>
                <a:extLst>
                  <a:ext uri="{0D108BD9-81ED-4DB2-BD59-A6C34878D82A}">
                    <a16:rowId xmlns:a16="http://schemas.microsoft.com/office/drawing/2014/main" val="437867607"/>
                  </a:ext>
                </a:extLst>
              </a:tr>
              <a:tr h="2844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project-1.pdf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32" marR="77432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pdf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32" marR="7743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71510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32" marR="77432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Too Large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32" marR="77432" marT="0" marB="0" anchor="b"/>
                </a:tc>
                <a:extLst>
                  <a:ext uri="{0D108BD9-81ED-4DB2-BD59-A6C34878D82A}">
                    <a16:rowId xmlns:a16="http://schemas.microsoft.com/office/drawing/2014/main" val="1566945215"/>
                  </a:ext>
                </a:extLst>
              </a:tr>
              <a:tr h="5215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marist-college.jpeg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32" marR="77432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jpeg image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32" marR="7743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1132892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32" marR="77432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Too Large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32" marR="77432" marT="0" marB="0" anchor="b"/>
                </a:tc>
                <a:extLst>
                  <a:ext uri="{0D108BD9-81ED-4DB2-BD59-A6C34878D82A}">
                    <a16:rowId xmlns:a16="http://schemas.microsoft.com/office/drawing/2014/main" val="3924331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186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28383"/>
    </mc:Choice>
    <mc:Fallback>
      <p:transition spd="slow" advTm="2838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4F93-5ABB-E64D-A295-B6E28751D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0755" y="2090176"/>
            <a:ext cx="8825658" cy="2677648"/>
          </a:xfrm>
        </p:spPr>
        <p:txBody>
          <a:bodyPr/>
          <a:lstStyle/>
          <a:p>
            <a:pPr algn="ctr"/>
            <a:r>
              <a:rPr lang="en-US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02925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23"/>
    </mc:Choice>
    <mc:Fallback>
      <p:transition spd="slow" advTm="5123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225</Words>
  <Application>Microsoft Macintosh PowerPoint</Application>
  <PresentationFormat>Widescreen</PresentationFormat>
  <Paragraphs>110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Ion Boardroom</vt:lpstr>
      <vt:lpstr>The Golang AES File Encryption Project</vt:lpstr>
      <vt:lpstr>Introduction/Background</vt:lpstr>
      <vt:lpstr>Methodology</vt:lpstr>
      <vt:lpstr>Demo</vt:lpstr>
      <vt:lpstr>Analysis and Results: Plaintext</vt:lpstr>
      <vt:lpstr>Analysis and Results: Files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Golang AES File Encryption Project</dc:title>
  <dc:creator>Jordan Murray1</dc:creator>
  <cp:lastModifiedBy>Jordan Murray1</cp:lastModifiedBy>
  <cp:revision>17</cp:revision>
  <dcterms:created xsi:type="dcterms:W3CDTF">2021-05-23T05:51:20Z</dcterms:created>
  <dcterms:modified xsi:type="dcterms:W3CDTF">2021-05-23T17:20:57Z</dcterms:modified>
</cp:coreProperties>
</file>