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719" r:id="rId1"/>
  </p:sldMasterIdLst>
  <p:notesMasterIdLst>
    <p:notesMasterId r:id="rId9"/>
  </p:notesMasterIdLst>
  <p:sldIdLst>
    <p:sldId id="262" r:id="rId2"/>
    <p:sldId id="261" r:id="rId3"/>
    <p:sldId id="257" r:id="rId4"/>
    <p:sldId id="258" r:id="rId5"/>
    <p:sldId id="259" r:id="rId6"/>
    <p:sldId id="260" r:id="rId7"/>
    <p:sldId id="263" r:id="rId8"/>
  </p:sldIdLst>
  <p:sldSz cx="14630400" cy="8229600"/>
  <p:notesSz cx="8229600" cy="14630400"/>
  <p:embeddedFontLst>
    <p:embeddedFont>
      <p:font typeface="ADLaM Display" panose="02010000000000000000" pitchFamily="2" charset="0"/>
      <p:regular r:id="rId10"/>
    </p:embeddedFont>
    <p:embeddedFont>
      <p:font typeface="Patrick Hand" panose="00000500000000000000" pitchFamily="2" charset="0"/>
      <p:regular r:id="rId11"/>
    </p:embeddedFont>
    <p:embeddedFont>
      <p:font typeface="Rockwell Extra Bold" panose="02060903040505020403" pitchFamily="18" charset="0"/>
      <p:bold r:id="rId12"/>
    </p:embeddedFont>
    <p:embeddedFont>
      <p:font typeface="Tw Cen MT" panose="020B0602020104020603" pitchFamily="34" charset="0"/>
      <p:regular r:id="rId13"/>
      <p:bold r:id="rId14"/>
      <p:italic r:id="rId15"/>
      <p:boldItalic r:id="rId1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>
        <p:scale>
          <a:sx n="52" d="100"/>
          <a:sy n="52" d="100"/>
        </p:scale>
        <p:origin x="1445" y="5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565525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4660900" y="0"/>
            <a:ext cx="3567113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8C3592-E854-ED4F-B71D-6BB80E876E34}" type="datetimeFigureOut">
              <a:rPr lang="es-ES" smtClean="0"/>
              <a:t>12/09/2024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-273050" y="1828800"/>
            <a:ext cx="8775700" cy="493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822325" y="7040563"/>
            <a:ext cx="6584950" cy="57610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13896975"/>
            <a:ext cx="3565525" cy="733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4660900" y="13896975"/>
            <a:ext cx="3567113" cy="733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B52ECC-3E49-1241-A606-046022B9FB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0665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5714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4630404" cy="8229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1" y="1"/>
            <a:ext cx="2766061" cy="82296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1709" y="1346836"/>
            <a:ext cx="10549890" cy="2865120"/>
          </a:xfrm>
        </p:spPr>
        <p:txBody>
          <a:bodyPr anchor="b">
            <a:normAutofit/>
          </a:bodyPr>
          <a:lstStyle>
            <a:lvl1pPr algn="l">
              <a:defRPr sz="576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1709" y="4322446"/>
            <a:ext cx="10549890" cy="1986914"/>
          </a:xfrm>
        </p:spPr>
        <p:txBody>
          <a:bodyPr>
            <a:normAutofit/>
          </a:bodyPr>
          <a:lstStyle>
            <a:lvl1pPr marL="0" indent="0" algn="l">
              <a:buNone/>
              <a:defRPr sz="2400" cap="all" baseline="0">
                <a:solidFill>
                  <a:schemeClr val="tx2"/>
                </a:solidFill>
              </a:defRPr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493013" y="6492242"/>
            <a:ext cx="3291840" cy="43815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9/12/2024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51709" y="6492242"/>
            <a:ext cx="6149863" cy="4381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876294" y="6492239"/>
            <a:ext cx="925307" cy="43815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43596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9693" y="5165597"/>
            <a:ext cx="11894826" cy="983226"/>
          </a:xfrm>
        </p:spPr>
        <p:txBody>
          <a:bodyPr anchor="b">
            <a:normAutofit/>
          </a:bodyPr>
          <a:lstStyle>
            <a:lvl1pPr>
              <a:defRPr sz="384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69693" y="727711"/>
            <a:ext cx="11894825" cy="3959734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84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69637" y="6148824"/>
            <a:ext cx="11893031" cy="818966"/>
          </a:xfrm>
        </p:spPr>
        <p:txBody>
          <a:bodyPr>
            <a:normAutofit/>
          </a:bodyPr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19950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9748" y="731520"/>
            <a:ext cx="11887146" cy="4114800"/>
          </a:xfrm>
        </p:spPr>
        <p:txBody>
          <a:bodyPr anchor="ctr">
            <a:normAutofit/>
          </a:bodyPr>
          <a:lstStyle>
            <a:lvl1pPr>
              <a:defRPr sz="432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69693" y="5303519"/>
            <a:ext cx="11885351" cy="1645919"/>
          </a:xfrm>
        </p:spPr>
        <p:txBody>
          <a:bodyPr anchor="ctr">
            <a:normAutofit/>
          </a:bodyPr>
          <a:lstStyle>
            <a:lvl1pPr marL="0" indent="0">
              <a:buNone/>
              <a:defRPr sz="216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71638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455" y="731519"/>
            <a:ext cx="11163302" cy="3298115"/>
          </a:xfrm>
        </p:spPr>
        <p:txBody>
          <a:bodyPr anchor="ctr">
            <a:normAutofit/>
          </a:bodyPr>
          <a:lstStyle>
            <a:lvl1pPr>
              <a:defRPr sz="432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2064773" y="4038668"/>
            <a:ext cx="10502759" cy="658762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69693" y="5171903"/>
            <a:ext cx="11887202" cy="1787395"/>
          </a:xfrm>
        </p:spPr>
        <p:txBody>
          <a:bodyPr anchor="ctr">
            <a:normAutofit/>
          </a:bodyPr>
          <a:lstStyle>
            <a:lvl1pPr marL="0" indent="0">
              <a:buNone/>
              <a:defRPr sz="216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084214" y="878873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96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644844" y="3317967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96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577299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9693" y="2560850"/>
            <a:ext cx="11887201" cy="3014202"/>
          </a:xfrm>
        </p:spPr>
        <p:txBody>
          <a:bodyPr anchor="b">
            <a:normAutofit/>
          </a:bodyPr>
          <a:lstStyle>
            <a:lvl1pPr>
              <a:defRPr sz="432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69637" y="5589186"/>
            <a:ext cx="11885406" cy="1368773"/>
          </a:xfrm>
        </p:spPr>
        <p:txBody>
          <a:bodyPr anchor="t">
            <a:normAutofit/>
          </a:bodyPr>
          <a:lstStyle>
            <a:lvl1pPr marL="0" indent="0">
              <a:buNone/>
              <a:defRPr sz="216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48470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369695" y="731520"/>
            <a:ext cx="11887198" cy="2286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69693" y="3209356"/>
            <a:ext cx="3836279" cy="82296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880" b="0" cap="all" baseline="0">
                <a:solidFill>
                  <a:schemeClr val="tx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3502" y="4032316"/>
            <a:ext cx="3850482" cy="2917123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7720" y="3213162"/>
            <a:ext cx="3821262" cy="82296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880" b="0" cap="all" baseline="0">
                <a:solidFill>
                  <a:schemeClr val="tx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5405056" y="4036122"/>
            <a:ext cx="3834996" cy="2917123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9422930" y="3209356"/>
            <a:ext cx="3833962" cy="82296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880" b="0" cap="all" baseline="0">
                <a:solidFill>
                  <a:schemeClr val="tx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9422930" y="4032316"/>
            <a:ext cx="3833962" cy="2917123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65444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369694" y="731520"/>
            <a:ext cx="11887199" cy="2286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69696" y="5285515"/>
            <a:ext cx="3834288" cy="69151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69696" y="3200398"/>
            <a:ext cx="3834288" cy="18288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4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69696" y="5977030"/>
            <a:ext cx="3834288" cy="981412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86864" y="5285515"/>
            <a:ext cx="3840480" cy="69151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5386864" y="3200398"/>
            <a:ext cx="3838728" cy="18288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4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5385112" y="5977029"/>
            <a:ext cx="3840480" cy="972410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9423081" y="5285514"/>
            <a:ext cx="3828889" cy="69151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9422931" y="3200398"/>
            <a:ext cx="3833963" cy="18288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4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9422930" y="5977025"/>
            <a:ext cx="3833962" cy="972414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50828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9/12/2024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669632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50881" y="731520"/>
            <a:ext cx="2406013" cy="621792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69692" y="731520"/>
            <a:ext cx="9298308" cy="621792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789528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32256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4443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201618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4013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29041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8189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9693" y="1703072"/>
            <a:ext cx="11887200" cy="3423284"/>
          </a:xfrm>
        </p:spPr>
        <p:txBody>
          <a:bodyPr anchor="b">
            <a:normAutofit/>
          </a:bodyPr>
          <a:lstStyle>
            <a:lvl1pPr>
              <a:defRPr sz="432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9693" y="5309235"/>
            <a:ext cx="11887200" cy="1649731"/>
          </a:xfrm>
        </p:spPr>
        <p:txBody>
          <a:bodyPr>
            <a:normAutofit/>
          </a:bodyPr>
          <a:lstStyle>
            <a:lvl1pPr marL="0" indent="0">
              <a:buNone/>
              <a:defRPr sz="216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63769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69693" y="2699383"/>
            <a:ext cx="5854067" cy="425005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1" y="2699383"/>
            <a:ext cx="5850253" cy="425005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9/12/2024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75092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9693" y="742952"/>
            <a:ext cx="11887200" cy="177355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4023" y="2699383"/>
            <a:ext cx="5579740" cy="988694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880" b="0" cap="all" baseline="0">
                <a:solidFill>
                  <a:schemeClr val="tx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9693" y="3688077"/>
            <a:ext cx="5854069" cy="326136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80970" y="2699382"/>
            <a:ext cx="5575922" cy="988694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880" b="0" cap="all" baseline="0">
                <a:solidFill>
                  <a:schemeClr val="tx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0" y="3688077"/>
            <a:ext cx="5850252" cy="326136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61902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73939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60502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6047" y="731521"/>
            <a:ext cx="4627244" cy="1967861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7441" y="711199"/>
            <a:ext cx="7069451" cy="6238241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6047" y="2699383"/>
            <a:ext cx="4627244" cy="4250057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9/12/2024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03932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9695" y="731520"/>
            <a:ext cx="7121410" cy="1967863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56865" y="731522"/>
            <a:ext cx="4400028" cy="621791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69693" y="2699383"/>
            <a:ext cx="7121413" cy="4250057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22742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4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4630404" cy="8229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7146" y="1"/>
            <a:ext cx="14464666" cy="82296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69695" y="742222"/>
            <a:ext cx="11887198" cy="17742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9695" y="2699384"/>
            <a:ext cx="11887199" cy="42500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48305" y="7059932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69694" y="7059931"/>
            <a:ext cx="748717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331586" y="7059929"/>
            <a:ext cx="925307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1303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  <p:sldLayoutId id="2147483736" r:id="rId17"/>
    <p:sldLayoutId id="2147483737" r:id="rId18"/>
    <p:sldLayoutId id="2147483738" r:id="rId19"/>
    <p:sldLayoutId id="2147483739" r:id="rId20"/>
    <p:sldLayoutId id="2147483740" r:id="rId21"/>
    <p:sldLayoutId id="2147483741" r:id="rId22"/>
  </p:sldLayoutIdLst>
  <p:hf sldNum="0" hdr="0" ftr="0" dt="0"/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432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120000"/>
        </a:lnSpc>
        <a:spcBef>
          <a:spcPts val="1200"/>
        </a:spcBef>
        <a:buSzPct val="125000"/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120000"/>
        </a:lnSpc>
        <a:spcBef>
          <a:spcPts val="6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120000"/>
        </a:lnSpc>
        <a:spcBef>
          <a:spcPts val="600"/>
        </a:spcBef>
        <a:buSzPct val="125000"/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120000"/>
        </a:lnSpc>
        <a:spcBef>
          <a:spcPts val="600"/>
        </a:spcBef>
        <a:buSzPct val="125000"/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120000"/>
        </a:lnSpc>
        <a:spcBef>
          <a:spcPts val="600"/>
        </a:spcBef>
        <a:buSzPct val="125000"/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120000"/>
        </a:lnSpc>
        <a:spcBef>
          <a:spcPts val="600"/>
        </a:spcBef>
        <a:buSzPct val="125000"/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120000"/>
        </a:lnSpc>
        <a:spcBef>
          <a:spcPts val="600"/>
        </a:spcBef>
        <a:buSzPct val="125000"/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120000"/>
        </a:lnSpc>
        <a:spcBef>
          <a:spcPts val="600"/>
        </a:spcBef>
        <a:buSzPct val="125000"/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120000"/>
        </a:lnSpc>
        <a:spcBef>
          <a:spcPts val="600"/>
        </a:spcBef>
        <a:buSzPct val="125000"/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7563C1B9-BEE8-01E0-92D2-072A6651FF2C}"/>
              </a:ext>
            </a:extLst>
          </p:cNvPr>
          <p:cNvSpPr txBox="1"/>
          <p:nvPr/>
        </p:nvSpPr>
        <p:spPr>
          <a:xfrm>
            <a:off x="4855633" y="1168400"/>
            <a:ext cx="4919134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UNIVERSIDAD LAICA ELOY ÁLFARO DE MANABÍ </a:t>
            </a:r>
          </a:p>
          <a:p>
            <a:pPr algn="ctr"/>
            <a:r>
              <a:rPr lang="es-MX" dirty="0"/>
              <a:t>       TECNOLOGÍAS DE LA INFORMACIÓN 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r>
              <a:rPr lang="es-MX" dirty="0"/>
              <a:t>MATERIA</a:t>
            </a:r>
          </a:p>
          <a:p>
            <a:pPr algn="ctr"/>
            <a:r>
              <a:rPr lang="es-MX" dirty="0"/>
              <a:t>SISTEMAS DISTRIBUIDOS</a:t>
            </a:r>
          </a:p>
          <a:p>
            <a:pPr algn="ctr"/>
            <a:endParaRPr lang="es-MX" dirty="0"/>
          </a:p>
          <a:p>
            <a:pPr algn="ctr"/>
            <a:r>
              <a:rPr lang="es-MX" dirty="0"/>
              <a:t>ESTUDIANTE </a:t>
            </a:r>
          </a:p>
          <a:p>
            <a:pPr algn="ctr"/>
            <a:r>
              <a:rPr lang="es-MX" dirty="0"/>
              <a:t>JORDAN ORDOÑEZ </a:t>
            </a:r>
          </a:p>
          <a:p>
            <a:pPr algn="ctr"/>
            <a:endParaRPr lang="es-MX" dirty="0"/>
          </a:p>
          <a:p>
            <a:pPr algn="ctr"/>
            <a:r>
              <a:rPr lang="es-MX" dirty="0"/>
              <a:t>PERÍODO</a:t>
            </a:r>
          </a:p>
          <a:p>
            <a:pPr algn="ctr"/>
            <a:r>
              <a:rPr lang="es-MX" dirty="0"/>
              <a:t>2024-1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r>
              <a:rPr lang="es-EC" dirty="0"/>
              <a:t>ING. CÉSAR SINCHIGUANO </a:t>
            </a:r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6137AAB-F1DB-A903-C504-3EE6220F8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0747" y="2211182"/>
            <a:ext cx="3971925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242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11" y="160421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50437" y="945475"/>
            <a:ext cx="7415927" cy="17033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6700"/>
              </a:lnSpc>
              <a:buNone/>
            </a:pPr>
            <a:r>
              <a:rPr lang="en-US" sz="53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Introducción a los Sistemas Distribuidos</a:t>
            </a:r>
            <a:endParaRPr lang="en-US" sz="5350" dirty="0"/>
          </a:p>
        </p:txBody>
      </p:sp>
      <p:sp>
        <p:nvSpPr>
          <p:cNvPr id="4" name="Text 1"/>
          <p:cNvSpPr/>
          <p:nvPr/>
        </p:nvSpPr>
        <p:spPr>
          <a:xfrm>
            <a:off x="5913033" y="2625590"/>
            <a:ext cx="8501236" cy="227229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24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Los sistemas distribuidos son un conjunto de computadoras independientes que cooperan para lograr un objetivo común. Estas computadoras pueden estar ubicadas en diferentes ubicaciones geográficas y conectadas a través de una red. En esencia, se trata de sistemas informáticos que se distribuyen entre varias máquinas en lugar de estar centralizados en una sola. A menudo se diseñan para mejorar el rendimiento, la disponibilidad, la escalabilidad y la tolerancia a fallos. Su importancia radica en su capacidad para gestionar grandes cantidades de datos y usuarios, y para ofrecer servicios complejos que serían imposibles de realizar con un único </a:t>
            </a:r>
            <a:r>
              <a:rPr lang="en-US" sz="2400" dirty="0" err="1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ordenador</a:t>
            </a:r>
            <a:r>
              <a:rPr lang="en-US" sz="24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.</a:t>
            </a:r>
          </a:p>
          <a:p>
            <a:pPr marL="0" indent="0">
              <a:lnSpc>
                <a:spcPts val="3100"/>
              </a:lnSpc>
              <a:buNone/>
            </a:pPr>
            <a:endParaRPr lang="en-US" sz="2400" dirty="0">
              <a:solidFill>
                <a:srgbClr val="383838"/>
              </a:solidFill>
              <a:latin typeface="Patrick Hand" pitchFamily="34" charset="0"/>
            </a:endParaRPr>
          </a:p>
          <a:p>
            <a:pPr marL="0" indent="0">
              <a:lnSpc>
                <a:spcPts val="3100"/>
              </a:lnSpc>
              <a:buNone/>
            </a:pPr>
            <a:endParaRPr lang="en-US" sz="1900" dirty="0"/>
          </a:p>
        </p:txBody>
      </p:sp>
      <p:sp>
        <p:nvSpPr>
          <p:cNvPr id="5" name="Shape 2"/>
          <p:cNvSpPr/>
          <p:nvPr/>
        </p:nvSpPr>
        <p:spPr>
          <a:xfrm>
            <a:off x="6350437" y="6870621"/>
            <a:ext cx="394930" cy="394930"/>
          </a:xfrm>
          <a:prstGeom prst="roundRect">
            <a:avLst>
              <a:gd name="adj" fmla="val 23151155"/>
            </a:avLst>
          </a:prstGeom>
          <a:noFill/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es-EC"/>
          </a:p>
        </p:txBody>
      </p:sp>
      <p:pic>
        <p:nvPicPr>
          <p:cNvPr id="1026" name="Picture 2" descr="Qué es un sistema distribuido y sus ventajas | OpenWebinars">
            <a:extLst>
              <a:ext uri="{FF2B5EF4-FFF2-40B4-BE49-F238E27FC236}">
                <a16:creationId xmlns:a16="http://schemas.microsoft.com/office/drawing/2014/main" id="{368D6EAD-972B-848A-1BAF-F8EF637BE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4174" y="6324516"/>
            <a:ext cx="4512015" cy="1882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1332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84252" y="855107"/>
            <a:ext cx="5253514" cy="4887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800"/>
              </a:lnSpc>
              <a:buNone/>
            </a:pPr>
            <a:r>
              <a:rPr lang="en-US" sz="30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Ventajas de los Sistemas Distribuidos</a:t>
            </a:r>
            <a:endParaRPr lang="en-US" sz="3050" dirty="0"/>
          </a:p>
        </p:txBody>
      </p:sp>
      <p:sp>
        <p:nvSpPr>
          <p:cNvPr id="4" name="Shape 1"/>
          <p:cNvSpPr/>
          <p:nvPr/>
        </p:nvSpPr>
        <p:spPr>
          <a:xfrm>
            <a:off x="684252" y="1857018"/>
            <a:ext cx="439817" cy="439817"/>
          </a:xfrm>
          <a:prstGeom prst="roundRect">
            <a:avLst>
              <a:gd name="adj" fmla="val 18671"/>
            </a:avLst>
          </a:prstGeom>
          <a:solidFill>
            <a:srgbClr val="E6E6E6"/>
          </a:solidFill>
          <a:ln w="7620">
            <a:solidFill>
              <a:srgbClr val="CCCCCC"/>
            </a:solidFill>
            <a:prstDash val="solid"/>
          </a:ln>
        </p:spPr>
        <p:txBody>
          <a:bodyPr/>
          <a:lstStyle/>
          <a:p>
            <a:endParaRPr lang="es-EC"/>
          </a:p>
        </p:txBody>
      </p:sp>
      <p:sp>
        <p:nvSpPr>
          <p:cNvPr id="5" name="Text 2"/>
          <p:cNvSpPr/>
          <p:nvPr/>
        </p:nvSpPr>
        <p:spPr>
          <a:xfrm>
            <a:off x="861536" y="1959531"/>
            <a:ext cx="85249" cy="2346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800"/>
              </a:lnSpc>
              <a:buNone/>
            </a:pPr>
            <a:r>
              <a:rPr lang="en-US" sz="18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1</a:t>
            </a:r>
            <a:endParaRPr lang="en-US" sz="1800" dirty="0"/>
          </a:p>
        </p:txBody>
      </p:sp>
      <p:sp>
        <p:nvSpPr>
          <p:cNvPr id="6" name="Text 3"/>
          <p:cNvSpPr/>
          <p:nvPr/>
        </p:nvSpPr>
        <p:spPr>
          <a:xfrm>
            <a:off x="1319570" y="1857018"/>
            <a:ext cx="1955125" cy="2443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900"/>
              </a:lnSpc>
              <a:buNone/>
            </a:pPr>
            <a:r>
              <a:rPr lang="en-US" sz="15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Escalabilidad</a:t>
            </a:r>
            <a:endParaRPr lang="en-US" sz="1500" dirty="0"/>
          </a:p>
        </p:txBody>
      </p:sp>
      <p:sp>
        <p:nvSpPr>
          <p:cNvPr id="7" name="Text 4"/>
          <p:cNvSpPr/>
          <p:nvPr/>
        </p:nvSpPr>
        <p:spPr>
          <a:xfrm>
            <a:off x="1319570" y="2218611"/>
            <a:ext cx="3154680" cy="21894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15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Los sistemas distribuidos permiten escalar horizontalmente agregando más computadoras a la red. Esto aumenta la capacidad de procesamiento y almacenamiento, lo que los hace ideales para manejar cargas de trabajo grandes y en crecimiento.</a:t>
            </a:r>
            <a:endParaRPr lang="en-US" sz="1500" dirty="0"/>
          </a:p>
        </p:txBody>
      </p:sp>
      <p:sp>
        <p:nvSpPr>
          <p:cNvPr id="8" name="Shape 5"/>
          <p:cNvSpPr/>
          <p:nvPr/>
        </p:nvSpPr>
        <p:spPr>
          <a:xfrm>
            <a:off x="4669750" y="1857018"/>
            <a:ext cx="439817" cy="439817"/>
          </a:xfrm>
          <a:prstGeom prst="roundRect">
            <a:avLst>
              <a:gd name="adj" fmla="val 18671"/>
            </a:avLst>
          </a:prstGeom>
          <a:solidFill>
            <a:srgbClr val="E6E6E6"/>
          </a:solidFill>
          <a:ln w="7620">
            <a:solidFill>
              <a:srgbClr val="CCCCCC"/>
            </a:solidFill>
            <a:prstDash val="solid"/>
          </a:ln>
        </p:spPr>
        <p:txBody>
          <a:bodyPr/>
          <a:lstStyle/>
          <a:p>
            <a:endParaRPr lang="es-EC"/>
          </a:p>
        </p:txBody>
      </p:sp>
      <p:sp>
        <p:nvSpPr>
          <p:cNvPr id="9" name="Text 6"/>
          <p:cNvSpPr/>
          <p:nvPr/>
        </p:nvSpPr>
        <p:spPr>
          <a:xfrm>
            <a:off x="4834771" y="1959531"/>
            <a:ext cx="109776" cy="2346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800"/>
              </a:lnSpc>
              <a:buNone/>
            </a:pPr>
            <a:r>
              <a:rPr lang="en-US" sz="18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2</a:t>
            </a:r>
            <a:endParaRPr lang="en-US" sz="1800" dirty="0"/>
          </a:p>
        </p:txBody>
      </p:sp>
      <p:sp>
        <p:nvSpPr>
          <p:cNvPr id="10" name="Text 7"/>
          <p:cNvSpPr/>
          <p:nvPr/>
        </p:nvSpPr>
        <p:spPr>
          <a:xfrm>
            <a:off x="5305068" y="1857018"/>
            <a:ext cx="1955125" cy="2443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900"/>
              </a:lnSpc>
              <a:buNone/>
            </a:pPr>
            <a:r>
              <a:rPr lang="en-US" sz="15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Disponibilidad</a:t>
            </a:r>
            <a:endParaRPr lang="en-US" sz="1500" dirty="0"/>
          </a:p>
        </p:txBody>
      </p:sp>
      <p:sp>
        <p:nvSpPr>
          <p:cNvPr id="11" name="Text 8"/>
          <p:cNvSpPr/>
          <p:nvPr/>
        </p:nvSpPr>
        <p:spPr>
          <a:xfrm>
            <a:off x="5305068" y="2218611"/>
            <a:ext cx="3154680" cy="25022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15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Si una computadora falla en un sistema distribuido, las otras computadoras pueden seguir funcionando, lo que aumenta la disponibilidad del sistema. La redundancia juega un papel crucial en la tolerancia a fallos, asegurando que el sistema permanezca operativo incluso si algunas partes fallan.</a:t>
            </a:r>
            <a:endParaRPr lang="en-US" sz="1500" dirty="0"/>
          </a:p>
        </p:txBody>
      </p:sp>
      <p:sp>
        <p:nvSpPr>
          <p:cNvPr id="12" name="Shape 9"/>
          <p:cNvSpPr/>
          <p:nvPr/>
        </p:nvSpPr>
        <p:spPr>
          <a:xfrm>
            <a:off x="684252" y="5136237"/>
            <a:ext cx="439817" cy="439817"/>
          </a:xfrm>
          <a:prstGeom prst="roundRect">
            <a:avLst>
              <a:gd name="adj" fmla="val 18671"/>
            </a:avLst>
          </a:prstGeom>
          <a:solidFill>
            <a:srgbClr val="E6E6E6"/>
          </a:solidFill>
          <a:ln w="7620">
            <a:solidFill>
              <a:srgbClr val="CCCCCC"/>
            </a:solidFill>
            <a:prstDash val="solid"/>
          </a:ln>
        </p:spPr>
        <p:txBody>
          <a:bodyPr/>
          <a:lstStyle/>
          <a:p>
            <a:endParaRPr lang="es-EC"/>
          </a:p>
        </p:txBody>
      </p:sp>
      <p:sp>
        <p:nvSpPr>
          <p:cNvPr id="13" name="Text 10"/>
          <p:cNvSpPr/>
          <p:nvPr/>
        </p:nvSpPr>
        <p:spPr>
          <a:xfrm>
            <a:off x="851535" y="5238750"/>
            <a:ext cx="105132" cy="2346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800"/>
              </a:lnSpc>
              <a:buNone/>
            </a:pPr>
            <a:r>
              <a:rPr lang="en-US" sz="18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3</a:t>
            </a:r>
            <a:endParaRPr lang="en-US" sz="1800" dirty="0"/>
          </a:p>
        </p:txBody>
      </p:sp>
      <p:sp>
        <p:nvSpPr>
          <p:cNvPr id="14" name="Text 11"/>
          <p:cNvSpPr/>
          <p:nvPr/>
        </p:nvSpPr>
        <p:spPr>
          <a:xfrm>
            <a:off x="1319570" y="5136237"/>
            <a:ext cx="1955125" cy="2443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900"/>
              </a:lnSpc>
              <a:buNone/>
            </a:pPr>
            <a:r>
              <a:rPr lang="en-US" sz="15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Tolerancia a Fallos</a:t>
            </a:r>
            <a:endParaRPr lang="en-US" sz="1500" dirty="0"/>
          </a:p>
        </p:txBody>
      </p:sp>
      <p:sp>
        <p:nvSpPr>
          <p:cNvPr id="15" name="Text 12"/>
          <p:cNvSpPr/>
          <p:nvPr/>
        </p:nvSpPr>
        <p:spPr>
          <a:xfrm>
            <a:off x="1319570" y="5497830"/>
            <a:ext cx="3154680" cy="18766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15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Los sistemas distribuidos pueden diseñarse para ser tolerantes a fallos, lo que significa que pueden continuar funcionando incluso si algunas computadoras fallan. Esta tolerancia se logra a través de la replicación de datos y la redundancia en la red.</a:t>
            </a:r>
            <a:endParaRPr lang="en-US" sz="1500" dirty="0"/>
          </a:p>
        </p:txBody>
      </p:sp>
      <p:sp>
        <p:nvSpPr>
          <p:cNvPr id="16" name="Shape 13"/>
          <p:cNvSpPr/>
          <p:nvPr/>
        </p:nvSpPr>
        <p:spPr>
          <a:xfrm>
            <a:off x="4669750" y="5136237"/>
            <a:ext cx="439817" cy="439817"/>
          </a:xfrm>
          <a:prstGeom prst="roundRect">
            <a:avLst>
              <a:gd name="adj" fmla="val 18671"/>
            </a:avLst>
          </a:prstGeom>
          <a:solidFill>
            <a:srgbClr val="E6E6E6"/>
          </a:solidFill>
          <a:ln w="7620">
            <a:solidFill>
              <a:srgbClr val="CCCCCC"/>
            </a:solidFill>
            <a:prstDash val="solid"/>
          </a:ln>
        </p:spPr>
        <p:txBody>
          <a:bodyPr/>
          <a:lstStyle/>
          <a:p>
            <a:endParaRPr lang="es-EC"/>
          </a:p>
        </p:txBody>
      </p:sp>
      <p:sp>
        <p:nvSpPr>
          <p:cNvPr id="17" name="Text 14"/>
          <p:cNvSpPr/>
          <p:nvPr/>
        </p:nvSpPr>
        <p:spPr>
          <a:xfrm>
            <a:off x="4845606" y="5238750"/>
            <a:ext cx="87987" cy="2346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800"/>
              </a:lnSpc>
              <a:buNone/>
            </a:pPr>
            <a:r>
              <a:rPr lang="en-US" sz="18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4</a:t>
            </a:r>
            <a:endParaRPr lang="en-US" sz="1800" dirty="0"/>
          </a:p>
        </p:txBody>
      </p:sp>
      <p:sp>
        <p:nvSpPr>
          <p:cNvPr id="18" name="Text 15"/>
          <p:cNvSpPr/>
          <p:nvPr/>
        </p:nvSpPr>
        <p:spPr>
          <a:xfrm>
            <a:off x="5305068" y="5136237"/>
            <a:ext cx="1955125" cy="2443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900"/>
              </a:lnSpc>
              <a:buNone/>
            </a:pPr>
            <a:r>
              <a:rPr lang="en-US" sz="15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Flexibilidad</a:t>
            </a:r>
            <a:endParaRPr lang="en-US" sz="1500" dirty="0"/>
          </a:p>
        </p:txBody>
      </p:sp>
      <p:sp>
        <p:nvSpPr>
          <p:cNvPr id="19" name="Text 16"/>
          <p:cNvSpPr/>
          <p:nvPr/>
        </p:nvSpPr>
        <p:spPr>
          <a:xfrm>
            <a:off x="5305068" y="5497830"/>
            <a:ext cx="3154680" cy="156388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15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Los sistemas distribuidos permiten flexibilidad en la implementación. Se pueden agregar o quitar computadoras según sea necesario, lo que facilita la adaptación a las cambiantes necesidades del negocio.</a:t>
            </a:r>
            <a:endParaRPr lang="en-US" sz="15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1726168"/>
            <a:ext cx="7177207" cy="6171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850"/>
              </a:lnSpc>
              <a:buNone/>
            </a:pPr>
            <a:r>
              <a:rPr lang="en-US" sz="38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Desventajas de los Sistemas Distribuidos</a:t>
            </a:r>
            <a:endParaRPr lang="en-US" sz="3850" dirty="0"/>
          </a:p>
        </p:txBody>
      </p:sp>
      <p:sp>
        <p:nvSpPr>
          <p:cNvPr id="3" name="Text 1"/>
          <p:cNvSpPr/>
          <p:nvPr/>
        </p:nvSpPr>
        <p:spPr>
          <a:xfrm>
            <a:off x="864037" y="2960370"/>
            <a:ext cx="2468880" cy="3086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Complejidad</a:t>
            </a:r>
            <a:endParaRPr lang="en-US" sz="1900" dirty="0"/>
          </a:p>
        </p:txBody>
      </p:sp>
      <p:sp>
        <p:nvSpPr>
          <p:cNvPr id="4" name="Text 2"/>
          <p:cNvSpPr/>
          <p:nvPr/>
        </p:nvSpPr>
        <p:spPr>
          <a:xfrm>
            <a:off x="864037" y="3515797"/>
            <a:ext cx="3898821" cy="276534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La complejidad del desarrollo y mantenimiento de sistemas distribuidos es significativamente mayor que la de los sistemas centralizados. La coordinación y la comunicación entre las diferentes computadoras requieren estrategias y mecanismos especiales.</a:t>
            </a:r>
            <a:endParaRPr lang="en-US" sz="1900" dirty="0"/>
          </a:p>
        </p:txBody>
      </p:sp>
      <p:sp>
        <p:nvSpPr>
          <p:cNvPr id="5" name="Text 3"/>
          <p:cNvSpPr/>
          <p:nvPr/>
        </p:nvSpPr>
        <p:spPr>
          <a:xfrm>
            <a:off x="5372695" y="2960370"/>
            <a:ext cx="2468880" cy="3086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Comunicación</a:t>
            </a:r>
            <a:endParaRPr lang="en-US" sz="1900" dirty="0"/>
          </a:p>
        </p:txBody>
      </p:sp>
      <p:sp>
        <p:nvSpPr>
          <p:cNvPr id="6" name="Text 4"/>
          <p:cNvSpPr/>
          <p:nvPr/>
        </p:nvSpPr>
        <p:spPr>
          <a:xfrm>
            <a:off x="5372695" y="3515797"/>
            <a:ext cx="3898821" cy="276534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La comunicación entre las diferentes computadoras en un sistema distribuido puede ser lenta y poco confiable. Los retrasos en la red y los errores de comunicación pueden dificultar la sincronización y el intercambio de datos entre diferentes componentes del sistema.</a:t>
            </a:r>
            <a:endParaRPr lang="en-US" sz="1900" dirty="0"/>
          </a:p>
        </p:txBody>
      </p:sp>
      <p:sp>
        <p:nvSpPr>
          <p:cNvPr id="7" name="Text 5"/>
          <p:cNvSpPr/>
          <p:nvPr/>
        </p:nvSpPr>
        <p:spPr>
          <a:xfrm>
            <a:off x="9881354" y="2960370"/>
            <a:ext cx="2468880" cy="3086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Seguridad</a:t>
            </a:r>
            <a:endParaRPr lang="en-US" sz="1900" dirty="0"/>
          </a:p>
        </p:txBody>
      </p:sp>
      <p:sp>
        <p:nvSpPr>
          <p:cNvPr id="8" name="Text 6"/>
          <p:cNvSpPr/>
          <p:nvPr/>
        </p:nvSpPr>
        <p:spPr>
          <a:xfrm>
            <a:off x="9881354" y="3515797"/>
            <a:ext cx="3898821" cy="23702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Los sistemas distribuidos son más propensos a las vulnerabilidades de seguridad. Es más difícil proteger los datos y la integridad del sistema cuando está distribuido entre múltiples computadoras y en ubicaciones geográficas dispersas.</a:t>
            </a:r>
            <a:endParaRPr lang="en-US" sz="1900" dirty="0"/>
          </a:p>
        </p:txBody>
      </p:sp>
      <p:pic>
        <p:nvPicPr>
          <p:cNvPr id="2050" name="Picture 2" descr="VENTAJAS Y DESVENTAJAS - SISTEMAS DISTRIBUIDOS">
            <a:extLst>
              <a:ext uri="{FF2B5EF4-FFF2-40B4-BE49-F238E27FC236}">
                <a16:creationId xmlns:a16="http://schemas.microsoft.com/office/drawing/2014/main" id="{B41AF02E-9581-289A-24EE-B8106CEFA2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1564" y="6483927"/>
            <a:ext cx="3009207" cy="161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63798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66155" y="564833"/>
            <a:ext cx="7811691" cy="95178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700"/>
              </a:lnSpc>
              <a:buNone/>
            </a:pPr>
            <a:r>
              <a:rPr lang="en-US" sz="29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Ventajas de los Sistemas Distribuidos frente a los Sistemas Centralizados</a:t>
            </a:r>
            <a:endParaRPr lang="en-US" sz="2950" dirty="0"/>
          </a:p>
        </p:txBody>
      </p:sp>
      <p:sp>
        <p:nvSpPr>
          <p:cNvPr id="4" name="Shape 1"/>
          <p:cNvSpPr/>
          <p:nvPr/>
        </p:nvSpPr>
        <p:spPr>
          <a:xfrm>
            <a:off x="666155" y="1802130"/>
            <a:ext cx="7811691" cy="5862637"/>
          </a:xfrm>
          <a:prstGeom prst="roundRect">
            <a:avLst>
              <a:gd name="adj" fmla="val 1364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  <p:txBody>
          <a:bodyPr/>
          <a:lstStyle/>
          <a:p>
            <a:endParaRPr lang="es-EC"/>
          </a:p>
        </p:txBody>
      </p:sp>
      <p:sp>
        <p:nvSpPr>
          <p:cNvPr id="5" name="Shape 2"/>
          <p:cNvSpPr/>
          <p:nvPr/>
        </p:nvSpPr>
        <p:spPr>
          <a:xfrm>
            <a:off x="673775" y="1809750"/>
            <a:ext cx="7796451" cy="1766411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s-EC"/>
          </a:p>
        </p:txBody>
      </p:sp>
      <p:sp>
        <p:nvSpPr>
          <p:cNvPr id="6" name="Text 3"/>
          <p:cNvSpPr/>
          <p:nvPr/>
        </p:nvSpPr>
        <p:spPr>
          <a:xfrm>
            <a:off x="864037" y="1931551"/>
            <a:ext cx="3513892" cy="3045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350"/>
              </a:lnSpc>
              <a:buNone/>
            </a:pPr>
            <a:r>
              <a:rPr lang="en-US" sz="28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Escalabilidad</a:t>
            </a:r>
            <a:endParaRPr lang="en-US" sz="2800" dirty="0"/>
          </a:p>
        </p:txBody>
      </p:sp>
      <p:sp>
        <p:nvSpPr>
          <p:cNvPr id="7" name="Text 4"/>
          <p:cNvSpPr/>
          <p:nvPr/>
        </p:nvSpPr>
        <p:spPr>
          <a:xfrm>
            <a:off x="4766072" y="1771650"/>
            <a:ext cx="3513892" cy="152280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350"/>
              </a:lnSpc>
              <a:buNone/>
            </a:pPr>
            <a:r>
              <a:rPr lang="en-US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Un sistema centralizado tiene un límite en la cantidad de usuarios o datos que puede manejar. Los sistemas distribuidos pueden crecer a medida que aumenta la demanda, agregando más computadoras</a:t>
            </a:r>
            <a:r>
              <a:rPr lang="en-US" sz="14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.</a:t>
            </a:r>
            <a:endParaRPr lang="en-US" sz="1450" dirty="0"/>
          </a:p>
        </p:txBody>
      </p:sp>
      <p:sp>
        <p:nvSpPr>
          <p:cNvPr id="8" name="Shape 5"/>
          <p:cNvSpPr/>
          <p:nvPr/>
        </p:nvSpPr>
        <p:spPr>
          <a:xfrm>
            <a:off x="673775" y="3576161"/>
            <a:ext cx="7796451" cy="146184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s-EC"/>
          </a:p>
        </p:txBody>
      </p:sp>
      <p:sp>
        <p:nvSpPr>
          <p:cNvPr id="9" name="Text 6"/>
          <p:cNvSpPr/>
          <p:nvPr/>
        </p:nvSpPr>
        <p:spPr>
          <a:xfrm>
            <a:off x="864037" y="3697962"/>
            <a:ext cx="3513892" cy="3045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350"/>
              </a:lnSpc>
              <a:buNone/>
            </a:pPr>
            <a:r>
              <a:rPr lang="en-US" sz="28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Tolerancia a fallos</a:t>
            </a:r>
            <a:endParaRPr lang="en-US" sz="2800" dirty="0"/>
          </a:p>
        </p:txBody>
      </p:sp>
      <p:sp>
        <p:nvSpPr>
          <p:cNvPr id="10" name="Text 7"/>
          <p:cNvSpPr/>
          <p:nvPr/>
        </p:nvSpPr>
        <p:spPr>
          <a:xfrm>
            <a:off x="4766072" y="3515200"/>
            <a:ext cx="3513892" cy="12182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350"/>
              </a:lnSpc>
              <a:buNone/>
            </a:pPr>
            <a:r>
              <a:rPr lang="en-US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Un sistema centralizado es vulnerable a fallos de hardware o software. Los sistemas distribuidos pueden seguir funcionando si algunas computadoras fallan.</a:t>
            </a:r>
            <a:endParaRPr lang="en-US" dirty="0"/>
          </a:p>
        </p:txBody>
      </p:sp>
      <p:sp>
        <p:nvSpPr>
          <p:cNvPr id="11" name="Shape 8"/>
          <p:cNvSpPr/>
          <p:nvPr/>
        </p:nvSpPr>
        <p:spPr>
          <a:xfrm>
            <a:off x="673775" y="5038011"/>
            <a:ext cx="7796451" cy="146184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s-EC"/>
          </a:p>
        </p:txBody>
      </p:sp>
      <p:sp>
        <p:nvSpPr>
          <p:cNvPr id="12" name="Text 9"/>
          <p:cNvSpPr/>
          <p:nvPr/>
        </p:nvSpPr>
        <p:spPr>
          <a:xfrm>
            <a:off x="864037" y="5159812"/>
            <a:ext cx="3513892" cy="3045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350"/>
              </a:lnSpc>
              <a:buNone/>
            </a:pPr>
            <a:r>
              <a:rPr lang="en-US" sz="28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Coste</a:t>
            </a:r>
            <a:endParaRPr lang="en-US" sz="2800" dirty="0"/>
          </a:p>
        </p:txBody>
      </p:sp>
      <p:sp>
        <p:nvSpPr>
          <p:cNvPr id="13" name="Text 10"/>
          <p:cNvSpPr/>
          <p:nvPr/>
        </p:nvSpPr>
        <p:spPr>
          <a:xfrm>
            <a:off x="4766072" y="5063546"/>
            <a:ext cx="3513892" cy="12182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350"/>
              </a:lnSpc>
              <a:buNone/>
            </a:pPr>
            <a:r>
              <a:rPr lang="en-US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Un sistema centralizado puede requerir hardware costoso. Los sistemas distribuidos pueden ser más económicos porque se pueden utilizar computadoras más pequeñas y baratas.</a:t>
            </a:r>
            <a:endParaRPr lang="en-US" dirty="0"/>
          </a:p>
        </p:txBody>
      </p:sp>
      <p:sp>
        <p:nvSpPr>
          <p:cNvPr id="14" name="Shape 11"/>
          <p:cNvSpPr/>
          <p:nvPr/>
        </p:nvSpPr>
        <p:spPr>
          <a:xfrm>
            <a:off x="666155" y="6515099"/>
            <a:ext cx="7796451" cy="1157288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s-EC" dirty="0"/>
          </a:p>
        </p:txBody>
      </p:sp>
      <p:sp>
        <p:nvSpPr>
          <p:cNvPr id="15" name="Text 12"/>
          <p:cNvSpPr/>
          <p:nvPr/>
        </p:nvSpPr>
        <p:spPr>
          <a:xfrm>
            <a:off x="864037" y="6621661"/>
            <a:ext cx="3513892" cy="3045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350"/>
              </a:lnSpc>
              <a:buNone/>
            </a:pPr>
            <a:r>
              <a:rPr lang="en-US" sz="28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Flexibilidad</a:t>
            </a:r>
            <a:endParaRPr lang="en-US" sz="2800" dirty="0"/>
          </a:p>
        </p:txBody>
      </p:sp>
      <p:sp>
        <p:nvSpPr>
          <p:cNvPr id="16" name="Text 13"/>
          <p:cNvSpPr/>
          <p:nvPr/>
        </p:nvSpPr>
        <p:spPr>
          <a:xfrm>
            <a:off x="4766072" y="6621661"/>
            <a:ext cx="3513892" cy="91368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350"/>
              </a:lnSpc>
              <a:buNone/>
            </a:pPr>
            <a:r>
              <a:rPr lang="en-US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Un sistema centralizado es más rígido. Los sistemas distribuidos se pueden adaptar a las necesidades cambiantes.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41137" y="616982"/>
            <a:ext cx="7634526" cy="107799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4200"/>
              </a:lnSpc>
              <a:buNone/>
            </a:pPr>
            <a:r>
              <a:rPr lang="en-US" sz="3350" dirty="0" err="1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Ventajas</a:t>
            </a:r>
            <a:r>
              <a:rPr lang="en-US" sz="33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 de </a:t>
            </a:r>
            <a:r>
              <a:rPr lang="en-US" sz="3350" dirty="0" err="1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los</a:t>
            </a:r>
            <a:r>
              <a:rPr lang="en-US" sz="33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 </a:t>
            </a:r>
            <a:r>
              <a:rPr lang="en-US" sz="3350" dirty="0" err="1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Sistemas</a:t>
            </a:r>
            <a:r>
              <a:rPr lang="en-US" sz="33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 </a:t>
            </a:r>
            <a:r>
              <a:rPr lang="en-US" sz="3350" dirty="0" err="1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Distribuidos</a:t>
            </a:r>
            <a:r>
              <a:rPr lang="en-US" sz="33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 </a:t>
            </a:r>
            <a:r>
              <a:rPr lang="en-US" sz="3350" dirty="0" err="1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frente</a:t>
            </a:r>
            <a:r>
              <a:rPr lang="en-US" sz="33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 a las </a:t>
            </a:r>
            <a:r>
              <a:rPr lang="en-US" sz="3350" dirty="0" err="1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Computadoras</a:t>
            </a:r>
            <a:r>
              <a:rPr lang="en-US" sz="33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 </a:t>
            </a:r>
            <a:r>
              <a:rPr lang="en-US" sz="3350" dirty="0" err="1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Aisladas</a:t>
            </a:r>
            <a:endParaRPr lang="en-US" sz="33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1137" y="2018348"/>
            <a:ext cx="1078230" cy="1864757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642741" y="2066746"/>
            <a:ext cx="2156460" cy="2694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24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Recursos Compartidos</a:t>
            </a:r>
            <a:endParaRPr lang="en-US" sz="2400" dirty="0"/>
          </a:p>
        </p:txBody>
      </p:sp>
      <p:sp>
        <p:nvSpPr>
          <p:cNvPr id="6" name="Text 2"/>
          <p:cNvSpPr/>
          <p:nvPr/>
        </p:nvSpPr>
        <p:spPr>
          <a:xfrm>
            <a:off x="7642741" y="2424550"/>
            <a:ext cx="6232922" cy="10347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0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Los sistemas distribuidos permiten compartir recursos como almacenamiento, procesamiento y capacidad de red. Esto es más eficiente que tener recursos separados en cada computadora aislada.</a:t>
            </a:r>
            <a:endParaRPr lang="en-US" sz="20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1137" y="3883104"/>
            <a:ext cx="1078230" cy="1864757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642741" y="4098727"/>
            <a:ext cx="2156460" cy="2694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Colaboración</a:t>
            </a:r>
            <a:endParaRPr lang="en-US" dirty="0"/>
          </a:p>
        </p:txBody>
      </p:sp>
      <p:sp>
        <p:nvSpPr>
          <p:cNvPr id="9" name="Text 4"/>
          <p:cNvSpPr/>
          <p:nvPr/>
        </p:nvSpPr>
        <p:spPr>
          <a:xfrm>
            <a:off x="7642741" y="4449068"/>
            <a:ext cx="6232922" cy="10347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0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Los sistemas distribuidos facilitan la colaboración entre diferentes usuarios y computadoras. Los usuarios pueden trabajar juntos en proyectos, acceder a la información y comunicarse fácilmente</a:t>
            </a:r>
            <a:r>
              <a:rPr lang="en-US" sz="16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.</a:t>
            </a:r>
            <a:endParaRPr lang="en-US" sz="16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1137" y="5747861"/>
            <a:ext cx="1078230" cy="1864757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642741" y="5828764"/>
            <a:ext cx="2156460" cy="2694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24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Escalabilidad</a:t>
            </a:r>
            <a:endParaRPr lang="en-US" sz="2400" dirty="0"/>
          </a:p>
        </p:txBody>
      </p:sp>
      <p:sp>
        <p:nvSpPr>
          <p:cNvPr id="12" name="Text 6"/>
          <p:cNvSpPr/>
          <p:nvPr/>
        </p:nvSpPr>
        <p:spPr>
          <a:xfrm>
            <a:off x="7642740" y="6225976"/>
            <a:ext cx="4918980" cy="138664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0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Las computadoras aisladas tienen una capacidad limitada. Los sistemas distribuidos pueden escalar para manejar cargas de trabajo más grandes agregando más computadoras a la red.</a:t>
            </a:r>
            <a:endParaRPr lang="en-US" sz="2000" dirty="0"/>
          </a:p>
        </p:txBody>
      </p:sp>
      <p:pic>
        <p:nvPicPr>
          <p:cNvPr id="3074" name="Picture 2" descr="Sistemas Distribuidos un enfoque distinto">
            <a:extLst>
              <a:ext uri="{FF2B5EF4-FFF2-40B4-BE49-F238E27FC236}">
                <a16:creationId xmlns:a16="http://schemas.microsoft.com/office/drawing/2014/main" id="{D5D752CC-A608-E94B-69CC-A935BBB05D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1720" y="6161061"/>
            <a:ext cx="2276475" cy="200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3D068328-C473-A3EC-8282-E17CF04A073C}"/>
              </a:ext>
            </a:extLst>
          </p:cNvPr>
          <p:cNvSpPr txBox="1"/>
          <p:nvPr/>
        </p:nvSpPr>
        <p:spPr>
          <a:xfrm>
            <a:off x="1338349" y="1056472"/>
            <a:ext cx="11953702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0" b="0" i="0" dirty="0">
                <a:effectLst/>
                <a:latin typeface="Rockwell Extra Bold" panose="02060903040505020403" pitchFamily="18" charset="0"/>
              </a:rPr>
              <a:t>Toma riesgos y prepárate para fallar:</a:t>
            </a:r>
            <a:r>
              <a:rPr lang="es-ES" sz="6000" b="1" i="0" dirty="0">
                <a:effectLst/>
                <a:latin typeface="Rockwell Extra Bold" panose="02060903040505020403" pitchFamily="18" charset="0"/>
              </a:rPr>
              <a:t> </a:t>
            </a:r>
            <a:r>
              <a:rPr lang="es-ES" sz="6000" b="0" i="1" dirty="0">
                <a:effectLst/>
                <a:latin typeface="Rockwell Extra Bold" panose="02060903040505020403" pitchFamily="18" charset="0"/>
              </a:rPr>
              <a:t>Ed </a:t>
            </a:r>
            <a:r>
              <a:rPr lang="es-ES" sz="6000" b="0" i="1" dirty="0" err="1">
                <a:effectLst/>
                <a:latin typeface="Rockwell Extra Bold" panose="02060903040505020403" pitchFamily="18" charset="0"/>
              </a:rPr>
              <a:t>catmull</a:t>
            </a:r>
            <a:endParaRPr lang="es-ES" sz="6000" b="0" i="1" dirty="0">
              <a:effectLst/>
              <a:latin typeface="Rockwell Extra Bold" panose="02060903040505020403" pitchFamily="18" charset="0"/>
            </a:endParaRPr>
          </a:p>
          <a:p>
            <a:endParaRPr lang="es-ES" sz="6000" i="1" dirty="0">
              <a:latin typeface="Rockwell Extra Bold" panose="02060903040505020403" pitchFamily="18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endParaRPr lang="es-ES" sz="6000" i="1" dirty="0">
              <a:latin typeface="Rockwell Extra Bold" panose="02060903040505020403" pitchFamily="18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r>
              <a:rPr lang="es-ES" sz="6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                    </a:t>
            </a:r>
            <a:r>
              <a:rPr lang="es-ES" sz="6000" dirty="0">
                <a:latin typeface="Rockwell Extra Bold" panose="02060903040505020403" pitchFamily="18" charset="0"/>
                <a:ea typeface="ADLaM Display" panose="02010000000000000000" pitchFamily="2" charset="0"/>
                <a:cs typeface="ADLaM Display" panose="02010000000000000000" pitchFamily="2" charset="0"/>
              </a:rPr>
              <a:t>Gracias</a:t>
            </a:r>
            <a:r>
              <a:rPr lang="es-ES" sz="6600" dirty="0">
                <a:latin typeface="Rockwell Extra Bold" panose="02060903040505020403" pitchFamily="18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</a:p>
          <a:p>
            <a:endParaRPr lang="es-EC" sz="6000" dirty="0">
              <a:latin typeface="Rockwell Extra Bold" panose="02060903040505020403" pitchFamily="18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9663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TotalTime>68</TotalTime>
  <Words>655</Words>
  <Application>Microsoft Office PowerPoint</Application>
  <PresentationFormat>Personalizado</PresentationFormat>
  <Paragraphs>70</Paragraphs>
  <Slides>7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4" baseType="lpstr">
      <vt:lpstr>Rockwell Extra Bold</vt:lpstr>
      <vt:lpstr>Aptos</vt:lpstr>
      <vt:lpstr>Patrick Hand</vt:lpstr>
      <vt:lpstr>ADLaM Display</vt:lpstr>
      <vt:lpstr>Arial</vt:lpstr>
      <vt:lpstr>Tw Cen MT</vt:lpstr>
      <vt:lpstr>Circuito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ORDOÑEZ GANCHOZO JORDAN ENRIQUE</cp:lastModifiedBy>
  <cp:revision>6</cp:revision>
  <dcterms:created xsi:type="dcterms:W3CDTF">2024-09-02T01:43:48Z</dcterms:created>
  <dcterms:modified xsi:type="dcterms:W3CDTF">2024-09-12T16:19:13Z</dcterms:modified>
</cp:coreProperties>
</file>