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9"/>
  </p:notesMasterIdLst>
  <p:sldIdLst>
    <p:sldId id="257" r:id="rId5"/>
    <p:sldId id="262"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0" d="100"/>
          <a:sy n="80" d="100"/>
        </p:scale>
        <p:origin x="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5E02A-2DCE-4A1D-8A53-AB2E54323B4A}" type="datetimeFigureOut">
              <a:rPr lang="en-GB" smtClean="0"/>
              <a:t>18/03/2022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2D690-5961-4FB3-94A3-5DD44650C9AF}" type="slidenum">
              <a:rPr lang="en-GB" smtClean="0"/>
              <a:t>‹#›</a:t>
            </a:fld>
            <a:endParaRPr lang="en-GB"/>
          </a:p>
        </p:txBody>
      </p:sp>
    </p:spTree>
    <p:extLst>
      <p:ext uri="{BB962C8B-B14F-4D97-AF65-F5344CB8AC3E}">
        <p14:creationId xmlns:p14="http://schemas.microsoft.com/office/powerpoint/2010/main" val="3467937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challenge is to structure the project in an appropriate. How to build the application in an efficient way, so it can work smoothly with huge request load (Imagine it has 750k active users). Payment and security is also challenge, because it is very important to build the app in a secured and stable way. The separation of the business logic in the context of microservices is a key detail to achieve the scalability and reliability in terms of functionality.</a:t>
            </a:r>
          </a:p>
        </p:txBody>
      </p:sp>
      <p:sp>
        <p:nvSpPr>
          <p:cNvPr id="4" name="Slide Number Placeholder 3"/>
          <p:cNvSpPr>
            <a:spLocks noGrp="1"/>
          </p:cNvSpPr>
          <p:nvPr>
            <p:ph type="sldNum" sz="quarter" idx="5"/>
          </p:nvPr>
        </p:nvSpPr>
        <p:spPr/>
        <p:txBody>
          <a:bodyPr/>
          <a:lstStyle/>
          <a:p>
            <a:fld id="{1072D690-5961-4FB3-94A3-5DD44650C9AF}" type="slidenum">
              <a:rPr lang="en-GB" smtClean="0"/>
              <a:t>2</a:t>
            </a:fld>
            <a:endParaRPr lang="en-GB"/>
          </a:p>
        </p:txBody>
      </p:sp>
    </p:spTree>
    <p:extLst>
      <p:ext uri="{BB962C8B-B14F-4D97-AF65-F5344CB8AC3E}">
        <p14:creationId xmlns:p14="http://schemas.microsoft.com/office/powerpoint/2010/main" val="1568298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3/18/2022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3/18/2022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3/18/2022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3/18/2022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3/18/2022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commons.wikimedia.org/wiki/File:Go_Logo_Blue.svg" TargetMode="External"/><Relationship Id="rId7" Type="http://schemas.openxmlformats.org/officeDocument/2006/relationships/hyperlink" Target="https://opensource.com/article/17/2/six-open-source-brands" TargetMode="External"/><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hyperlink" Target="https://commons.wikimedia.org/wiki/File:Vue.png" TargetMode="External"/><Relationship Id="rId4" Type="http://schemas.openxmlformats.org/officeDocument/2006/relationships/image" Target="../media/image6.png"/><Relationship Id="rId9" Type="http://schemas.openxmlformats.org/officeDocument/2006/relationships/hyperlink" Target="https://kryptera.se/sa-haller-google-sin-molntjanst-google-cloud-saker-med-kv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l="14621" r="17552" b="1"/>
          <a:stretch/>
        </p:blipFill>
        <p:spPr>
          <a:xfrm>
            <a:off x="228599" y="237744"/>
            <a:ext cx="7696201" cy="6382512"/>
          </a:xfrm>
          <a:prstGeom prst="rect">
            <a:avLst/>
          </a:prstGeom>
          <a:noFill/>
          <a:ln>
            <a:noFill/>
          </a:ln>
        </p:spPr>
      </p:pic>
      <p:sp>
        <p:nvSpPr>
          <p:cNvPr id="2" name="Title 1">
            <a:extLst>
              <a:ext uri="{FF2B5EF4-FFF2-40B4-BE49-F238E27FC236}">
                <a16:creationId xmlns:a16="http://schemas.microsoft.com/office/drawing/2014/main" id="{18C3B467-088C-4F3D-A9A7-105C4E1E20CD}"/>
              </a:ext>
            </a:extLst>
          </p:cNvPr>
          <p:cNvSpPr>
            <a:spLocks noGrp="1"/>
          </p:cNvSpPr>
          <p:nvPr>
            <p:ph type="title"/>
          </p:nvPr>
        </p:nvSpPr>
        <p:spPr>
          <a:xfrm>
            <a:off x="8477250" y="603504"/>
            <a:ext cx="3144774" cy="1645920"/>
          </a:xfrm>
        </p:spPr>
        <p:txBody>
          <a:bodyPr anchor="b">
            <a:normAutofit/>
          </a:bodyPr>
          <a:lstStyle/>
          <a:p>
            <a:pPr algn="ctr"/>
            <a:r>
              <a:rPr lang="en-US" dirty="0" err="1"/>
              <a:t>PlayJ</a:t>
            </a:r>
            <a:endParaRPr lang="en-US"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body" sz="half" idx="2"/>
          </p:nvPr>
        </p:nvSpPr>
        <p:spPr>
          <a:xfrm>
            <a:off x="8477250" y="2386584"/>
            <a:ext cx="3144774" cy="3511296"/>
          </a:xfrm>
        </p:spPr>
        <p:txBody>
          <a:bodyPr>
            <a:normAutofit/>
          </a:bodyPr>
          <a:lstStyle/>
          <a:p>
            <a:pPr algn="ctr">
              <a:spcAft>
                <a:spcPts val="600"/>
              </a:spcAft>
            </a:pPr>
            <a:r>
              <a:rPr lang="en-US" dirty="0"/>
              <a:t>Jordan Radushev</a:t>
            </a:r>
          </a:p>
          <a:p>
            <a:pPr algn="ctr">
              <a:spcAft>
                <a:spcPts val="600"/>
              </a:spcAft>
            </a:pPr>
            <a:endParaRPr lang="en-US" dirty="0"/>
          </a:p>
          <a:p>
            <a:pPr algn="ctr">
              <a:spcAft>
                <a:spcPts val="600"/>
              </a:spcAft>
            </a:pPr>
            <a:endParaRPr lang="en-US" dirty="0"/>
          </a:p>
          <a:p>
            <a:pPr algn="ctr">
              <a:spcAft>
                <a:spcPts val="600"/>
              </a:spcAft>
            </a:pPr>
            <a:endParaRPr lang="en-US" dirty="0"/>
          </a:p>
          <a:p>
            <a:pPr algn="ctr">
              <a:spcAft>
                <a:spcPts val="600"/>
              </a:spcAft>
            </a:pPr>
            <a:endParaRPr lang="en-US" dirty="0"/>
          </a:p>
          <a:p>
            <a:pPr algn="ctr">
              <a:spcAft>
                <a:spcPts val="600"/>
              </a:spcAft>
            </a:pPr>
            <a:r>
              <a:rPr lang="en-US" dirty="0"/>
              <a:t>Semester 6</a:t>
            </a:r>
          </a:p>
          <a:p>
            <a:pPr algn="ctr">
              <a:spcAft>
                <a:spcPts val="600"/>
              </a:spcAft>
            </a:pPr>
            <a:r>
              <a:rPr lang="en-US" dirty="0"/>
              <a:t> Individual Project</a:t>
            </a:r>
          </a:p>
        </p:txBody>
      </p:sp>
      <p:sp>
        <p:nvSpPr>
          <p:cNvPr id="4" name="TextBox 3">
            <a:extLst>
              <a:ext uri="{FF2B5EF4-FFF2-40B4-BE49-F238E27FC236}">
                <a16:creationId xmlns:a16="http://schemas.microsoft.com/office/drawing/2014/main" id="{5400DD65-C7A3-4F0F-9251-DD459A6DF637}"/>
              </a:ext>
            </a:extLst>
          </p:cNvPr>
          <p:cNvSpPr txBox="1"/>
          <p:nvPr/>
        </p:nvSpPr>
        <p:spPr>
          <a:xfrm>
            <a:off x="2436435" y="2844225"/>
            <a:ext cx="3280528" cy="584775"/>
          </a:xfrm>
          <a:prstGeom prst="rect">
            <a:avLst/>
          </a:prstGeom>
          <a:solidFill>
            <a:schemeClr val="bg1">
              <a:lumMod val="95000"/>
            </a:schemeClr>
          </a:solidFill>
        </p:spPr>
        <p:txBody>
          <a:bodyPr wrap="square" rtlCol="0">
            <a:spAutoFit/>
          </a:bodyPr>
          <a:lstStyle/>
          <a:p>
            <a:pPr algn="ctr"/>
            <a:r>
              <a:rPr lang="en-GB" sz="3200" dirty="0"/>
              <a:t>Sprint 1</a:t>
            </a:r>
          </a:p>
        </p:txBody>
      </p:sp>
    </p:spTree>
    <p:extLst>
      <p:ext uri="{BB962C8B-B14F-4D97-AF65-F5344CB8AC3E}">
        <p14:creationId xmlns:p14="http://schemas.microsoft.com/office/powerpoint/2010/main" val="258428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2174-B69B-4E0B-A846-32296CDEB796}"/>
              </a:ext>
            </a:extLst>
          </p:cNvPr>
          <p:cNvSpPr>
            <a:spLocks noGrp="1"/>
          </p:cNvSpPr>
          <p:nvPr>
            <p:ph type="title"/>
          </p:nvPr>
        </p:nvSpPr>
        <p:spPr>
          <a:xfrm>
            <a:off x="1066800" y="642594"/>
            <a:ext cx="10058400" cy="1371600"/>
          </a:xfrm>
        </p:spPr>
        <p:txBody>
          <a:bodyPr anchor="ctr">
            <a:normAutofit/>
          </a:bodyPr>
          <a:lstStyle/>
          <a:p>
            <a:r>
              <a:rPr lang="en-GB" dirty="0"/>
              <a:t>Research</a:t>
            </a:r>
          </a:p>
        </p:txBody>
      </p:sp>
      <p:pic>
        <p:nvPicPr>
          <p:cNvPr id="5" name="Content Placeholder 4" descr="Woman reaching for book in library">
            <a:extLst>
              <a:ext uri="{FF2B5EF4-FFF2-40B4-BE49-F238E27FC236}">
                <a16:creationId xmlns:a16="http://schemas.microsoft.com/office/drawing/2014/main" id="{7932AE88-BFD5-4F19-A30F-3134F5EC14C3}"/>
              </a:ext>
            </a:extLst>
          </p:cNvPr>
          <p:cNvPicPr>
            <a:picLocks noGrp="1" noChangeAspect="1"/>
          </p:cNvPicPr>
          <p:nvPr>
            <p:ph sz="half" idx="2"/>
          </p:nvPr>
        </p:nvPicPr>
        <p:blipFill>
          <a:blip r:embed="rId3"/>
          <a:stretch>
            <a:fillRect/>
          </a:stretch>
        </p:blipFill>
        <p:spPr>
          <a:xfrm>
            <a:off x="6461762" y="2739683"/>
            <a:ext cx="4664075" cy="3112477"/>
          </a:xfrm>
        </p:spPr>
      </p:pic>
      <p:sp>
        <p:nvSpPr>
          <p:cNvPr id="8" name="Content Placeholder 7">
            <a:extLst>
              <a:ext uri="{FF2B5EF4-FFF2-40B4-BE49-F238E27FC236}">
                <a16:creationId xmlns:a16="http://schemas.microsoft.com/office/drawing/2014/main" id="{4A707BE8-AD72-4B23-B32C-A3345669F2E6}"/>
              </a:ext>
            </a:extLst>
          </p:cNvPr>
          <p:cNvSpPr>
            <a:spLocks noGrp="1"/>
          </p:cNvSpPr>
          <p:nvPr>
            <p:ph sz="half" idx="1"/>
          </p:nvPr>
        </p:nvSpPr>
        <p:spPr/>
        <p:txBody>
          <a:bodyPr/>
          <a:lstStyle/>
          <a:p>
            <a:r>
              <a:rPr lang="en-GB" dirty="0"/>
              <a:t>Suitable tech-stack</a:t>
            </a:r>
          </a:p>
          <a:p>
            <a:r>
              <a:rPr lang="en-GB" dirty="0"/>
              <a:t>Potential problems investigation</a:t>
            </a:r>
          </a:p>
          <a:p>
            <a:r>
              <a:rPr lang="en-GB" dirty="0"/>
              <a:t>CI/CD &amp; Testing</a:t>
            </a:r>
          </a:p>
          <a:p>
            <a:r>
              <a:rPr lang="en-GB" dirty="0"/>
              <a:t>Project structure</a:t>
            </a:r>
          </a:p>
          <a:p>
            <a:endParaRPr lang="en-GB" dirty="0"/>
          </a:p>
          <a:p>
            <a:pPr marL="0" indent="0">
              <a:buNone/>
            </a:pPr>
            <a:endParaRPr lang="en-GB" dirty="0"/>
          </a:p>
        </p:txBody>
      </p:sp>
    </p:spTree>
    <p:extLst>
      <p:ext uri="{BB962C8B-B14F-4D97-AF65-F5344CB8AC3E}">
        <p14:creationId xmlns:p14="http://schemas.microsoft.com/office/powerpoint/2010/main" val="297796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1F802B5-C7B2-4115-81E3-535803695F8A}"/>
              </a:ext>
            </a:extLst>
          </p:cNvPr>
          <p:cNvSpPr>
            <a:spLocks noGrp="1"/>
          </p:cNvSpPr>
          <p:nvPr>
            <p:ph type="title"/>
          </p:nvPr>
        </p:nvSpPr>
        <p:spPr>
          <a:xfrm>
            <a:off x="8458200" y="607392"/>
            <a:ext cx="3161963" cy="1645920"/>
          </a:xfrm>
        </p:spPr>
        <p:txBody>
          <a:bodyPr anchor="b">
            <a:normAutofit/>
          </a:bodyPr>
          <a:lstStyle/>
          <a:p>
            <a:r>
              <a:rPr lang="en-US" dirty="0"/>
              <a:t>Architecture</a:t>
            </a:r>
          </a:p>
        </p:txBody>
      </p:sp>
      <p:sp>
        <p:nvSpPr>
          <p:cNvPr id="16" name="Text Placeholder 3">
            <a:extLst>
              <a:ext uri="{FF2B5EF4-FFF2-40B4-BE49-F238E27FC236}">
                <a16:creationId xmlns:a16="http://schemas.microsoft.com/office/drawing/2014/main" id="{C3C81BA2-BEF2-4144-9B4F-00601E7A23F1}"/>
              </a:ext>
            </a:extLst>
          </p:cNvPr>
          <p:cNvSpPr>
            <a:spLocks noGrp="1"/>
          </p:cNvSpPr>
          <p:nvPr>
            <p:ph type="body" sz="half" idx="2"/>
          </p:nvPr>
        </p:nvSpPr>
        <p:spPr>
          <a:xfrm>
            <a:off x="8458200" y="2336800"/>
            <a:ext cx="3161963" cy="3606800"/>
          </a:xfrm>
        </p:spPr>
        <p:txBody>
          <a:bodyPr/>
          <a:lstStyle/>
          <a:p>
            <a:r>
              <a:rPr lang="en-GB" dirty="0"/>
              <a:t>Updated Architecture schema, so the application can be easily scaled up.</a:t>
            </a:r>
            <a:endParaRPr lang="en-US" dirty="0"/>
          </a:p>
        </p:txBody>
      </p:sp>
      <p:pic>
        <p:nvPicPr>
          <p:cNvPr id="3" name="Picture 2" descr="Diagram&#10;&#10;Description automatically generated">
            <a:extLst>
              <a:ext uri="{FF2B5EF4-FFF2-40B4-BE49-F238E27FC236}">
                <a16:creationId xmlns:a16="http://schemas.microsoft.com/office/drawing/2014/main" id="{490A4D4B-2D37-41C8-B490-B6E8B8EEB520}"/>
              </a:ext>
            </a:extLst>
          </p:cNvPr>
          <p:cNvPicPr>
            <a:picLocks noChangeAspect="1"/>
          </p:cNvPicPr>
          <p:nvPr/>
        </p:nvPicPr>
        <p:blipFill>
          <a:blip r:embed="rId2"/>
          <a:stretch>
            <a:fillRect/>
          </a:stretch>
        </p:blipFill>
        <p:spPr>
          <a:xfrm>
            <a:off x="571837" y="279000"/>
            <a:ext cx="7165168" cy="6300000"/>
          </a:xfrm>
          <a:prstGeom prst="rect">
            <a:avLst/>
          </a:prstGeom>
        </p:spPr>
      </p:pic>
    </p:spTree>
    <p:extLst>
      <p:ext uri="{BB962C8B-B14F-4D97-AF65-F5344CB8AC3E}">
        <p14:creationId xmlns:p14="http://schemas.microsoft.com/office/powerpoint/2010/main" val="204818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3CDD580-A862-4F73-A532-5680461B45AC}"/>
              </a:ext>
            </a:extLst>
          </p:cNvPr>
          <p:cNvSpPr>
            <a:spLocks noGrp="1"/>
          </p:cNvSpPr>
          <p:nvPr>
            <p:ph type="title"/>
          </p:nvPr>
        </p:nvSpPr>
        <p:spPr>
          <a:xfrm>
            <a:off x="1066800" y="642594"/>
            <a:ext cx="10058400" cy="1371600"/>
          </a:xfrm>
        </p:spPr>
        <p:txBody>
          <a:bodyPr/>
          <a:lstStyle/>
          <a:p>
            <a:pPr algn="ctr"/>
            <a:r>
              <a:rPr lang="en-US" dirty="0"/>
              <a:t>Tech stack</a:t>
            </a:r>
          </a:p>
        </p:txBody>
      </p:sp>
      <p:pic>
        <p:nvPicPr>
          <p:cNvPr id="9" name="Content Placeholder 8" descr="Logo, icon&#10;&#10;Description automatically generated with medium confidence">
            <a:extLst>
              <a:ext uri="{FF2B5EF4-FFF2-40B4-BE49-F238E27FC236}">
                <a16:creationId xmlns:a16="http://schemas.microsoft.com/office/drawing/2014/main" id="{76643DE6-FDDE-4D2B-A880-F9EC98C3EC32}"/>
              </a:ext>
            </a:extLst>
          </p:cNvPr>
          <p:cNvPicPr>
            <a:picLocks noGrp="1" noChangeAspect="1"/>
          </p:cNvPicPr>
          <p:nvPr>
            <p:ph sz="half" idx="1"/>
          </p:nvPr>
        </p:nvPicPr>
        <p:blipFill>
          <a:blip r:embed="rId2">
            <a:extLst>
              <a:ext uri="{837473B0-CC2E-450A-ABE3-18F120FF3D39}">
                <a1611:picAttrSrcUrl xmlns:a1611="http://schemas.microsoft.com/office/drawing/2016/11/main" r:id="rId3"/>
              </a:ext>
            </a:extLst>
          </a:blip>
          <a:stretch>
            <a:fillRect/>
          </a:stretch>
        </p:blipFill>
        <p:spPr>
          <a:xfrm>
            <a:off x="2854192" y="2355545"/>
            <a:ext cx="2873615" cy="1080000"/>
          </a:xfrm>
        </p:spPr>
      </p:pic>
      <p:pic>
        <p:nvPicPr>
          <p:cNvPr id="14" name="Content Placeholder 13" descr="Logo&#10;&#10;Description automatically generated">
            <a:extLst>
              <a:ext uri="{FF2B5EF4-FFF2-40B4-BE49-F238E27FC236}">
                <a16:creationId xmlns:a16="http://schemas.microsoft.com/office/drawing/2014/main" id="{917C813E-5B4A-4D14-8796-3DD9FFE96300}"/>
              </a:ext>
            </a:extLst>
          </p:cNvPr>
          <p:cNvPicPr>
            <a:picLocks noGrp="1" noChangeAspect="1"/>
          </p:cNvPicPr>
          <p:nvPr>
            <p:ph sz="half" idx="2"/>
          </p:nvPr>
        </p:nvPicPr>
        <p:blipFill>
          <a:blip r:embed="rId4">
            <a:extLst>
              <a:ext uri="{837473B0-CC2E-450A-ABE3-18F120FF3D39}">
                <a1611:picAttrSrcUrl xmlns:a1611="http://schemas.microsoft.com/office/drawing/2016/11/main" r:id="rId5"/>
              </a:ext>
            </a:extLst>
          </a:blip>
          <a:stretch>
            <a:fillRect/>
          </a:stretch>
        </p:blipFill>
        <p:spPr>
          <a:xfrm>
            <a:off x="9549560" y="4663807"/>
            <a:ext cx="1440000" cy="1440000"/>
          </a:xfrm>
        </p:spPr>
      </p:pic>
      <p:pic>
        <p:nvPicPr>
          <p:cNvPr id="20" name="Picture 19" descr="Graphical user interface&#10;&#10;Description automatically generated">
            <a:extLst>
              <a:ext uri="{FF2B5EF4-FFF2-40B4-BE49-F238E27FC236}">
                <a16:creationId xmlns:a16="http://schemas.microsoft.com/office/drawing/2014/main" id="{25841AA0-1C80-472D-8EF4-CA8D870CF539}"/>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202440" y="4843807"/>
            <a:ext cx="2352857" cy="1080000"/>
          </a:xfrm>
          <a:prstGeom prst="rect">
            <a:avLst/>
          </a:prstGeom>
        </p:spPr>
      </p:pic>
      <p:pic>
        <p:nvPicPr>
          <p:cNvPr id="26" name="Picture 25" descr="Icon&#10;&#10;Description automatically generated">
            <a:extLst>
              <a:ext uri="{FF2B5EF4-FFF2-40B4-BE49-F238E27FC236}">
                <a16:creationId xmlns:a16="http://schemas.microsoft.com/office/drawing/2014/main" id="{2EA0C0C9-FDCA-461E-B03F-E57B6B493FC9}"/>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6464194" y="1815545"/>
            <a:ext cx="3085366" cy="2160000"/>
          </a:xfrm>
          <a:prstGeom prst="rect">
            <a:avLst/>
          </a:prstGeom>
        </p:spPr>
      </p:pic>
    </p:spTree>
    <p:extLst>
      <p:ext uri="{BB962C8B-B14F-4D97-AF65-F5344CB8AC3E}">
        <p14:creationId xmlns:p14="http://schemas.microsoft.com/office/powerpoint/2010/main" val="25674484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{FC83B7FD-7CD6-48D2-8832-DA9C84B5055D}tf78438558_win32</Template>
  <TotalTime>4462</TotalTime>
  <Words>128</Words>
  <Application>Microsoft Office PowerPoint</Application>
  <PresentationFormat>Widescreen</PresentationFormat>
  <Paragraphs>19</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Century Gothic</vt:lpstr>
      <vt:lpstr>Garamond</vt:lpstr>
      <vt:lpstr>SavonVTI</vt:lpstr>
      <vt:lpstr>PlayJ</vt:lpstr>
      <vt:lpstr>Research</vt:lpstr>
      <vt:lpstr>Architecture</vt:lpstr>
      <vt:lpstr>Tech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Jordan Radushev</dc:creator>
  <cp:lastModifiedBy>Jordan Radushev</cp:lastModifiedBy>
  <cp:revision>5</cp:revision>
  <dcterms:created xsi:type="dcterms:W3CDTF">2022-02-17T12:15:51Z</dcterms:created>
  <dcterms:modified xsi:type="dcterms:W3CDTF">2022-03-20T12:44:01Z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