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2"/>
  </p:notesMasterIdLst>
  <p:sldIdLst>
    <p:sldId id="257" r:id="rId5"/>
    <p:sldId id="262" r:id="rId6"/>
    <p:sldId id="261" r:id="rId7"/>
    <p:sldId id="263" r:id="rId8"/>
    <p:sldId id="26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PWA - Use the app from your phone and browser </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a:t>Listen to music on and offline in customized playlists</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Monthly subscription model for all users</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2">
            <a:lumMod val="75000"/>
          </a:schemeClr>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art Phone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3">
            <a:lumMod val="75000"/>
          </a:schemeClr>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sic notes with solid fill"/>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6">
            <a:lumMod val="75000"/>
          </a:schemeClr>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PWA - Use the app from your phone and browser </a:t>
          </a:r>
          <a:endParaRPr lang="en-US" sz="1500" kern="1200" dirty="0"/>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lumMod val="7500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Listen to music on and offline in customized playlists</a:t>
          </a:r>
          <a:endParaRPr lang="en-US" sz="15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Monthly subscription model for all users</a:t>
          </a:r>
          <a:endParaRPr lang="en-US" sz="15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5E02A-2DCE-4A1D-8A53-AB2E54323B4A}" type="datetimeFigureOut">
              <a:rPr lang="en-GB" smtClean="0"/>
              <a:t>18/02/2022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2D690-5961-4FB3-94A3-5DD44650C9AF}" type="slidenum">
              <a:rPr lang="en-GB" smtClean="0"/>
              <a:t>‹#›</a:t>
            </a:fld>
            <a:endParaRPr lang="en-GB"/>
          </a:p>
        </p:txBody>
      </p:sp>
    </p:spTree>
    <p:extLst>
      <p:ext uri="{BB962C8B-B14F-4D97-AF65-F5344CB8AC3E}">
        <p14:creationId xmlns:p14="http://schemas.microsoft.com/office/powerpoint/2010/main" val="346793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challenge is to structure the project in an appropriate. How to build the application in an efficient way, so it can work smoothly with huge request load (Imagine it has 750k active users). Payment and security is also challenge, because it is very important to build the app in a secured and stable way. The separation of the business logic in the context of microservices is a key detail to achieve the scalability and reliability in terms of functionality.</a:t>
            </a:r>
          </a:p>
        </p:txBody>
      </p:sp>
      <p:sp>
        <p:nvSpPr>
          <p:cNvPr id="4" name="Slide Number Placeholder 3"/>
          <p:cNvSpPr>
            <a:spLocks noGrp="1"/>
          </p:cNvSpPr>
          <p:nvPr>
            <p:ph type="sldNum" sz="quarter" idx="5"/>
          </p:nvPr>
        </p:nvSpPr>
        <p:spPr/>
        <p:txBody>
          <a:bodyPr/>
          <a:lstStyle/>
          <a:p>
            <a:fld id="{1072D690-5961-4FB3-94A3-5DD44650C9AF}" type="slidenum">
              <a:rPr lang="en-GB" smtClean="0"/>
              <a:t>2</a:t>
            </a:fld>
            <a:endParaRPr lang="en-GB"/>
          </a:p>
        </p:txBody>
      </p:sp>
    </p:spTree>
    <p:extLst>
      <p:ext uri="{BB962C8B-B14F-4D97-AF65-F5344CB8AC3E}">
        <p14:creationId xmlns:p14="http://schemas.microsoft.com/office/powerpoint/2010/main" val="156829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commons.wikimedia.org/wiki/File:Go_Logo_Blue.svg" TargetMode="External"/><Relationship Id="rId7" Type="http://schemas.openxmlformats.org/officeDocument/2006/relationships/hyperlink" Target="https://opensource.com/article/17/2/six-open-source-brands" TargetMode="Externa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s://commons.wikimedia.org/wiki/File:Vue.png" TargetMode="External"/><Relationship Id="rId4" Type="http://schemas.openxmlformats.org/officeDocument/2006/relationships/image" Target="../media/image12.png"/><Relationship Id="rId9" Type="http://schemas.openxmlformats.org/officeDocument/2006/relationships/hyperlink" Target="https://kryptera.se/sa-haller-google-sin-molntjanst-google-cloud-saker-med-kv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4"/>
            <a:ext cx="3144774" cy="1645920"/>
          </a:xfrm>
        </p:spPr>
        <p:txBody>
          <a:bodyPr anchor="b">
            <a:normAutofit/>
          </a:bodyPr>
          <a:lstStyle/>
          <a:p>
            <a:pPr algn="ctr"/>
            <a:r>
              <a:rPr lang="en-US" dirty="0" err="1"/>
              <a:t>PlayJ</a:t>
            </a:r>
            <a:endParaRPr lang="en-US"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477250" y="2386584"/>
            <a:ext cx="3144774" cy="3511296"/>
          </a:xfrm>
        </p:spPr>
        <p:txBody>
          <a:bodyPr>
            <a:normAutofit/>
          </a:bodyPr>
          <a:lstStyle/>
          <a:p>
            <a:pPr algn="ctr">
              <a:spcAft>
                <a:spcPts val="600"/>
              </a:spcAft>
            </a:pPr>
            <a:r>
              <a:rPr lang="en-US" dirty="0"/>
              <a:t>Jordan Radushev</a:t>
            </a:r>
          </a:p>
          <a:p>
            <a:pPr algn="ctr">
              <a:spcAft>
                <a:spcPts val="600"/>
              </a:spcAft>
            </a:pPr>
            <a:endParaRPr lang="en-US" dirty="0"/>
          </a:p>
          <a:p>
            <a:pPr algn="ctr">
              <a:spcAft>
                <a:spcPts val="600"/>
              </a:spcAft>
            </a:pPr>
            <a:endParaRPr lang="en-US" dirty="0"/>
          </a:p>
          <a:p>
            <a:pPr algn="ctr">
              <a:spcAft>
                <a:spcPts val="600"/>
              </a:spcAft>
            </a:pPr>
            <a:endParaRPr lang="en-US" dirty="0"/>
          </a:p>
          <a:p>
            <a:pPr algn="ctr">
              <a:spcAft>
                <a:spcPts val="600"/>
              </a:spcAft>
            </a:pPr>
            <a:endParaRPr lang="en-US" dirty="0"/>
          </a:p>
          <a:p>
            <a:pPr algn="ctr">
              <a:spcAft>
                <a:spcPts val="600"/>
              </a:spcAft>
            </a:pPr>
            <a:r>
              <a:rPr lang="en-US" dirty="0"/>
              <a:t>Semester 6</a:t>
            </a:r>
          </a:p>
          <a:p>
            <a:pPr algn="ctr">
              <a:spcAft>
                <a:spcPts val="600"/>
              </a:spcAft>
            </a:pPr>
            <a:r>
              <a:rPr lang="en-US" dirty="0"/>
              <a:t> Individual Project</a:t>
            </a: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2174-B69B-4E0B-A846-32296CDEB796}"/>
              </a:ext>
            </a:extLst>
          </p:cNvPr>
          <p:cNvSpPr>
            <a:spLocks noGrp="1"/>
          </p:cNvSpPr>
          <p:nvPr>
            <p:ph type="title"/>
          </p:nvPr>
        </p:nvSpPr>
        <p:spPr>
          <a:xfrm>
            <a:off x="1066800" y="642594"/>
            <a:ext cx="10058400" cy="1371600"/>
          </a:xfrm>
        </p:spPr>
        <p:txBody>
          <a:bodyPr anchor="ctr">
            <a:normAutofit/>
          </a:bodyPr>
          <a:lstStyle/>
          <a:p>
            <a:r>
              <a:rPr lang="en-GB" dirty="0"/>
              <a:t>Research</a:t>
            </a:r>
          </a:p>
        </p:txBody>
      </p:sp>
      <p:sp>
        <p:nvSpPr>
          <p:cNvPr id="3" name="Content Placeholder 2">
            <a:extLst>
              <a:ext uri="{FF2B5EF4-FFF2-40B4-BE49-F238E27FC236}">
                <a16:creationId xmlns:a16="http://schemas.microsoft.com/office/drawing/2014/main" id="{71243D74-D20E-436E-BDC2-A58AF3021051}"/>
              </a:ext>
            </a:extLst>
          </p:cNvPr>
          <p:cNvSpPr>
            <a:spLocks noGrp="1"/>
          </p:cNvSpPr>
          <p:nvPr>
            <p:ph sz="half" idx="1"/>
          </p:nvPr>
        </p:nvSpPr>
        <p:spPr>
          <a:xfrm>
            <a:off x="1066800" y="2103119"/>
            <a:ext cx="4663440" cy="2371355"/>
          </a:xfrm>
        </p:spPr>
        <p:txBody>
          <a:bodyPr>
            <a:normAutofit fontScale="92500" lnSpcReduction="10000"/>
          </a:bodyPr>
          <a:lstStyle/>
          <a:p>
            <a:r>
              <a:rPr lang="en-GB" dirty="0"/>
              <a:t>DOT Framework</a:t>
            </a:r>
          </a:p>
          <a:p>
            <a:endParaRPr lang="en-GB" dirty="0"/>
          </a:p>
          <a:p>
            <a:endParaRPr lang="en-GB" dirty="0"/>
          </a:p>
          <a:p>
            <a:endParaRPr lang="en-GB" dirty="0"/>
          </a:p>
          <a:p>
            <a:endParaRPr lang="en-GB" dirty="0"/>
          </a:p>
          <a:p>
            <a:r>
              <a:rPr lang="en-GB" dirty="0"/>
              <a:t>Main research question:</a:t>
            </a:r>
          </a:p>
          <a:p>
            <a:endParaRPr lang="en-GB" dirty="0"/>
          </a:p>
          <a:p>
            <a:endParaRPr lang="en-GB" dirty="0"/>
          </a:p>
          <a:p>
            <a:endParaRPr lang="en-GB" dirty="0"/>
          </a:p>
        </p:txBody>
      </p:sp>
      <p:pic>
        <p:nvPicPr>
          <p:cNvPr id="5" name="Content Placeholder 4" descr="Woman reaching for book in library">
            <a:extLst>
              <a:ext uri="{FF2B5EF4-FFF2-40B4-BE49-F238E27FC236}">
                <a16:creationId xmlns:a16="http://schemas.microsoft.com/office/drawing/2014/main" id="{7932AE88-BFD5-4F19-A30F-3134F5EC14C3}"/>
              </a:ext>
            </a:extLst>
          </p:cNvPr>
          <p:cNvPicPr>
            <a:picLocks noGrp="1" noChangeAspect="1"/>
          </p:cNvPicPr>
          <p:nvPr>
            <p:ph sz="half" idx="2"/>
          </p:nvPr>
        </p:nvPicPr>
        <p:blipFill>
          <a:blip r:embed="rId3"/>
          <a:stretch>
            <a:fillRect/>
          </a:stretch>
        </p:blipFill>
        <p:spPr>
          <a:xfrm>
            <a:off x="6461125" y="1047750"/>
            <a:ext cx="4664075" cy="3112477"/>
          </a:xfrm>
        </p:spPr>
      </p:pic>
      <p:sp>
        <p:nvSpPr>
          <p:cNvPr id="6" name="TextBox 5">
            <a:extLst>
              <a:ext uri="{FF2B5EF4-FFF2-40B4-BE49-F238E27FC236}">
                <a16:creationId xmlns:a16="http://schemas.microsoft.com/office/drawing/2014/main" id="{F8C86C1B-06B9-447C-A815-637A26FCBAF8}"/>
              </a:ext>
            </a:extLst>
          </p:cNvPr>
          <p:cNvSpPr txBox="1"/>
          <p:nvPr/>
        </p:nvSpPr>
        <p:spPr>
          <a:xfrm>
            <a:off x="1066800" y="4474475"/>
            <a:ext cx="10461518" cy="369332"/>
          </a:xfrm>
          <a:prstGeom prst="rect">
            <a:avLst/>
          </a:prstGeom>
          <a:noFill/>
        </p:spPr>
        <p:txBody>
          <a:bodyPr wrap="none" rtlCol="0">
            <a:spAutoFit/>
          </a:bodyPr>
          <a:lstStyle/>
          <a:p>
            <a:r>
              <a:rPr lang="en-GB" b="1" dirty="0"/>
              <a:t>How to build a web-based music player in a scalable distributed system on enterprise level?</a:t>
            </a:r>
          </a:p>
        </p:txBody>
      </p:sp>
      <p:sp>
        <p:nvSpPr>
          <p:cNvPr id="4" name="TextBox 3">
            <a:extLst>
              <a:ext uri="{FF2B5EF4-FFF2-40B4-BE49-F238E27FC236}">
                <a16:creationId xmlns:a16="http://schemas.microsoft.com/office/drawing/2014/main" id="{74E170DA-A995-4AAE-B622-C08D6DA601B1}"/>
              </a:ext>
            </a:extLst>
          </p:cNvPr>
          <p:cNvSpPr txBox="1"/>
          <p:nvPr/>
        </p:nvSpPr>
        <p:spPr>
          <a:xfrm>
            <a:off x="3398520" y="1047750"/>
            <a:ext cx="976545" cy="215444"/>
          </a:xfrm>
          <a:prstGeom prst="rect">
            <a:avLst/>
          </a:prstGeom>
          <a:noFill/>
        </p:spPr>
        <p:txBody>
          <a:bodyPr wrap="square" rtlCol="0">
            <a:spAutoFit/>
          </a:bodyPr>
          <a:lstStyle/>
          <a:p>
            <a:r>
              <a:rPr lang="en-GB" sz="800" dirty="0"/>
              <a:t>*check Notes</a:t>
            </a:r>
          </a:p>
        </p:txBody>
      </p:sp>
    </p:spTree>
    <p:extLst>
      <p:ext uri="{BB962C8B-B14F-4D97-AF65-F5344CB8AC3E}">
        <p14:creationId xmlns:p14="http://schemas.microsoft.com/office/powerpoint/2010/main" val="297796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a:t>Main Features</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3792511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Functional requirements</a:t>
            </a:r>
          </a:p>
        </p:txBody>
      </p:sp>
      <p:grpSp>
        <p:nvGrpSpPr>
          <p:cNvPr id="10" name="Group 9">
            <a:extLst>
              <a:ext uri="{FF2B5EF4-FFF2-40B4-BE49-F238E27FC236}">
                <a16:creationId xmlns:a16="http://schemas.microsoft.com/office/drawing/2014/main" id="{8D80B743-4E80-4FC1-AEB6-D06DB4C454B3}"/>
              </a:ext>
            </a:extLst>
          </p:cNvPr>
          <p:cNvGrpSpPr/>
          <p:nvPr/>
        </p:nvGrpSpPr>
        <p:grpSpPr>
          <a:xfrm>
            <a:off x="1016779" y="2014194"/>
            <a:ext cx="3377668" cy="369332"/>
            <a:chOff x="1016779" y="2014194"/>
            <a:chExt cx="3377668" cy="369332"/>
          </a:xfrm>
        </p:grpSpPr>
        <p:sp>
          <p:nvSpPr>
            <p:cNvPr id="8" name="Flowchart: Connector 7">
              <a:extLst>
                <a:ext uri="{FF2B5EF4-FFF2-40B4-BE49-F238E27FC236}">
                  <a16:creationId xmlns:a16="http://schemas.microsoft.com/office/drawing/2014/main" id="{CB472BDC-CFEF-4DC0-AE30-EB824FDB166A}"/>
                </a:ext>
              </a:extLst>
            </p:cNvPr>
            <p:cNvSpPr/>
            <p:nvPr/>
          </p:nvSpPr>
          <p:spPr>
            <a:xfrm>
              <a:off x="1016779" y="2014194"/>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3776EA2-135E-421E-8227-1E5FF81934FF}"/>
                </a:ext>
              </a:extLst>
            </p:cNvPr>
            <p:cNvSpPr txBox="1"/>
            <p:nvPr/>
          </p:nvSpPr>
          <p:spPr>
            <a:xfrm>
              <a:off x="1597981" y="2014194"/>
              <a:ext cx="2796466" cy="369332"/>
            </a:xfrm>
            <a:prstGeom prst="rect">
              <a:avLst/>
            </a:prstGeom>
            <a:noFill/>
          </p:spPr>
          <p:txBody>
            <a:bodyPr wrap="square" rtlCol="0">
              <a:spAutoFit/>
            </a:bodyPr>
            <a:lstStyle/>
            <a:p>
              <a:r>
                <a:rPr lang="en-GB" dirty="0"/>
                <a:t>Secure communication</a:t>
              </a:r>
            </a:p>
          </p:txBody>
        </p:sp>
      </p:grpSp>
      <p:sp>
        <p:nvSpPr>
          <p:cNvPr id="14" name="Flowchart: Connector 13">
            <a:extLst>
              <a:ext uri="{FF2B5EF4-FFF2-40B4-BE49-F238E27FC236}">
                <a16:creationId xmlns:a16="http://schemas.microsoft.com/office/drawing/2014/main" id="{3ECDDB7C-CECB-481E-8088-A7E92F0BE96F}"/>
              </a:ext>
            </a:extLst>
          </p:cNvPr>
          <p:cNvSpPr/>
          <p:nvPr/>
        </p:nvSpPr>
        <p:spPr>
          <a:xfrm>
            <a:off x="1016779" y="2717010"/>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760C2D6-21EF-4A4F-9270-512E15950BC6}"/>
              </a:ext>
            </a:extLst>
          </p:cNvPr>
          <p:cNvSpPr txBox="1"/>
          <p:nvPr/>
        </p:nvSpPr>
        <p:spPr>
          <a:xfrm>
            <a:off x="1597981" y="2708575"/>
            <a:ext cx="3755254" cy="369332"/>
          </a:xfrm>
          <a:prstGeom prst="rect">
            <a:avLst/>
          </a:prstGeom>
          <a:noFill/>
        </p:spPr>
        <p:txBody>
          <a:bodyPr wrap="square" rtlCol="0">
            <a:spAutoFit/>
          </a:bodyPr>
          <a:lstStyle/>
          <a:p>
            <a:r>
              <a:rPr lang="en-GB" dirty="0"/>
              <a:t>Distributed and secured data</a:t>
            </a:r>
          </a:p>
        </p:txBody>
      </p:sp>
      <p:sp>
        <p:nvSpPr>
          <p:cNvPr id="16" name="Flowchart: Connector 15">
            <a:extLst>
              <a:ext uri="{FF2B5EF4-FFF2-40B4-BE49-F238E27FC236}">
                <a16:creationId xmlns:a16="http://schemas.microsoft.com/office/drawing/2014/main" id="{550CDA7B-2BA9-4309-977D-CAFCD72EB280}"/>
              </a:ext>
            </a:extLst>
          </p:cNvPr>
          <p:cNvSpPr/>
          <p:nvPr/>
        </p:nvSpPr>
        <p:spPr>
          <a:xfrm>
            <a:off x="1026152" y="3416703"/>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2CB92D8B-DB94-4717-88A8-BF6780A7C628}"/>
              </a:ext>
            </a:extLst>
          </p:cNvPr>
          <p:cNvSpPr txBox="1"/>
          <p:nvPr/>
        </p:nvSpPr>
        <p:spPr>
          <a:xfrm>
            <a:off x="1607354" y="3408268"/>
            <a:ext cx="3755254" cy="369332"/>
          </a:xfrm>
          <a:prstGeom prst="rect">
            <a:avLst/>
          </a:prstGeom>
          <a:noFill/>
        </p:spPr>
        <p:txBody>
          <a:bodyPr wrap="square" rtlCol="0">
            <a:spAutoFit/>
          </a:bodyPr>
          <a:lstStyle/>
          <a:p>
            <a:r>
              <a:rPr lang="en-GB" dirty="0"/>
              <a:t>Scalable architecture</a:t>
            </a:r>
          </a:p>
        </p:txBody>
      </p:sp>
    </p:spTree>
    <p:extLst>
      <p:ext uri="{BB962C8B-B14F-4D97-AF65-F5344CB8AC3E}">
        <p14:creationId xmlns:p14="http://schemas.microsoft.com/office/powerpoint/2010/main" val="139552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Core functionalities</a:t>
            </a:r>
          </a:p>
        </p:txBody>
      </p:sp>
      <p:sp>
        <p:nvSpPr>
          <p:cNvPr id="8" name="Flowchart: Connector 7">
            <a:extLst>
              <a:ext uri="{FF2B5EF4-FFF2-40B4-BE49-F238E27FC236}">
                <a16:creationId xmlns:a16="http://schemas.microsoft.com/office/drawing/2014/main" id="{CB472BDC-CFEF-4DC0-AE30-EB824FDB166A}"/>
              </a:ext>
            </a:extLst>
          </p:cNvPr>
          <p:cNvSpPr/>
          <p:nvPr/>
        </p:nvSpPr>
        <p:spPr>
          <a:xfrm>
            <a:off x="1016779" y="2014194"/>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3776EA2-135E-421E-8227-1E5FF81934FF}"/>
              </a:ext>
            </a:extLst>
          </p:cNvPr>
          <p:cNvSpPr txBox="1"/>
          <p:nvPr/>
        </p:nvSpPr>
        <p:spPr>
          <a:xfrm>
            <a:off x="1597981" y="2014194"/>
            <a:ext cx="2796466" cy="369332"/>
          </a:xfrm>
          <a:prstGeom prst="rect">
            <a:avLst/>
          </a:prstGeom>
          <a:noFill/>
        </p:spPr>
        <p:txBody>
          <a:bodyPr wrap="square" rtlCol="0">
            <a:spAutoFit/>
          </a:bodyPr>
          <a:lstStyle/>
          <a:p>
            <a:r>
              <a:rPr lang="en-GB" dirty="0"/>
              <a:t>Login and registration</a:t>
            </a:r>
          </a:p>
        </p:txBody>
      </p:sp>
      <p:sp>
        <p:nvSpPr>
          <p:cNvPr id="11" name="Flowchart: Connector 10">
            <a:extLst>
              <a:ext uri="{FF2B5EF4-FFF2-40B4-BE49-F238E27FC236}">
                <a16:creationId xmlns:a16="http://schemas.microsoft.com/office/drawing/2014/main" id="{31951EE2-3B12-4327-8965-A61EE64BFB92}"/>
              </a:ext>
            </a:extLst>
          </p:cNvPr>
          <p:cNvSpPr/>
          <p:nvPr/>
        </p:nvSpPr>
        <p:spPr>
          <a:xfrm>
            <a:off x="1016779" y="2762213"/>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39923D4-BC6A-4F16-A28F-47B282C75455}"/>
              </a:ext>
            </a:extLst>
          </p:cNvPr>
          <p:cNvSpPr txBox="1"/>
          <p:nvPr/>
        </p:nvSpPr>
        <p:spPr>
          <a:xfrm>
            <a:off x="1597980" y="2762213"/>
            <a:ext cx="3326357" cy="369332"/>
          </a:xfrm>
          <a:prstGeom prst="rect">
            <a:avLst/>
          </a:prstGeom>
          <a:noFill/>
        </p:spPr>
        <p:txBody>
          <a:bodyPr wrap="square" rtlCol="0">
            <a:spAutoFit/>
          </a:bodyPr>
          <a:lstStyle/>
          <a:p>
            <a:r>
              <a:rPr lang="en-GB" dirty="0"/>
              <a:t>Listen to music online/offline</a:t>
            </a:r>
          </a:p>
        </p:txBody>
      </p:sp>
      <p:sp>
        <p:nvSpPr>
          <p:cNvPr id="13" name="Flowchart: Connector 12">
            <a:extLst>
              <a:ext uri="{FF2B5EF4-FFF2-40B4-BE49-F238E27FC236}">
                <a16:creationId xmlns:a16="http://schemas.microsoft.com/office/drawing/2014/main" id="{D7B6913D-7E28-47D0-9C5A-6105308D09C1}"/>
              </a:ext>
            </a:extLst>
          </p:cNvPr>
          <p:cNvSpPr/>
          <p:nvPr/>
        </p:nvSpPr>
        <p:spPr>
          <a:xfrm>
            <a:off x="1017451" y="3510232"/>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CCB08D6-C23A-42A3-893A-13D30E54E5C0}"/>
              </a:ext>
            </a:extLst>
          </p:cNvPr>
          <p:cNvSpPr txBox="1"/>
          <p:nvPr/>
        </p:nvSpPr>
        <p:spPr>
          <a:xfrm>
            <a:off x="1598653" y="3510232"/>
            <a:ext cx="2796466" cy="369332"/>
          </a:xfrm>
          <a:prstGeom prst="rect">
            <a:avLst/>
          </a:prstGeom>
          <a:noFill/>
        </p:spPr>
        <p:txBody>
          <a:bodyPr wrap="square" rtlCol="0">
            <a:spAutoFit/>
          </a:bodyPr>
          <a:lstStyle/>
          <a:p>
            <a:r>
              <a:rPr lang="en-GB" dirty="0"/>
              <a:t>Create custom playlists</a:t>
            </a:r>
          </a:p>
        </p:txBody>
      </p:sp>
      <p:sp>
        <p:nvSpPr>
          <p:cNvPr id="17" name="Flowchart: Connector 16">
            <a:extLst>
              <a:ext uri="{FF2B5EF4-FFF2-40B4-BE49-F238E27FC236}">
                <a16:creationId xmlns:a16="http://schemas.microsoft.com/office/drawing/2014/main" id="{B747E3A1-BB2A-4B78-BFDB-1A196891CAD7}"/>
              </a:ext>
            </a:extLst>
          </p:cNvPr>
          <p:cNvSpPr/>
          <p:nvPr/>
        </p:nvSpPr>
        <p:spPr>
          <a:xfrm>
            <a:off x="1066800" y="4248919"/>
            <a:ext cx="360000" cy="360000"/>
          </a:xfrm>
          <a:prstGeom prst="flowChartConnector">
            <a:avLst/>
          </a:prstGeom>
          <a:solidFill>
            <a:schemeClr val="accent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15156BF-C7D7-45F0-9004-D92BEC0EA5C8}"/>
              </a:ext>
            </a:extLst>
          </p:cNvPr>
          <p:cNvSpPr txBox="1"/>
          <p:nvPr/>
        </p:nvSpPr>
        <p:spPr>
          <a:xfrm>
            <a:off x="1597980" y="4239587"/>
            <a:ext cx="3720952" cy="369332"/>
          </a:xfrm>
          <a:prstGeom prst="rect">
            <a:avLst/>
          </a:prstGeom>
          <a:noFill/>
        </p:spPr>
        <p:txBody>
          <a:bodyPr wrap="square" rtlCol="0">
            <a:spAutoFit/>
          </a:bodyPr>
          <a:lstStyle/>
          <a:p>
            <a:r>
              <a:rPr lang="en-GB" dirty="0"/>
              <a:t>Monthly subscription payments</a:t>
            </a:r>
          </a:p>
        </p:txBody>
      </p:sp>
    </p:spTree>
    <p:extLst>
      <p:ext uri="{BB962C8B-B14F-4D97-AF65-F5344CB8AC3E}">
        <p14:creationId xmlns:p14="http://schemas.microsoft.com/office/powerpoint/2010/main" val="35323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F802B5-C7B2-4115-81E3-535803695F8A}"/>
              </a:ext>
            </a:extLst>
          </p:cNvPr>
          <p:cNvSpPr>
            <a:spLocks noGrp="1"/>
          </p:cNvSpPr>
          <p:nvPr>
            <p:ph type="title"/>
          </p:nvPr>
        </p:nvSpPr>
        <p:spPr>
          <a:xfrm>
            <a:off x="8458200" y="607392"/>
            <a:ext cx="3161963" cy="1645920"/>
          </a:xfrm>
        </p:spPr>
        <p:txBody>
          <a:bodyPr anchor="b">
            <a:normAutofit/>
          </a:bodyPr>
          <a:lstStyle/>
          <a:p>
            <a:r>
              <a:rPr lang="en-US" dirty="0"/>
              <a:t>Initial</a:t>
            </a:r>
            <a:br>
              <a:rPr lang="en-US" dirty="0"/>
            </a:br>
            <a:r>
              <a:rPr lang="en-US" dirty="0"/>
              <a:t>Architecture</a:t>
            </a:r>
            <a:endParaRPr lang="en-US"/>
          </a:p>
        </p:txBody>
      </p:sp>
      <p:pic>
        <p:nvPicPr>
          <p:cNvPr id="8" name="Picture 7" descr="Graphical user interface, diagram&#10;&#10;Description automatically generated">
            <a:extLst>
              <a:ext uri="{FF2B5EF4-FFF2-40B4-BE49-F238E27FC236}">
                <a16:creationId xmlns:a16="http://schemas.microsoft.com/office/drawing/2014/main" id="{925CBB77-41F5-4396-878B-C1C3688F2AE7}"/>
              </a:ext>
            </a:extLst>
          </p:cNvPr>
          <p:cNvPicPr>
            <a:picLocks noChangeAspect="1"/>
          </p:cNvPicPr>
          <p:nvPr/>
        </p:nvPicPr>
        <p:blipFill>
          <a:blip r:embed="rId2"/>
          <a:stretch>
            <a:fillRect/>
          </a:stretch>
        </p:blipFill>
        <p:spPr>
          <a:xfrm>
            <a:off x="445244" y="369000"/>
            <a:ext cx="7509203" cy="6120000"/>
          </a:xfrm>
          <a:prstGeom prst="rect">
            <a:avLst/>
          </a:prstGeom>
          <a:noFill/>
        </p:spPr>
      </p:pic>
      <p:sp>
        <p:nvSpPr>
          <p:cNvPr id="16" name="Text Placeholder 3">
            <a:extLst>
              <a:ext uri="{FF2B5EF4-FFF2-40B4-BE49-F238E27FC236}">
                <a16:creationId xmlns:a16="http://schemas.microsoft.com/office/drawing/2014/main" id="{C3C81BA2-BEF2-4144-9B4F-00601E7A23F1}"/>
              </a:ext>
            </a:extLst>
          </p:cNvPr>
          <p:cNvSpPr>
            <a:spLocks noGrp="1"/>
          </p:cNvSpPr>
          <p:nvPr>
            <p:ph type="body" sz="half" idx="2"/>
          </p:nvPr>
        </p:nvSpPr>
        <p:spPr>
          <a:xfrm>
            <a:off x="8458200" y="2336800"/>
            <a:ext cx="3161963" cy="3606800"/>
          </a:xfrm>
        </p:spPr>
        <p:txBody>
          <a:bodyPr/>
          <a:lstStyle/>
          <a:p>
            <a:endParaRPr lang="en-US"/>
          </a:p>
        </p:txBody>
      </p:sp>
    </p:spTree>
    <p:extLst>
      <p:ext uri="{BB962C8B-B14F-4D97-AF65-F5344CB8AC3E}">
        <p14:creationId xmlns:p14="http://schemas.microsoft.com/office/powerpoint/2010/main" val="204818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3CDD580-A862-4F73-A532-5680461B45AC}"/>
              </a:ext>
            </a:extLst>
          </p:cNvPr>
          <p:cNvSpPr>
            <a:spLocks noGrp="1"/>
          </p:cNvSpPr>
          <p:nvPr>
            <p:ph type="title"/>
          </p:nvPr>
        </p:nvSpPr>
        <p:spPr>
          <a:xfrm>
            <a:off x="1066800" y="642594"/>
            <a:ext cx="10058400" cy="1371600"/>
          </a:xfrm>
        </p:spPr>
        <p:txBody>
          <a:bodyPr/>
          <a:lstStyle/>
          <a:p>
            <a:pPr algn="ctr"/>
            <a:r>
              <a:rPr lang="en-US" dirty="0"/>
              <a:t>Tech stack</a:t>
            </a:r>
          </a:p>
        </p:txBody>
      </p:sp>
      <p:pic>
        <p:nvPicPr>
          <p:cNvPr id="9" name="Content Placeholder 8" descr="Logo, icon&#10;&#10;Description automatically generated with medium confidence">
            <a:extLst>
              <a:ext uri="{FF2B5EF4-FFF2-40B4-BE49-F238E27FC236}">
                <a16:creationId xmlns:a16="http://schemas.microsoft.com/office/drawing/2014/main" id="{76643DE6-FDDE-4D2B-A880-F9EC98C3EC32}"/>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2854192" y="2355545"/>
            <a:ext cx="2873615" cy="1080000"/>
          </a:xfrm>
        </p:spPr>
      </p:pic>
      <p:pic>
        <p:nvPicPr>
          <p:cNvPr id="14" name="Content Placeholder 13" descr="Logo&#10;&#10;Description automatically generated">
            <a:extLst>
              <a:ext uri="{FF2B5EF4-FFF2-40B4-BE49-F238E27FC236}">
                <a16:creationId xmlns:a16="http://schemas.microsoft.com/office/drawing/2014/main" id="{917C813E-5B4A-4D14-8796-3DD9FFE96300}"/>
              </a:ext>
            </a:extLst>
          </p:cNvPr>
          <p:cNvPicPr>
            <a:picLocks noGrp="1" noChangeAspect="1"/>
          </p:cNvPicPr>
          <p:nvPr>
            <p:ph sz="half" idx="2"/>
          </p:nvPr>
        </p:nvPicPr>
        <p:blipFill>
          <a:blip r:embed="rId4">
            <a:extLst>
              <a:ext uri="{837473B0-CC2E-450A-ABE3-18F120FF3D39}">
                <a1611:picAttrSrcUrl xmlns:a1611="http://schemas.microsoft.com/office/drawing/2016/11/main" r:id="rId5"/>
              </a:ext>
            </a:extLst>
          </a:blip>
          <a:stretch>
            <a:fillRect/>
          </a:stretch>
        </p:blipFill>
        <p:spPr>
          <a:xfrm>
            <a:off x="9549560" y="4663807"/>
            <a:ext cx="1440000" cy="1440000"/>
          </a:xfrm>
        </p:spPr>
      </p:pic>
      <p:pic>
        <p:nvPicPr>
          <p:cNvPr id="20" name="Picture 19" descr="Graphical user interface&#10;&#10;Description automatically generated">
            <a:extLst>
              <a:ext uri="{FF2B5EF4-FFF2-40B4-BE49-F238E27FC236}">
                <a16:creationId xmlns:a16="http://schemas.microsoft.com/office/drawing/2014/main" id="{25841AA0-1C80-472D-8EF4-CA8D870CF53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202440" y="4843807"/>
            <a:ext cx="2352857" cy="1080000"/>
          </a:xfrm>
          <a:prstGeom prst="rect">
            <a:avLst/>
          </a:prstGeom>
        </p:spPr>
      </p:pic>
      <p:pic>
        <p:nvPicPr>
          <p:cNvPr id="26" name="Picture 25" descr="Icon&#10;&#10;Description automatically generated">
            <a:extLst>
              <a:ext uri="{FF2B5EF4-FFF2-40B4-BE49-F238E27FC236}">
                <a16:creationId xmlns:a16="http://schemas.microsoft.com/office/drawing/2014/main" id="{2EA0C0C9-FDCA-461E-B03F-E57B6B493FC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464194" y="1815545"/>
            <a:ext cx="3085366" cy="2160000"/>
          </a:xfrm>
          <a:prstGeom prst="rect">
            <a:avLst/>
          </a:prstGeom>
        </p:spPr>
      </p:pic>
    </p:spTree>
    <p:extLst>
      <p:ext uri="{BB962C8B-B14F-4D97-AF65-F5344CB8AC3E}">
        <p14:creationId xmlns:p14="http://schemas.microsoft.com/office/powerpoint/2010/main" val="2567448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{FC83B7FD-7CD6-48D2-8832-DA9C84B5055D}tf78438558_win32</Template>
  <TotalTime>1461</TotalTime>
  <Words>182</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Garamond</vt:lpstr>
      <vt:lpstr>SavonVTI</vt:lpstr>
      <vt:lpstr>PlayJ</vt:lpstr>
      <vt:lpstr>Research</vt:lpstr>
      <vt:lpstr>Main Features</vt:lpstr>
      <vt:lpstr>Functional requirements</vt:lpstr>
      <vt:lpstr>Core functionalities</vt:lpstr>
      <vt:lpstr>Initial Architecture</vt:lpstr>
      <vt:lpstr>Tech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Jordan Radushev</dc:creator>
  <cp:lastModifiedBy>Jordan Radushev</cp:lastModifiedBy>
  <cp:revision>4</cp:revision>
  <dcterms:created xsi:type="dcterms:W3CDTF">2022-02-17T12:15:51Z</dcterms:created>
  <dcterms:modified xsi:type="dcterms:W3CDTF">2022-02-18T15:35:25Z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