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7" r:id="rId3"/>
    <p:sldId id="305" r:id="rId4"/>
    <p:sldId id="293" r:id="rId5"/>
    <p:sldId id="288" r:id="rId6"/>
    <p:sldId id="296" r:id="rId7"/>
    <p:sldId id="298" r:id="rId8"/>
    <p:sldId id="279" r:id="rId9"/>
    <p:sldId id="289" r:id="rId10"/>
    <p:sldId id="290" r:id="rId11"/>
    <p:sldId id="291" r:id="rId12"/>
    <p:sldId id="292" r:id="rId13"/>
    <p:sldId id="294" r:id="rId14"/>
    <p:sldId id="297" r:id="rId15"/>
    <p:sldId id="299" r:id="rId16"/>
    <p:sldId id="306" r:id="rId17"/>
    <p:sldId id="295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85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2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6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A115-69D5-486D-84EC-30AEF7993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MSU Data Analytics Boot Camp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EB6-1CD4-4214-B41E-0B40F838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Beer Review Analysis</a:t>
            </a:r>
          </a:p>
        </p:txBody>
      </p:sp>
    </p:spTree>
    <p:extLst>
      <p:ext uri="{BB962C8B-B14F-4D97-AF65-F5344CB8AC3E}">
        <p14:creationId xmlns:p14="http://schemas.microsoft.com/office/powerpoint/2010/main" val="347102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Appearance and Overall Review?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ACD42-5D57-4966-A2DB-EAFDFF30F8DC}"/>
              </a:ext>
            </a:extLst>
          </p:cNvPr>
          <p:cNvSpPr txBox="1"/>
          <p:nvPr/>
        </p:nvSpPr>
        <p:spPr>
          <a:xfrm>
            <a:off x="1066800" y="2844225"/>
            <a:ext cx="5387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Considering correlation between Appearance and Overall Review score, this scatterplot reflects a strong relationship based on the</a:t>
            </a:r>
          </a:p>
          <a:p>
            <a:r>
              <a:rPr lang="en-US" sz="2800" dirty="0"/>
              <a:t>r-squared value of 0.84.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E10CA-AAB2-4C95-BC2C-D88D8DDBB08C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F622B-CE90-4BE8-BA70-3738DDC8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8" cy="33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Palate and Overall Review?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FB78C-1E6F-4C08-AE39-9F3DB2524D15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an r-squared value of 0.93, a very strong linear relationship between Palate and Overall Review score exists.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542D2-BB0A-482F-8529-BEE87E792B4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465DF-8628-4A94-A40A-86D5FEC8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9" cy="33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3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Taste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E345A-B222-4E5E-B297-9903F9B8B9E5}"/>
              </a:ext>
            </a:extLst>
          </p:cNvPr>
          <p:cNvSpPr txBox="1"/>
          <p:nvPr/>
        </p:nvSpPr>
        <p:spPr>
          <a:xfrm>
            <a:off x="1066800" y="2844225"/>
            <a:ext cx="5387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surprisingly, the correlation between Taste and Overall Review score is very strong. With an r-squared value of 0.94, it is clear Taste is a critical driver of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732DB-0FB8-4E51-B518-EA1679A5DCC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18D94-0151-483B-B187-A4D03D85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0276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ABV (Alcohol by Volume)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05E03-8A5A-429A-94CC-D3FD49259FDA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essentially no linear correlation between ABV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09D0F-645C-4D17-B301-5674F08DA44F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53FE6-68DB-47B2-B263-7F4E0C9F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6"/>
            <a:ext cx="4667389" cy="33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1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Number of Reviews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88CEA-6B5C-464D-B43B-6B28F5510FD8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no linear correlation between Number of Reviews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E33C1-2DF2-46C0-9F5B-B589DBF6ABD0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77A88-7E0C-44B3-85E6-DFCDD5B9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6"/>
            <a:ext cx="4656164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Conclusions and Learnings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Based on the y-intercept of each linear equation, the most influential factor appears to be Aroma. As such, breweries should consider this factor in future product modifications. 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FF38642-871B-4B3F-BE92-E8F55B978F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938390"/>
              </p:ext>
            </p:extLst>
          </p:nvPr>
        </p:nvGraphicFramePr>
        <p:xfrm>
          <a:off x="3110947" y="1311155"/>
          <a:ext cx="597010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771">
                  <a:extLst>
                    <a:ext uri="{9D8B030D-6E8A-4147-A177-3AD203B41FA5}">
                      <a16:colId xmlns:a16="http://schemas.microsoft.com/office/drawing/2014/main" val="3309110181"/>
                    </a:ext>
                  </a:extLst>
                </a:gridCol>
                <a:gridCol w="1433450">
                  <a:extLst>
                    <a:ext uri="{9D8B030D-6E8A-4147-A177-3AD203B41FA5}">
                      <a16:colId xmlns:a16="http://schemas.microsoft.com/office/drawing/2014/main" val="3451924436"/>
                    </a:ext>
                  </a:extLst>
                </a:gridCol>
                <a:gridCol w="2084884">
                  <a:extLst>
                    <a:ext uri="{9D8B030D-6E8A-4147-A177-3AD203B41FA5}">
                      <a16:colId xmlns:a16="http://schemas.microsoft.com/office/drawing/2014/main" val="313780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Beer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with Overall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34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6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4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9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Limitations of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Based on user response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Only analyzed beer with &gt;50 ratings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sales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pricing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IBU ratings included in data 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The inclusion of such data would likely produce even more meaningful results.</a:t>
            </a:r>
          </a:p>
        </p:txBody>
      </p:sp>
    </p:spTree>
    <p:extLst>
      <p:ext uri="{BB962C8B-B14F-4D97-AF65-F5344CB8AC3E}">
        <p14:creationId xmlns:p14="http://schemas.microsoft.com/office/powerpoint/2010/main" val="412788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Null Hypothesis: Beer styles do not make a significant difference in Overall Review score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Alternative Hypothesis: Beer styles do make a significant difference in Overall Review score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645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32B271-B911-46C3-AAC6-651FAF030686}"/>
              </a:ext>
            </a:extLst>
          </p:cNvPr>
          <p:cNvSpPr txBox="1"/>
          <p:nvPr/>
        </p:nvSpPr>
        <p:spPr>
          <a:xfrm>
            <a:off x="1066797" y="1976470"/>
            <a:ext cx="5479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These are some of the most common styles of beer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In our dataset there were over 100 different styles of beer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0DF60-BB80-49C6-A253-7316E00C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8" y="1976470"/>
            <a:ext cx="3611216" cy="38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For our ANOVA test we will concentrate on the five most common styles:</a:t>
            </a:r>
          </a:p>
          <a:p>
            <a:pPr lvl="1"/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570DA-6D8A-4092-B403-81DDE2E5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16" y="3395660"/>
            <a:ext cx="5690367" cy="1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Team Members: Jordan Schafer, Steve Freeland</a:t>
            </a:r>
          </a:p>
          <a:p>
            <a:endParaRPr lang="en-US" sz="3200" dirty="0"/>
          </a:p>
          <a:p>
            <a:r>
              <a:rPr lang="en-US" sz="3200" dirty="0"/>
              <a:t>Project Description: Analyze beer reviews to find insights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546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F63D7-0862-4778-88E2-11F15F58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76" y="1753077"/>
            <a:ext cx="8787019" cy="47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Running the ANOVA function yields a p-value of </a:t>
            </a:r>
            <a:r>
              <a:rPr lang="en-US" altLang="en-US" sz="3200" dirty="0"/>
              <a:t>0.00017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This is evidence that alternative hypothesis: Beer styles do make a significant difference in Overall Review score is true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5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Brewery Heat Map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4DDA1180-5505-4D59-8BE3-E352B2E0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961199"/>
            <a:ext cx="9382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Research Questions to Answer: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the best beer in each review category?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 correlation between review types and Overall Review score?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Perform ANOVA comparing most common beer types to see if significant differences exist across Overall Review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heatmap of breweries (Where can I get a beer?)</a:t>
            </a:r>
          </a:p>
        </p:txBody>
      </p:sp>
    </p:spTree>
    <p:extLst>
      <p:ext uri="{BB962C8B-B14F-4D97-AF65-F5344CB8AC3E}">
        <p14:creationId xmlns:p14="http://schemas.microsoft.com/office/powerpoint/2010/main" val="938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Datasets / APIs Used:</a:t>
            </a:r>
          </a:p>
          <a:p>
            <a:endParaRPr lang="en-US" sz="800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Kaggle - Beer Reviews (1.5 million beer reviews from BeerAdvocates)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Google Maps Places / Geolocations API</a:t>
            </a:r>
          </a:p>
          <a:p>
            <a:endParaRPr lang="en-US" sz="3200" dirty="0"/>
          </a:p>
          <a:p>
            <a:r>
              <a:rPr lang="en-US" sz="3200" dirty="0"/>
              <a:t>Task Ownership: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Jordan: Data Cleaning, ANOVA, Heatmap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Steve: Scatter Plots, Presentation Development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92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Grouped by beer_beerid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Found mean review scores and review count for each beer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Filtered on those beers with greater than 50 reviews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brewery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Using the Google API retrieved latitude, longitude, and address for each brewery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Removed breweries with no results</a:t>
            </a:r>
          </a:p>
        </p:txBody>
      </p:sp>
    </p:spTree>
    <p:extLst>
      <p:ext uri="{BB962C8B-B14F-4D97-AF65-F5344CB8AC3E}">
        <p14:creationId xmlns:p14="http://schemas.microsoft.com/office/powerpoint/2010/main" val="269519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 (cont.):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country of origin from 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Merged beer review with brewery information, removing those beers with no brewery information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33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66327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A quick look at the data…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Most of our data is about American beer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does the rest of the world break down?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B05A5-2CE2-4F65-83AE-47AB0D3A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45" y="1373114"/>
            <a:ext cx="2729947" cy="2055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3E811-1B4B-4150-8FFF-E05CC14A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08" y="3877455"/>
            <a:ext cx="2962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What is the best beer in each review category?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Overall: </a:t>
            </a:r>
            <a:r>
              <a:rPr lang="nl-NL" sz="2800" dirty="0"/>
              <a:t>Armand'4 Oude Geuze Lente (Spring)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4.73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Aroma: Pliny The Younger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4.72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Appearance: </a:t>
            </a:r>
            <a:r>
              <a:rPr lang="pt-BR" sz="2800" dirty="0"/>
              <a:t>Cantillon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Blåbær</a:t>
            </a:r>
            <a:r>
              <a:rPr lang="pt-BR" sz="2800" dirty="0"/>
              <a:t> Lambik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4.64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Palate: </a:t>
            </a:r>
            <a:r>
              <a:rPr lang="en-US" sz="2800" dirty="0"/>
              <a:t>Vanilla Bean Aged Dark Lord</a:t>
            </a:r>
            <a:endParaRPr lang="pt-BR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4.67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Taste: Rare Bourbon County Stout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4.77 out of 5.0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1200" dirty="0"/>
          </a:p>
          <a:p>
            <a:pPr lvl="1"/>
            <a:r>
              <a:rPr lang="pt-BR" sz="2400" dirty="0"/>
              <a:t>Lowest Overall Review score: </a:t>
            </a:r>
            <a:r>
              <a:rPr lang="pt-BR" sz="2400" dirty="0">
                <a:solidFill>
                  <a:srgbClr val="FF0000"/>
                </a:solidFill>
              </a:rPr>
              <a:t>Crazy Ed’s Chili Beer (1.x out of 5.0)</a:t>
            </a:r>
          </a:p>
        </p:txBody>
      </p:sp>
    </p:spTree>
    <p:extLst>
      <p:ext uri="{BB962C8B-B14F-4D97-AF65-F5344CB8AC3E}">
        <p14:creationId xmlns:p14="http://schemas.microsoft.com/office/powerpoint/2010/main" val="34884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Aroma and Overall Review?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35FAE-EE6E-42E5-A3B1-948ACB98C790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reflects an</a:t>
            </a:r>
          </a:p>
          <a:p>
            <a:r>
              <a:rPr lang="en-US" sz="2800" dirty="0"/>
              <a:t>r-squared value of 0.87, revealing a strong linear relationship between Aroma and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D56B2-132F-4EC4-84DB-C053DCA15FD8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13991-E115-4956-9E90-55092451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9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14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863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Monaco</vt:lpstr>
      <vt:lpstr>Trebuchet MS</vt:lpstr>
      <vt:lpstr>Wingdings 3</vt:lpstr>
      <vt:lpstr>Facet</vt:lpstr>
      <vt:lpstr>MSU Data Analytics Boot Camp Project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Data Analytics Boot Camp Project I</dc:title>
  <dc:creator>Steve</dc:creator>
  <cp:lastModifiedBy>Steve</cp:lastModifiedBy>
  <cp:revision>28</cp:revision>
  <dcterms:created xsi:type="dcterms:W3CDTF">2020-09-30T21:04:33Z</dcterms:created>
  <dcterms:modified xsi:type="dcterms:W3CDTF">2020-10-02T03:14:53Z</dcterms:modified>
</cp:coreProperties>
</file>