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7" r:id="rId3"/>
    <p:sldId id="305" r:id="rId4"/>
    <p:sldId id="293" r:id="rId5"/>
    <p:sldId id="288" r:id="rId6"/>
    <p:sldId id="296" r:id="rId7"/>
    <p:sldId id="298" r:id="rId8"/>
    <p:sldId id="279" r:id="rId9"/>
    <p:sldId id="289" r:id="rId10"/>
    <p:sldId id="290" r:id="rId11"/>
    <p:sldId id="291" r:id="rId12"/>
    <p:sldId id="292" r:id="rId13"/>
    <p:sldId id="294" r:id="rId14"/>
    <p:sldId id="297" r:id="rId15"/>
    <p:sldId id="299" r:id="rId16"/>
    <p:sldId id="295" r:id="rId17"/>
    <p:sldId id="300" r:id="rId18"/>
    <p:sldId id="301" r:id="rId19"/>
    <p:sldId id="302" r:id="rId20"/>
    <p:sldId id="303" r:id="rId21"/>
    <p:sldId id="304" r:id="rId22"/>
    <p:sldId id="278" r:id="rId23"/>
    <p:sldId id="258"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09524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50993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0850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9053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3623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407607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903466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105567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73298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67757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97977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18443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96826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347032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A9BA1-486D-48D2-B070-5E5E1146B392}" type="datetimeFigureOut">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50750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2B98DD-4366-45B0-9E35-17F933ED23D2}" type="slidenum">
              <a:rPr lang="en-US" smtClean="0"/>
              <a:t>‹#›</a:t>
            </a:fld>
            <a:endParaRPr lang="en-US" dirty="0"/>
          </a:p>
        </p:txBody>
      </p:sp>
      <p:sp>
        <p:nvSpPr>
          <p:cNvPr id="5" name="Date Placeholder 4"/>
          <p:cNvSpPr>
            <a:spLocks noGrp="1"/>
          </p:cNvSpPr>
          <p:nvPr>
            <p:ph type="dt" sz="half" idx="10"/>
          </p:nvPr>
        </p:nvSpPr>
        <p:spPr/>
        <p:txBody>
          <a:bodyPr/>
          <a:lstStyle/>
          <a:p>
            <a:fld id="{E38A9BA1-486D-48D2-B070-5E5E1146B392}" type="datetimeFigureOut">
              <a:rPr lang="en-US" smtClean="0"/>
              <a:t>9/30/2020</a:t>
            </a:fld>
            <a:endParaRPr lang="en-US" dirty="0"/>
          </a:p>
        </p:txBody>
      </p:sp>
    </p:spTree>
    <p:extLst>
      <p:ext uri="{BB962C8B-B14F-4D97-AF65-F5344CB8AC3E}">
        <p14:creationId xmlns:p14="http://schemas.microsoft.com/office/powerpoint/2010/main" val="42466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8A9BA1-486D-48D2-B070-5E5E1146B392}" type="datetimeFigureOut">
              <a:rPr lang="en-US" smtClean="0"/>
              <a:t>9/30/2020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2B98DD-4366-45B0-9E35-17F933ED23D2}" type="slidenum">
              <a:rPr lang="en-US" smtClean="0"/>
              <a:t>‹#›</a:t>
            </a:fld>
            <a:endParaRPr lang="en-US" dirty="0"/>
          </a:p>
        </p:txBody>
      </p:sp>
    </p:spTree>
    <p:extLst>
      <p:ext uri="{BB962C8B-B14F-4D97-AF65-F5344CB8AC3E}">
        <p14:creationId xmlns:p14="http://schemas.microsoft.com/office/powerpoint/2010/main" val="54707387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A115-69D5-486D-84EC-30AEF7993641}"/>
              </a:ext>
            </a:extLst>
          </p:cNvPr>
          <p:cNvSpPr>
            <a:spLocks noGrp="1"/>
          </p:cNvSpPr>
          <p:nvPr>
            <p:ph type="ctrTitle"/>
          </p:nvPr>
        </p:nvSpPr>
        <p:spPr>
          <a:xfrm>
            <a:off x="3502731" y="1542402"/>
            <a:ext cx="5186842" cy="2387918"/>
          </a:xfrm>
        </p:spPr>
        <p:txBody>
          <a:bodyPr anchor="b">
            <a:normAutofit fontScale="90000"/>
          </a:bodyPr>
          <a:lstStyle/>
          <a:p>
            <a:r>
              <a:rPr lang="en-US" sz="4800" dirty="0">
                <a:solidFill>
                  <a:schemeClr val="tx2"/>
                </a:solidFill>
              </a:rPr>
              <a:t>MSU Data Analytics Boot Camp</a:t>
            </a:r>
            <a:br>
              <a:rPr lang="en-US" sz="4800" dirty="0">
                <a:solidFill>
                  <a:schemeClr val="tx2"/>
                </a:solidFill>
              </a:rPr>
            </a:br>
            <a:r>
              <a:rPr lang="en-US" sz="4800" dirty="0">
                <a:solidFill>
                  <a:schemeClr val="tx2"/>
                </a:solidFill>
              </a:rPr>
              <a:t>Project I </a:t>
            </a:r>
          </a:p>
        </p:txBody>
      </p:sp>
      <p:sp>
        <p:nvSpPr>
          <p:cNvPr id="3" name="Subtitle 2">
            <a:extLst>
              <a:ext uri="{FF2B5EF4-FFF2-40B4-BE49-F238E27FC236}">
                <a16:creationId xmlns:a16="http://schemas.microsoft.com/office/drawing/2014/main" id="{B811FEB6-1CD4-4214-B41E-0B40F838C339}"/>
              </a:ext>
            </a:extLst>
          </p:cNvPr>
          <p:cNvSpPr>
            <a:spLocks noGrp="1"/>
          </p:cNvSpPr>
          <p:nvPr>
            <p:ph type="subTitle" idx="1"/>
          </p:nvPr>
        </p:nvSpPr>
        <p:spPr>
          <a:xfrm>
            <a:off x="3502135" y="4001587"/>
            <a:ext cx="5188034" cy="682079"/>
          </a:xfrm>
        </p:spPr>
        <p:txBody>
          <a:bodyPr>
            <a:normAutofit/>
          </a:bodyPr>
          <a:lstStyle/>
          <a:p>
            <a:r>
              <a:rPr lang="en-US" dirty="0">
                <a:solidFill>
                  <a:schemeClr val="tx2"/>
                </a:solidFill>
              </a:rPr>
              <a:t>Beer Review Analysis</a:t>
            </a:r>
          </a:p>
        </p:txBody>
      </p:sp>
    </p:spTree>
    <p:extLst>
      <p:ext uri="{BB962C8B-B14F-4D97-AF65-F5344CB8AC3E}">
        <p14:creationId xmlns:p14="http://schemas.microsoft.com/office/powerpoint/2010/main" val="347102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2062103"/>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Appearance and Overall Review? </a:t>
            </a:r>
          </a:p>
        </p:txBody>
      </p:sp>
      <p:pic>
        <p:nvPicPr>
          <p:cNvPr id="3" name="Picture 2">
            <a:extLst>
              <a:ext uri="{FF2B5EF4-FFF2-40B4-BE49-F238E27FC236}">
                <a16:creationId xmlns:a16="http://schemas.microsoft.com/office/drawing/2014/main" id="{E176AE58-F0FF-4B71-BBC8-912DC9548121}"/>
              </a:ext>
            </a:extLst>
          </p:cNvPr>
          <p:cNvPicPr>
            <a:picLocks noChangeAspect="1"/>
          </p:cNvPicPr>
          <p:nvPr/>
        </p:nvPicPr>
        <p:blipFill>
          <a:blip r:embed="rId2"/>
          <a:stretch>
            <a:fillRect/>
          </a:stretch>
        </p:blipFill>
        <p:spPr>
          <a:xfrm>
            <a:off x="7024894" y="2532302"/>
            <a:ext cx="4290009" cy="3410286"/>
          </a:xfrm>
          <a:prstGeom prst="rect">
            <a:avLst/>
          </a:prstGeom>
        </p:spPr>
      </p:pic>
      <p:sp>
        <p:nvSpPr>
          <p:cNvPr id="7" name="TextBox 6">
            <a:extLst>
              <a:ext uri="{FF2B5EF4-FFF2-40B4-BE49-F238E27FC236}">
                <a16:creationId xmlns:a16="http://schemas.microsoft.com/office/drawing/2014/main" id="{EF3ACD42-5D57-4966-A2DB-EAFDFF30F8DC}"/>
              </a:ext>
            </a:extLst>
          </p:cNvPr>
          <p:cNvSpPr txBox="1"/>
          <p:nvPr/>
        </p:nvSpPr>
        <p:spPr>
          <a:xfrm>
            <a:off x="1066800" y="2844225"/>
            <a:ext cx="5387009" cy="2246769"/>
          </a:xfrm>
          <a:prstGeom prst="rect">
            <a:avLst/>
          </a:prstGeom>
          <a:noFill/>
        </p:spPr>
        <p:txBody>
          <a:bodyPr wrap="square" rtlCol="0">
            <a:spAutoFit/>
          </a:bodyPr>
          <a:lstStyle/>
          <a:p>
            <a:r>
              <a:rPr lang="en-US" sz="2800" dirty="0"/>
              <a:t>Considering correlation between Appearance and Overall Review score, this scatterplot reflects a strong relationship based on the</a:t>
            </a:r>
          </a:p>
          <a:p>
            <a:r>
              <a:rPr lang="en-US" sz="2800" dirty="0"/>
              <a:t>r-squared value of 0.84.</a:t>
            </a:r>
          </a:p>
        </p:txBody>
      </p:sp>
    </p:spTree>
    <p:extLst>
      <p:ext uri="{BB962C8B-B14F-4D97-AF65-F5344CB8AC3E}">
        <p14:creationId xmlns:p14="http://schemas.microsoft.com/office/powerpoint/2010/main" val="363939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2062103"/>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Palate and Overall Review? </a:t>
            </a:r>
          </a:p>
        </p:txBody>
      </p:sp>
      <p:pic>
        <p:nvPicPr>
          <p:cNvPr id="3" name="Picture 2">
            <a:extLst>
              <a:ext uri="{FF2B5EF4-FFF2-40B4-BE49-F238E27FC236}">
                <a16:creationId xmlns:a16="http://schemas.microsoft.com/office/drawing/2014/main" id="{301CBFC0-F4CC-4BC7-91CC-A13005478B21}"/>
              </a:ext>
            </a:extLst>
          </p:cNvPr>
          <p:cNvPicPr>
            <a:picLocks noChangeAspect="1"/>
          </p:cNvPicPr>
          <p:nvPr/>
        </p:nvPicPr>
        <p:blipFill>
          <a:blip r:embed="rId2"/>
          <a:stretch>
            <a:fillRect/>
          </a:stretch>
        </p:blipFill>
        <p:spPr>
          <a:xfrm>
            <a:off x="7020545" y="2533899"/>
            <a:ext cx="4268288" cy="3399425"/>
          </a:xfrm>
          <a:prstGeom prst="rect">
            <a:avLst/>
          </a:prstGeom>
        </p:spPr>
      </p:pic>
      <p:sp>
        <p:nvSpPr>
          <p:cNvPr id="7" name="TextBox 6">
            <a:extLst>
              <a:ext uri="{FF2B5EF4-FFF2-40B4-BE49-F238E27FC236}">
                <a16:creationId xmlns:a16="http://schemas.microsoft.com/office/drawing/2014/main" id="{04AFB78C-1E6F-4C08-AE39-9F3DB2524D15}"/>
              </a:ext>
            </a:extLst>
          </p:cNvPr>
          <p:cNvSpPr txBox="1"/>
          <p:nvPr/>
        </p:nvSpPr>
        <p:spPr>
          <a:xfrm>
            <a:off x="1066800" y="2844225"/>
            <a:ext cx="5387009" cy="1815882"/>
          </a:xfrm>
          <a:prstGeom prst="rect">
            <a:avLst/>
          </a:prstGeom>
          <a:noFill/>
        </p:spPr>
        <p:txBody>
          <a:bodyPr wrap="square" rtlCol="0">
            <a:spAutoFit/>
          </a:bodyPr>
          <a:lstStyle/>
          <a:p>
            <a:r>
              <a:rPr lang="en-US" sz="2800" dirty="0"/>
              <a:t>With an r-squared value of 0.93, a very strong linear relationship between Palate and Overall Review score exists.</a:t>
            </a:r>
          </a:p>
        </p:txBody>
      </p:sp>
    </p:spTree>
    <p:extLst>
      <p:ext uri="{BB962C8B-B14F-4D97-AF65-F5344CB8AC3E}">
        <p14:creationId xmlns:p14="http://schemas.microsoft.com/office/powerpoint/2010/main" val="18538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1569660"/>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Taste and Overall Review?  </a:t>
            </a:r>
          </a:p>
        </p:txBody>
      </p:sp>
      <p:pic>
        <p:nvPicPr>
          <p:cNvPr id="3" name="Picture 2">
            <a:extLst>
              <a:ext uri="{FF2B5EF4-FFF2-40B4-BE49-F238E27FC236}">
                <a16:creationId xmlns:a16="http://schemas.microsoft.com/office/drawing/2014/main" id="{F1520EB7-92E5-4F74-A7F3-67E40926C5D1}"/>
              </a:ext>
            </a:extLst>
          </p:cNvPr>
          <p:cNvPicPr>
            <a:picLocks noChangeAspect="1"/>
          </p:cNvPicPr>
          <p:nvPr/>
        </p:nvPicPr>
        <p:blipFill>
          <a:blip r:embed="rId2"/>
          <a:stretch>
            <a:fillRect/>
          </a:stretch>
        </p:blipFill>
        <p:spPr>
          <a:xfrm>
            <a:off x="7018329" y="2526688"/>
            <a:ext cx="4279149" cy="3410286"/>
          </a:xfrm>
          <a:prstGeom prst="rect">
            <a:avLst/>
          </a:prstGeom>
        </p:spPr>
      </p:pic>
      <p:sp>
        <p:nvSpPr>
          <p:cNvPr id="7" name="TextBox 6">
            <a:extLst>
              <a:ext uri="{FF2B5EF4-FFF2-40B4-BE49-F238E27FC236}">
                <a16:creationId xmlns:a16="http://schemas.microsoft.com/office/drawing/2014/main" id="{B73E345A-B222-4E5E-B297-9903F9B8B9E5}"/>
              </a:ext>
            </a:extLst>
          </p:cNvPr>
          <p:cNvSpPr txBox="1"/>
          <p:nvPr/>
        </p:nvSpPr>
        <p:spPr>
          <a:xfrm>
            <a:off x="1066800" y="2844225"/>
            <a:ext cx="5387009" cy="2677656"/>
          </a:xfrm>
          <a:prstGeom prst="rect">
            <a:avLst/>
          </a:prstGeom>
          <a:noFill/>
        </p:spPr>
        <p:txBody>
          <a:bodyPr wrap="square" rtlCol="0">
            <a:spAutoFit/>
          </a:bodyPr>
          <a:lstStyle/>
          <a:p>
            <a:r>
              <a:rPr lang="en-US" sz="2800" dirty="0"/>
              <a:t>Not surprisingly, the correlation between Taste and Overall Review score is very strong. With an r-squared value of 0.94, it is clear Taste is a critical driver of Overall Review score.</a:t>
            </a:r>
          </a:p>
        </p:txBody>
      </p:sp>
    </p:spTree>
    <p:extLst>
      <p:ext uri="{BB962C8B-B14F-4D97-AF65-F5344CB8AC3E}">
        <p14:creationId xmlns:p14="http://schemas.microsoft.com/office/powerpoint/2010/main" val="228955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2062103"/>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ABV (Alcohol by Volume) and Overall Review?  </a:t>
            </a:r>
          </a:p>
        </p:txBody>
      </p:sp>
      <p:pic>
        <p:nvPicPr>
          <p:cNvPr id="3" name="Picture 2">
            <a:extLst>
              <a:ext uri="{FF2B5EF4-FFF2-40B4-BE49-F238E27FC236}">
                <a16:creationId xmlns:a16="http://schemas.microsoft.com/office/drawing/2014/main" id="{08AF3545-6CB7-42B8-992B-3A3C92D89AC8}"/>
              </a:ext>
            </a:extLst>
          </p:cNvPr>
          <p:cNvPicPr>
            <a:picLocks noChangeAspect="1"/>
          </p:cNvPicPr>
          <p:nvPr/>
        </p:nvPicPr>
        <p:blipFill>
          <a:blip r:embed="rId2"/>
          <a:stretch>
            <a:fillRect/>
          </a:stretch>
        </p:blipFill>
        <p:spPr>
          <a:xfrm>
            <a:off x="7026473" y="2526415"/>
            <a:ext cx="4235705" cy="3355982"/>
          </a:xfrm>
          <a:prstGeom prst="rect">
            <a:avLst/>
          </a:prstGeom>
        </p:spPr>
      </p:pic>
      <p:sp>
        <p:nvSpPr>
          <p:cNvPr id="7" name="TextBox 6">
            <a:extLst>
              <a:ext uri="{FF2B5EF4-FFF2-40B4-BE49-F238E27FC236}">
                <a16:creationId xmlns:a16="http://schemas.microsoft.com/office/drawing/2014/main" id="{70505E03-8A5A-429A-94CC-D3FD49259FDA}"/>
              </a:ext>
            </a:extLst>
          </p:cNvPr>
          <p:cNvSpPr txBox="1"/>
          <p:nvPr/>
        </p:nvSpPr>
        <p:spPr>
          <a:xfrm>
            <a:off x="1066800" y="2844225"/>
            <a:ext cx="5387009" cy="3539430"/>
          </a:xfrm>
          <a:prstGeom prst="rect">
            <a:avLst/>
          </a:prstGeom>
          <a:noFill/>
        </p:spPr>
        <p:txBody>
          <a:bodyPr wrap="square" rtlCol="0">
            <a:spAutoFit/>
          </a:bodyPr>
          <a:lstStyle/>
          <a:p>
            <a:r>
              <a:rPr lang="en-US" sz="2800" dirty="0"/>
              <a:t>This scatterplot shows there is essentially no linear correlation between ABV and Overall Review score. Further research may indicate that beer consumers are more influenced by the other factors measured, regardless of alcohol content level.</a:t>
            </a:r>
          </a:p>
        </p:txBody>
      </p:sp>
    </p:spTree>
    <p:extLst>
      <p:ext uri="{BB962C8B-B14F-4D97-AF65-F5344CB8AC3E}">
        <p14:creationId xmlns:p14="http://schemas.microsoft.com/office/powerpoint/2010/main" val="106391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1569660"/>
          </a:xfrm>
          <a:prstGeom prst="rect">
            <a:avLst/>
          </a:prstGeom>
          <a:noFill/>
        </p:spPr>
        <p:txBody>
          <a:bodyPr wrap="square" rtlCol="0">
            <a:spAutoFit/>
          </a:bodyPr>
          <a:lstStyle/>
          <a:p>
            <a:r>
              <a:rPr lang="en-US" sz="3200" dirty="0"/>
              <a:t>Questions and Findings</a:t>
            </a:r>
          </a:p>
          <a:p>
            <a:endParaRPr lang="en-US" sz="3200" dirty="0"/>
          </a:p>
          <a:p>
            <a:pPr marL="514350" indent="-514350">
              <a:buFont typeface="Arial" panose="020B0604020202020204" pitchFamily="34" charset="0"/>
              <a:buChar char="•"/>
            </a:pPr>
            <a:r>
              <a:rPr lang="en-US" sz="3200" dirty="0"/>
              <a:t>Overall Reviews versus Number of Reviews</a:t>
            </a:r>
          </a:p>
        </p:txBody>
      </p:sp>
      <p:pic>
        <p:nvPicPr>
          <p:cNvPr id="3" name="Picture 2">
            <a:extLst>
              <a:ext uri="{FF2B5EF4-FFF2-40B4-BE49-F238E27FC236}">
                <a16:creationId xmlns:a16="http://schemas.microsoft.com/office/drawing/2014/main" id="{5F3F13D4-C7AF-4E99-96BE-C5ED0434E7B2}"/>
              </a:ext>
            </a:extLst>
          </p:cNvPr>
          <p:cNvPicPr>
            <a:picLocks noChangeAspect="1"/>
          </p:cNvPicPr>
          <p:nvPr/>
        </p:nvPicPr>
        <p:blipFill>
          <a:blip r:embed="rId2"/>
          <a:stretch>
            <a:fillRect/>
          </a:stretch>
        </p:blipFill>
        <p:spPr>
          <a:xfrm>
            <a:off x="7026473" y="2844225"/>
            <a:ext cx="4235705" cy="3093791"/>
          </a:xfrm>
          <a:prstGeom prst="rect">
            <a:avLst/>
          </a:prstGeom>
        </p:spPr>
      </p:pic>
      <p:sp>
        <p:nvSpPr>
          <p:cNvPr id="7" name="TextBox 6">
            <a:extLst>
              <a:ext uri="{FF2B5EF4-FFF2-40B4-BE49-F238E27FC236}">
                <a16:creationId xmlns:a16="http://schemas.microsoft.com/office/drawing/2014/main" id="{B6A88CEA-6B5C-464D-B43B-6B28F5510FD8}"/>
              </a:ext>
            </a:extLst>
          </p:cNvPr>
          <p:cNvSpPr txBox="1"/>
          <p:nvPr/>
        </p:nvSpPr>
        <p:spPr>
          <a:xfrm>
            <a:off x="1066800" y="2844225"/>
            <a:ext cx="5387009" cy="1815882"/>
          </a:xfrm>
          <a:prstGeom prst="rect">
            <a:avLst/>
          </a:prstGeom>
          <a:noFill/>
        </p:spPr>
        <p:txBody>
          <a:bodyPr wrap="square" rtlCol="0">
            <a:spAutoFit/>
          </a:bodyPr>
          <a:lstStyle/>
          <a:p>
            <a:r>
              <a:rPr lang="en-US" sz="2800" dirty="0"/>
              <a:t>This scatterplot shows there is no linear correlation between Number of Reviews and Overall Review score. </a:t>
            </a:r>
          </a:p>
        </p:txBody>
      </p:sp>
    </p:spTree>
    <p:extLst>
      <p:ext uri="{BB962C8B-B14F-4D97-AF65-F5344CB8AC3E}">
        <p14:creationId xmlns:p14="http://schemas.microsoft.com/office/powerpoint/2010/main" val="181798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6001643"/>
          </a:xfrm>
          <a:prstGeom prst="rect">
            <a:avLst/>
          </a:prstGeom>
          <a:noFill/>
        </p:spPr>
        <p:txBody>
          <a:bodyPr wrap="square" rtlCol="0">
            <a:spAutoFit/>
          </a:bodyPr>
          <a:lstStyle/>
          <a:p>
            <a:r>
              <a:rPr lang="en-US" sz="3200" dirty="0"/>
              <a:t>Conclusions and Learnings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Aroma, Appearance, Palate, and Taste highly correlate with Overall Review scores.</a:t>
            </a:r>
          </a:p>
          <a:p>
            <a:pPr marL="514350" indent="-514350">
              <a:buFont typeface="Arial" panose="020B0604020202020204" pitchFamily="34" charset="0"/>
              <a:buChar char="•"/>
            </a:pPr>
            <a:r>
              <a:rPr lang="en-US" sz="3200" dirty="0"/>
              <a:t>ABV (Alcohol by Volume) is not highly correlated with beer review scores, possibly indicating beer consumers do not care about this product aspect as much as others.</a:t>
            </a:r>
          </a:p>
          <a:p>
            <a:pPr marL="457200" indent="-457200">
              <a:buFont typeface="Arial" panose="020B0604020202020204" pitchFamily="34" charset="0"/>
              <a:buChar char="•"/>
            </a:pPr>
            <a:r>
              <a:rPr lang="en-US" sz="3200" dirty="0"/>
              <a:t>There is no linear correlation between Number of Reviews and Overall Review score. </a:t>
            </a:r>
          </a:p>
          <a:p>
            <a:pPr marL="514350" indent="-514350">
              <a:buFont typeface="Arial" panose="020B0604020202020204" pitchFamily="34" charset="0"/>
              <a:buChar char="•"/>
            </a:pPr>
            <a:r>
              <a:rPr lang="en-US" sz="3200" dirty="0"/>
              <a:t>The most influential factor across these factors appears to be Aroma.  </a:t>
            </a:r>
          </a:p>
        </p:txBody>
      </p:sp>
    </p:spTree>
    <p:extLst>
      <p:ext uri="{BB962C8B-B14F-4D97-AF65-F5344CB8AC3E}">
        <p14:creationId xmlns:p14="http://schemas.microsoft.com/office/powerpoint/2010/main" val="39829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016758"/>
          </a:xfrm>
          <a:prstGeom prst="rect">
            <a:avLst/>
          </a:prstGeom>
          <a:noFill/>
        </p:spPr>
        <p:txBody>
          <a:bodyPr wrap="square" rtlCol="0">
            <a:spAutoFit/>
          </a:bodyPr>
          <a:lstStyle/>
          <a:p>
            <a:r>
              <a:rPr lang="en-US" sz="3200" dirty="0"/>
              <a:t>ANOVA - Do Beer Styles make a significant difference in Overall Review scores?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Null hypothesis: Beer styles do not make a significant difference in Overall Review score</a:t>
            </a:r>
          </a:p>
          <a:p>
            <a:pPr marL="514350" indent="-514350">
              <a:buFont typeface="Arial" panose="020B0604020202020204" pitchFamily="34" charset="0"/>
              <a:buChar char="•"/>
            </a:pPr>
            <a:r>
              <a:rPr lang="en-US" sz="3200" dirty="0"/>
              <a:t>Alternative hypothesis: Beer styles do make a significant difference in Overall Review score</a:t>
            </a:r>
          </a:p>
          <a:p>
            <a:endParaRPr lang="en-US" sz="3200" dirty="0"/>
          </a:p>
          <a:p>
            <a:pPr marL="514350" indent="-514350">
              <a:buFont typeface="Arial" panose="020B0604020202020204" pitchFamily="34" charset="0"/>
              <a:buChar char="•"/>
            </a:pPr>
            <a:endParaRPr lang="en-US" sz="3200" dirty="0"/>
          </a:p>
          <a:p>
            <a:pPr marL="514350" indent="-514350">
              <a:buFont typeface="Arial" panose="020B0604020202020204" pitchFamily="34" charset="0"/>
              <a:buChar char="•"/>
            </a:pPr>
            <a:endParaRPr lang="en-US" sz="3200" dirty="0"/>
          </a:p>
        </p:txBody>
      </p:sp>
    </p:spTree>
    <p:extLst>
      <p:ext uri="{BB962C8B-B14F-4D97-AF65-F5344CB8AC3E}">
        <p14:creationId xmlns:p14="http://schemas.microsoft.com/office/powerpoint/2010/main" val="1196450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2B271-B911-46C3-AAC6-651FAF030686}"/>
              </a:ext>
            </a:extLst>
          </p:cNvPr>
          <p:cNvSpPr txBox="1"/>
          <p:nvPr/>
        </p:nvSpPr>
        <p:spPr>
          <a:xfrm>
            <a:off x="1066797" y="1976470"/>
            <a:ext cx="5479777" cy="3816429"/>
          </a:xfrm>
          <a:prstGeom prst="rect">
            <a:avLst/>
          </a:prstGeom>
          <a:noFill/>
        </p:spPr>
        <p:txBody>
          <a:bodyPr wrap="square" rtlCol="0">
            <a:spAutoFit/>
          </a:bodyPr>
          <a:lstStyle/>
          <a:p>
            <a:pPr marL="514350" indent="-514350">
              <a:buFont typeface="Arial" panose="020B0604020202020204" pitchFamily="34" charset="0"/>
              <a:buChar char="•"/>
            </a:pPr>
            <a:r>
              <a:rPr lang="en-US" sz="3200" dirty="0"/>
              <a:t>Let’s take a quick look at the beer styles</a:t>
            </a:r>
          </a:p>
          <a:p>
            <a:pPr marL="514350" indent="-514350">
              <a:buFont typeface="Arial" panose="020B0604020202020204" pitchFamily="34" charset="0"/>
              <a:buChar char="•"/>
            </a:pPr>
            <a:r>
              <a:rPr lang="en-US" sz="3200" dirty="0"/>
              <a:t>These are some of the most common styles of beer, in our dataset there were over 100 different styles of beer</a:t>
            </a:r>
          </a:p>
          <a:p>
            <a:endParaRPr lang="en-US" dirty="0"/>
          </a:p>
        </p:txBody>
      </p:sp>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1077218"/>
          </a:xfrm>
          <a:prstGeom prst="rect">
            <a:avLst/>
          </a:prstGeom>
          <a:noFill/>
        </p:spPr>
        <p:txBody>
          <a:bodyPr wrap="square" rtlCol="0">
            <a:spAutoFit/>
          </a:bodyPr>
          <a:lstStyle/>
          <a:p>
            <a:r>
              <a:rPr lang="en-US" sz="3200" dirty="0"/>
              <a:t>ANOVA - Do Beer Styles make a significant difference in Overall Review scores?</a:t>
            </a:r>
          </a:p>
        </p:txBody>
      </p:sp>
      <p:pic>
        <p:nvPicPr>
          <p:cNvPr id="2" name="Picture 1">
            <a:extLst>
              <a:ext uri="{FF2B5EF4-FFF2-40B4-BE49-F238E27FC236}">
                <a16:creationId xmlns:a16="http://schemas.microsoft.com/office/drawing/2014/main" id="{A0B0DF60-BB80-49C6-A253-7316E00CD699}"/>
              </a:ext>
            </a:extLst>
          </p:cNvPr>
          <p:cNvPicPr>
            <a:picLocks noChangeAspect="1"/>
          </p:cNvPicPr>
          <p:nvPr/>
        </p:nvPicPr>
        <p:blipFill>
          <a:blip r:embed="rId2"/>
          <a:stretch>
            <a:fillRect/>
          </a:stretch>
        </p:blipFill>
        <p:spPr>
          <a:xfrm>
            <a:off x="6858001" y="1507129"/>
            <a:ext cx="4426226" cy="4755109"/>
          </a:xfrm>
          <a:prstGeom prst="rect">
            <a:avLst/>
          </a:prstGeom>
        </p:spPr>
      </p:pic>
    </p:spTree>
    <p:extLst>
      <p:ext uri="{BB962C8B-B14F-4D97-AF65-F5344CB8AC3E}">
        <p14:creationId xmlns:p14="http://schemas.microsoft.com/office/powerpoint/2010/main" val="50159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4031873"/>
          </a:xfrm>
          <a:prstGeom prst="rect">
            <a:avLst/>
          </a:prstGeom>
          <a:noFill/>
        </p:spPr>
        <p:txBody>
          <a:bodyPr wrap="square" rtlCol="0">
            <a:spAutoFit/>
          </a:bodyPr>
          <a:lstStyle/>
          <a:p>
            <a:r>
              <a:rPr lang="en-US" sz="3200" dirty="0"/>
              <a:t>ANOVA - Do Beer Styles make a significant difference in Overall Review scores?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For our ANOVA test we will concentrate on the five most common styles:</a:t>
            </a:r>
          </a:p>
          <a:p>
            <a:pPr lvl="1"/>
            <a:endParaRPr lang="en-US" sz="3200" dirty="0"/>
          </a:p>
          <a:p>
            <a:pPr marL="514350" indent="-514350">
              <a:buFont typeface="Arial" panose="020B0604020202020204" pitchFamily="34" charset="0"/>
              <a:buChar char="•"/>
            </a:pPr>
            <a:endParaRPr lang="en-US" sz="3200" dirty="0"/>
          </a:p>
          <a:p>
            <a:pPr marL="514350" indent="-514350">
              <a:buFont typeface="Arial" panose="020B0604020202020204" pitchFamily="34" charset="0"/>
              <a:buChar char="•"/>
            </a:pPr>
            <a:endParaRPr lang="en-US" sz="3200" dirty="0"/>
          </a:p>
        </p:txBody>
      </p:sp>
      <p:pic>
        <p:nvPicPr>
          <p:cNvPr id="3" name="Picture 2">
            <a:extLst>
              <a:ext uri="{FF2B5EF4-FFF2-40B4-BE49-F238E27FC236}">
                <a16:creationId xmlns:a16="http://schemas.microsoft.com/office/drawing/2014/main" id="{48D570DA-6D8A-4092-B403-81DDE2E5CFA2}"/>
              </a:ext>
            </a:extLst>
          </p:cNvPr>
          <p:cNvPicPr>
            <a:picLocks noChangeAspect="1"/>
          </p:cNvPicPr>
          <p:nvPr/>
        </p:nvPicPr>
        <p:blipFill>
          <a:blip r:embed="rId2"/>
          <a:stretch>
            <a:fillRect/>
          </a:stretch>
        </p:blipFill>
        <p:spPr>
          <a:xfrm>
            <a:off x="3250816" y="3395660"/>
            <a:ext cx="5690367" cy="1565954"/>
          </a:xfrm>
          <a:prstGeom prst="rect">
            <a:avLst/>
          </a:prstGeom>
        </p:spPr>
      </p:pic>
    </p:spTree>
    <p:extLst>
      <p:ext uri="{BB962C8B-B14F-4D97-AF65-F5344CB8AC3E}">
        <p14:creationId xmlns:p14="http://schemas.microsoft.com/office/powerpoint/2010/main" val="405131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1077218"/>
          </a:xfrm>
          <a:prstGeom prst="rect">
            <a:avLst/>
          </a:prstGeom>
          <a:noFill/>
        </p:spPr>
        <p:txBody>
          <a:bodyPr wrap="square" rtlCol="0">
            <a:spAutoFit/>
          </a:bodyPr>
          <a:lstStyle/>
          <a:p>
            <a:r>
              <a:rPr lang="en-US" sz="3200" dirty="0"/>
              <a:t>ANOVA - Do Beer Styles make a significant difference in Overall Review scores?</a:t>
            </a:r>
          </a:p>
        </p:txBody>
      </p:sp>
      <p:pic>
        <p:nvPicPr>
          <p:cNvPr id="5" name="Picture 4">
            <a:extLst>
              <a:ext uri="{FF2B5EF4-FFF2-40B4-BE49-F238E27FC236}">
                <a16:creationId xmlns:a16="http://schemas.microsoft.com/office/drawing/2014/main" id="{EDFF63D7-0862-4778-88E2-11F15F58B892}"/>
              </a:ext>
            </a:extLst>
          </p:cNvPr>
          <p:cNvPicPr>
            <a:picLocks noChangeAspect="1"/>
          </p:cNvPicPr>
          <p:nvPr/>
        </p:nvPicPr>
        <p:blipFill>
          <a:blip r:embed="rId2"/>
          <a:stretch>
            <a:fillRect/>
          </a:stretch>
        </p:blipFill>
        <p:spPr>
          <a:xfrm>
            <a:off x="1549676" y="1753077"/>
            <a:ext cx="8787019" cy="4771556"/>
          </a:xfrm>
          <a:prstGeom prst="rect">
            <a:avLst/>
          </a:prstGeom>
        </p:spPr>
      </p:pic>
    </p:spTree>
    <p:extLst>
      <p:ext uri="{BB962C8B-B14F-4D97-AF65-F5344CB8AC3E}">
        <p14:creationId xmlns:p14="http://schemas.microsoft.com/office/powerpoint/2010/main" val="219505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3539430"/>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Team Members: Jordan Schafer, Steve Freeland</a:t>
            </a:r>
          </a:p>
          <a:p>
            <a:endParaRPr lang="en-US" sz="3200" dirty="0"/>
          </a:p>
          <a:p>
            <a:r>
              <a:rPr lang="en-US" sz="3200" dirty="0"/>
              <a:t>Project Description: Analyze beer reviews to find insights</a:t>
            </a:r>
          </a:p>
          <a:p>
            <a:endParaRPr lang="en-US" sz="3200" dirty="0"/>
          </a:p>
        </p:txBody>
      </p:sp>
    </p:spTree>
    <p:extLst>
      <p:ext uri="{BB962C8B-B14F-4D97-AF65-F5344CB8AC3E}">
        <p14:creationId xmlns:p14="http://schemas.microsoft.com/office/powerpoint/2010/main" val="2695462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016758"/>
          </a:xfrm>
          <a:prstGeom prst="rect">
            <a:avLst/>
          </a:prstGeom>
          <a:noFill/>
        </p:spPr>
        <p:txBody>
          <a:bodyPr wrap="square" rtlCol="0">
            <a:spAutoFit/>
          </a:bodyPr>
          <a:lstStyle/>
          <a:p>
            <a:r>
              <a:rPr lang="en-US" sz="3200" dirty="0"/>
              <a:t>ANOVA - Do Beer Styles make a significant difference in Overall Review scores?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After running the ANOVA function, we got a resulting p-value of </a:t>
            </a:r>
            <a:r>
              <a:rPr kumimoji="0" lang="en-US" altLang="en-US" sz="3200" b="0" i="0" u="none" strike="noStrike" cap="none" normalizeH="0" baseline="0" dirty="0">
                <a:ln>
                  <a:noFill/>
                </a:ln>
                <a:solidFill>
                  <a:srgbClr val="1D1C1D"/>
                </a:solidFill>
                <a:effectLst/>
                <a:latin typeface="Monaco"/>
              </a:rPr>
              <a:t>0.00017</a:t>
            </a:r>
          </a:p>
          <a:p>
            <a:pPr marL="514350" indent="-514350">
              <a:buFont typeface="Arial" panose="020B0604020202020204" pitchFamily="34" charset="0"/>
              <a:buChar char="•"/>
            </a:pPr>
            <a:r>
              <a:rPr lang="en-US" sz="3200" dirty="0">
                <a:solidFill>
                  <a:srgbClr val="1D1C1D"/>
                </a:solidFill>
                <a:latin typeface="Monaco"/>
              </a:rPr>
              <a:t>This is evidence that </a:t>
            </a:r>
            <a:r>
              <a:rPr lang="en-US" sz="3200" dirty="0"/>
              <a:t>Alternative hypothesis: Beer styles do make a significant difference in Overall Review score i</a:t>
            </a:r>
            <a:r>
              <a:rPr lang="en-US" sz="3200" dirty="0">
                <a:solidFill>
                  <a:srgbClr val="1D1C1D"/>
                </a:solidFill>
                <a:latin typeface="Monaco"/>
              </a:rPr>
              <a:t>s true</a:t>
            </a:r>
            <a:endParaRPr lang="en-US" sz="3200" dirty="0"/>
          </a:p>
          <a:p>
            <a:pPr marL="514350" indent="-514350">
              <a:buFont typeface="Arial" panose="020B0604020202020204" pitchFamily="34" charset="0"/>
              <a:buChar char="•"/>
            </a:pPr>
            <a:endParaRPr lang="en-US" sz="3200" dirty="0"/>
          </a:p>
          <a:p>
            <a:pPr marL="514350" indent="-514350">
              <a:buFont typeface="Arial" panose="020B0604020202020204" pitchFamily="34" charset="0"/>
              <a:buChar char="•"/>
            </a:pPr>
            <a:endParaRPr lang="en-US" sz="3200" dirty="0"/>
          </a:p>
        </p:txBody>
      </p:sp>
    </p:spTree>
    <p:extLst>
      <p:ext uri="{BB962C8B-B14F-4D97-AF65-F5344CB8AC3E}">
        <p14:creationId xmlns:p14="http://schemas.microsoft.com/office/powerpoint/2010/main" val="144135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84775"/>
          </a:xfrm>
          <a:prstGeom prst="rect">
            <a:avLst/>
          </a:prstGeom>
          <a:noFill/>
        </p:spPr>
        <p:txBody>
          <a:bodyPr wrap="square" rtlCol="0">
            <a:spAutoFit/>
          </a:bodyPr>
          <a:lstStyle/>
          <a:p>
            <a:r>
              <a:rPr lang="en-US" sz="3200" dirty="0"/>
              <a:t>Brewery Heat Map</a:t>
            </a:r>
          </a:p>
        </p:txBody>
      </p:sp>
      <p:pic>
        <p:nvPicPr>
          <p:cNvPr id="6" name="Picture 5" descr="Map&#10;&#10;Description automatically generated">
            <a:extLst>
              <a:ext uri="{FF2B5EF4-FFF2-40B4-BE49-F238E27FC236}">
                <a16:creationId xmlns:a16="http://schemas.microsoft.com/office/drawing/2014/main" id="{4DDA1180-5505-4D59-8BE3-E352B2E06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1961199"/>
            <a:ext cx="9382125" cy="3667125"/>
          </a:xfrm>
          <a:prstGeom prst="rect">
            <a:avLst/>
          </a:prstGeom>
        </p:spPr>
      </p:pic>
    </p:spTree>
    <p:extLst>
      <p:ext uri="{BB962C8B-B14F-4D97-AF65-F5344CB8AC3E}">
        <p14:creationId xmlns:p14="http://schemas.microsoft.com/office/powerpoint/2010/main" val="56575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53548" y="1881809"/>
            <a:ext cx="10084904" cy="2123658"/>
          </a:xfrm>
          <a:prstGeom prst="rect">
            <a:avLst/>
          </a:prstGeom>
          <a:noFill/>
        </p:spPr>
        <p:txBody>
          <a:bodyPr wrap="square" rtlCol="0">
            <a:spAutoFit/>
          </a:bodyPr>
          <a:lstStyle/>
          <a:p>
            <a:pPr algn="ctr"/>
            <a:r>
              <a:rPr lang="en-US" sz="6600" b="1" dirty="0"/>
              <a:t>BACK-UP</a:t>
            </a:r>
          </a:p>
          <a:p>
            <a:pPr algn="ctr"/>
            <a:endParaRPr lang="en-US" sz="6600" b="1" dirty="0"/>
          </a:p>
        </p:txBody>
      </p:sp>
    </p:spTree>
    <p:extLst>
      <p:ext uri="{BB962C8B-B14F-4D97-AF65-F5344CB8AC3E}">
        <p14:creationId xmlns:p14="http://schemas.microsoft.com/office/powerpoint/2010/main" val="2107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6001643"/>
          </a:xfrm>
          <a:prstGeom prst="rect">
            <a:avLst/>
          </a:prstGeom>
          <a:noFill/>
        </p:spPr>
        <p:txBody>
          <a:bodyPr wrap="square" rtlCol="0">
            <a:spAutoFit/>
          </a:bodyPr>
          <a:lstStyle/>
          <a:p>
            <a:r>
              <a:rPr lang="en-US" sz="3200" dirty="0"/>
              <a:t>Development Requirements:</a:t>
            </a:r>
          </a:p>
          <a:p>
            <a:pPr marL="457200" indent="-457200">
              <a:buFont typeface="Arial" panose="020B0604020202020204" pitchFamily="34" charset="0"/>
              <a:buChar char="•"/>
            </a:pPr>
            <a:r>
              <a:rPr lang="en-US" sz="3200" dirty="0"/>
              <a:t>Use Pandas to clean and format your dataset(s).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Jupyter Notebook describing the data exploration and cleanup process.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Jupyter Notebook illustrating the final data analysis.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Use Matplotlib to create a total of 6-8 visualizations of your data (ideally, at least 2 per “question” you ask of your data) </a:t>
            </a:r>
          </a:p>
        </p:txBody>
      </p:sp>
    </p:spTree>
    <p:extLst>
      <p:ext uri="{BB962C8B-B14F-4D97-AF65-F5344CB8AC3E}">
        <p14:creationId xmlns:p14="http://schemas.microsoft.com/office/powerpoint/2010/main" val="150759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6001643"/>
          </a:xfrm>
          <a:prstGeom prst="rect">
            <a:avLst/>
          </a:prstGeom>
          <a:noFill/>
        </p:spPr>
        <p:txBody>
          <a:bodyPr wrap="square" rtlCol="0">
            <a:spAutoFit/>
          </a:bodyPr>
          <a:lstStyle/>
          <a:p>
            <a:r>
              <a:rPr lang="en-US" sz="3200" dirty="0"/>
              <a:t>Development Requirements:</a:t>
            </a:r>
          </a:p>
          <a:p>
            <a:pPr marL="457200" indent="-457200">
              <a:buFont typeface="Arial" panose="020B0604020202020204" pitchFamily="34" charset="0"/>
              <a:buChar char="•"/>
            </a:pPr>
            <a:r>
              <a:rPr lang="en-US" sz="3200" dirty="0"/>
              <a:t>Save PNG images of your visualizations to distribute to the class and instructional team, and for inclusion in your presentation</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(Optional) Use at least one API, if you can find an API with data pertinent to your primary research questions.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write-up summarizing your major findings. This should include a heading for each “question” you asked of your data and a short description of your findings and any relevant plots.</a:t>
            </a:r>
          </a:p>
        </p:txBody>
      </p:sp>
    </p:spTree>
    <p:extLst>
      <p:ext uri="{BB962C8B-B14F-4D97-AF65-F5344CB8AC3E}">
        <p14:creationId xmlns:p14="http://schemas.microsoft.com/office/powerpoint/2010/main" val="22243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509200"/>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Research Questions to Answer:</a:t>
            </a:r>
          </a:p>
          <a:p>
            <a:pPr marL="457200" indent="-457200">
              <a:buFont typeface="Arial" panose="020B0604020202020204" pitchFamily="34" charset="0"/>
              <a:buChar char="•"/>
            </a:pPr>
            <a:r>
              <a:rPr lang="en-US" sz="3200" dirty="0"/>
              <a:t>What is best beer in each review category?</a:t>
            </a:r>
          </a:p>
          <a:p>
            <a:pPr marL="457200" indent="-457200">
              <a:buFont typeface="Arial" panose="020B0604020202020204" pitchFamily="34" charset="0"/>
              <a:buChar char="•"/>
            </a:pPr>
            <a:r>
              <a:rPr lang="en-US" sz="3200" dirty="0"/>
              <a:t>Is there correlation between review types and overall review?</a:t>
            </a:r>
          </a:p>
          <a:p>
            <a:pPr marL="457200" indent="-457200">
              <a:buFont typeface="Arial" panose="020B0604020202020204" pitchFamily="34" charset="0"/>
              <a:buChar char="•"/>
            </a:pPr>
            <a:r>
              <a:rPr lang="en-US" sz="3200" dirty="0"/>
              <a:t>Perform ANOVA comparing most common beer types to see if significant differences exist across Overall Review score</a:t>
            </a:r>
          </a:p>
          <a:p>
            <a:pPr marL="457200" indent="-457200">
              <a:buFont typeface="Arial" panose="020B0604020202020204" pitchFamily="34" charset="0"/>
              <a:buChar char="•"/>
            </a:pPr>
            <a:r>
              <a:rPr lang="en-US" sz="3200" dirty="0"/>
              <a:t>Create heatmap of breweries (Where can I get a beer?)</a:t>
            </a:r>
          </a:p>
        </p:txBody>
      </p:sp>
    </p:spTree>
    <p:extLst>
      <p:ext uri="{BB962C8B-B14F-4D97-AF65-F5344CB8AC3E}">
        <p14:creationId xmlns:p14="http://schemas.microsoft.com/office/powerpoint/2010/main" val="938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509200"/>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Datasets / APIs Used:</a:t>
            </a:r>
          </a:p>
          <a:p>
            <a:pPr marL="914400" lvl="1" indent="-457200" fontAlgn="base">
              <a:buFont typeface="Arial" panose="020B0604020202020204" pitchFamily="34" charset="0"/>
              <a:buChar char="•"/>
            </a:pPr>
            <a:r>
              <a:rPr lang="en-US" sz="3200" dirty="0"/>
              <a:t>Kaggle - Beer Reviews (1.5 million of beer reviews from BeerAdvocates)</a:t>
            </a:r>
          </a:p>
          <a:p>
            <a:pPr marL="914400" lvl="1" indent="-457200">
              <a:buFont typeface="Arial" panose="020B0604020202020204" pitchFamily="34" charset="0"/>
              <a:buChar char="•"/>
            </a:pPr>
            <a:r>
              <a:rPr lang="en-US" sz="3200" dirty="0"/>
              <a:t>Google Maps Places / Geolocations API</a:t>
            </a:r>
          </a:p>
          <a:p>
            <a:endParaRPr lang="en-US" sz="3200" dirty="0"/>
          </a:p>
          <a:p>
            <a:r>
              <a:rPr lang="en-US" sz="3200" dirty="0"/>
              <a:t>Task Ownership:</a:t>
            </a:r>
          </a:p>
          <a:p>
            <a:pPr marL="914400" lvl="1" indent="-457200">
              <a:buFont typeface="Arial" panose="020B0604020202020204" pitchFamily="34" charset="0"/>
              <a:buChar char="•"/>
            </a:pPr>
            <a:r>
              <a:rPr lang="en-US" sz="3200" dirty="0"/>
              <a:t>Jordan: Data Cleaning, ANOVA, Heatmap</a:t>
            </a:r>
          </a:p>
          <a:p>
            <a:pPr marL="914400" lvl="1" indent="-457200">
              <a:buFont typeface="Arial" panose="020B0604020202020204" pitchFamily="34" charset="0"/>
              <a:buChar char="•"/>
            </a:pPr>
            <a:r>
              <a:rPr lang="en-US" sz="3200" dirty="0"/>
              <a:t>Steve: Scatter Plots, Presentation Development</a:t>
            </a:r>
          </a:p>
          <a:p>
            <a:endParaRPr lang="en-US" sz="3200" dirty="0"/>
          </a:p>
        </p:txBody>
      </p:sp>
    </p:spTree>
    <p:extLst>
      <p:ext uri="{BB962C8B-B14F-4D97-AF65-F5344CB8AC3E}">
        <p14:creationId xmlns:p14="http://schemas.microsoft.com/office/powerpoint/2010/main" val="302929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6001643"/>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Explanation of Data Cleaning Efforts:</a:t>
            </a:r>
          </a:p>
          <a:p>
            <a:pPr marL="914400" lvl="1" indent="-457200">
              <a:buFont typeface="Arial" panose="020B0604020202020204" pitchFamily="34" charset="0"/>
              <a:buChar char="•"/>
            </a:pPr>
            <a:r>
              <a:rPr lang="en-US" sz="3200" dirty="0"/>
              <a:t>Grouped by beer_beerid</a:t>
            </a:r>
          </a:p>
          <a:p>
            <a:pPr marL="914400" lvl="1" indent="-457200">
              <a:buFont typeface="Arial" panose="020B0604020202020204" pitchFamily="34" charset="0"/>
              <a:buChar char="•"/>
            </a:pPr>
            <a:r>
              <a:rPr lang="en-US" sz="3200" dirty="0"/>
              <a:t>Found mean review scores and review count for each beer</a:t>
            </a:r>
          </a:p>
          <a:p>
            <a:pPr marL="1371600" lvl="2" indent="-457200">
              <a:buFont typeface="Courier New" panose="02070309020205020404" pitchFamily="49" charset="0"/>
              <a:buChar char="o"/>
            </a:pPr>
            <a:r>
              <a:rPr lang="en-US" sz="3200" dirty="0"/>
              <a:t>Filtered on those beers with greater than 50 reviews</a:t>
            </a:r>
          </a:p>
          <a:p>
            <a:pPr marL="914400" lvl="1" indent="-457200">
              <a:buFont typeface="Arial" panose="020B0604020202020204" pitchFamily="34" charset="0"/>
              <a:buChar char="•"/>
            </a:pPr>
            <a:r>
              <a:rPr lang="en-US" sz="3200" dirty="0"/>
              <a:t>We next extracted brewery information</a:t>
            </a:r>
          </a:p>
          <a:p>
            <a:pPr marL="914400" lvl="1" indent="-457200">
              <a:buFont typeface="Arial" panose="020B0604020202020204" pitchFamily="34" charset="0"/>
              <a:buChar char="•"/>
            </a:pPr>
            <a:r>
              <a:rPr lang="en-US" sz="3200" dirty="0"/>
              <a:t>Using the Google API we found the latitude, longitude, and address for each brewery</a:t>
            </a:r>
          </a:p>
          <a:p>
            <a:pPr marL="1371600" lvl="2" indent="-457200">
              <a:buFont typeface="Courier New" panose="02070309020205020404" pitchFamily="49" charset="0"/>
              <a:buChar char="o"/>
            </a:pPr>
            <a:r>
              <a:rPr lang="en-US" sz="3200" dirty="0"/>
              <a:t>Removed breweries with no results</a:t>
            </a:r>
          </a:p>
        </p:txBody>
      </p:sp>
    </p:spTree>
    <p:extLst>
      <p:ext uri="{BB962C8B-B14F-4D97-AF65-F5344CB8AC3E}">
        <p14:creationId xmlns:p14="http://schemas.microsoft.com/office/powerpoint/2010/main" val="269519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4031873"/>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Explanation of Data Cleaning Efforts (cont.):</a:t>
            </a:r>
          </a:p>
          <a:p>
            <a:pPr marL="914400" lvl="1" indent="-457200">
              <a:buFont typeface="Arial" panose="020B0604020202020204" pitchFamily="34" charset="0"/>
              <a:buChar char="•"/>
            </a:pPr>
            <a:r>
              <a:rPr lang="en-US" sz="3200" dirty="0"/>
              <a:t>Extracted country of origin from address</a:t>
            </a:r>
          </a:p>
          <a:p>
            <a:pPr marL="914400" lvl="1" indent="-457200">
              <a:buFont typeface="Arial" panose="020B0604020202020204" pitchFamily="34" charset="0"/>
              <a:buChar char="•"/>
            </a:pPr>
            <a:r>
              <a:rPr lang="en-US" sz="3200" dirty="0"/>
              <a:t>Merged beer review with brewery information, removing those beers with no brewery information</a:t>
            </a:r>
          </a:p>
          <a:p>
            <a:pPr lvl="1"/>
            <a:endParaRPr lang="en-US" sz="3200" dirty="0"/>
          </a:p>
          <a:p>
            <a:pPr marL="914400" lvl="1"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20633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6632713" cy="5016758"/>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A quick look at the data…</a:t>
            </a:r>
          </a:p>
          <a:p>
            <a:pPr marL="914400" lvl="1" indent="-457200">
              <a:buFont typeface="Arial" panose="020B0604020202020204" pitchFamily="34" charset="0"/>
              <a:buChar char="•"/>
            </a:pPr>
            <a:r>
              <a:rPr lang="en-US" sz="3200" dirty="0"/>
              <a:t>Most of our data is about American beer</a:t>
            </a:r>
          </a:p>
          <a:p>
            <a:pPr marL="914400" lvl="1" indent="-457200">
              <a:buFont typeface="Arial" panose="020B0604020202020204" pitchFamily="34" charset="0"/>
              <a:buChar char="•"/>
            </a:pPr>
            <a:endParaRPr lang="en-US" sz="3200" dirty="0"/>
          </a:p>
          <a:p>
            <a:pPr marL="914400" lvl="1" indent="-457200">
              <a:buFont typeface="Arial" panose="020B0604020202020204" pitchFamily="34" charset="0"/>
              <a:buChar char="•"/>
            </a:pPr>
            <a:endParaRPr lang="en-US" sz="3200" dirty="0"/>
          </a:p>
          <a:p>
            <a:pPr marL="914400" lvl="1" indent="-457200">
              <a:buFont typeface="Arial" panose="020B0604020202020204" pitchFamily="34" charset="0"/>
              <a:buChar char="•"/>
            </a:pPr>
            <a:r>
              <a:rPr lang="en-US" sz="3200" dirty="0"/>
              <a:t>How does the rest of the world break down?</a:t>
            </a:r>
          </a:p>
          <a:p>
            <a:pPr marL="914400" lvl="1" indent="-457200">
              <a:buFont typeface="Arial" panose="020B0604020202020204" pitchFamily="34" charset="0"/>
              <a:buChar char="•"/>
            </a:pPr>
            <a:endParaRPr lang="en-US" sz="3200" dirty="0"/>
          </a:p>
        </p:txBody>
      </p:sp>
      <p:pic>
        <p:nvPicPr>
          <p:cNvPr id="2" name="Picture 1">
            <a:extLst>
              <a:ext uri="{FF2B5EF4-FFF2-40B4-BE49-F238E27FC236}">
                <a16:creationId xmlns:a16="http://schemas.microsoft.com/office/drawing/2014/main" id="{D17B05A5-2CE2-4F65-83AE-47AB0D3A10E6}"/>
              </a:ext>
            </a:extLst>
          </p:cNvPr>
          <p:cNvPicPr>
            <a:picLocks noChangeAspect="1"/>
          </p:cNvPicPr>
          <p:nvPr/>
        </p:nvPicPr>
        <p:blipFill>
          <a:blip r:embed="rId2"/>
          <a:stretch>
            <a:fillRect/>
          </a:stretch>
        </p:blipFill>
        <p:spPr>
          <a:xfrm>
            <a:off x="6902933" y="1373114"/>
            <a:ext cx="2729947" cy="2055886"/>
          </a:xfrm>
          <a:prstGeom prst="rect">
            <a:avLst/>
          </a:prstGeom>
        </p:spPr>
      </p:pic>
      <p:pic>
        <p:nvPicPr>
          <p:cNvPr id="3" name="Picture 2">
            <a:extLst>
              <a:ext uri="{FF2B5EF4-FFF2-40B4-BE49-F238E27FC236}">
                <a16:creationId xmlns:a16="http://schemas.microsoft.com/office/drawing/2014/main" id="{B73B4557-2CBC-4062-B41B-D921E1ABF6A6}"/>
              </a:ext>
            </a:extLst>
          </p:cNvPr>
          <p:cNvPicPr>
            <a:picLocks noChangeAspect="1"/>
          </p:cNvPicPr>
          <p:nvPr/>
        </p:nvPicPr>
        <p:blipFill>
          <a:blip r:embed="rId3"/>
          <a:stretch>
            <a:fillRect/>
          </a:stretch>
        </p:blipFill>
        <p:spPr>
          <a:xfrm>
            <a:off x="6718852" y="3759610"/>
            <a:ext cx="3098111" cy="2846157"/>
          </a:xfrm>
          <a:prstGeom prst="rect">
            <a:avLst/>
          </a:prstGeom>
        </p:spPr>
      </p:pic>
    </p:spTree>
    <p:extLst>
      <p:ext uri="{BB962C8B-B14F-4D97-AF65-F5344CB8AC3E}">
        <p14:creationId xmlns:p14="http://schemas.microsoft.com/office/powerpoint/2010/main" val="197655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5878532"/>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AutoNum type="arabicPeriod"/>
            </a:pPr>
            <a:r>
              <a:rPr lang="en-US" sz="3200" dirty="0"/>
              <a:t>What is the best beer in each review category?</a:t>
            </a:r>
          </a:p>
          <a:p>
            <a:pPr marL="914400" lvl="1" indent="-457200">
              <a:buFont typeface="Arial" panose="020B0604020202020204" pitchFamily="34" charset="0"/>
              <a:buChar char="•"/>
            </a:pPr>
            <a:r>
              <a:rPr lang="en-US" sz="2800" dirty="0"/>
              <a:t>Overall: </a:t>
            </a:r>
            <a:r>
              <a:rPr lang="nl-NL" sz="2800" dirty="0"/>
              <a:t>Armand'4 Oude Geuze Lente (Spring)</a:t>
            </a:r>
          </a:p>
          <a:p>
            <a:pPr marL="1371600" lvl="2" indent="-457200">
              <a:buFont typeface="Arial" panose="020B0604020202020204" pitchFamily="34" charset="0"/>
              <a:buChar char="•"/>
            </a:pPr>
            <a:r>
              <a:rPr lang="pt-BR" sz="2800" dirty="0"/>
              <a:t>4.73 out of 5.0</a:t>
            </a:r>
          </a:p>
          <a:p>
            <a:pPr marL="914400" lvl="1" indent="-457200">
              <a:buFont typeface="Arial" panose="020B0604020202020204" pitchFamily="34" charset="0"/>
              <a:buChar char="•"/>
            </a:pPr>
            <a:r>
              <a:rPr lang="nl-NL" sz="2800" dirty="0"/>
              <a:t>Aroma: Pliny The Younger</a:t>
            </a:r>
          </a:p>
          <a:p>
            <a:pPr marL="1371600" lvl="2" indent="-457200">
              <a:buFont typeface="Arial" panose="020B0604020202020204" pitchFamily="34" charset="0"/>
              <a:buChar char="•"/>
            </a:pPr>
            <a:r>
              <a:rPr lang="pt-BR" sz="2800" dirty="0"/>
              <a:t>4.72 out of 5.0</a:t>
            </a:r>
          </a:p>
          <a:p>
            <a:pPr marL="914400" lvl="1" indent="-457200">
              <a:buFont typeface="Arial" panose="020B0604020202020204" pitchFamily="34" charset="0"/>
              <a:buChar char="•"/>
            </a:pPr>
            <a:r>
              <a:rPr lang="nl-NL" sz="2800" dirty="0"/>
              <a:t>Appearance: </a:t>
            </a:r>
            <a:r>
              <a:rPr lang="pt-BR" sz="2800" dirty="0"/>
              <a:t>Cantillon </a:t>
            </a:r>
            <a:r>
              <a:rPr kumimoji="0" lang="en-US" altLang="en-US" sz="2800" b="0" i="0" u="none" strike="noStrike" cap="none" normalizeH="0" baseline="0" dirty="0">
                <a:ln>
                  <a:noFill/>
                </a:ln>
                <a:solidFill>
                  <a:srgbClr val="1D1C1D"/>
                </a:solidFill>
                <a:effectLst/>
                <a:latin typeface="Monaco"/>
              </a:rPr>
              <a:t>Blåbær</a:t>
            </a:r>
            <a:r>
              <a:rPr lang="pt-BR" sz="2800" dirty="0"/>
              <a:t> Lambik</a:t>
            </a:r>
          </a:p>
          <a:p>
            <a:pPr marL="1371600" lvl="2" indent="-457200">
              <a:buFont typeface="Arial" panose="020B0604020202020204" pitchFamily="34" charset="0"/>
              <a:buChar char="•"/>
            </a:pPr>
            <a:r>
              <a:rPr lang="pt-BR" sz="2800" dirty="0"/>
              <a:t>4.64 out of 5.0</a:t>
            </a:r>
          </a:p>
          <a:p>
            <a:pPr marL="914400" lvl="1" indent="-457200">
              <a:buFont typeface="Arial" panose="020B0604020202020204" pitchFamily="34" charset="0"/>
              <a:buChar char="•"/>
            </a:pPr>
            <a:r>
              <a:rPr lang="pt-BR" sz="2800" dirty="0"/>
              <a:t>Palate: </a:t>
            </a:r>
            <a:r>
              <a:rPr lang="en-US" sz="2800" dirty="0"/>
              <a:t>Vanilla Bean Aged Dark Lord</a:t>
            </a:r>
            <a:endParaRPr lang="pt-BR" sz="2800" dirty="0"/>
          </a:p>
          <a:p>
            <a:pPr marL="1371600" lvl="2" indent="-457200">
              <a:buFont typeface="Arial" panose="020B0604020202020204" pitchFamily="34" charset="0"/>
              <a:buChar char="•"/>
            </a:pPr>
            <a:r>
              <a:rPr lang="pt-BR" sz="2800" dirty="0"/>
              <a:t>4.67 out of 5.0</a:t>
            </a:r>
          </a:p>
          <a:p>
            <a:pPr marL="914400" lvl="1" indent="-457200">
              <a:buFont typeface="Arial" panose="020B0604020202020204" pitchFamily="34" charset="0"/>
              <a:buChar char="•"/>
            </a:pPr>
            <a:r>
              <a:rPr lang="pt-BR" sz="2800" dirty="0"/>
              <a:t>Taste: Rare Bourbon County Stout</a:t>
            </a:r>
          </a:p>
          <a:p>
            <a:pPr marL="1371600" lvl="2" indent="-457200">
              <a:buFont typeface="Arial" panose="020B0604020202020204" pitchFamily="34" charset="0"/>
              <a:buChar char="•"/>
            </a:pPr>
            <a:r>
              <a:rPr lang="pt-BR" sz="2800" dirty="0"/>
              <a:t>4.77 out of 5.0</a:t>
            </a:r>
          </a:p>
        </p:txBody>
      </p:sp>
    </p:spTree>
    <p:extLst>
      <p:ext uri="{BB962C8B-B14F-4D97-AF65-F5344CB8AC3E}">
        <p14:creationId xmlns:p14="http://schemas.microsoft.com/office/powerpoint/2010/main" val="348847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2062103"/>
          </a:xfrm>
          <a:prstGeom prst="rect">
            <a:avLst/>
          </a:prstGeom>
          <a:noFill/>
        </p:spPr>
        <p:txBody>
          <a:bodyPr wrap="square" rtlCol="0">
            <a:spAutoFit/>
          </a:bodyPr>
          <a:lstStyle/>
          <a:p>
            <a:r>
              <a:rPr lang="en-US" sz="3200" dirty="0"/>
              <a:t>Questions and Findings</a:t>
            </a:r>
          </a:p>
          <a:p>
            <a:pPr marL="457200" indent="-457200">
              <a:buFont typeface="Arial" panose="020B0604020202020204" pitchFamily="34" charset="0"/>
              <a:buChar char="•"/>
            </a:pPr>
            <a:endParaRPr lang="en-US" sz="3200" dirty="0"/>
          </a:p>
          <a:p>
            <a:pPr marL="514350" indent="-514350">
              <a:buFont typeface="Arial" panose="020B0604020202020204" pitchFamily="34" charset="0"/>
              <a:buChar char="•"/>
            </a:pPr>
            <a:r>
              <a:rPr lang="en-US" sz="3200" dirty="0"/>
              <a:t>Is there a correlation between Aroma and Overall Review? </a:t>
            </a:r>
          </a:p>
        </p:txBody>
      </p:sp>
      <p:pic>
        <p:nvPicPr>
          <p:cNvPr id="3" name="Picture 2">
            <a:extLst>
              <a:ext uri="{FF2B5EF4-FFF2-40B4-BE49-F238E27FC236}">
                <a16:creationId xmlns:a16="http://schemas.microsoft.com/office/drawing/2014/main" id="{E5994254-3966-4AEB-898A-EF64FEAB7A8D}"/>
              </a:ext>
            </a:extLst>
          </p:cNvPr>
          <p:cNvPicPr>
            <a:picLocks noChangeAspect="1"/>
          </p:cNvPicPr>
          <p:nvPr/>
        </p:nvPicPr>
        <p:blipFill>
          <a:blip r:embed="rId2"/>
          <a:stretch>
            <a:fillRect/>
          </a:stretch>
        </p:blipFill>
        <p:spPr>
          <a:xfrm>
            <a:off x="7025309" y="2533478"/>
            <a:ext cx="4257427" cy="3366843"/>
          </a:xfrm>
          <a:prstGeom prst="rect">
            <a:avLst/>
          </a:prstGeom>
        </p:spPr>
      </p:pic>
      <p:sp>
        <p:nvSpPr>
          <p:cNvPr id="8" name="TextBox 7">
            <a:extLst>
              <a:ext uri="{FF2B5EF4-FFF2-40B4-BE49-F238E27FC236}">
                <a16:creationId xmlns:a16="http://schemas.microsoft.com/office/drawing/2014/main" id="{A7135FAE-EE6E-42E5-A3B1-948ACB98C790}"/>
              </a:ext>
            </a:extLst>
          </p:cNvPr>
          <p:cNvSpPr txBox="1"/>
          <p:nvPr/>
        </p:nvSpPr>
        <p:spPr>
          <a:xfrm>
            <a:off x="1066800" y="2844225"/>
            <a:ext cx="5387009" cy="1815882"/>
          </a:xfrm>
          <a:prstGeom prst="rect">
            <a:avLst/>
          </a:prstGeom>
          <a:noFill/>
        </p:spPr>
        <p:txBody>
          <a:bodyPr wrap="square" rtlCol="0">
            <a:spAutoFit/>
          </a:bodyPr>
          <a:lstStyle/>
          <a:p>
            <a:r>
              <a:rPr lang="en-US" sz="2800" dirty="0"/>
              <a:t>This scatterplot reflects an</a:t>
            </a:r>
          </a:p>
          <a:p>
            <a:r>
              <a:rPr lang="en-US" sz="2800" dirty="0"/>
              <a:t>r-squared value of 0.87, revealing a strong linear relationship between Aroma and Overall Review score.</a:t>
            </a:r>
          </a:p>
        </p:txBody>
      </p:sp>
    </p:spTree>
    <p:extLst>
      <p:ext uri="{BB962C8B-B14F-4D97-AF65-F5344CB8AC3E}">
        <p14:creationId xmlns:p14="http://schemas.microsoft.com/office/powerpoint/2010/main" val="28125148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173</TotalTime>
  <Words>969</Words>
  <Application>Microsoft Office PowerPoint</Application>
  <PresentationFormat>Widescreen</PresentationFormat>
  <Paragraphs>122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Courier New</vt:lpstr>
      <vt:lpstr>Monaco</vt:lpstr>
      <vt:lpstr>Trebuchet MS</vt:lpstr>
      <vt:lpstr>Wingdings 3</vt:lpstr>
      <vt:lpstr>Facet</vt:lpstr>
      <vt:lpstr>MSU Data Analytics Boot Camp Project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Data Analytics Boot Camp Project I</dc:title>
  <dc:creator>Steve</dc:creator>
  <cp:lastModifiedBy>Steve</cp:lastModifiedBy>
  <cp:revision>6</cp:revision>
  <dcterms:created xsi:type="dcterms:W3CDTF">2020-09-30T21:04:33Z</dcterms:created>
  <dcterms:modified xsi:type="dcterms:W3CDTF">2020-09-30T23:57:34Z</dcterms:modified>
</cp:coreProperties>
</file>