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4F4F"/>
    <a:srgbClr val="008000"/>
    <a:srgbClr val="7EFF42"/>
    <a:srgbClr val="FF80F5"/>
    <a:srgbClr val="50D5FF"/>
    <a:srgbClr val="589CB2"/>
    <a:srgbClr val="FF9900"/>
    <a:srgbClr val="9DFFD8"/>
    <a:srgbClr val="B9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AD2D2-2644-4F73-A22F-16AF7765474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05A41-967F-4862-BEB0-19B8C438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4819-94D9-31F3-B8C8-EF4BDD329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56750-6F49-03EF-2552-1524464A5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443D-8D98-99D9-27C1-D2EBBF9C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FF04-3E29-F2D3-87E1-BAF91B51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FB92-1B92-0898-82E6-060CB75B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6312-8569-F13B-D91B-43A2ACE4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A27B6-E6F8-4A0F-66F0-BA06F861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3348-43E9-2880-6E2D-48423F7E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0BF14-4815-5362-1514-26A01775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781E-29E5-87EA-C695-9BA4C387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898F2-D681-452E-9396-EFB84C0F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35C62-9A90-3B6A-7C73-851CB0EBF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92F8-1BBC-C7C6-49AA-FAFD3743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E198-836B-2050-3374-B9698846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8BC9-536E-D763-E85D-1A3C7CB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C7E2-B937-0592-40C8-0D506E2B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3998-5F4C-42B5-B8A0-015665C1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DFF5-B503-0455-E85F-59ECAACE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8F02-E466-952A-F3A8-B8BBD341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6DF2-796D-508B-646A-C876DCFF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214E-D302-77B6-B730-8CF8AFE9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BDA8D-88BD-0244-060B-DBA4508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8A18-FD96-272E-FA14-0B0264FD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0A1-2E86-FE5B-5611-B7586C2F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9E52-7649-AE7B-BF72-7B3ABE6C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B0C9-A7BD-C232-E55C-B90A572D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48CE-FD62-FDEC-E469-C5F177780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49D2-FA89-5165-559B-6DDC0DAF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DF48A-A955-1AF5-23A7-B77CF16B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77BD-8948-03CC-D5AE-118FEC2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0C525-B619-4E1D-74FA-37D574AE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792D-014E-8DF7-ACA4-FB664C45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BBAA-CBEA-F3D2-E2CB-757E0D6A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52232-500D-50D2-FDBE-8698056F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02A1A-74E0-2593-35FC-E059D5635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8D206-6282-5C57-77FF-E439CBA3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5B286-BAC3-7304-94BA-053A467B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F8046-FB6A-8B87-8081-E0E54741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83FC3-62E7-01E4-7A28-CE1B6E6E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A409-EA68-155A-3254-2B4FE9D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763CC-3548-4B1A-C8B0-EB161F11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76AE-F354-07E8-C384-430777E1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94B07-F80C-5F0C-676E-7E95AB11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8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FB7E4-E284-4B3D-1994-E7240B2A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57E86-D328-86E1-F8DE-4E6C38EE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59A0-9A12-53BC-7711-8F2C43E5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43FE-FCE1-0BCF-0BC0-5A765ABC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4CDB-0599-4247-C494-02113005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102EA-D0AF-7982-2945-06ABBC3F3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7980-5CC8-BF18-DC1C-5EF1A4F8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8BA7-0FC9-B2E5-580F-FC745BB6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9A77-222D-9641-A69E-A175753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CCE9-63D7-64B6-3BF9-424532E3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72F8F-3CAB-8496-AF20-E0CA473B7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D3E50-BDD2-E587-F7B4-1B7789EA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4D1B-6007-23E5-0F7C-094A1786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C1A4-3407-9BA7-51DB-6EDBE8F6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1EEDA-2938-3098-2D07-FE8D1FB1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8E289-60D1-3015-D5DD-2D339AE9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D247-2AC0-18F3-4DFC-1C0AE694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9580-5EC8-1D36-BE6F-543FF1F2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0074A-F871-41B3-94EC-CF9BF95E72E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2A09-3736-ACCE-67CB-D28056C38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208A-B1BB-6344-0FDD-0ED1B6DE9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F5A38-FA15-3FAC-A538-CE01DDBC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29" y="0"/>
            <a:ext cx="783874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E01CD-0734-EED0-CB0B-94FB6190F41E}"/>
              </a:ext>
            </a:extLst>
          </p:cNvPr>
          <p:cNvSpPr/>
          <p:nvPr/>
        </p:nvSpPr>
        <p:spPr>
          <a:xfrm>
            <a:off x="4355730" y="2182484"/>
            <a:ext cx="2074413" cy="3816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Nest 96Well Plate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2ED24-13C4-8B57-F9AF-3F65A9BD194D}"/>
              </a:ext>
            </a:extLst>
          </p:cNvPr>
          <p:cNvSpPr/>
          <p:nvPr/>
        </p:nvSpPr>
        <p:spPr>
          <a:xfrm>
            <a:off x="8562545" y="3315046"/>
            <a:ext cx="2074413" cy="5334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Nest 96Well Plate (100ul/well)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F7BE-95B2-140B-F0AA-2AFEFD4CF00C}"/>
              </a:ext>
            </a:extLst>
          </p:cNvPr>
          <p:cNvSpPr/>
          <p:nvPr/>
        </p:nvSpPr>
        <p:spPr>
          <a:xfrm>
            <a:off x="8562545" y="4917680"/>
            <a:ext cx="2074413" cy="3816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Tubes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From Invitrogen SSIII Kit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17D59D-6C27-DDC0-81D8-625B1B0EDE41}"/>
              </a:ext>
            </a:extLst>
          </p:cNvPr>
          <p:cNvSpPr/>
          <p:nvPr/>
        </p:nvSpPr>
        <p:spPr>
          <a:xfrm>
            <a:off x="8562545" y="6245525"/>
            <a:ext cx="2074413" cy="4915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Conicals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5.5ml of Water in a 15ml Conical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E64076-2CE1-F565-B9A5-9524179A1852}"/>
              </a:ext>
            </a:extLst>
          </p:cNvPr>
          <p:cNvSpPr/>
          <p:nvPr/>
        </p:nvSpPr>
        <p:spPr>
          <a:xfrm>
            <a:off x="6430143" y="4666892"/>
            <a:ext cx="2074413" cy="6213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Distribute Plate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Nest 96Well Plate (100ul/well)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8EC270-ACEA-2E5F-F38D-9B3ECA7BBB77}"/>
              </a:ext>
            </a:extLst>
          </p:cNvPr>
          <p:cNvSpPr/>
          <p:nvPr/>
        </p:nvSpPr>
        <p:spPr>
          <a:xfrm>
            <a:off x="8413924" y="3800660"/>
            <a:ext cx="570433" cy="190811"/>
          </a:xfrm>
          <a:prstGeom prst="roundRect">
            <a:avLst/>
          </a:prstGeom>
          <a:solidFill>
            <a:srgbClr val="FFD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dNTP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94D8F6-EE91-8CC1-C50F-34CEB14EFEC6}"/>
              </a:ext>
            </a:extLst>
          </p:cNvPr>
          <p:cNvSpPr/>
          <p:nvPr/>
        </p:nvSpPr>
        <p:spPr>
          <a:xfrm>
            <a:off x="9122990" y="3747793"/>
            <a:ext cx="770290" cy="256516"/>
          </a:xfrm>
          <a:prstGeom prst="roundRect">
            <a:avLst/>
          </a:prstGeom>
          <a:solidFill>
            <a:srgbClr val="B92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Random Hexamers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67A5CE-6D06-BED0-6101-9E8A0AC8F25F}"/>
              </a:ext>
            </a:extLst>
          </p:cNvPr>
          <p:cNvSpPr/>
          <p:nvPr/>
        </p:nvSpPr>
        <p:spPr>
          <a:xfrm>
            <a:off x="8141343" y="4285636"/>
            <a:ext cx="570434" cy="229479"/>
          </a:xfrm>
          <a:prstGeom prst="roundRect">
            <a:avLst/>
          </a:prstGeom>
          <a:solidFill>
            <a:srgbClr val="9DFF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10X RT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D68E52-8B74-2517-1E25-E962E6106DF5}"/>
              </a:ext>
            </a:extLst>
          </p:cNvPr>
          <p:cNvSpPr/>
          <p:nvPr/>
        </p:nvSpPr>
        <p:spPr>
          <a:xfrm>
            <a:off x="8899428" y="4480521"/>
            <a:ext cx="570434" cy="161917"/>
          </a:xfrm>
          <a:prstGeom prst="round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MgCl2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C39031-FA37-AFB2-F523-82C8DEA1B587}"/>
              </a:ext>
            </a:extLst>
          </p:cNvPr>
          <p:cNvSpPr/>
          <p:nvPr/>
        </p:nvSpPr>
        <p:spPr>
          <a:xfrm>
            <a:off x="9222918" y="4168827"/>
            <a:ext cx="570433" cy="155744"/>
          </a:xfrm>
          <a:prstGeom prst="roundRect">
            <a:avLst/>
          </a:prstGeom>
          <a:solidFill>
            <a:srgbClr val="50D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DTT</a:t>
            </a:r>
            <a:endParaRPr kumimoji="0" lang="en-US" sz="9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1ADBB2-8FAB-45C5-F1C4-E75184D593B1}"/>
              </a:ext>
            </a:extLst>
          </p:cNvPr>
          <p:cNvSpPr/>
          <p:nvPr/>
        </p:nvSpPr>
        <p:spPr>
          <a:xfrm>
            <a:off x="9508135" y="4489089"/>
            <a:ext cx="645156" cy="229479"/>
          </a:xfrm>
          <a:prstGeom prst="roundRect">
            <a:avLst/>
          </a:prstGeom>
          <a:solidFill>
            <a:srgbClr val="FF80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RNase OUT</a:t>
            </a:r>
            <a:endParaRPr kumimoji="0" lang="en-US" sz="9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E4BBFA-7F14-96C2-3058-EE5AAD854380}"/>
              </a:ext>
            </a:extLst>
          </p:cNvPr>
          <p:cNvSpPr/>
          <p:nvPr/>
        </p:nvSpPr>
        <p:spPr>
          <a:xfrm>
            <a:off x="10245199" y="4285636"/>
            <a:ext cx="570433" cy="194885"/>
          </a:xfrm>
          <a:prstGeom prst="roundRect">
            <a:avLst/>
          </a:prstGeom>
          <a:solidFill>
            <a:srgbClr val="7EF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SSIII</a:t>
            </a:r>
            <a:endParaRPr kumimoji="0" lang="en-US" sz="9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FAA5A0A-D029-9125-8971-DF79F0E85D27}"/>
              </a:ext>
            </a:extLst>
          </p:cNvPr>
          <p:cNvSpPr/>
          <p:nvPr/>
        </p:nvSpPr>
        <p:spPr>
          <a:xfrm>
            <a:off x="8648963" y="5506935"/>
            <a:ext cx="304353" cy="30716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B59DDCA-B847-CE56-AD22-DF7697616363}"/>
              </a:ext>
            </a:extLst>
          </p:cNvPr>
          <p:cNvSpPr/>
          <p:nvPr/>
        </p:nvSpPr>
        <p:spPr>
          <a:xfrm>
            <a:off x="8771617" y="4637775"/>
            <a:ext cx="152505" cy="15894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D2624C-1F20-39B1-1E01-0CCD2E062B98}"/>
                  </a:ext>
                </a:extLst>
              </p:cNvPr>
              <p:cNvSpPr txBox="1"/>
              <p:nvPr/>
            </p:nvSpPr>
            <p:spPr>
              <a:xfrm>
                <a:off x="8562544" y="5529711"/>
                <a:ext cx="49667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sz="11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sz="11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𝑶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D2624C-1F20-39B1-1E01-0CCD2E06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44" y="5529711"/>
                <a:ext cx="496674" cy="26161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6714FA-2FD1-6933-D345-59E0E1C8CB8C}"/>
              </a:ext>
            </a:extLst>
          </p:cNvPr>
          <p:cNvSpPr/>
          <p:nvPr/>
        </p:nvSpPr>
        <p:spPr>
          <a:xfrm>
            <a:off x="8465235" y="4817546"/>
            <a:ext cx="657755" cy="20135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RNase H</a:t>
            </a:r>
            <a:endParaRPr kumimoji="0" lang="en-US" sz="9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B5D46AB-04E4-F44A-AECC-661E62C55166}"/>
              </a:ext>
            </a:extLst>
          </p:cNvPr>
          <p:cNvSpPr/>
          <p:nvPr/>
        </p:nvSpPr>
        <p:spPr>
          <a:xfrm>
            <a:off x="1344266" y="1077702"/>
            <a:ext cx="2548758" cy="423294"/>
          </a:xfrm>
          <a:prstGeom prst="roundRect">
            <a:avLst/>
          </a:prstGeom>
          <a:solidFill>
            <a:srgbClr val="FFD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10mM dNTP Mix: 250ul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480B093-0222-26CA-01AA-21860CA810C7}"/>
              </a:ext>
            </a:extLst>
          </p:cNvPr>
          <p:cNvSpPr/>
          <p:nvPr/>
        </p:nvSpPr>
        <p:spPr>
          <a:xfrm>
            <a:off x="1344265" y="1640071"/>
            <a:ext cx="2548757" cy="533785"/>
          </a:xfrm>
          <a:prstGeom prst="roundRect">
            <a:avLst/>
          </a:prstGeom>
          <a:solidFill>
            <a:srgbClr val="B92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Random Hexamers: 250ul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C143C5-D83E-B179-8DE5-8834D54F9280}"/>
              </a:ext>
            </a:extLst>
          </p:cNvPr>
          <p:cNvSpPr/>
          <p:nvPr/>
        </p:nvSpPr>
        <p:spPr>
          <a:xfrm>
            <a:off x="1344264" y="2360174"/>
            <a:ext cx="2548757" cy="468109"/>
          </a:xfrm>
          <a:prstGeom prst="roundRect">
            <a:avLst/>
          </a:prstGeom>
          <a:solidFill>
            <a:srgbClr val="9DFF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10X RT Buffer: 1000ul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59DD21-50E3-8611-1578-0BF7EB021CF5}"/>
              </a:ext>
            </a:extLst>
          </p:cNvPr>
          <p:cNvSpPr/>
          <p:nvPr/>
        </p:nvSpPr>
        <p:spPr>
          <a:xfrm>
            <a:off x="1344265" y="3031694"/>
            <a:ext cx="2548756" cy="468109"/>
          </a:xfrm>
          <a:prstGeom prst="round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25mM MgCl2: 500ul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F3D2E1-1D91-0CF2-4B1B-A0CCD67D6C7D}"/>
              </a:ext>
            </a:extLst>
          </p:cNvPr>
          <p:cNvSpPr/>
          <p:nvPr/>
        </p:nvSpPr>
        <p:spPr>
          <a:xfrm>
            <a:off x="1336227" y="4241606"/>
            <a:ext cx="2548755" cy="462953"/>
          </a:xfrm>
          <a:prstGeom prst="roundRect">
            <a:avLst/>
          </a:prstGeom>
          <a:solidFill>
            <a:srgbClr val="FF80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RNaseOUT: 100ul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C6C80E-E7E2-862E-8B73-FCA66CC2C6C2}"/>
              </a:ext>
            </a:extLst>
          </p:cNvPr>
          <p:cNvSpPr/>
          <p:nvPr/>
        </p:nvSpPr>
        <p:spPr>
          <a:xfrm>
            <a:off x="1334327" y="4873901"/>
            <a:ext cx="2564185" cy="462953"/>
          </a:xfrm>
          <a:prstGeom prst="roundRect">
            <a:avLst/>
          </a:prstGeom>
          <a:solidFill>
            <a:srgbClr val="7EF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SuperScript III RT: 50ul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FD9C15-6020-D0E7-742E-9E85DDD42776}"/>
              </a:ext>
            </a:extLst>
          </p:cNvPr>
          <p:cNvSpPr/>
          <p:nvPr/>
        </p:nvSpPr>
        <p:spPr>
          <a:xfrm>
            <a:off x="1321293" y="5568893"/>
            <a:ext cx="2577219" cy="42329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Coli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RNase H: 50ul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6F8E2F-4801-03E6-2AF9-D92D8B75FBEF}"/>
              </a:ext>
            </a:extLst>
          </p:cNvPr>
          <p:cNvSpPr/>
          <p:nvPr/>
        </p:nvSpPr>
        <p:spPr>
          <a:xfrm>
            <a:off x="1344264" y="3615650"/>
            <a:ext cx="2548755" cy="424015"/>
          </a:xfrm>
          <a:prstGeom prst="roundRect">
            <a:avLst/>
          </a:prstGeom>
          <a:solidFill>
            <a:srgbClr val="50D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0.1M DTT: 250ul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F6C64AB-9AB6-CB4E-F404-36BFAFA2FF09}"/>
              </a:ext>
            </a:extLst>
          </p:cNvPr>
          <p:cNvSpPr/>
          <p:nvPr/>
        </p:nvSpPr>
        <p:spPr>
          <a:xfrm>
            <a:off x="1344264" y="561249"/>
            <a:ext cx="2548755" cy="423294"/>
          </a:xfrm>
          <a:prstGeom prst="roundRect">
            <a:avLst/>
          </a:prstGeom>
          <a:solidFill>
            <a:srgbClr val="FF4F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RNA: &gt;15ul/well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7181585-A2F1-201D-D3AE-A9101EC57E93}"/>
              </a:ext>
            </a:extLst>
          </p:cNvPr>
          <p:cNvSpPr/>
          <p:nvPr/>
        </p:nvSpPr>
        <p:spPr>
          <a:xfrm>
            <a:off x="1344265" y="6157348"/>
            <a:ext cx="2540717" cy="423294"/>
          </a:xfrm>
          <a:prstGeom prst="roundRect">
            <a:avLst/>
          </a:prstGeom>
          <a:solidFill>
            <a:srgbClr val="A5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Water: 5.5ml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6C8B9A-710F-072B-5535-C0C6F0F0F1CC}"/>
              </a:ext>
            </a:extLst>
          </p:cNvPr>
          <p:cNvSpPr txBox="1"/>
          <p:nvPr/>
        </p:nvSpPr>
        <p:spPr>
          <a:xfrm>
            <a:off x="1466104" y="-4227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cDNA_synthesis.py</a:t>
            </a:r>
          </a:p>
        </p:txBody>
      </p:sp>
    </p:spTree>
    <p:extLst>
      <p:ext uri="{BB962C8B-B14F-4D97-AF65-F5344CB8AC3E}">
        <p14:creationId xmlns:p14="http://schemas.microsoft.com/office/powerpoint/2010/main" val="143768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E9DF0C4AF7D94D854F4741D4FC77E6" ma:contentTypeVersion="3" ma:contentTypeDescription="Create a new document." ma:contentTypeScope="" ma:versionID="5f182c1ef844b19dd9f5a98b539f581c">
  <xsd:schema xmlns:xsd="http://www.w3.org/2001/XMLSchema" xmlns:xs="http://www.w3.org/2001/XMLSchema" xmlns:p="http://schemas.microsoft.com/office/2006/metadata/properties" xmlns:ns3="b412bd45-4dba-46bb-abbf-127beff89151" targetNamespace="http://schemas.microsoft.com/office/2006/metadata/properties" ma:root="true" ma:fieldsID="b7b3e5c15eae92bbc339a97a364da5cb" ns3:_="">
    <xsd:import namespace="b412bd45-4dba-46bb-abbf-127beff891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2bd45-4dba-46bb-abbf-127beff89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C29F5B-EFBA-497E-91EA-419E23AFA5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B28FC4-C44B-4357-BDAA-83164C13EE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12bd45-4dba-46bb-abbf-127beff89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9DE8D1-8248-487D-BCF2-D3E2A4AECB52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b412bd45-4dba-46bb-abbf-127beff8915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Shuaiheng Shore</dc:creator>
  <cp:lastModifiedBy>Jordan Shuaiheng Shore</cp:lastModifiedBy>
  <cp:revision>5</cp:revision>
  <cp:lastPrinted>2024-08-16T21:18:17Z</cp:lastPrinted>
  <dcterms:created xsi:type="dcterms:W3CDTF">2024-01-03T05:25:28Z</dcterms:created>
  <dcterms:modified xsi:type="dcterms:W3CDTF">2024-09-05T06:14:46Z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0x0101008DE9DF0C4AF7D94D854F4741D4FC77E6</vt:lpwstr>
  </property>
</Properties>
</file>