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sldIdLst>
    <p:sldId id="275" r:id="rId6"/>
    <p:sldId id="276" r:id="rId7"/>
    <p:sldId id="288" r:id="rId8"/>
    <p:sldId id="289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036D-2EFF-FE54-7E5A-E75EBBEF1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C7167-5015-B912-C9D7-4F950D58B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3E46D-10E1-6182-5E84-C8B5DDE7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6695-2CC9-7C89-34E5-D21316CF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DF46-6C38-E9AE-5C7F-28E9A453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43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BF1A-B9C4-7598-246A-C0345ADE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47EFA-60ED-EFA9-06D0-6B0D568D7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B128-D17D-F2C7-FDAC-CE5F3D34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690D0-CF10-F213-C7BA-39E8E090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D730-0177-17AF-F943-36CC2E64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CE323-5B1D-783C-42E4-AE5D4DDB5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F852E-4B6A-5686-02BC-C7AB4DAB4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375E-DCBE-35FE-8638-BA0EE12E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4FD9-F903-6DF0-3D4D-447F869A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12BE-F37A-0B8D-DED9-FBB78446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64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47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34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99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51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44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37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91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AC0E-351A-838C-60AE-F4B47597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C5147-6220-2186-0B4E-3D2156EA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9DD5-A461-39F6-A23D-EC000FEE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6178-4BA3-B486-C248-7F02001D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0CCB-04BC-5849-9E96-D2AC7E66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343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31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54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2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77D7-E41C-385D-811D-8C6CCC97B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8F73B-73AA-DC63-B651-9813EF18A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7826B-66B5-BCC5-A2C9-75C95D09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03D6-2E84-84F1-0672-259FFE25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9BE97-F98A-F4CF-A505-6E903DFC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F29D-C3F0-21B7-A0AC-B90F3677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EBFC-A704-DB2F-D363-349DF9D1E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5BC72-8176-757D-D739-2F551EE66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09519-CAE9-23BE-A470-9C1217DAF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B9CD7-0864-474C-5CC6-4CE3A7E6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9B8B9-0E63-97EE-CB8A-0E50BB5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4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0F34-1DD5-F7D5-E1A0-F0CAF9E8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BE9F2-4F83-7D81-26C6-DAA7397B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A2912-078B-0A0C-E8C3-C413A775B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64AD3-3956-B403-33C2-A4D884E38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10201-A43F-0910-4281-63B977408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347DE-5B19-AFF9-86E8-533F64CB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94BA5-FFD3-DFE0-90F9-AA95CD47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E5C23-7645-72D6-E7B3-3965DC82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E8C0-EC35-6B76-C981-C4D04124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CEE68-348E-22F8-6FF3-63833C83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EAA3B-530B-0F73-FD48-BBDCA667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370C6-6881-1ECB-7BD9-D5C733DB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5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6B5B64-173E-8AC9-261F-2CC98F8D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E803D-121D-45CF-7199-276CB2F3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BC122-BA05-59E7-E342-0CE4D7A5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BE3C-CA23-F294-CADE-4E3A96A7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C8AF-4748-1BD6-31D3-ACBA5E839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39ECC-E05F-809F-622F-8EB2EE51B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87C51-312D-46D3-7117-C00DB6F6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081A2-F566-1140-822F-C233A10F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54099-9DD4-06CE-0D31-3D4C71C6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79209-7C9F-A241-10CA-E4503C7E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405EF5-07A2-E175-CF63-7145035BD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76E31-24D5-59D7-E8EE-FFD5CF640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4971C-725C-932C-9F09-1428C23E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38D5C-54BB-F04D-D689-B1357C05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D3313-B05F-4158-DE0E-3A675B31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0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22E48-6DBA-D669-BAF1-93480530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2B515-5C77-700D-2F67-866396D1A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C7375-7AF1-BDCC-7DFC-8595A4742C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1/11/2024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CED09-68A3-3180-04FE-EBD218835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98865-7286-FDAB-2AC9-D88B99C77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810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1/11/2024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2418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5A8949F1-1C6E-DE56-9345-798DB19E6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7" r="8113"/>
          <a:stretch/>
        </p:blipFill>
        <p:spPr>
          <a:xfrm>
            <a:off x="3588589" y="-246"/>
            <a:ext cx="8603411" cy="6858000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C413FD2-07FA-245C-0715-065AC9E1CD76}"/>
              </a:ext>
            </a:extLst>
          </p:cNvPr>
          <p:cNvSpPr/>
          <p:nvPr/>
        </p:nvSpPr>
        <p:spPr>
          <a:xfrm>
            <a:off x="9092855" y="3988686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66B491F3-87F4-19D4-A02C-595E085D784D}"/>
              </a:ext>
            </a:extLst>
          </p:cNvPr>
          <p:cNvSpPr/>
          <p:nvPr/>
        </p:nvSpPr>
        <p:spPr>
          <a:xfrm>
            <a:off x="9412179" y="3988686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1836EAD-566F-BA0D-C3B3-C16518E0ADFD}"/>
              </a:ext>
            </a:extLst>
          </p:cNvPr>
          <p:cNvSpPr/>
          <p:nvPr/>
        </p:nvSpPr>
        <p:spPr>
          <a:xfrm>
            <a:off x="9726288" y="3993446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54C7D39-DF6F-E23D-3EA0-991880183E4A}"/>
              </a:ext>
            </a:extLst>
          </p:cNvPr>
          <p:cNvSpPr/>
          <p:nvPr/>
        </p:nvSpPr>
        <p:spPr>
          <a:xfrm>
            <a:off x="10045612" y="3993446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0C251A01-B170-0B40-3C10-0C31DE34E3CA}"/>
              </a:ext>
            </a:extLst>
          </p:cNvPr>
          <p:cNvSpPr/>
          <p:nvPr/>
        </p:nvSpPr>
        <p:spPr>
          <a:xfrm>
            <a:off x="10352558" y="3990977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1421B0C-9C8E-28E7-92FC-CB2A17BF9DA4}"/>
              </a:ext>
            </a:extLst>
          </p:cNvPr>
          <p:cNvSpPr/>
          <p:nvPr/>
        </p:nvSpPr>
        <p:spPr>
          <a:xfrm>
            <a:off x="10671882" y="3990977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07CD0A5D-764A-413A-2EFF-521803815A48}"/>
              </a:ext>
            </a:extLst>
          </p:cNvPr>
          <p:cNvSpPr/>
          <p:nvPr/>
        </p:nvSpPr>
        <p:spPr>
          <a:xfrm>
            <a:off x="9092855" y="4311622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22E084B-FAAD-EA64-377E-34D8132DC5D2}"/>
              </a:ext>
            </a:extLst>
          </p:cNvPr>
          <p:cNvSpPr/>
          <p:nvPr/>
        </p:nvSpPr>
        <p:spPr>
          <a:xfrm>
            <a:off x="9412179" y="4311622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2C660D91-16C9-78AD-0D31-DCE3020DDD96}"/>
              </a:ext>
            </a:extLst>
          </p:cNvPr>
          <p:cNvSpPr/>
          <p:nvPr/>
        </p:nvSpPr>
        <p:spPr>
          <a:xfrm>
            <a:off x="9726288" y="4316382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412D5343-6724-CD7B-2DA8-4A8529408873}"/>
              </a:ext>
            </a:extLst>
          </p:cNvPr>
          <p:cNvSpPr/>
          <p:nvPr/>
        </p:nvSpPr>
        <p:spPr>
          <a:xfrm>
            <a:off x="10045612" y="4316382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BAFD11D-AA93-F13B-23B5-014F4D62FE75}"/>
              </a:ext>
            </a:extLst>
          </p:cNvPr>
          <p:cNvSpPr/>
          <p:nvPr/>
        </p:nvSpPr>
        <p:spPr>
          <a:xfrm>
            <a:off x="10352558" y="4313913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C277989-0C46-1671-7B77-72532B84677B}"/>
              </a:ext>
            </a:extLst>
          </p:cNvPr>
          <p:cNvSpPr/>
          <p:nvPr/>
        </p:nvSpPr>
        <p:spPr>
          <a:xfrm>
            <a:off x="10671882" y="4313913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4257C9-F9A8-148E-C9AB-CF7A260F101A}"/>
              </a:ext>
            </a:extLst>
          </p:cNvPr>
          <p:cNvSpPr/>
          <p:nvPr/>
        </p:nvSpPr>
        <p:spPr>
          <a:xfrm>
            <a:off x="8913784" y="3314975"/>
            <a:ext cx="2022657" cy="530313"/>
          </a:xfrm>
          <a:prstGeom prst="roundRect">
            <a:avLst/>
          </a:prstGeom>
          <a:solidFill>
            <a:srgbClr val="1E33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Master Mix Distribution Plate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Corning 96Well Conical(360ul/well)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86C58-56C7-A1F8-C10E-9438FECA4007}"/>
              </a:ext>
            </a:extLst>
          </p:cNvPr>
          <p:cNvSpPr txBox="1"/>
          <p:nvPr/>
        </p:nvSpPr>
        <p:spPr>
          <a:xfrm>
            <a:off x="6971401" y="3959703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605008-A246-D940-F486-25902A529BBF}"/>
              </a:ext>
            </a:extLst>
          </p:cNvPr>
          <p:cNvSpPr txBox="1"/>
          <p:nvPr/>
        </p:nvSpPr>
        <p:spPr>
          <a:xfrm>
            <a:off x="7277901" y="395970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C4867E-C095-8B76-5825-6CDB9FB5BDCE}"/>
              </a:ext>
            </a:extLst>
          </p:cNvPr>
          <p:cNvSpPr txBox="1"/>
          <p:nvPr/>
        </p:nvSpPr>
        <p:spPr>
          <a:xfrm>
            <a:off x="7613650" y="3959703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773E19-A8E0-CB39-8764-55B614EF335E}"/>
              </a:ext>
            </a:extLst>
          </p:cNvPr>
          <p:cNvSpPr txBox="1"/>
          <p:nvPr/>
        </p:nvSpPr>
        <p:spPr>
          <a:xfrm>
            <a:off x="7920150" y="395970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C31ABB-C642-817F-F923-49B246A32A1C}"/>
              </a:ext>
            </a:extLst>
          </p:cNvPr>
          <p:cNvSpPr txBox="1"/>
          <p:nvPr/>
        </p:nvSpPr>
        <p:spPr>
          <a:xfrm>
            <a:off x="8240352" y="3959702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0B22AD-F224-DF19-5BD0-16770BA32C8D}"/>
              </a:ext>
            </a:extLst>
          </p:cNvPr>
          <p:cNvSpPr txBox="1"/>
          <p:nvPr/>
        </p:nvSpPr>
        <p:spPr>
          <a:xfrm>
            <a:off x="8546852" y="395970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15B34F-6D74-F50C-A813-1C584E64A8A0}"/>
              </a:ext>
            </a:extLst>
          </p:cNvPr>
          <p:cNvSpPr txBox="1"/>
          <p:nvPr/>
        </p:nvSpPr>
        <p:spPr>
          <a:xfrm>
            <a:off x="6971401" y="4259052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C32BAA-32AA-ADD8-1A5A-C543B7B4BD1C}"/>
              </a:ext>
            </a:extLst>
          </p:cNvPr>
          <p:cNvSpPr txBox="1"/>
          <p:nvPr/>
        </p:nvSpPr>
        <p:spPr>
          <a:xfrm>
            <a:off x="7286527" y="42590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A2A093-3578-961E-82D6-D27C5790609B}"/>
              </a:ext>
            </a:extLst>
          </p:cNvPr>
          <p:cNvSpPr txBox="1"/>
          <p:nvPr/>
        </p:nvSpPr>
        <p:spPr>
          <a:xfrm>
            <a:off x="7613650" y="4259052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75047C-ED5C-9B57-8399-CBF5079E4DDB}"/>
              </a:ext>
            </a:extLst>
          </p:cNvPr>
          <p:cNvSpPr txBox="1"/>
          <p:nvPr/>
        </p:nvSpPr>
        <p:spPr>
          <a:xfrm>
            <a:off x="7920150" y="425905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0FFE09-5D23-1AF3-53A7-F1F1C090A9E3}"/>
              </a:ext>
            </a:extLst>
          </p:cNvPr>
          <p:cNvSpPr txBox="1"/>
          <p:nvPr/>
        </p:nvSpPr>
        <p:spPr>
          <a:xfrm>
            <a:off x="8240352" y="4259051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B2DE0-57CF-4D09-47F7-250829CB3B27}"/>
              </a:ext>
            </a:extLst>
          </p:cNvPr>
          <p:cNvSpPr txBox="1"/>
          <p:nvPr/>
        </p:nvSpPr>
        <p:spPr>
          <a:xfrm>
            <a:off x="8546852" y="425905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BFC36A-3DE9-B3BB-E84C-BB365C5708FF}"/>
              </a:ext>
            </a:extLst>
          </p:cNvPr>
          <p:cNvSpPr txBox="1"/>
          <p:nvPr/>
        </p:nvSpPr>
        <p:spPr>
          <a:xfrm>
            <a:off x="6971401" y="45670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9F94DB-D6A5-4F6B-5E2F-5E7BB03D7554}"/>
              </a:ext>
            </a:extLst>
          </p:cNvPr>
          <p:cNvSpPr txBox="1"/>
          <p:nvPr/>
        </p:nvSpPr>
        <p:spPr>
          <a:xfrm>
            <a:off x="7277901" y="456702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D40399-4DA0-C9FD-018C-3170A3497B03}"/>
              </a:ext>
            </a:extLst>
          </p:cNvPr>
          <p:cNvSpPr txBox="1"/>
          <p:nvPr/>
        </p:nvSpPr>
        <p:spPr>
          <a:xfrm>
            <a:off x="7605024" y="456702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3ED6E3-FF1C-0AD2-434A-E8432D58CEB5}"/>
              </a:ext>
            </a:extLst>
          </p:cNvPr>
          <p:cNvSpPr txBox="1"/>
          <p:nvPr/>
        </p:nvSpPr>
        <p:spPr>
          <a:xfrm>
            <a:off x="7920150" y="456702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69C7AF-A601-B6AE-1BCB-18AC31BF56F8}"/>
              </a:ext>
            </a:extLst>
          </p:cNvPr>
          <p:cNvSpPr txBox="1"/>
          <p:nvPr/>
        </p:nvSpPr>
        <p:spPr>
          <a:xfrm>
            <a:off x="8240352" y="4558400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E2208AB-84E3-3F4C-5864-1752864E8C09}"/>
              </a:ext>
            </a:extLst>
          </p:cNvPr>
          <p:cNvSpPr txBox="1"/>
          <p:nvPr/>
        </p:nvSpPr>
        <p:spPr>
          <a:xfrm>
            <a:off x="8546852" y="456702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70940CA-D186-4E27-50E5-92613A5F4222}"/>
              </a:ext>
            </a:extLst>
          </p:cNvPr>
          <p:cNvSpPr/>
          <p:nvPr/>
        </p:nvSpPr>
        <p:spPr>
          <a:xfrm>
            <a:off x="6757446" y="4867970"/>
            <a:ext cx="2074413" cy="395964"/>
          </a:xfrm>
          <a:prstGeom prst="roundRect">
            <a:avLst/>
          </a:prstGeom>
          <a:solidFill>
            <a:srgbClr val="1E33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[10uM] F/R Primer Couples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Must have &gt;300ul of liquid in 1.7ml Tubes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128237E-4008-C674-EA10-E9F971CD7B48}"/>
              </a:ext>
            </a:extLst>
          </p:cNvPr>
          <p:cNvSpPr/>
          <p:nvPr/>
        </p:nvSpPr>
        <p:spPr>
          <a:xfrm>
            <a:off x="8939662" y="4861756"/>
            <a:ext cx="1988153" cy="408393"/>
          </a:xfrm>
          <a:prstGeom prst="roundRect">
            <a:avLst/>
          </a:prstGeom>
          <a:solidFill>
            <a:srgbClr val="1E33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Empty 2ml Tubes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Must have 1 Tube per F/R Primer Couple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B13D5AD-D2B2-5F03-4990-625B6E4A4FB8}"/>
              </a:ext>
            </a:extLst>
          </p:cNvPr>
          <p:cNvSpPr/>
          <p:nvPr/>
        </p:nvSpPr>
        <p:spPr>
          <a:xfrm>
            <a:off x="8896532" y="6242256"/>
            <a:ext cx="2039909" cy="483176"/>
          </a:xfrm>
          <a:prstGeom prst="roundRect">
            <a:avLst/>
          </a:prstGeom>
          <a:solidFill>
            <a:srgbClr val="1E33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50ml Conicals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Water, SYBR Green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(Fill with 25ml MAX!)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FDCCB59-8410-63FE-DEB0-180646276134}"/>
                  </a:ext>
                </a:extLst>
              </p:cNvPr>
              <p:cNvSpPr txBox="1"/>
              <p:nvPr/>
            </p:nvSpPr>
            <p:spPr>
              <a:xfrm>
                <a:off x="9720290" y="5595835"/>
                <a:ext cx="64203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𝑶</m:t>
                      </m:r>
                    </m:oMath>
                  </m:oMathPara>
                </a14:m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FDCCB59-8410-63FE-DEB0-180646276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90" y="5595835"/>
                <a:ext cx="64203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D1453CC-DC6C-B7DB-0AFA-B056D331814B}"/>
                  </a:ext>
                </a:extLst>
              </p:cNvPr>
              <p:cNvSpPr txBox="1"/>
              <p:nvPr/>
            </p:nvSpPr>
            <p:spPr>
              <a:xfrm>
                <a:off x="10244347" y="5541043"/>
                <a:ext cx="7179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𝑺𝒀𝑩𝑹</m:t>
                      </m:r>
                    </m:oMath>
                  </m:oMathPara>
                </a14:m>
                <a:endParaRPr kumimoji="0" lang="en-US" sz="105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𝑮𝒓𝒆𝒆𝒏</m:t>
                      </m:r>
                    </m:oMath>
                  </m:oMathPara>
                </a14:m>
                <a:endPara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D1453CC-DC6C-B7DB-0AFA-B056D331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347" y="5541043"/>
                <a:ext cx="71797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: Beveled 102">
            <a:extLst>
              <a:ext uri="{FF2B5EF4-FFF2-40B4-BE49-F238E27FC236}">
                <a16:creationId xmlns:a16="http://schemas.microsoft.com/office/drawing/2014/main" id="{FEAB13F8-C986-53FC-DCDF-5946AF21E574}"/>
              </a:ext>
            </a:extLst>
          </p:cNvPr>
          <p:cNvSpPr/>
          <p:nvPr/>
        </p:nvSpPr>
        <p:spPr>
          <a:xfrm>
            <a:off x="4395355" y="5267006"/>
            <a:ext cx="428105" cy="338553"/>
          </a:xfrm>
          <a:prstGeom prst="beve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04" name="Rectangle: Beveled 103">
            <a:extLst>
              <a:ext uri="{FF2B5EF4-FFF2-40B4-BE49-F238E27FC236}">
                <a16:creationId xmlns:a16="http://schemas.microsoft.com/office/drawing/2014/main" id="{2028CE87-CAC2-580F-F8AA-8BD2A7DD7985}"/>
              </a:ext>
            </a:extLst>
          </p:cNvPr>
          <p:cNvSpPr/>
          <p:nvPr/>
        </p:nvSpPr>
        <p:spPr>
          <a:xfrm>
            <a:off x="6544023" y="5267006"/>
            <a:ext cx="428105" cy="338553"/>
          </a:xfrm>
          <a:prstGeom prst="beve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05" name="Rectangle: Beveled 104">
            <a:extLst>
              <a:ext uri="{FF2B5EF4-FFF2-40B4-BE49-F238E27FC236}">
                <a16:creationId xmlns:a16="http://schemas.microsoft.com/office/drawing/2014/main" id="{6957E7F3-758D-5760-C7CF-D37DCC112A15}"/>
              </a:ext>
            </a:extLst>
          </p:cNvPr>
          <p:cNvSpPr/>
          <p:nvPr/>
        </p:nvSpPr>
        <p:spPr>
          <a:xfrm>
            <a:off x="8815589" y="5275369"/>
            <a:ext cx="428105" cy="338553"/>
          </a:xfrm>
          <a:prstGeom prst="beve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06" name="Rectangle: Beveled 105">
            <a:extLst>
              <a:ext uri="{FF2B5EF4-FFF2-40B4-BE49-F238E27FC236}">
                <a16:creationId xmlns:a16="http://schemas.microsoft.com/office/drawing/2014/main" id="{92B91298-D8E1-56C5-DE13-74E58BC5E504}"/>
              </a:ext>
            </a:extLst>
          </p:cNvPr>
          <p:cNvSpPr/>
          <p:nvPr/>
        </p:nvSpPr>
        <p:spPr>
          <a:xfrm>
            <a:off x="4395354" y="3820434"/>
            <a:ext cx="428105" cy="338553"/>
          </a:xfrm>
          <a:prstGeom prst="beve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07" name="Rectangle: Beveled 106">
            <a:extLst>
              <a:ext uri="{FF2B5EF4-FFF2-40B4-BE49-F238E27FC236}">
                <a16:creationId xmlns:a16="http://schemas.microsoft.com/office/drawing/2014/main" id="{A371744C-F271-3E85-A91A-153B292B2291}"/>
              </a:ext>
            </a:extLst>
          </p:cNvPr>
          <p:cNvSpPr/>
          <p:nvPr/>
        </p:nvSpPr>
        <p:spPr>
          <a:xfrm>
            <a:off x="6543394" y="3819410"/>
            <a:ext cx="428105" cy="338553"/>
          </a:xfrm>
          <a:prstGeom prst="beve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08" name="Rectangle: Beveled 107">
            <a:extLst>
              <a:ext uri="{FF2B5EF4-FFF2-40B4-BE49-F238E27FC236}">
                <a16:creationId xmlns:a16="http://schemas.microsoft.com/office/drawing/2014/main" id="{CE6436D8-0F17-1172-3531-C615DBD68971}"/>
              </a:ext>
            </a:extLst>
          </p:cNvPr>
          <p:cNvSpPr/>
          <p:nvPr/>
        </p:nvSpPr>
        <p:spPr>
          <a:xfrm>
            <a:off x="8816750" y="3821036"/>
            <a:ext cx="435091" cy="365201"/>
          </a:xfrm>
          <a:prstGeom prst="beve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110" name="Rectangle: Beveled 109">
            <a:extLst>
              <a:ext uri="{FF2B5EF4-FFF2-40B4-BE49-F238E27FC236}">
                <a16:creationId xmlns:a16="http://schemas.microsoft.com/office/drawing/2014/main" id="{07B391C1-2011-5B0B-1201-C124DCA37CC6}"/>
              </a:ext>
            </a:extLst>
          </p:cNvPr>
          <p:cNvSpPr/>
          <p:nvPr/>
        </p:nvSpPr>
        <p:spPr>
          <a:xfrm>
            <a:off x="8815589" y="2417603"/>
            <a:ext cx="428105" cy="338553"/>
          </a:xfrm>
          <a:prstGeom prst="bevel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41E78A-88F3-3861-C1A1-27AEDC02CC33}"/>
              </a:ext>
            </a:extLst>
          </p:cNvPr>
          <p:cNvSpPr/>
          <p:nvPr/>
        </p:nvSpPr>
        <p:spPr>
          <a:xfrm>
            <a:off x="-32243" y="0"/>
            <a:ext cx="2056689" cy="6858000"/>
          </a:xfrm>
          <a:prstGeom prst="rect">
            <a:avLst/>
          </a:prstGeom>
          <a:solidFill>
            <a:srgbClr val="1E33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75A4B-5F5B-90BD-2D4A-914DB252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66" y="2116761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Bahnschrift" panose="020B0502040204020203" pitchFamily="34" charset="0"/>
                <a:cs typeface="Aldhabi" panose="020F0502020204030204" pitchFamily="2" charset="-78"/>
              </a:rPr>
              <a:t>Basic Setup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2DAFB-C52E-F683-0B83-9E6DDA4326BC}"/>
              </a:ext>
            </a:extLst>
          </p:cNvPr>
          <p:cNvSpPr txBox="1"/>
          <p:nvPr/>
        </p:nvSpPr>
        <p:spPr>
          <a:xfrm>
            <a:off x="1977605" y="-63502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mm_setup.py</a:t>
            </a:r>
          </a:p>
        </p:txBody>
      </p:sp>
    </p:spTree>
    <p:extLst>
      <p:ext uri="{BB962C8B-B14F-4D97-AF65-F5344CB8AC3E}">
        <p14:creationId xmlns:p14="http://schemas.microsoft.com/office/powerpoint/2010/main" val="91973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screenshot of a computer&#10;&#10;Description automatically generated">
            <a:extLst>
              <a:ext uri="{FF2B5EF4-FFF2-40B4-BE49-F238E27FC236}">
                <a16:creationId xmlns:a16="http://schemas.microsoft.com/office/drawing/2014/main" id="{5D2C22C0-ACF7-B6BC-CBB7-9B5E42461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7" r="7126"/>
          <a:stretch/>
        </p:blipFill>
        <p:spPr>
          <a:xfrm>
            <a:off x="3779808" y="0"/>
            <a:ext cx="8412192" cy="6858000"/>
          </a:xfr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701E5E6-BF88-74E0-06BF-AB251F2E992C}"/>
              </a:ext>
            </a:extLst>
          </p:cNvPr>
          <p:cNvSpPr/>
          <p:nvPr/>
        </p:nvSpPr>
        <p:spPr>
          <a:xfrm>
            <a:off x="9265384" y="3983951"/>
            <a:ext cx="209743" cy="198653"/>
          </a:xfrm>
          <a:prstGeom prst="flowChartConnector">
            <a:avLst/>
          </a:prstGeom>
          <a:solidFill>
            <a:srgbClr val="FFD6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F14E6EF9-74EE-E274-2BCE-50F8ED1DC185}"/>
              </a:ext>
            </a:extLst>
          </p:cNvPr>
          <p:cNvSpPr/>
          <p:nvPr/>
        </p:nvSpPr>
        <p:spPr>
          <a:xfrm>
            <a:off x="9898817" y="3988711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8A3D923-E4E0-50E2-0D51-52BF12EA895C}"/>
              </a:ext>
            </a:extLst>
          </p:cNvPr>
          <p:cNvSpPr/>
          <p:nvPr/>
        </p:nvSpPr>
        <p:spPr>
          <a:xfrm>
            <a:off x="10218141" y="3988711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6BF31DA-6A9F-5FBD-1F7E-69CC2DA613E0}"/>
              </a:ext>
            </a:extLst>
          </p:cNvPr>
          <p:cNvSpPr/>
          <p:nvPr/>
        </p:nvSpPr>
        <p:spPr>
          <a:xfrm>
            <a:off x="10525087" y="3986242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032F3793-0509-EB38-711B-C36CB6A67D0E}"/>
              </a:ext>
            </a:extLst>
          </p:cNvPr>
          <p:cNvSpPr/>
          <p:nvPr/>
        </p:nvSpPr>
        <p:spPr>
          <a:xfrm>
            <a:off x="10844411" y="3986242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B92D88E-631D-4C6B-929B-589F1E9CC04C}"/>
              </a:ext>
            </a:extLst>
          </p:cNvPr>
          <p:cNvSpPr/>
          <p:nvPr/>
        </p:nvSpPr>
        <p:spPr>
          <a:xfrm>
            <a:off x="9265384" y="4306887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57725F9-47C0-0F5F-945E-0613941B302A}"/>
              </a:ext>
            </a:extLst>
          </p:cNvPr>
          <p:cNvSpPr/>
          <p:nvPr/>
        </p:nvSpPr>
        <p:spPr>
          <a:xfrm>
            <a:off x="9584708" y="4306887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37ED33A-A769-EE38-BE75-5A3D9622ACC6}"/>
              </a:ext>
            </a:extLst>
          </p:cNvPr>
          <p:cNvSpPr/>
          <p:nvPr/>
        </p:nvSpPr>
        <p:spPr>
          <a:xfrm>
            <a:off x="9898817" y="4311647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3B1FFC89-396A-EE28-C2B5-0D43EB9B50E8}"/>
              </a:ext>
            </a:extLst>
          </p:cNvPr>
          <p:cNvSpPr/>
          <p:nvPr/>
        </p:nvSpPr>
        <p:spPr>
          <a:xfrm>
            <a:off x="10218141" y="4311647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FD21AE8-119F-5016-CA98-FDAAD4ED55AA}"/>
              </a:ext>
            </a:extLst>
          </p:cNvPr>
          <p:cNvSpPr/>
          <p:nvPr/>
        </p:nvSpPr>
        <p:spPr>
          <a:xfrm>
            <a:off x="10525087" y="4309178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0862EBB-B625-28E3-5472-545FA5AF9745}"/>
              </a:ext>
            </a:extLst>
          </p:cNvPr>
          <p:cNvSpPr/>
          <p:nvPr/>
        </p:nvSpPr>
        <p:spPr>
          <a:xfrm>
            <a:off x="10844411" y="4309178"/>
            <a:ext cx="209743" cy="198653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4B0F3C-E974-DC81-A5E8-CCAC5C9F01D5}"/>
              </a:ext>
            </a:extLst>
          </p:cNvPr>
          <p:cNvSpPr/>
          <p:nvPr/>
        </p:nvSpPr>
        <p:spPr>
          <a:xfrm>
            <a:off x="6949519" y="4920970"/>
            <a:ext cx="2074413" cy="342963"/>
          </a:xfrm>
          <a:prstGeom prst="roundRect">
            <a:avLst/>
          </a:prstGeom>
          <a:solidFill>
            <a:srgbClr val="1E33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[10uM] F/R Primer Couples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8951E-308E-9188-A344-7D822EC537CD}"/>
              </a:ext>
            </a:extLst>
          </p:cNvPr>
          <p:cNvSpPr/>
          <p:nvPr/>
        </p:nvSpPr>
        <p:spPr>
          <a:xfrm>
            <a:off x="9071353" y="4927186"/>
            <a:ext cx="2074413" cy="342963"/>
          </a:xfrm>
          <a:prstGeom prst="roundRect">
            <a:avLst/>
          </a:prstGeom>
          <a:solidFill>
            <a:srgbClr val="1E33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Empty 2ml Tubes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22CD9B-7135-674E-20FC-4DF3AEEB7721}"/>
              </a:ext>
            </a:extLst>
          </p:cNvPr>
          <p:cNvSpPr/>
          <p:nvPr/>
        </p:nvSpPr>
        <p:spPr>
          <a:xfrm>
            <a:off x="9079979" y="6337771"/>
            <a:ext cx="2031283" cy="373385"/>
          </a:xfrm>
          <a:prstGeom prst="roundRect">
            <a:avLst/>
          </a:prstGeom>
          <a:solidFill>
            <a:srgbClr val="1E33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50ml Conicals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Water, SYBR 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A85EEF-28B5-8860-9E16-7D587B0B7DF6}"/>
                  </a:ext>
                </a:extLst>
              </p:cNvPr>
              <p:cNvSpPr txBox="1"/>
              <p:nvPr/>
            </p:nvSpPr>
            <p:spPr>
              <a:xfrm>
                <a:off x="9903737" y="5595835"/>
                <a:ext cx="64203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𝑶</m:t>
                      </m:r>
                    </m:oMath>
                  </m:oMathPara>
                </a14:m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A85EEF-28B5-8860-9E16-7D587B0B7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737" y="5595835"/>
                <a:ext cx="64203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8488C-8515-30E0-4A18-1CD89A3473B5}"/>
                  </a:ext>
                </a:extLst>
              </p:cNvPr>
              <p:cNvSpPr txBox="1"/>
              <p:nvPr/>
            </p:nvSpPr>
            <p:spPr>
              <a:xfrm>
                <a:off x="10416892" y="5541043"/>
                <a:ext cx="7179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𝑺𝒀𝑩𝑹</m:t>
                      </m:r>
                    </m:oMath>
                  </m:oMathPara>
                </a14:m>
                <a:endParaRPr kumimoji="0" lang="en-US" sz="105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𝑮𝒓𝒆𝒆𝒏</m:t>
                      </m:r>
                    </m:oMath>
                  </m:oMathPara>
                </a14:m>
                <a:endPara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8488C-8515-30E0-4A18-1CD89A34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892" y="5541043"/>
                <a:ext cx="71797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C6BEB78-3692-FB2C-61EE-696B36BA0F65}"/>
              </a:ext>
            </a:extLst>
          </p:cNvPr>
          <p:cNvSpPr txBox="1"/>
          <p:nvPr/>
        </p:nvSpPr>
        <p:spPr>
          <a:xfrm>
            <a:off x="7153521" y="396720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D6DD4B-5D72-5D0B-878B-29515C57F1B0}"/>
              </a:ext>
            </a:extLst>
          </p:cNvPr>
          <p:cNvSpPr txBox="1"/>
          <p:nvPr/>
        </p:nvSpPr>
        <p:spPr>
          <a:xfrm>
            <a:off x="7460021" y="396720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3EBC3E-485D-B082-16B2-CFD750A53B27}"/>
              </a:ext>
            </a:extLst>
          </p:cNvPr>
          <p:cNvSpPr txBox="1"/>
          <p:nvPr/>
        </p:nvSpPr>
        <p:spPr>
          <a:xfrm>
            <a:off x="7795160" y="396720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B78B21-B522-F1BA-06F6-ACDF5DC71244}"/>
              </a:ext>
            </a:extLst>
          </p:cNvPr>
          <p:cNvSpPr txBox="1"/>
          <p:nvPr/>
        </p:nvSpPr>
        <p:spPr>
          <a:xfrm>
            <a:off x="8092424" y="396720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373B303-2D1D-1165-3BE9-3738DC6F7DFD}"/>
              </a:ext>
            </a:extLst>
          </p:cNvPr>
          <p:cNvSpPr/>
          <p:nvPr/>
        </p:nvSpPr>
        <p:spPr>
          <a:xfrm>
            <a:off x="1641530" y="4517539"/>
            <a:ext cx="4442392" cy="1660930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Steps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F/R Primer Couples will be mixed with Water and SYBR Green in the Empty 2ml Tubes creating “Master Mixes”.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These “Master Mixes” will be distributed to a column of the Corning 96Well 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 Mix Distribution Plate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6388C5-3177-39F3-4290-D832F01C287C}"/>
              </a:ext>
            </a:extLst>
          </p:cNvPr>
          <p:cNvSpPr txBox="1"/>
          <p:nvPr/>
        </p:nvSpPr>
        <p:spPr>
          <a:xfrm>
            <a:off x="1505495" y="991284"/>
            <a:ext cx="3383280" cy="4943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Protocol Flow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59909C-F683-2A69-CE60-B3FAE6A7DA59}"/>
              </a:ext>
            </a:extLst>
          </p:cNvPr>
          <p:cNvSpPr/>
          <p:nvPr/>
        </p:nvSpPr>
        <p:spPr>
          <a:xfrm rot="5400000">
            <a:off x="2195022" y="1391618"/>
            <a:ext cx="313659" cy="1420643"/>
          </a:xfrm>
          <a:prstGeom prst="rect">
            <a:avLst/>
          </a:prstGeom>
          <a:solidFill>
            <a:srgbClr val="1E33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8E63FC-2BC5-D71F-8847-5212522D84F8}"/>
              </a:ext>
            </a:extLst>
          </p:cNvPr>
          <p:cNvCxnSpPr>
            <a:cxnSpLocks/>
          </p:cNvCxnSpPr>
          <p:nvPr/>
        </p:nvCxnSpPr>
        <p:spPr>
          <a:xfrm flipV="1">
            <a:off x="9371578" y="4245048"/>
            <a:ext cx="0" cy="709427"/>
          </a:xfrm>
          <a:prstGeom prst="straightConnector1">
            <a:avLst/>
          </a:prstGeom>
          <a:ln w="57150">
            <a:solidFill>
              <a:srgbClr val="FFD800"/>
            </a:solidFill>
            <a:prstDash val="solid"/>
            <a:tailEnd type="triangle" w="lg" len="lg"/>
          </a:ln>
          <a:effectLst>
            <a:glow rad="508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B5673C-D211-5A4D-B37B-B80194FB859C}"/>
              </a:ext>
            </a:extLst>
          </p:cNvPr>
          <p:cNvCxnSpPr>
            <a:cxnSpLocks/>
          </p:cNvCxnSpPr>
          <p:nvPr/>
        </p:nvCxnSpPr>
        <p:spPr>
          <a:xfrm flipV="1">
            <a:off x="9692754" y="4228909"/>
            <a:ext cx="0" cy="482505"/>
          </a:xfrm>
          <a:prstGeom prst="straightConnector1">
            <a:avLst/>
          </a:prstGeom>
          <a:ln w="57150">
            <a:solidFill>
              <a:srgbClr val="B925FF"/>
            </a:solidFill>
            <a:prstDash val="solid"/>
            <a:tailEnd type="triangle" w="lg" len="lg"/>
          </a:ln>
          <a:effectLst>
            <a:glow rad="508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rame 46">
            <a:extLst>
              <a:ext uri="{FF2B5EF4-FFF2-40B4-BE49-F238E27FC236}">
                <a16:creationId xmlns:a16="http://schemas.microsoft.com/office/drawing/2014/main" id="{C9236CBE-F355-092F-10EB-A64A3B9DA36D}"/>
              </a:ext>
            </a:extLst>
          </p:cNvPr>
          <p:cNvSpPr/>
          <p:nvPr/>
        </p:nvSpPr>
        <p:spPr>
          <a:xfrm>
            <a:off x="7113871" y="3900427"/>
            <a:ext cx="643525" cy="386423"/>
          </a:xfrm>
          <a:prstGeom prst="frame">
            <a:avLst>
              <a:gd name="adj1" fmla="val 5803"/>
            </a:avLst>
          </a:prstGeom>
          <a:solidFill>
            <a:srgbClr val="FFD600"/>
          </a:solidFill>
          <a:ln w="28575">
            <a:solidFill>
              <a:srgbClr val="FFD800"/>
            </a:solidFill>
            <a:prstDash val="solid"/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ame 47">
            <a:extLst>
              <a:ext uri="{FF2B5EF4-FFF2-40B4-BE49-F238E27FC236}">
                <a16:creationId xmlns:a16="http://schemas.microsoft.com/office/drawing/2014/main" id="{0B302837-E6D2-04A7-C811-00C61D45C3D1}"/>
              </a:ext>
            </a:extLst>
          </p:cNvPr>
          <p:cNvSpPr/>
          <p:nvPr/>
        </p:nvSpPr>
        <p:spPr>
          <a:xfrm>
            <a:off x="7772627" y="3900427"/>
            <a:ext cx="600650" cy="386423"/>
          </a:xfrm>
          <a:prstGeom prst="frame">
            <a:avLst>
              <a:gd name="adj1" fmla="val 3571"/>
            </a:avLst>
          </a:prstGeom>
          <a:solidFill>
            <a:srgbClr val="B925FF"/>
          </a:solidFill>
          <a:ln w="28575">
            <a:solidFill>
              <a:srgbClr val="B925FF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80D3AC1-50F4-DF8C-773E-158813F6C01D}"/>
              </a:ext>
            </a:extLst>
          </p:cNvPr>
          <p:cNvCxnSpPr>
            <a:cxnSpLocks/>
          </p:cNvCxnSpPr>
          <p:nvPr/>
        </p:nvCxnSpPr>
        <p:spPr>
          <a:xfrm flipH="1">
            <a:off x="7435633" y="4299443"/>
            <a:ext cx="1" cy="652009"/>
          </a:xfrm>
          <a:prstGeom prst="line">
            <a:avLst/>
          </a:prstGeom>
          <a:ln w="57150">
            <a:solidFill>
              <a:srgbClr val="FFD800"/>
            </a:solidFill>
            <a:prstDash val="solid"/>
          </a:ln>
          <a:effectLst>
            <a:glow rad="508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B4CB40-0D35-BBF4-8F69-CBF9E896454F}"/>
              </a:ext>
            </a:extLst>
          </p:cNvPr>
          <p:cNvSpPr/>
          <p:nvPr/>
        </p:nvSpPr>
        <p:spPr>
          <a:xfrm>
            <a:off x="9097231" y="3502325"/>
            <a:ext cx="2022657" cy="342963"/>
          </a:xfrm>
          <a:prstGeom prst="roundRect">
            <a:avLst/>
          </a:prstGeom>
          <a:solidFill>
            <a:srgbClr val="1E33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A4319E-EB33-12CE-5AD8-AEDDCECB6449}"/>
              </a:ext>
            </a:extLst>
          </p:cNvPr>
          <p:cNvCxnSpPr>
            <a:cxnSpLocks/>
          </p:cNvCxnSpPr>
          <p:nvPr/>
        </p:nvCxnSpPr>
        <p:spPr>
          <a:xfrm>
            <a:off x="7413907" y="4932509"/>
            <a:ext cx="1977959" cy="21966"/>
          </a:xfrm>
          <a:prstGeom prst="line">
            <a:avLst/>
          </a:prstGeom>
          <a:ln w="57150">
            <a:solidFill>
              <a:srgbClr val="FFD800"/>
            </a:solidFill>
            <a:prstDash val="solid"/>
          </a:ln>
          <a:effectLst>
            <a:glow rad="508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FE6ABB8-F4B0-F76C-C2C4-0ABF01776227}"/>
              </a:ext>
            </a:extLst>
          </p:cNvPr>
          <p:cNvCxnSpPr>
            <a:cxnSpLocks/>
          </p:cNvCxnSpPr>
          <p:nvPr/>
        </p:nvCxnSpPr>
        <p:spPr>
          <a:xfrm>
            <a:off x="8059086" y="4302618"/>
            <a:ext cx="0" cy="429843"/>
          </a:xfrm>
          <a:prstGeom prst="line">
            <a:avLst/>
          </a:prstGeom>
          <a:ln w="57150">
            <a:solidFill>
              <a:srgbClr val="B925FF"/>
            </a:solidFill>
            <a:prstDash val="solid"/>
          </a:ln>
          <a:effectLst>
            <a:glow rad="508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5153E0-1AE2-F0A0-C07D-D0B97C365C69}"/>
              </a:ext>
            </a:extLst>
          </p:cNvPr>
          <p:cNvCxnSpPr>
            <a:cxnSpLocks/>
          </p:cNvCxnSpPr>
          <p:nvPr/>
        </p:nvCxnSpPr>
        <p:spPr>
          <a:xfrm>
            <a:off x="8029575" y="4727554"/>
            <a:ext cx="1682750" cy="0"/>
          </a:xfrm>
          <a:prstGeom prst="line">
            <a:avLst/>
          </a:prstGeom>
          <a:ln w="57150">
            <a:solidFill>
              <a:srgbClr val="B925FF"/>
            </a:solidFill>
            <a:prstDash val="solid"/>
          </a:ln>
          <a:effectLst>
            <a:glow rad="508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30E71C94-08B4-999E-B740-19365B607E05}"/>
              </a:ext>
            </a:extLst>
          </p:cNvPr>
          <p:cNvSpPr/>
          <p:nvPr/>
        </p:nvSpPr>
        <p:spPr>
          <a:xfrm>
            <a:off x="9591871" y="3989708"/>
            <a:ext cx="209743" cy="198653"/>
          </a:xfrm>
          <a:prstGeom prst="flowChartConnector">
            <a:avLst/>
          </a:prstGeom>
          <a:solidFill>
            <a:srgbClr val="B925FF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9225A6-8935-ABC0-5756-DFC7A753C4BC}"/>
              </a:ext>
            </a:extLst>
          </p:cNvPr>
          <p:cNvCxnSpPr>
            <a:cxnSpLocks/>
          </p:cNvCxnSpPr>
          <p:nvPr/>
        </p:nvCxnSpPr>
        <p:spPr>
          <a:xfrm flipH="1" flipV="1">
            <a:off x="9327192" y="3515525"/>
            <a:ext cx="43063" cy="439560"/>
          </a:xfrm>
          <a:prstGeom prst="straightConnector1">
            <a:avLst/>
          </a:prstGeom>
          <a:ln w="57150">
            <a:solidFill>
              <a:srgbClr val="FFD800"/>
            </a:solidFill>
            <a:prstDash val="solid"/>
            <a:tailEnd type="triangle" w="lg" len="lg"/>
          </a:ln>
          <a:effectLst>
            <a:glow rad="762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41763-37DA-D094-E744-25F74DF810CF}"/>
              </a:ext>
            </a:extLst>
          </p:cNvPr>
          <p:cNvCxnSpPr>
            <a:cxnSpLocks/>
          </p:cNvCxnSpPr>
          <p:nvPr/>
        </p:nvCxnSpPr>
        <p:spPr>
          <a:xfrm flipH="1" flipV="1">
            <a:off x="9475127" y="3515525"/>
            <a:ext cx="221615" cy="448289"/>
          </a:xfrm>
          <a:prstGeom prst="straightConnector1">
            <a:avLst/>
          </a:prstGeom>
          <a:ln w="57150">
            <a:solidFill>
              <a:srgbClr val="B925FF"/>
            </a:solidFill>
            <a:prstDash val="solid"/>
            <a:tailEnd type="triangle" w="lg" len="lg"/>
          </a:ln>
          <a:effectLst>
            <a:glow rad="762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2C3732D-7DF5-D632-127F-CD6D835A9C73}"/>
              </a:ext>
            </a:extLst>
          </p:cNvPr>
          <p:cNvSpPr txBox="1"/>
          <p:nvPr/>
        </p:nvSpPr>
        <p:spPr>
          <a:xfrm>
            <a:off x="9187938" y="3544561"/>
            <a:ext cx="1866216" cy="261610"/>
          </a:xfrm>
          <a:prstGeom prst="rect">
            <a:avLst/>
          </a:prstGeom>
          <a:solidFill>
            <a:srgbClr val="003399">
              <a:alpha val="25098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Master Mix Distribution Plate</a:t>
            </a:r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526F1028-F95F-9570-6333-3A425258FD31}"/>
              </a:ext>
            </a:extLst>
          </p:cNvPr>
          <p:cNvSpPr/>
          <p:nvPr/>
        </p:nvSpPr>
        <p:spPr>
          <a:xfrm>
            <a:off x="8912493" y="4975428"/>
            <a:ext cx="369475" cy="342963"/>
          </a:xfrm>
          <a:prstGeom prst="flowChartConnector">
            <a:avLst/>
          </a:prstGeom>
          <a:solidFill>
            <a:srgbClr val="4A71B0"/>
          </a:solidFill>
          <a:ln w="28575"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3310E8C7-24BB-62BC-62D9-4D9D81D36AE1}"/>
              </a:ext>
            </a:extLst>
          </p:cNvPr>
          <p:cNvSpPr/>
          <p:nvPr/>
        </p:nvSpPr>
        <p:spPr>
          <a:xfrm>
            <a:off x="9599758" y="3237878"/>
            <a:ext cx="369475" cy="342963"/>
          </a:xfrm>
          <a:prstGeom prst="flowChartConnector">
            <a:avLst/>
          </a:prstGeom>
          <a:solidFill>
            <a:srgbClr val="4A71B0"/>
          </a:solidFill>
          <a:ln w="28575"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472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A8949F1-1C6E-DE56-9345-798DB19E6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r="5122"/>
          <a:stretch/>
        </p:blipFill>
        <p:spPr>
          <a:xfrm>
            <a:off x="3528203" y="0"/>
            <a:ext cx="9086491" cy="686828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4257C9-F9A8-148E-C9AB-CF7A260F101A}"/>
              </a:ext>
            </a:extLst>
          </p:cNvPr>
          <p:cNvSpPr/>
          <p:nvPr/>
        </p:nvSpPr>
        <p:spPr>
          <a:xfrm>
            <a:off x="8913784" y="3314975"/>
            <a:ext cx="2022657" cy="530313"/>
          </a:xfrm>
          <a:prstGeom prst="roundRect">
            <a:avLst/>
          </a:prstGeom>
          <a:solidFill>
            <a:srgbClr val="B12E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Master Mix Distribution Plate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Unaffected by Repeat Primers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BFC36A-3DE9-B3BB-E84C-BB365C5708FF}"/>
              </a:ext>
            </a:extLst>
          </p:cNvPr>
          <p:cNvSpPr txBox="1"/>
          <p:nvPr/>
        </p:nvSpPr>
        <p:spPr>
          <a:xfrm>
            <a:off x="9069777" y="4557665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E9F94DB-D6A5-4F6B-5E2F-5E7BB03D7554}"/>
              </a:ext>
            </a:extLst>
          </p:cNvPr>
          <p:cNvSpPr txBox="1"/>
          <p:nvPr/>
        </p:nvSpPr>
        <p:spPr>
          <a:xfrm>
            <a:off x="9376277" y="455766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D40399-4DA0-C9FD-018C-3170A3497B03}"/>
              </a:ext>
            </a:extLst>
          </p:cNvPr>
          <p:cNvSpPr txBox="1"/>
          <p:nvPr/>
        </p:nvSpPr>
        <p:spPr>
          <a:xfrm>
            <a:off x="9703400" y="4557665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03ED6E3-FF1C-0AD2-434A-E8432D58CEB5}"/>
              </a:ext>
            </a:extLst>
          </p:cNvPr>
          <p:cNvSpPr txBox="1"/>
          <p:nvPr/>
        </p:nvSpPr>
        <p:spPr>
          <a:xfrm>
            <a:off x="10018526" y="4557664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69C7AF-A601-B6AE-1BCB-18AC31BF56F8}"/>
              </a:ext>
            </a:extLst>
          </p:cNvPr>
          <p:cNvSpPr txBox="1"/>
          <p:nvPr/>
        </p:nvSpPr>
        <p:spPr>
          <a:xfrm>
            <a:off x="10338728" y="4549038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E2208AB-84E3-3F4C-5864-1752864E8C09}"/>
              </a:ext>
            </a:extLst>
          </p:cNvPr>
          <p:cNvSpPr txBox="1"/>
          <p:nvPr/>
        </p:nvSpPr>
        <p:spPr>
          <a:xfrm>
            <a:off x="10645228" y="4557663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70940CA-D186-4E27-50E5-92613A5F4222}"/>
              </a:ext>
            </a:extLst>
          </p:cNvPr>
          <p:cNvSpPr/>
          <p:nvPr/>
        </p:nvSpPr>
        <p:spPr>
          <a:xfrm>
            <a:off x="6773644" y="4902893"/>
            <a:ext cx="2074413" cy="395964"/>
          </a:xfrm>
          <a:prstGeom prst="roundRect">
            <a:avLst/>
          </a:prstGeom>
          <a:solidFill>
            <a:srgbClr val="B12E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[10uM] F/R Primer Couples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Unaffected by Repeat Primers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F128237E-4008-C674-EA10-E9F971CD7B48}"/>
              </a:ext>
            </a:extLst>
          </p:cNvPr>
          <p:cNvSpPr/>
          <p:nvPr/>
        </p:nvSpPr>
        <p:spPr>
          <a:xfrm>
            <a:off x="8913784" y="4902893"/>
            <a:ext cx="2039909" cy="395964"/>
          </a:xfrm>
          <a:prstGeom prst="roundRect">
            <a:avLst/>
          </a:prstGeom>
          <a:solidFill>
            <a:srgbClr val="B12E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[10uM] F/R Repeat Primer Couples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Must have 500ul per 3 repeats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5B13D5AD-D2B2-5F03-4990-625B6E4A4FB8}"/>
              </a:ext>
            </a:extLst>
          </p:cNvPr>
          <p:cNvSpPr/>
          <p:nvPr/>
        </p:nvSpPr>
        <p:spPr>
          <a:xfrm>
            <a:off x="8876607" y="6216002"/>
            <a:ext cx="2114261" cy="530312"/>
          </a:xfrm>
          <a:prstGeom prst="roundRect">
            <a:avLst/>
          </a:prstGeom>
          <a:solidFill>
            <a:srgbClr val="B12E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Empty 15ml Conicals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Must have 1 per Repeat Primer Couple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(50ml Conicals Unaffected)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FDCCB59-8410-63FE-DEB0-180646276134}"/>
                  </a:ext>
                </a:extLst>
              </p:cNvPr>
              <p:cNvSpPr txBox="1"/>
              <p:nvPr/>
            </p:nvSpPr>
            <p:spPr>
              <a:xfrm>
                <a:off x="9720290" y="5595835"/>
                <a:ext cx="64203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𝑶</m:t>
                      </m:r>
                    </m:oMath>
                  </m:oMathPara>
                </a14:m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FDCCB59-8410-63FE-DEB0-180646276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290" y="5595835"/>
                <a:ext cx="64203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D1453CC-DC6C-B7DB-0AFA-B056D331814B}"/>
                  </a:ext>
                </a:extLst>
              </p:cNvPr>
              <p:cNvSpPr txBox="1"/>
              <p:nvPr/>
            </p:nvSpPr>
            <p:spPr>
              <a:xfrm>
                <a:off x="10244347" y="5541043"/>
                <a:ext cx="7179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𝑺𝒀𝑩𝑹</m:t>
                      </m:r>
                    </m:oMath>
                  </m:oMathPara>
                </a14:m>
                <a:endParaRPr kumimoji="0" lang="en-US" sz="105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𝑮𝒓𝒆𝒆𝒏</m:t>
                      </m:r>
                    </m:oMath>
                  </m:oMathPara>
                </a14:m>
                <a:endPara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D1453CC-DC6C-B7DB-0AFA-B056D331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347" y="5541043"/>
                <a:ext cx="71797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341E78A-88F3-3861-C1A1-27AEDC02CC33}"/>
              </a:ext>
            </a:extLst>
          </p:cNvPr>
          <p:cNvSpPr/>
          <p:nvPr/>
        </p:nvSpPr>
        <p:spPr>
          <a:xfrm>
            <a:off x="-32243" y="-8626"/>
            <a:ext cx="2056689" cy="6858000"/>
          </a:xfrm>
          <a:prstGeom prst="rect">
            <a:avLst/>
          </a:prstGeom>
          <a:solidFill>
            <a:srgbClr val="B12E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75A4B-5F5B-90BD-2D4A-914DB252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965" y="2116761"/>
            <a:ext cx="2786285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rgbClr val="FFFFFF"/>
                </a:solidFill>
                <a:latin typeface="Bahnschrift" panose="020B0502040204020203" pitchFamily="34" charset="0"/>
                <a:cs typeface="Aldhabi" panose="020F0502020204030204" pitchFamily="2" charset="-78"/>
              </a:rPr>
              <a:t>Repeat Primers Setup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3C7EE3A-93A7-C75E-C17E-B4A3D4EB7D97}"/>
              </a:ext>
            </a:extLst>
          </p:cNvPr>
          <p:cNvSpPr/>
          <p:nvPr/>
        </p:nvSpPr>
        <p:spPr>
          <a:xfrm>
            <a:off x="9007039" y="5521977"/>
            <a:ext cx="243766" cy="243135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99D823C1-E71F-9BBB-EF09-132C9844742C}"/>
              </a:ext>
            </a:extLst>
          </p:cNvPr>
          <p:cNvSpPr/>
          <p:nvPr/>
        </p:nvSpPr>
        <p:spPr>
          <a:xfrm>
            <a:off x="9400533" y="5521585"/>
            <a:ext cx="243766" cy="243135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20DB6D80-F8E4-1B15-2785-D673E4DD21BE}"/>
              </a:ext>
            </a:extLst>
          </p:cNvPr>
          <p:cNvSpPr/>
          <p:nvPr/>
        </p:nvSpPr>
        <p:spPr>
          <a:xfrm>
            <a:off x="9007039" y="5916352"/>
            <a:ext cx="243766" cy="243135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A6AD15B-4588-77C3-8CA9-8E3CAC36155C}"/>
              </a:ext>
            </a:extLst>
          </p:cNvPr>
          <p:cNvSpPr/>
          <p:nvPr/>
        </p:nvSpPr>
        <p:spPr>
          <a:xfrm>
            <a:off x="9400533" y="5916351"/>
            <a:ext cx="243766" cy="243135"/>
          </a:xfrm>
          <a:prstGeom prst="flowChartConnector">
            <a:avLst/>
          </a:prstGeom>
          <a:solidFill>
            <a:srgbClr val="FFFFFF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131A1-2391-4CCF-1749-BE142D6F1C2B}"/>
              </a:ext>
            </a:extLst>
          </p:cNvPr>
          <p:cNvSpPr txBox="1"/>
          <p:nvPr/>
        </p:nvSpPr>
        <p:spPr>
          <a:xfrm>
            <a:off x="1977605" y="-63502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mm_setup.py</a:t>
            </a:r>
          </a:p>
        </p:txBody>
      </p:sp>
    </p:spTree>
    <p:extLst>
      <p:ext uri="{BB962C8B-B14F-4D97-AF65-F5344CB8AC3E}">
        <p14:creationId xmlns:p14="http://schemas.microsoft.com/office/powerpoint/2010/main" val="21524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01FC81-24E2-ED05-6727-0AEDCAB855AC}"/>
              </a:ext>
            </a:extLst>
          </p:cNvPr>
          <p:cNvSpPr/>
          <p:nvPr/>
        </p:nvSpPr>
        <p:spPr>
          <a:xfrm>
            <a:off x="1461330" y="-10284"/>
            <a:ext cx="215342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472A63A-4D4C-50EB-C1ED-AEDC45F4A2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" r="5122"/>
          <a:stretch/>
        </p:blipFill>
        <p:spPr>
          <a:xfrm>
            <a:off x="3528204" y="-10284"/>
            <a:ext cx="9086491" cy="6868284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04B0F3C-E974-DC81-A5E8-CCAC5C9F01D5}"/>
              </a:ext>
            </a:extLst>
          </p:cNvPr>
          <p:cNvSpPr/>
          <p:nvPr/>
        </p:nvSpPr>
        <p:spPr>
          <a:xfrm>
            <a:off x="6788670" y="4912538"/>
            <a:ext cx="2074413" cy="349977"/>
          </a:xfrm>
          <a:prstGeom prst="roundRect">
            <a:avLst/>
          </a:prstGeom>
          <a:solidFill>
            <a:srgbClr val="B12E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8951E-308E-9188-A344-7D822EC537CD}"/>
              </a:ext>
            </a:extLst>
          </p:cNvPr>
          <p:cNvSpPr/>
          <p:nvPr/>
        </p:nvSpPr>
        <p:spPr>
          <a:xfrm>
            <a:off x="8916369" y="4819656"/>
            <a:ext cx="2039470" cy="440209"/>
          </a:xfrm>
          <a:prstGeom prst="roundRect">
            <a:avLst/>
          </a:prstGeom>
          <a:solidFill>
            <a:srgbClr val="B12E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22CD9B-7135-674E-20FC-4DF3AEEB7721}"/>
              </a:ext>
            </a:extLst>
          </p:cNvPr>
          <p:cNvSpPr/>
          <p:nvPr/>
        </p:nvSpPr>
        <p:spPr>
          <a:xfrm>
            <a:off x="8924995" y="6162263"/>
            <a:ext cx="2030844" cy="538609"/>
          </a:xfrm>
          <a:prstGeom prst="roundRect">
            <a:avLst/>
          </a:prstGeom>
          <a:solidFill>
            <a:srgbClr val="B12E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Empty 15ml Conicals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(50ml Conicals Unaffected)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A85EEF-28B5-8860-9E16-7D587B0B7DF6}"/>
                  </a:ext>
                </a:extLst>
              </p:cNvPr>
              <p:cNvSpPr txBox="1"/>
              <p:nvPr/>
            </p:nvSpPr>
            <p:spPr>
              <a:xfrm>
                <a:off x="9720667" y="5596248"/>
                <a:ext cx="64203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𝑶</m:t>
                      </m:r>
                    </m:oMath>
                  </m:oMathPara>
                </a14:m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A85EEF-28B5-8860-9E16-7D587B0B7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7" y="5596248"/>
                <a:ext cx="64203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8488C-8515-30E0-4A18-1CD89A3473B5}"/>
                  </a:ext>
                </a:extLst>
              </p:cNvPr>
              <p:cNvSpPr txBox="1"/>
              <p:nvPr/>
            </p:nvSpPr>
            <p:spPr>
              <a:xfrm>
                <a:off x="10237866" y="5539384"/>
                <a:ext cx="71797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𝑺𝒀𝑩𝑹</m:t>
                      </m:r>
                    </m:oMath>
                  </m:oMathPara>
                </a14:m>
                <a:endParaRPr kumimoji="0" lang="en-US" sz="105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𝑮𝒓𝒆𝒆𝒏</m:t>
                      </m:r>
                    </m:oMath>
                  </m:oMathPara>
                </a14:m>
                <a:endPara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E8488C-8515-30E0-4A18-1CD89A34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866" y="5539384"/>
                <a:ext cx="71797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C6BEB78-3692-FB2C-61EE-696B36BA0F65}"/>
              </a:ext>
            </a:extLst>
          </p:cNvPr>
          <p:cNvSpPr txBox="1"/>
          <p:nvPr/>
        </p:nvSpPr>
        <p:spPr>
          <a:xfrm>
            <a:off x="9069886" y="4553453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D6DD4B-5D72-5D0B-878B-29515C57F1B0}"/>
              </a:ext>
            </a:extLst>
          </p:cNvPr>
          <p:cNvSpPr txBox="1"/>
          <p:nvPr/>
        </p:nvSpPr>
        <p:spPr>
          <a:xfrm>
            <a:off x="9376386" y="455345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3EBC3E-485D-B082-16B2-CFD750A53B27}"/>
              </a:ext>
            </a:extLst>
          </p:cNvPr>
          <p:cNvSpPr txBox="1"/>
          <p:nvPr/>
        </p:nvSpPr>
        <p:spPr>
          <a:xfrm>
            <a:off x="9711525" y="4553453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B5673C-D211-5A4D-B37B-B80194FB859C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9575391" y="4848030"/>
            <a:ext cx="417724" cy="657641"/>
          </a:xfrm>
          <a:prstGeom prst="straightConnector1">
            <a:avLst/>
          </a:prstGeom>
          <a:ln w="57150">
            <a:solidFill>
              <a:srgbClr val="B925FF"/>
            </a:solidFill>
            <a:prstDash val="solid"/>
            <a:tailEnd type="triangle" w="lg" len="lg"/>
          </a:ln>
          <a:effectLst>
            <a:glow rad="508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8E63FC-2BC5-D71F-8847-5212522D84F8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9172207" y="4841248"/>
            <a:ext cx="157603" cy="645795"/>
          </a:xfrm>
          <a:prstGeom prst="straightConnector1">
            <a:avLst/>
          </a:prstGeom>
          <a:ln w="57150">
            <a:solidFill>
              <a:srgbClr val="FFD800"/>
            </a:solidFill>
            <a:prstDash val="solid"/>
            <a:tailEnd type="triangle" w="lg" len="lg"/>
          </a:ln>
          <a:effectLst>
            <a:glow rad="508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B78B21-B522-F1BA-06F6-ACDF5DC71244}"/>
              </a:ext>
            </a:extLst>
          </p:cNvPr>
          <p:cNvSpPr txBox="1"/>
          <p:nvPr/>
        </p:nvSpPr>
        <p:spPr>
          <a:xfrm>
            <a:off x="10008789" y="4553452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C373B303-2D1D-1165-3BE9-3738DC6F7DFD}"/>
              </a:ext>
            </a:extLst>
          </p:cNvPr>
          <p:cNvSpPr/>
          <p:nvPr/>
        </p:nvSpPr>
        <p:spPr>
          <a:xfrm>
            <a:off x="1497768" y="4566349"/>
            <a:ext cx="4442392" cy="2002603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Steps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F/R Primer Couples will be mixed with Water and SYBR Green in the Empty 15ml Conicals creating “Master Mixes”.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 will stop and user must manually vortex 15ml Conicals.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These “Master Mixes” will be distributed to a column of the Corning 96Well 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Master Mix Distribution Plate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6388C5-3177-39F3-4290-D832F01C287C}"/>
              </a:ext>
            </a:extLst>
          </p:cNvPr>
          <p:cNvSpPr txBox="1"/>
          <p:nvPr/>
        </p:nvSpPr>
        <p:spPr>
          <a:xfrm>
            <a:off x="1376916" y="1150446"/>
            <a:ext cx="3383280" cy="4943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Repeat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Protocol Flow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59909C-F683-2A69-CE60-B3FAE6A7DA59}"/>
              </a:ext>
            </a:extLst>
          </p:cNvPr>
          <p:cNvSpPr/>
          <p:nvPr/>
        </p:nvSpPr>
        <p:spPr>
          <a:xfrm rot="5400000">
            <a:off x="2049326" y="1410881"/>
            <a:ext cx="313659" cy="1420643"/>
          </a:xfrm>
          <a:prstGeom prst="rect">
            <a:avLst/>
          </a:prstGeom>
          <a:solidFill>
            <a:srgbClr val="B12E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ame 46">
            <a:extLst>
              <a:ext uri="{FF2B5EF4-FFF2-40B4-BE49-F238E27FC236}">
                <a16:creationId xmlns:a16="http://schemas.microsoft.com/office/drawing/2014/main" id="{C9236CBE-F355-092F-10EB-A64A3B9DA36D}"/>
              </a:ext>
            </a:extLst>
          </p:cNvPr>
          <p:cNvSpPr/>
          <p:nvPr/>
        </p:nvSpPr>
        <p:spPr>
          <a:xfrm>
            <a:off x="9008047" y="4526161"/>
            <a:ext cx="643525" cy="315087"/>
          </a:xfrm>
          <a:prstGeom prst="frame">
            <a:avLst>
              <a:gd name="adj1" fmla="val 5803"/>
            </a:avLst>
          </a:prstGeom>
          <a:solidFill>
            <a:srgbClr val="FFD600"/>
          </a:solidFill>
          <a:ln w="28575">
            <a:solidFill>
              <a:srgbClr val="FFD800"/>
            </a:solidFill>
            <a:prstDash val="solid"/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ame 47">
            <a:extLst>
              <a:ext uri="{FF2B5EF4-FFF2-40B4-BE49-F238E27FC236}">
                <a16:creationId xmlns:a16="http://schemas.microsoft.com/office/drawing/2014/main" id="{0B302837-E6D2-04A7-C811-00C61D45C3D1}"/>
              </a:ext>
            </a:extLst>
          </p:cNvPr>
          <p:cNvSpPr/>
          <p:nvPr/>
        </p:nvSpPr>
        <p:spPr>
          <a:xfrm>
            <a:off x="9709418" y="4532943"/>
            <a:ext cx="567393" cy="315087"/>
          </a:xfrm>
          <a:prstGeom prst="frame">
            <a:avLst>
              <a:gd name="adj1" fmla="val 3571"/>
            </a:avLst>
          </a:prstGeom>
          <a:solidFill>
            <a:srgbClr val="B925FF"/>
          </a:solidFill>
          <a:ln w="28575">
            <a:solidFill>
              <a:srgbClr val="B925FF"/>
            </a:solidFill>
          </a:ln>
          <a:effectLst>
            <a:glow rad="50800">
              <a:schemeClr val="tx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526F1028-F95F-9570-6333-3A425258FD31}"/>
              </a:ext>
            </a:extLst>
          </p:cNvPr>
          <p:cNvSpPr/>
          <p:nvPr/>
        </p:nvSpPr>
        <p:spPr>
          <a:xfrm>
            <a:off x="8533444" y="4525536"/>
            <a:ext cx="369475" cy="342963"/>
          </a:xfrm>
          <a:prstGeom prst="flowChartConnector">
            <a:avLst/>
          </a:prstGeom>
          <a:solidFill>
            <a:srgbClr val="B12E06"/>
          </a:solidFill>
          <a:ln w="28575"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57" name="Picture 56" descr="A screenshot of a game&#10;&#10;Description automatically generated">
            <a:extLst>
              <a:ext uri="{FF2B5EF4-FFF2-40B4-BE49-F238E27FC236}">
                <a16:creationId xmlns:a16="http://schemas.microsoft.com/office/drawing/2014/main" id="{701798DE-1416-335C-6473-DB8D8D5B32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" r="982" b="1370"/>
          <a:stretch/>
        </p:blipFill>
        <p:spPr>
          <a:xfrm>
            <a:off x="8878973" y="2498133"/>
            <a:ext cx="2114261" cy="1404544"/>
          </a:xfrm>
          <a:prstGeom prst="rect">
            <a:avLst/>
          </a:prstGeom>
        </p:spPr>
      </p:pic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6B020F21-3488-EE1E-28E5-D273D42501D6}"/>
              </a:ext>
            </a:extLst>
          </p:cNvPr>
          <p:cNvSpPr/>
          <p:nvPr/>
        </p:nvSpPr>
        <p:spPr>
          <a:xfrm>
            <a:off x="9008047" y="5913936"/>
            <a:ext cx="243766" cy="243135"/>
          </a:xfrm>
          <a:prstGeom prst="flowChartConnec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7EBD90D4-760F-7348-B255-EFC2B8782FAE}"/>
              </a:ext>
            </a:extLst>
          </p:cNvPr>
          <p:cNvSpPr/>
          <p:nvPr/>
        </p:nvSpPr>
        <p:spPr>
          <a:xfrm>
            <a:off x="9400642" y="5913936"/>
            <a:ext cx="243766" cy="243135"/>
          </a:xfrm>
          <a:prstGeom prst="flowChartConnector">
            <a:avLst/>
          </a:prstGeom>
          <a:solidFill>
            <a:srgbClr val="FFFFFF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6AAD15B4-1040-EBB2-1D8C-B489AA01BBBC}"/>
              </a:ext>
            </a:extLst>
          </p:cNvPr>
          <p:cNvSpPr/>
          <p:nvPr/>
        </p:nvSpPr>
        <p:spPr>
          <a:xfrm rot="19690411">
            <a:off x="8163151" y="3712055"/>
            <a:ext cx="1792223" cy="1943297"/>
          </a:xfrm>
          <a:prstGeom prst="arc">
            <a:avLst>
              <a:gd name="adj1" fmla="val 7372605"/>
              <a:gd name="adj2" fmla="val 17476956"/>
            </a:avLst>
          </a:prstGeom>
          <a:ln w="57150">
            <a:solidFill>
              <a:srgbClr val="FFD800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911BD09A-43BC-7E0D-745A-96186A65719A}"/>
              </a:ext>
            </a:extLst>
          </p:cNvPr>
          <p:cNvSpPr/>
          <p:nvPr/>
        </p:nvSpPr>
        <p:spPr>
          <a:xfrm rot="1909589" flipH="1">
            <a:off x="8755460" y="3728192"/>
            <a:ext cx="1792223" cy="1943297"/>
          </a:xfrm>
          <a:prstGeom prst="arc">
            <a:avLst>
              <a:gd name="adj1" fmla="val 7184833"/>
              <a:gd name="adj2" fmla="val 16095462"/>
            </a:avLst>
          </a:prstGeom>
          <a:ln w="57150">
            <a:solidFill>
              <a:srgbClr val="B825FE"/>
            </a:solidFill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17876E-92DF-D2CD-D968-B3A55B9E9ADB}"/>
              </a:ext>
            </a:extLst>
          </p:cNvPr>
          <p:cNvSpPr txBox="1"/>
          <p:nvPr/>
        </p:nvSpPr>
        <p:spPr>
          <a:xfrm>
            <a:off x="8881461" y="4926102"/>
            <a:ext cx="250463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[10uM] F/R Repeat Primer Couples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B4CB40-0D35-BBF4-8F69-CBF9E896454F}"/>
              </a:ext>
            </a:extLst>
          </p:cNvPr>
          <p:cNvSpPr/>
          <p:nvPr/>
        </p:nvSpPr>
        <p:spPr>
          <a:xfrm>
            <a:off x="8863083" y="3621999"/>
            <a:ext cx="2150364" cy="263623"/>
          </a:xfrm>
          <a:prstGeom prst="roundRect">
            <a:avLst/>
          </a:prstGeom>
          <a:solidFill>
            <a:srgbClr val="B12E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69225A6-8935-ABC0-5756-DFC7A753C4BC}"/>
              </a:ext>
            </a:extLst>
          </p:cNvPr>
          <p:cNvCxnSpPr>
            <a:cxnSpLocks/>
          </p:cNvCxnSpPr>
          <p:nvPr/>
        </p:nvCxnSpPr>
        <p:spPr>
          <a:xfrm flipV="1">
            <a:off x="8839433" y="3633645"/>
            <a:ext cx="248915" cy="87269"/>
          </a:xfrm>
          <a:prstGeom prst="straightConnector1">
            <a:avLst/>
          </a:prstGeom>
          <a:ln w="57150">
            <a:solidFill>
              <a:srgbClr val="FFD800"/>
            </a:solidFill>
            <a:prstDash val="solid"/>
            <a:tailEnd type="triangle" w="lg" len="lg"/>
          </a:ln>
          <a:effectLst>
            <a:glow rad="762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41763-37DA-D094-E744-25F74DF810CF}"/>
              </a:ext>
            </a:extLst>
          </p:cNvPr>
          <p:cNvCxnSpPr>
            <a:cxnSpLocks/>
          </p:cNvCxnSpPr>
          <p:nvPr/>
        </p:nvCxnSpPr>
        <p:spPr>
          <a:xfrm flipH="1" flipV="1">
            <a:off x="10039529" y="3672907"/>
            <a:ext cx="140153" cy="189474"/>
          </a:xfrm>
          <a:prstGeom prst="straightConnector1">
            <a:avLst/>
          </a:prstGeom>
          <a:ln w="57150">
            <a:solidFill>
              <a:srgbClr val="B925FF"/>
            </a:solidFill>
            <a:prstDash val="solid"/>
            <a:tailEnd type="triangle" w="lg" len="lg"/>
          </a:ln>
          <a:effectLst>
            <a:glow rad="76200">
              <a:schemeClr val="tx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2C3732D-7DF5-D632-127F-CD6D835A9C73}"/>
              </a:ext>
            </a:extLst>
          </p:cNvPr>
          <p:cNvSpPr txBox="1"/>
          <p:nvPr/>
        </p:nvSpPr>
        <p:spPr>
          <a:xfrm>
            <a:off x="8971792" y="3635658"/>
            <a:ext cx="19840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Master Mix Distribution Plate</a:t>
            </a:r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83D925E5-6431-1C18-7A67-FE42089821B5}"/>
              </a:ext>
            </a:extLst>
          </p:cNvPr>
          <p:cNvSpPr/>
          <p:nvPr/>
        </p:nvSpPr>
        <p:spPr>
          <a:xfrm>
            <a:off x="9169188" y="5720003"/>
            <a:ext cx="358697" cy="384407"/>
          </a:xfrm>
          <a:prstGeom prst="flowChartConnector">
            <a:avLst/>
          </a:prstGeom>
          <a:solidFill>
            <a:srgbClr val="B12E06"/>
          </a:solidFill>
          <a:ln w="28575"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3A47D63C-2EA6-684D-DA73-4C299357E1E3}"/>
              </a:ext>
            </a:extLst>
          </p:cNvPr>
          <p:cNvSpPr/>
          <p:nvPr/>
        </p:nvSpPr>
        <p:spPr>
          <a:xfrm>
            <a:off x="7755202" y="3952758"/>
            <a:ext cx="369475" cy="342963"/>
          </a:xfrm>
          <a:prstGeom prst="flowChartConnector">
            <a:avLst/>
          </a:prstGeom>
          <a:solidFill>
            <a:srgbClr val="B12E06"/>
          </a:solidFill>
          <a:ln w="28575">
            <a:solidFill>
              <a:schemeClr val="bg1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ACDD8-1BB9-F7CC-CD6F-4668A63C4D69}"/>
              </a:ext>
            </a:extLst>
          </p:cNvPr>
          <p:cNvSpPr txBox="1"/>
          <p:nvPr/>
        </p:nvSpPr>
        <p:spPr>
          <a:xfrm>
            <a:off x="6858331" y="4910926"/>
            <a:ext cx="25046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[10uM] F/R Primer Couples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410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E9DF0C4AF7D94D854F4741D4FC77E6" ma:contentTypeVersion="3" ma:contentTypeDescription="Create a new document." ma:contentTypeScope="" ma:versionID="5f182c1ef844b19dd9f5a98b539f581c">
  <xsd:schema xmlns:xsd="http://www.w3.org/2001/XMLSchema" xmlns:xs="http://www.w3.org/2001/XMLSchema" xmlns:p="http://schemas.microsoft.com/office/2006/metadata/properties" xmlns:ns3="b412bd45-4dba-46bb-abbf-127beff89151" targetNamespace="http://schemas.microsoft.com/office/2006/metadata/properties" ma:root="true" ma:fieldsID="b7b3e5c15eae92bbc339a97a364da5cb" ns3:_="">
    <xsd:import namespace="b412bd45-4dba-46bb-abbf-127beff891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2bd45-4dba-46bb-abbf-127beff891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64616B-056D-44F4-BF91-A5CD67C2220D}">
  <ds:schemaRefs>
    <ds:schemaRef ds:uri="http://purl.org/dc/elements/1.1/"/>
    <ds:schemaRef ds:uri="b412bd45-4dba-46bb-abbf-127beff89151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EE8684-AD95-4137-A3B4-0795975ED4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0032D1-1860-4AFA-B2DD-5A2ABBAAE6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12bd45-4dba-46bb-abbf-127beff891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340</Words>
  <Application>Microsoft Office PowerPoint</Application>
  <PresentationFormat>Widescreen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Cambria Math</vt:lpstr>
      <vt:lpstr>Times New Roman</vt:lpstr>
      <vt:lpstr>1_Office Theme</vt:lpstr>
      <vt:lpstr>Office Theme</vt:lpstr>
      <vt:lpstr>Basic Setup </vt:lpstr>
      <vt:lpstr>PowerPoint Presentation</vt:lpstr>
      <vt:lpstr>Repeat Primers Setup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Setup</dc:title>
  <dc:creator>Jordan Shuaiheng Shore</dc:creator>
  <cp:lastModifiedBy>Jordan Shuaiheng Shore</cp:lastModifiedBy>
  <cp:revision>2</cp:revision>
  <cp:lastPrinted>2024-01-03T05:10:49Z</cp:lastPrinted>
  <dcterms:created xsi:type="dcterms:W3CDTF">2024-01-03T05:04:40Z</dcterms:created>
  <dcterms:modified xsi:type="dcterms:W3CDTF">2024-01-11T19:31:40Z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0x0101008DE9DF0C4AF7D94D854F4741D4FC77E6</vt:lpwstr>
  </property>
</Properties>
</file>