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notesMasterIdLst>
    <p:notesMasterId r:id="rId8"/>
  </p:notesMasterIdLst>
  <p:handoutMasterIdLst>
    <p:handoutMasterId r:id="rId9"/>
  </p:handoutMasterIdLst>
  <p:sldIdLst>
    <p:sldId id="268" r:id="rId2"/>
    <p:sldId id="271" r:id="rId3"/>
    <p:sldId id="297" r:id="rId4"/>
    <p:sldId id="272" r:id="rId5"/>
    <p:sldId id="276" r:id="rId6"/>
    <p:sldId id="296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9" d="100"/>
          <a:sy n="109" d="100"/>
        </p:scale>
        <p:origin x="672" y="10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dan\Desktop\CSC\CSC450\Burndown-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dan\Desktop\CSC\CSC450\Burndown-cha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Person</a:t>
            </a:r>
            <a:r>
              <a:rPr lang="en-US" baseline="0"/>
              <a:t> Identification Burn Down Chart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Ideal Tasks Remaining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Sheet1!$M$2:$S$2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Sheet1!$M$16:$S$16</c:f>
              <c:numCache>
                <c:formatCode>General</c:formatCode>
                <c:ptCount val="7"/>
                <c:pt idx="0">
                  <c:v>133.5</c:v>
                </c:pt>
                <c:pt idx="1">
                  <c:v>111.25</c:v>
                </c:pt>
                <c:pt idx="2">
                  <c:v>89</c:v>
                </c:pt>
                <c:pt idx="3">
                  <c:v>66.75</c:v>
                </c:pt>
                <c:pt idx="4">
                  <c:v>44.5</c:v>
                </c:pt>
                <c:pt idx="5">
                  <c:v>22.249999999999996</c:v>
                </c:pt>
                <c:pt idx="6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DEF-4AEA-83F1-FD8089B555B1}"/>
            </c:ext>
          </c:extLst>
        </c:ser>
        <c:ser>
          <c:idx val="1"/>
          <c:order val="1"/>
          <c:tx>
            <c:v>Actual Tasks Remaining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Sheet1!$C$2:$I$2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Sheet1!$C$16:$E$16</c:f>
              <c:numCache>
                <c:formatCode>General</c:formatCode>
                <c:ptCount val="3"/>
                <c:pt idx="0">
                  <c:v>135.5</c:v>
                </c:pt>
                <c:pt idx="1">
                  <c:v>135.5</c:v>
                </c:pt>
                <c:pt idx="2">
                  <c:v>115.5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DEF-4AEA-83F1-FD8089B555B1}"/>
            </c:ext>
          </c:extLst>
        </c:ser>
        <c:ser>
          <c:idx val="2"/>
          <c:order val="2"/>
          <c:tx>
            <c:v>Velocity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Sheet1!$C$2:$I$2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Sheet1!$C$35:$E$35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DEF-4AEA-83F1-FD8089B55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4609912"/>
        <c:axId val="474605976"/>
      </c:scatterChart>
      <c:valAx>
        <c:axId val="474609912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  <a:r>
                  <a:rPr lang="en-US" baseline="0"/>
                  <a:t> Timeline (2-Week Sprint)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605976"/>
        <c:crosses val="autoZero"/>
        <c:crossBetween val="midCat"/>
      </c:valAx>
      <c:valAx>
        <c:axId val="47460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Task Estimates (hours)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609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v>Percentage Complete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31-4B40-86C8-55B12CAAAD6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31-4B40-86C8-55B12CAAAD6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31-4B40-86C8-55B12CAAAD6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831-4B40-86C8-55B12CAAAD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Lit>
              <c:ptCount val="4"/>
              <c:pt idx="0">
                <c:v>Not Done</c:v>
              </c:pt>
              <c:pt idx="1">
                <c:v> [US7]</c:v>
              </c:pt>
              <c:pt idx="2">
                <c:v>[US5]</c:v>
              </c:pt>
              <c:pt idx="3">
                <c:v>[US4]</c:v>
              </c:pt>
            </c:strLit>
          </c:cat>
          <c:val>
            <c:numRef>
              <c:f>(Sheet1!$E$16,Sheet1!$E$9,Sheet1!$E$7,Sheet1!$E$6)</c:f>
              <c:numCache>
                <c:formatCode>General</c:formatCode>
                <c:ptCount val="4"/>
                <c:pt idx="0">
                  <c:v>115.5</c:v>
                </c:pt>
                <c:pt idx="1">
                  <c:v>8</c:v>
                </c:pt>
                <c:pt idx="2">
                  <c:v>2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831-4B40-86C8-55B12CAAAD6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4/6/2018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4/6/2018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0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937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62187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064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6204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365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7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9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4/6/2018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DF0-FDDF-4143-9D8C-6AF41892E174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3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8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4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bottom graphic">
            <a:extLst>
              <a:ext uri="{FF2B5EF4-FFF2-40B4-BE49-F238E27FC236}">
                <a16:creationId xmlns:a16="http://schemas.microsoft.com/office/drawing/2014/main" id="{AD8674B9-F596-489C-AC37-B2D18A7221B5}"/>
              </a:ext>
            </a:extLst>
          </p:cNvPr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9DCA7F-6259-4587-AA68-D28DC9C16A52}"/>
                </a:ext>
              </a:extLst>
            </p:cNvPr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2F96D4-40FB-4EA4-A2BB-AA2F58C31BF0}"/>
                </a:ext>
              </a:extLst>
            </p:cNvPr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CE8104-4256-4B9D-A710-86C542CEC4F7}"/>
                </a:ext>
              </a:extLst>
            </p:cNvPr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3244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5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5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1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Person Identification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2412" y="5029200"/>
            <a:ext cx="10439399" cy="609600"/>
          </a:xfrm>
        </p:spPr>
        <p:txBody>
          <a:bodyPr>
            <a:normAutofit/>
          </a:bodyPr>
          <a:lstStyle/>
          <a:p>
            <a:r>
              <a:rPr lang="en-US" dirty="0"/>
              <a:t>Group 2: Lee Joosung, Jordan Stickley, Shinya Honda, </a:t>
            </a:r>
            <a:r>
              <a:rPr lang="en-US" dirty="0" err="1"/>
              <a:t>Liping</a:t>
            </a:r>
            <a:r>
              <a:rPr lang="en-US" dirty="0"/>
              <a:t> Huang, Jenna Davis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User Stories</a:t>
            </a:r>
            <a:endParaRPr lang="en-US" sz="3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524536" cy="3697465"/>
          </a:xfrm>
        </p:spPr>
        <p:txBody>
          <a:bodyPr>
            <a:normAutofit fontScale="40000" lnSpcReduction="20000"/>
          </a:bodyPr>
          <a:lstStyle/>
          <a:p>
            <a:r>
              <a:rPr lang="en-US" sz="3000" strike="sngStrike" dirty="0"/>
              <a:t>[US]1 </a:t>
            </a:r>
            <a:r>
              <a:rPr lang="en-US" sz="3000" strike="sngStrike" dirty="0" smtClean="0"/>
              <a:t>As </a:t>
            </a:r>
            <a:r>
              <a:rPr lang="en-US" sz="3000" strike="sngStrike" dirty="0"/>
              <a:t>a user, I can see the main view of the tracking application in order to detect and track movement of people.</a:t>
            </a:r>
            <a:endParaRPr lang="en-US" sz="3000" strike="sngStrike" dirty="0" smtClean="0"/>
          </a:p>
          <a:p>
            <a:r>
              <a:rPr lang="en-US" sz="3000" strike="sngStrike" dirty="0"/>
              <a:t>[</a:t>
            </a:r>
            <a:r>
              <a:rPr lang="en-US" sz="3000" strike="sngStrike" dirty="0" smtClean="0"/>
              <a:t>US]2 As </a:t>
            </a:r>
            <a:r>
              <a:rPr lang="en-US" sz="3000" strike="sngStrike" dirty="0"/>
              <a:t>a user, I can see how many cameras are configured from the main view.</a:t>
            </a:r>
            <a:endParaRPr lang="en-US" sz="3000" strike="sngStrike" dirty="0" smtClean="0"/>
          </a:p>
          <a:p>
            <a:r>
              <a:rPr lang="en-US" sz="3000" strike="sngStrike" dirty="0"/>
              <a:t>[</a:t>
            </a:r>
            <a:r>
              <a:rPr lang="en-US" sz="3000" strike="sngStrike" dirty="0" smtClean="0"/>
              <a:t>US]3 As </a:t>
            </a:r>
            <a:r>
              <a:rPr lang="en-US" sz="3000" strike="sngStrike" dirty="0"/>
              <a:t>a user, each camera link can be clicked to see it's feed</a:t>
            </a:r>
            <a:endParaRPr lang="en-US" sz="3000" strike="sngStrike" dirty="0" smtClean="0"/>
          </a:p>
          <a:p>
            <a:r>
              <a:rPr lang="en-US" sz="3000" b="1" dirty="0"/>
              <a:t>[US]4 As a user, movement of people will be displayed in the video with a label and a tracking rectangle in order to track people.</a:t>
            </a:r>
            <a:endParaRPr lang="en-US" sz="3000" b="1" dirty="0" smtClean="0"/>
          </a:p>
          <a:p>
            <a:r>
              <a:rPr lang="en-US" sz="3000" strike="sngStrike" dirty="0"/>
              <a:t>[US]5 As a user, camera label and neighboring cameras can be seen from the main camera view screen.</a:t>
            </a:r>
            <a:endParaRPr lang="en-US" sz="3000" strike="sngStrike" dirty="0" smtClean="0"/>
          </a:p>
          <a:p>
            <a:r>
              <a:rPr lang="en-US" sz="3000" strike="sngStrike" dirty="0"/>
              <a:t>[US]6 As a user on the main screen, I can see movement indicators on each camera.</a:t>
            </a:r>
            <a:endParaRPr lang="en-US" sz="3000" strike="sngStrike" dirty="0" smtClean="0"/>
          </a:p>
          <a:p>
            <a:r>
              <a:rPr lang="en-US" sz="3000" dirty="0"/>
              <a:t>[US]7 As a movement tracking system, take control of a ELP mini USB camera and capture person movement information into a database.</a:t>
            </a:r>
            <a:endParaRPr lang="en-US" sz="3000" dirty="0" smtClean="0"/>
          </a:p>
          <a:p>
            <a:r>
              <a:rPr lang="en-US" sz="3000" dirty="0"/>
              <a:t>[US]8 As a user, I can see a textual log of movement activity</a:t>
            </a:r>
            <a:r>
              <a:rPr lang="en-US" sz="3000" dirty="0" smtClean="0"/>
              <a:t>.</a:t>
            </a:r>
          </a:p>
          <a:p>
            <a:r>
              <a:rPr lang="en-US" sz="3000" dirty="0"/>
              <a:t>[US]9 As a tracked person moving into a later camera, I can be labeled with an original label.</a:t>
            </a:r>
            <a:endParaRPr lang="en-US" sz="3000" dirty="0" smtClean="0"/>
          </a:p>
          <a:p>
            <a:r>
              <a:rPr lang="en-US" sz="3000" dirty="0"/>
              <a:t>[US]10 As tracked people, multiple people can be tracked on the same or different cameras at the same time.</a:t>
            </a:r>
            <a:endParaRPr lang="en-US" sz="3000" dirty="0" smtClean="0"/>
          </a:p>
          <a:p>
            <a:r>
              <a:rPr lang="en-US" sz="3000" strike="sngStrike" dirty="0"/>
              <a:t>[US]11 As a movement tracking system, each camera will operate autonomously, storing it's data in a shared database.</a:t>
            </a:r>
          </a:p>
          <a:p>
            <a:r>
              <a:rPr lang="en-US" sz="3000" dirty="0"/>
              <a:t>[US]12 As a movement tracking system, the program will work with a variable amount of cameras.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Since Last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database</a:t>
            </a:r>
          </a:p>
          <a:p>
            <a:r>
              <a:rPr lang="en-US" dirty="0" smtClean="0"/>
              <a:t>Cameras automatically detected when plugged into device and is updated in the camera list</a:t>
            </a:r>
          </a:p>
          <a:p>
            <a:r>
              <a:rPr lang="en-US" dirty="0" smtClean="0"/>
              <a:t>Clickable Camera navigation links</a:t>
            </a:r>
          </a:p>
          <a:p>
            <a:pPr lvl="1"/>
            <a:r>
              <a:rPr lang="en-US" dirty="0" smtClean="0"/>
              <a:t>Neighboring cameras can be clicked on either side of the video feed</a:t>
            </a:r>
          </a:p>
          <a:p>
            <a:r>
              <a:rPr lang="en-US" dirty="0" smtClean="0"/>
              <a:t>Motion detection icons</a:t>
            </a:r>
          </a:p>
          <a:p>
            <a:pPr lvl="1"/>
            <a:r>
              <a:rPr lang="en-US" dirty="0" smtClean="0"/>
              <a:t>Red for no movement</a:t>
            </a:r>
          </a:p>
          <a:p>
            <a:pPr lvl="1"/>
            <a:r>
              <a:rPr lang="en-US" dirty="0" smtClean="0"/>
              <a:t>Yellow for predicted movement</a:t>
            </a:r>
          </a:p>
          <a:p>
            <a:pPr lvl="1"/>
            <a:r>
              <a:rPr lang="en-US" dirty="0" smtClean="0"/>
              <a:t>Green for current movement</a:t>
            </a:r>
          </a:p>
          <a:p>
            <a:r>
              <a:rPr lang="en-US" dirty="0" smtClean="0"/>
              <a:t>Textual log of data read from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9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1412" y="-28074"/>
            <a:ext cx="2895600" cy="1066800"/>
          </a:xfrm>
        </p:spPr>
        <p:txBody>
          <a:bodyPr/>
          <a:lstStyle/>
          <a:p>
            <a:r>
              <a:rPr lang="en-US" dirty="0"/>
              <a:t>Trello 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69CB66-C2A0-4BFD-BFB0-D2E09629F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2" y="1038726"/>
            <a:ext cx="10556088" cy="558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Burndown chart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59452C-46C9-4DCD-9F9B-DF24BC62FD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4187374"/>
              </p:ext>
            </p:extLst>
          </p:nvPr>
        </p:nvGraphicFramePr>
        <p:xfrm>
          <a:off x="2284412" y="1264555"/>
          <a:ext cx="9372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606A-272C-46BA-B4C2-2CDC724D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Chart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E8D1547-84CF-40F9-8EE7-E9FEFD397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831311"/>
              </p:ext>
            </p:extLst>
          </p:nvPr>
        </p:nvGraphicFramePr>
        <p:xfrm>
          <a:off x="1639729" y="1905000"/>
          <a:ext cx="8909366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499C27-09CA-447F-8729-842D3435EC35}"/>
              </a:ext>
            </a:extLst>
          </p:cNvPr>
          <p:cNvSpPr txBox="1"/>
          <p:nvPr/>
        </p:nvSpPr>
        <p:spPr>
          <a:xfrm>
            <a:off x="7923212" y="3529758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done: 85%</a:t>
            </a:r>
          </a:p>
          <a:p>
            <a:r>
              <a:rPr lang="en-US" dirty="0"/>
              <a:t>[US7]: 6%</a:t>
            </a:r>
          </a:p>
          <a:p>
            <a:r>
              <a:rPr lang="en-US" dirty="0"/>
              <a:t>[US5]: 2%</a:t>
            </a:r>
          </a:p>
          <a:p>
            <a:r>
              <a:rPr lang="en-US" dirty="0"/>
              <a:t>[US4]: 7%</a:t>
            </a:r>
          </a:p>
        </p:txBody>
      </p:sp>
    </p:spTree>
    <p:extLst>
      <p:ext uri="{BB962C8B-B14F-4D97-AF65-F5344CB8AC3E}">
        <p14:creationId xmlns:p14="http://schemas.microsoft.com/office/powerpoint/2010/main" val="416672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392</TotalTime>
  <Words>381</Words>
  <Application>Microsoft Office PowerPoint</Application>
  <PresentationFormat>Custom</PresentationFormat>
  <Paragraphs>40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 Person Identification System</vt:lpstr>
      <vt:lpstr>User Stories</vt:lpstr>
      <vt:lpstr>Changes Since Last Demo</vt:lpstr>
      <vt:lpstr>Trello board</vt:lpstr>
      <vt:lpstr>Burndown chart</vt:lpstr>
      <vt:lpstr>Percentage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Identification</dc:title>
  <dc:creator>Joosung Lee</dc:creator>
  <cp:lastModifiedBy>College of Natural and Applied Sciences</cp:lastModifiedBy>
  <cp:revision>23</cp:revision>
  <dcterms:created xsi:type="dcterms:W3CDTF">2018-03-15T07:45:39Z</dcterms:created>
  <dcterms:modified xsi:type="dcterms:W3CDTF">2018-04-06T20:11:17Z</dcterms:modified>
</cp:coreProperties>
</file>