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
      <p:font typeface="Poppins"/>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izgstQf3OySQl4HjMAWZ5g+phh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Poppins-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Poppins-italic.fntdata"/><Relationship Id="rId14" Type="http://schemas.openxmlformats.org/officeDocument/2006/relationships/slide" Target="slides/slide9.xml"/><Relationship Id="rId36" Type="http://schemas.openxmlformats.org/officeDocument/2006/relationships/font" Target="fonts/Poppins-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oppi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Type of database schema, with a fact table in the center with dimensions all around.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Fact table is where you store your transactions (order, shipments) and dimension is very you store details about that transaction.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This setup is used for its ease and simplicity and quick performance</a:t>
            </a:r>
            <a:endParaRPr/>
          </a:p>
        </p:txBody>
      </p:sp>
      <p:sp>
        <p:nvSpPr>
          <p:cNvPr id="146" name="Google Shape;1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Powerful properties, that make relations db super useful!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ACID is setup for default but a DBA would setup of the configuration on the levels of ACID that are followed.</a:t>
            </a:r>
            <a:endParaRPr/>
          </a:p>
          <a:p>
            <a:pPr indent="-228600" lvl="0" marL="457200" rtl="0" algn="l">
              <a:lnSpc>
                <a:spcPct val="115000"/>
              </a:lnSpc>
              <a:spcBef>
                <a:spcPts val="150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Atomicity</a:t>
            </a:r>
            <a:r>
              <a:rPr lang="en-GB" sz="1200">
                <a:solidFill>
                  <a:srgbClr val="0D0D0D"/>
                </a:solidFill>
                <a:highlight>
                  <a:srgbClr val="FFFFFF"/>
                </a:highlight>
                <a:latin typeface="Roboto"/>
                <a:ea typeface="Roboto"/>
                <a:cs typeface="Roboto"/>
                <a:sym typeface="Roboto"/>
              </a:rPr>
              <a:t>: This property ensures that either all operations within a transaction are completed successfully, or none of them are. If any part of the transaction fails, the entire transaction is rolled back to its original state.</a:t>
            </a:r>
            <a:br>
              <a:rPr lang="en-GB" sz="1200">
                <a:solidFill>
                  <a:srgbClr val="0D0D0D"/>
                </a:solidFill>
                <a:highlight>
                  <a:srgbClr val="FFFFFF"/>
                </a:highlight>
                <a:latin typeface="Roboto"/>
                <a:ea typeface="Roboto"/>
                <a:cs typeface="Roboto"/>
                <a:sym typeface="Roboto"/>
              </a:rPr>
            </a:br>
            <a:r>
              <a:rPr lang="en-GB" sz="1200">
                <a:solidFill>
                  <a:srgbClr val="0D0D0D"/>
                </a:solidFill>
                <a:highlight>
                  <a:srgbClr val="FFFFFF"/>
                </a:highlight>
                <a:latin typeface="Roboto"/>
                <a:ea typeface="Roboto"/>
                <a:cs typeface="Roboto"/>
                <a:sym typeface="Roboto"/>
              </a:rPr>
              <a:t>Example: Consider a bank transfer transaction where money is withdrawn from one account and deposited into another. If the withdrawal is successful but the deposit fails due to a network issue, atomicity ensures that the withdrawal is rolled back, and the original state of both accounts is restored.</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Consistency</a:t>
            </a:r>
            <a:r>
              <a:rPr lang="en-GB" sz="1200">
                <a:solidFill>
                  <a:srgbClr val="0D0D0D"/>
                </a:solidFill>
                <a:highlight>
                  <a:srgbClr val="FFFFFF"/>
                </a:highlight>
                <a:latin typeface="Roboto"/>
                <a:ea typeface="Roboto"/>
                <a:cs typeface="Roboto"/>
                <a:sym typeface="Roboto"/>
              </a:rPr>
              <a:t>: This property ensures that the database remains in a valid state before and after the execution of a transaction. It guarantees that all data integrity constraints are maintained.</a:t>
            </a:r>
            <a:br>
              <a:rPr lang="en-GB" sz="1200">
                <a:solidFill>
                  <a:srgbClr val="0D0D0D"/>
                </a:solidFill>
                <a:highlight>
                  <a:srgbClr val="FFFFFF"/>
                </a:highlight>
                <a:latin typeface="Roboto"/>
                <a:ea typeface="Roboto"/>
                <a:cs typeface="Roboto"/>
                <a:sym typeface="Roboto"/>
              </a:rPr>
            </a:br>
            <a:r>
              <a:rPr lang="en-GB" sz="1200">
                <a:solidFill>
                  <a:srgbClr val="0D0D0D"/>
                </a:solidFill>
                <a:highlight>
                  <a:srgbClr val="FFFFFF"/>
                </a:highlight>
                <a:latin typeface="Roboto"/>
                <a:ea typeface="Roboto"/>
                <a:cs typeface="Roboto"/>
                <a:sym typeface="Roboto"/>
              </a:rPr>
              <a:t>Example: In a database where the total balance of all accounts must remain constant, a transaction that transfers funds between accounts should ensure that the total balance is preserved before and after the transaction.</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Isolation</a:t>
            </a:r>
            <a:r>
              <a:rPr lang="en-GB" sz="1200">
                <a:solidFill>
                  <a:srgbClr val="0D0D0D"/>
                </a:solidFill>
                <a:highlight>
                  <a:srgbClr val="FFFFFF"/>
                </a:highlight>
                <a:latin typeface="Roboto"/>
                <a:ea typeface="Roboto"/>
                <a:cs typeface="Roboto"/>
                <a:sym typeface="Roboto"/>
              </a:rPr>
              <a:t>: Isolation ensures that the intermediate state of a transaction is invisible to other transactions until it is committed. This prevents interference between concurrent transactions.</a:t>
            </a:r>
            <a:br>
              <a:rPr lang="en-GB" sz="1200">
                <a:solidFill>
                  <a:srgbClr val="0D0D0D"/>
                </a:solidFill>
                <a:highlight>
                  <a:srgbClr val="FFFFFF"/>
                </a:highlight>
                <a:latin typeface="Roboto"/>
                <a:ea typeface="Roboto"/>
                <a:cs typeface="Roboto"/>
                <a:sym typeface="Roboto"/>
              </a:rPr>
            </a:br>
            <a:r>
              <a:rPr lang="en-GB" sz="1200">
                <a:solidFill>
                  <a:srgbClr val="0D0D0D"/>
                </a:solidFill>
                <a:highlight>
                  <a:srgbClr val="FFFFFF"/>
                </a:highlight>
                <a:latin typeface="Roboto"/>
                <a:ea typeface="Roboto"/>
                <a:cs typeface="Roboto"/>
                <a:sym typeface="Roboto"/>
              </a:rPr>
              <a:t>Example: Suppose two users simultaneously attempt to update the same bank account balance. Isolation ensures that one user's transaction does not see the changes made by the other user's transaction until it is committed, preventing inconsistencies.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b="1" lang="en-GB" sz="1200">
                <a:solidFill>
                  <a:srgbClr val="0D0D0D"/>
                </a:solidFill>
                <a:highlight>
                  <a:srgbClr val="FFFFFF"/>
                </a:highlight>
                <a:latin typeface="Roboto"/>
                <a:ea typeface="Roboto"/>
                <a:cs typeface="Roboto"/>
                <a:sym typeface="Roboto"/>
              </a:rPr>
              <a:t>Durability</a:t>
            </a:r>
            <a:r>
              <a:rPr lang="en-GB" sz="1200">
                <a:solidFill>
                  <a:srgbClr val="0D0D0D"/>
                </a:solidFill>
                <a:highlight>
                  <a:srgbClr val="FFFFFF"/>
                </a:highlight>
                <a:latin typeface="Roboto"/>
                <a:ea typeface="Roboto"/>
                <a:cs typeface="Roboto"/>
                <a:sym typeface="Roboto"/>
              </a:rPr>
              <a:t>: Durability guarantees that once a transaction is committed, its effects persist even in the event of a system failure. The changes made by a committed transaction are permanent and will not be lost.</a:t>
            </a:r>
            <a:br>
              <a:rPr lang="en-GB" sz="1200">
                <a:solidFill>
                  <a:srgbClr val="0D0D0D"/>
                </a:solidFill>
                <a:highlight>
                  <a:srgbClr val="FFFFFF"/>
                </a:highlight>
                <a:latin typeface="Roboto"/>
                <a:ea typeface="Roboto"/>
                <a:cs typeface="Roboto"/>
                <a:sym typeface="Roboto"/>
              </a:rPr>
            </a:br>
            <a:r>
              <a:rPr lang="en-GB" sz="1200">
                <a:solidFill>
                  <a:srgbClr val="0D0D0D"/>
                </a:solidFill>
                <a:highlight>
                  <a:srgbClr val="FFFFFF"/>
                </a:highlight>
                <a:latin typeface="Roboto"/>
                <a:ea typeface="Roboto"/>
                <a:cs typeface="Roboto"/>
                <a:sym typeface="Roboto"/>
              </a:rPr>
              <a:t>Example: After a successful bank transfer transaction, where funds are withdrawn from one account and deposited into another, the changes to account balances are permanently stored in the database and will not be lost, even if the database system crashes.</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ETL - extracting, transform and loading</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88" name="Google Shape;188;p17: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98450" lvl="0" marL="457200" rtl="0" algn="l">
              <a:lnSpc>
                <a:spcPct val="100000"/>
              </a:lnSpc>
              <a:spcBef>
                <a:spcPts val="0"/>
              </a:spcBef>
              <a:spcAft>
                <a:spcPts val="0"/>
              </a:spcAft>
              <a:buSzPts val="1100"/>
              <a:buChar char="-"/>
            </a:pPr>
            <a:r>
              <a:rPr lang="en-GB"/>
              <a:t>The focus of this module around a </a:t>
            </a:r>
            <a:r>
              <a:rPr lang="en-GB"/>
              <a:t>traditional</a:t>
            </a:r>
            <a:r>
              <a:rPr lang="en-GB"/>
              <a:t> data model (legacy technology data stacks)</a:t>
            </a:r>
            <a:endParaRPr/>
          </a:p>
          <a:p>
            <a:pPr indent="-298450" lvl="0" marL="457200" rtl="0" algn="l">
              <a:lnSpc>
                <a:spcPct val="100000"/>
              </a:lnSpc>
              <a:spcBef>
                <a:spcPts val="0"/>
              </a:spcBef>
              <a:spcAft>
                <a:spcPts val="0"/>
              </a:spcAft>
              <a:buSzPts val="1100"/>
              <a:buChar char="-"/>
            </a:pPr>
            <a:r>
              <a:rPr lang="en-GB"/>
              <a:t>There are drawbacks in this setup, with the type of data and data volume</a:t>
            </a:r>
            <a:endParaRPr/>
          </a:p>
          <a:p>
            <a:pPr indent="-298450" lvl="0" marL="457200" rtl="0" algn="l">
              <a:lnSpc>
                <a:spcPct val="100000"/>
              </a:lnSpc>
              <a:spcBef>
                <a:spcPts val="0"/>
              </a:spcBef>
              <a:spcAft>
                <a:spcPts val="0"/>
              </a:spcAft>
              <a:buSzPts val="1100"/>
              <a:buChar char="-"/>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98450" lvl="0" marL="457200" rtl="0" algn="l">
              <a:lnSpc>
                <a:spcPct val="100000"/>
              </a:lnSpc>
              <a:spcBef>
                <a:spcPts val="0"/>
              </a:spcBef>
              <a:spcAft>
                <a:spcPts val="0"/>
              </a:spcAft>
              <a:buSzPts val="1100"/>
              <a:buChar char="-"/>
            </a:pPr>
            <a:r>
              <a:rPr lang="en-GB"/>
              <a:t>Structured: </a:t>
            </a:r>
            <a:r>
              <a:rPr lang="en-GB"/>
              <a:t>tabular</a:t>
            </a:r>
            <a:r>
              <a:rPr lang="en-GB"/>
              <a:t> format, rows and column, think </a:t>
            </a:r>
            <a:r>
              <a:rPr lang="en-GB"/>
              <a:t>spreadsheets</a:t>
            </a:r>
            <a:endParaRPr/>
          </a:p>
          <a:p>
            <a:pPr indent="-298450" lvl="1" marL="914400" rtl="0" algn="l">
              <a:lnSpc>
                <a:spcPct val="100000"/>
              </a:lnSpc>
              <a:spcBef>
                <a:spcPts val="0"/>
              </a:spcBef>
              <a:spcAft>
                <a:spcPts val="0"/>
              </a:spcAft>
              <a:buSzPts val="1100"/>
              <a:buChar char="-"/>
            </a:pPr>
            <a:r>
              <a:rPr lang="en-GB"/>
              <a:t>Example: students in a school and their graders</a:t>
            </a:r>
            <a:endParaRPr/>
          </a:p>
          <a:p>
            <a:pPr indent="-298450" lvl="0" marL="457200" rtl="0" algn="l">
              <a:lnSpc>
                <a:spcPct val="100000"/>
              </a:lnSpc>
              <a:spcBef>
                <a:spcPts val="0"/>
              </a:spcBef>
              <a:spcAft>
                <a:spcPts val="0"/>
              </a:spcAft>
              <a:buSzPts val="1100"/>
              <a:buChar char="-"/>
            </a:pPr>
            <a:r>
              <a:rPr lang="en-GB"/>
              <a:t>Unstructured: images, videos, voice recording</a:t>
            </a:r>
            <a:endParaRPr/>
          </a:p>
          <a:p>
            <a:pPr indent="-298450" lvl="1" marL="914400" rtl="0" algn="l">
              <a:lnSpc>
                <a:spcPct val="100000"/>
              </a:lnSpc>
              <a:spcBef>
                <a:spcPts val="0"/>
              </a:spcBef>
              <a:spcAft>
                <a:spcPts val="0"/>
              </a:spcAft>
              <a:buSzPts val="1100"/>
              <a:buChar char="-"/>
            </a:pPr>
            <a:r>
              <a:t/>
            </a:r>
            <a:endParaRPr/>
          </a:p>
          <a:p>
            <a:pPr indent="0" lvl="0" marL="457200" rtl="0" algn="l">
              <a:lnSpc>
                <a:spcPct val="100000"/>
              </a:lnSpc>
              <a:spcBef>
                <a:spcPts val="0"/>
              </a:spcBef>
              <a:spcAft>
                <a:spcPts val="0"/>
              </a:spcAft>
              <a:buNone/>
            </a:pPr>
            <a:r>
              <a:t/>
            </a:r>
            <a:endParaRPr/>
          </a:p>
        </p:txBody>
      </p:sp>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Relation = table</a:t>
            </a:r>
            <a:endParaRPr/>
          </a:p>
          <a:p>
            <a:pPr indent="0" lvl="0" marL="0" rtl="0" algn="l">
              <a:lnSpc>
                <a:spcPct val="100000"/>
              </a:lnSpc>
              <a:spcBef>
                <a:spcPts val="0"/>
              </a:spcBef>
              <a:spcAft>
                <a:spcPts val="0"/>
              </a:spcAft>
              <a:buSzPts val="1100"/>
              <a:buNone/>
            </a:pPr>
            <a:r>
              <a:rPr lang="en-GB"/>
              <a:t>Attribute = column</a:t>
            </a:r>
            <a:endParaRPr/>
          </a:p>
          <a:p>
            <a:pPr indent="0" lvl="0" marL="0" rtl="0" algn="l">
              <a:lnSpc>
                <a:spcPct val="100000"/>
              </a:lnSpc>
              <a:spcBef>
                <a:spcPts val="0"/>
              </a:spcBef>
              <a:spcAft>
                <a:spcPts val="0"/>
              </a:spcAft>
              <a:buSzPts val="1100"/>
              <a:buNone/>
            </a:pPr>
            <a:r>
              <a:rPr lang="en-GB"/>
              <a:t>Tuple = row</a:t>
            </a:r>
            <a:endParaRPr/>
          </a:p>
          <a:p>
            <a:pPr indent="0" lvl="0" marL="0" rtl="0" algn="l">
              <a:lnSpc>
                <a:spcPct val="100000"/>
              </a:lnSpc>
              <a:spcBef>
                <a:spcPts val="0"/>
              </a:spcBef>
              <a:spcAft>
                <a:spcPts val="0"/>
              </a:spcAft>
              <a:buSzPts val="1100"/>
              <a:buNone/>
            </a:pPr>
            <a:r>
              <a:t/>
            </a:r>
            <a:endParaRPr/>
          </a:p>
        </p:txBody>
      </p:sp>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98450" lvl="0" marL="457200" rtl="0" algn="l">
              <a:lnSpc>
                <a:spcPct val="100000"/>
              </a:lnSpc>
              <a:spcBef>
                <a:spcPts val="0"/>
              </a:spcBef>
              <a:spcAft>
                <a:spcPts val="0"/>
              </a:spcAft>
              <a:buSzPts val="1100"/>
              <a:buChar char="-"/>
            </a:pPr>
            <a:r>
              <a:rPr lang="en-GB"/>
              <a:t>Normalized data is organized into multiple related tables, each with a specific purpose, for the sake of minimizing data redundancy and dependency. </a:t>
            </a:r>
            <a:endParaRPr/>
          </a:p>
          <a:p>
            <a:pPr indent="-298450" lvl="0" marL="457200" rtl="0" algn="l">
              <a:lnSpc>
                <a:spcPct val="100000"/>
              </a:lnSpc>
              <a:spcBef>
                <a:spcPts val="0"/>
              </a:spcBef>
              <a:spcAft>
                <a:spcPts val="0"/>
              </a:spcAft>
              <a:buSzPts val="1100"/>
              <a:buChar char="-"/>
            </a:pPr>
            <a:r>
              <a:rPr lang="en-GB"/>
              <a:t>Imagine one really wide table, versus multiple narrow tables </a:t>
            </a:r>
            <a:endParaRPr/>
          </a:p>
          <a:p>
            <a:pPr indent="-298450" lvl="1" marL="914400" rtl="0" algn="l">
              <a:lnSpc>
                <a:spcPct val="100000"/>
              </a:lnSpc>
              <a:spcBef>
                <a:spcPts val="0"/>
              </a:spcBef>
              <a:spcAft>
                <a:spcPts val="0"/>
              </a:spcAft>
              <a:buSzPts val="1100"/>
              <a:buChar char="-"/>
            </a:pPr>
            <a:r>
              <a:rPr lang="en-GB"/>
              <a:t>Wide </a:t>
            </a:r>
            <a:r>
              <a:rPr lang="en-GB"/>
              <a:t>tables</a:t>
            </a:r>
            <a:r>
              <a:rPr lang="en-GB"/>
              <a:t> can be great in some cases, but querying them can get expensive</a:t>
            </a:r>
            <a:endParaRPr/>
          </a:p>
          <a:p>
            <a:pPr indent="-298450" lvl="1" marL="914400" rtl="0" algn="l">
              <a:lnSpc>
                <a:spcPct val="100000"/>
              </a:lnSpc>
              <a:spcBef>
                <a:spcPts val="0"/>
              </a:spcBef>
              <a:spcAft>
                <a:spcPts val="0"/>
              </a:spcAft>
              <a:buSzPts val="1100"/>
              <a:buChar char="-"/>
            </a:pPr>
            <a:r>
              <a:t/>
            </a:r>
            <a:endParaRPr/>
          </a:p>
        </p:txBody>
      </p:sp>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One to one, one to many, many to many</a:t>
            </a:r>
            <a:endParaRPr/>
          </a:p>
          <a:p>
            <a:pPr indent="0" lvl="0" marL="0" rtl="0" algn="l">
              <a:lnSpc>
                <a:spcPct val="100000"/>
              </a:lnSpc>
              <a:spcBef>
                <a:spcPts val="0"/>
              </a:spcBef>
              <a:spcAft>
                <a:spcPts val="0"/>
              </a:spcAft>
              <a:buSzPts val="1100"/>
              <a:buNone/>
            </a:pPr>
            <a:r>
              <a:rPr lang="en-GB"/>
              <a:t>Better picture: https://i.sstatic.net/9tvIZ.gif</a:t>
            </a:r>
            <a:endParaRPr/>
          </a:p>
        </p:txBody>
      </p:sp>
      <p:sp>
        <p:nvSpPr>
          <p:cNvPr id="117" name="Google Shape;11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Further breakdown of general types</a:t>
            </a:r>
            <a:endParaRPr/>
          </a:p>
        </p:txBody>
      </p:sp>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9" name="Shape 9"/>
        <p:cNvGrpSpPr/>
        <p:nvPr/>
      </p:nvGrpSpPr>
      <p:grpSpPr>
        <a:xfrm>
          <a:off x="0" y="0"/>
          <a:ext cx="0" cy="0"/>
          <a:chOff x="0" y="0"/>
          <a:chExt cx="0" cy="0"/>
        </a:xfrm>
      </p:grpSpPr>
      <p:sp>
        <p:nvSpPr>
          <p:cNvPr id="10" name="Google Shape;10;p19"/>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9"/>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 name="Google Shape;12;p19"/>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3" name="Google Shape;13;p19"/>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4" name="Google Shape;14;p19"/>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 name="Google Shape;15;p19"/>
          <p:cNvPicPr preferRelativeResize="0"/>
          <p:nvPr/>
        </p:nvPicPr>
        <p:blipFill rotWithShape="1">
          <a:blip r:embed="rId3">
            <a:alphaModFix/>
          </a:blip>
          <a:srcRect b="0" l="0" r="0" t="0"/>
          <a:stretch/>
        </p:blipFill>
        <p:spPr>
          <a:xfrm>
            <a:off x="5947514" y="190664"/>
            <a:ext cx="2259049" cy="466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28"/>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9"/>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61" name="Google Shape;61;p29"/>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31"/>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7" name="Google Shape;67;p31"/>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31"/>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31"/>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31"/>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20"/>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20"/>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0" name="Google Shape;20;p20"/>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21" name="Google Shape;2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1"/>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21"/>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21"/>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2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9" name="Google Shape;3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5"/>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27"/>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27"/>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2" name="Google Shape;52;p27"/>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3" name="Google Shape;53;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Open Sans Light"/>
              <a:buNone/>
            </a:pPr>
            <a:r>
              <a:rPr lang="en-GB" sz="3600" u="none">
                <a:latin typeface="Lato"/>
                <a:ea typeface="Lato"/>
                <a:cs typeface="Lato"/>
                <a:sym typeface="Lato"/>
              </a:rPr>
              <a:t>Data Science: </a:t>
            </a:r>
            <a:br>
              <a:rPr lang="en-GB" sz="3600" u="none">
                <a:latin typeface="Lato"/>
                <a:ea typeface="Lato"/>
                <a:cs typeface="Lato"/>
                <a:sym typeface="Lato"/>
              </a:rPr>
            </a:br>
            <a:r>
              <a:rPr lang="en-GB" sz="3600" u="none">
                <a:latin typeface="Lato"/>
                <a:ea typeface="Lato"/>
                <a:cs typeface="Lato"/>
                <a:sym typeface="Lato"/>
              </a:rPr>
              <a:t>Big Data Management Systems &amp; Tools</a:t>
            </a:r>
            <a:endParaRPr sz="3600" u="none">
              <a:latin typeface="Lato"/>
              <a:ea typeface="Lato"/>
              <a:cs typeface="Lato"/>
              <a:sym typeface="Lato"/>
            </a:endParaRPr>
          </a:p>
          <a:p>
            <a:pPr indent="0" lvl="0" marL="0" rtl="0" algn="ctr">
              <a:lnSpc>
                <a:spcPct val="100000"/>
              </a:lnSpc>
              <a:spcBef>
                <a:spcPts val="0"/>
              </a:spcBef>
              <a:spcAft>
                <a:spcPts val="0"/>
              </a:spcAft>
              <a:buClr>
                <a:schemeClr val="lt1"/>
              </a:buClr>
              <a:buSzPct val="100000"/>
              <a:buFont typeface="Arial"/>
              <a:buNone/>
            </a:pPr>
            <a:r>
              <a:t/>
            </a:r>
            <a:endParaRPr>
              <a:latin typeface="Poppins"/>
              <a:ea typeface="Poppins"/>
              <a:cs typeface="Poppins"/>
              <a:sym typeface="Poppins"/>
            </a:endParaRPr>
          </a:p>
        </p:txBody>
      </p:sp>
      <p:sp>
        <p:nvSpPr>
          <p:cNvPr id="76" name="Google Shape;76;p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p>
            <a:pPr indent="0" lvl="0" marL="0" rtl="0" algn="l">
              <a:lnSpc>
                <a:spcPct val="145454"/>
              </a:lnSpc>
              <a:spcBef>
                <a:spcPts val="0"/>
              </a:spcBef>
              <a:spcAft>
                <a:spcPts val="0"/>
              </a:spcAft>
              <a:buClr>
                <a:schemeClr val="dk1"/>
              </a:buClr>
              <a:buSzPts val="1700"/>
              <a:buFont typeface="Arial"/>
              <a:buNone/>
            </a:pPr>
            <a:r>
              <a:rPr b="0" lang="en-GB" sz="1700">
                <a:latin typeface="Lato"/>
                <a:ea typeface="Lato"/>
                <a:cs typeface="Lato"/>
                <a:sym typeface="Lato"/>
              </a:rPr>
              <a:t>Module 2: Relational Databases and Data Warehouses</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Star Schemas</a:t>
            </a:r>
            <a:endParaRPr sz="3200" u="none">
              <a:latin typeface="Lato"/>
              <a:ea typeface="Lato"/>
              <a:cs typeface="Lato"/>
              <a:sym typeface="Lato"/>
            </a:endParaRPr>
          </a:p>
        </p:txBody>
      </p:sp>
      <p:pic>
        <p:nvPicPr>
          <p:cNvPr descr="Image of a start schema. Central table labeled Sales Fact table will six tables connected to to it labelled Time Dimension, Store Dimension, Clerk Dimension, Product Dimension, Customer Dimension, Promotion Dimension." id="149" name="Google Shape;149;p12"/>
          <p:cNvPicPr preferRelativeResize="0"/>
          <p:nvPr/>
        </p:nvPicPr>
        <p:blipFill rotWithShape="1">
          <a:blip r:embed="rId3">
            <a:alphaModFix/>
          </a:blip>
          <a:srcRect b="0" l="0" r="0" t="0"/>
          <a:stretch/>
        </p:blipFill>
        <p:spPr>
          <a:xfrm>
            <a:off x="2226903" y="1266400"/>
            <a:ext cx="4075739" cy="340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ACID transactions support data consistency</a:t>
            </a:r>
            <a:endParaRPr sz="3200" u="none">
              <a:latin typeface="Lato"/>
              <a:ea typeface="Lato"/>
              <a:cs typeface="Lato"/>
              <a:sym typeface="Lato"/>
            </a:endParaRPr>
          </a:p>
        </p:txBody>
      </p:sp>
      <p:sp>
        <p:nvSpPr>
          <p:cNvPr id="155" name="Google Shape;155;p10"/>
          <p:cNvSpPr txBox="1"/>
          <p:nvPr>
            <p:ph idx="1" type="body"/>
          </p:nvPr>
        </p:nvSpPr>
        <p:spPr>
          <a:xfrm>
            <a:off x="230675" y="1396850"/>
            <a:ext cx="8368500"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A transaction is a unit of work that can be made up of one or more operations</a:t>
            </a:r>
            <a:endParaRPr b="0" sz="1500">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Transactions improve data consistency and availability by</a:t>
            </a:r>
            <a:endParaRPr b="0" sz="1500">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u="sng">
                <a:solidFill>
                  <a:schemeClr val="lt1"/>
                </a:solidFill>
                <a:latin typeface="Lato"/>
                <a:ea typeface="Lato"/>
                <a:cs typeface="Lato"/>
                <a:sym typeface="Lato"/>
              </a:rPr>
              <a:t>Atomicity:</a:t>
            </a:r>
            <a:r>
              <a:rPr lang="en-GB" sz="1500">
                <a:solidFill>
                  <a:schemeClr val="lt1"/>
                </a:solidFill>
                <a:latin typeface="Lato"/>
                <a:ea typeface="Lato"/>
                <a:cs typeface="Lato"/>
                <a:sym typeface="Lato"/>
              </a:rPr>
              <a:t> each transaction is guaranteed to completely succeed or completely fail</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u="sng">
                <a:solidFill>
                  <a:schemeClr val="lt1"/>
                </a:solidFill>
                <a:latin typeface="Lato"/>
                <a:ea typeface="Lato"/>
                <a:cs typeface="Lato"/>
                <a:sym typeface="Lato"/>
              </a:rPr>
              <a:t>Consistency:</a:t>
            </a:r>
            <a:r>
              <a:rPr lang="en-GB" sz="1500">
                <a:solidFill>
                  <a:schemeClr val="lt1"/>
                </a:solidFill>
                <a:latin typeface="Lato"/>
                <a:ea typeface="Lato"/>
                <a:cs typeface="Lato"/>
                <a:sym typeface="Lato"/>
              </a:rPr>
              <a:t> a transaction can only bring the database from one valid state to another</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u="sng">
                <a:solidFill>
                  <a:schemeClr val="lt1"/>
                </a:solidFill>
                <a:latin typeface="Lato"/>
                <a:ea typeface="Lato"/>
                <a:cs typeface="Lato"/>
                <a:sym typeface="Lato"/>
              </a:rPr>
              <a:t>Isolation:</a:t>
            </a:r>
            <a:r>
              <a:rPr lang="en-GB" sz="1500">
                <a:solidFill>
                  <a:schemeClr val="lt1"/>
                </a:solidFill>
                <a:latin typeface="Lato"/>
                <a:ea typeface="Lato"/>
                <a:cs typeface="Lato"/>
                <a:sym typeface="Lato"/>
              </a:rPr>
              <a:t> ensures that concurrent execution of transactions leaves the database in the same state as if executed sequentially</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u="sng">
                <a:solidFill>
                  <a:schemeClr val="lt1"/>
                </a:solidFill>
                <a:latin typeface="Lato"/>
                <a:ea typeface="Lato"/>
                <a:cs typeface="Lato"/>
                <a:sym typeface="Lato"/>
              </a:rPr>
              <a:t>Durability:</a:t>
            </a:r>
            <a:r>
              <a:rPr lang="en-GB" sz="1500">
                <a:solidFill>
                  <a:schemeClr val="lt1"/>
                </a:solidFill>
                <a:latin typeface="Lato"/>
                <a:ea typeface="Lato"/>
                <a:cs typeface="Lato"/>
                <a:sym typeface="Lato"/>
              </a:rPr>
              <a:t> committed transaction remains committed even in the case of a system failure </a:t>
            </a:r>
            <a:endParaRPr sz="1500">
              <a:solidFill>
                <a:schemeClr val="lt1"/>
              </a:solidFill>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Types of Relational Datastores</a:t>
            </a:r>
            <a:endParaRPr sz="3200" u="none">
              <a:latin typeface="Lato"/>
              <a:ea typeface="Lato"/>
              <a:cs typeface="Lato"/>
              <a:sym typeface="Lato"/>
            </a:endParaRPr>
          </a:p>
        </p:txBody>
      </p:sp>
      <p:sp>
        <p:nvSpPr>
          <p:cNvPr id="161" name="Google Shape;161;p11"/>
          <p:cNvSpPr txBox="1"/>
          <p:nvPr>
            <p:ph idx="1" type="body"/>
          </p:nvPr>
        </p:nvSpPr>
        <p:spPr>
          <a:xfrm>
            <a:off x="230675" y="1396850"/>
            <a:ext cx="8452149"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Operational Datastores (ODS)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A type of database that receives information from different data sources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It serves as short-term storage that contains the most up-to-date snapshots of business operational data </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Organizations use ODSs to perform simple queries, usually on relatively small datasets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Used to handle daily operational and reporting needs</a:t>
            </a:r>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Data Warehouses (DW)</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Provide longer term storage and contains historical data</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A means to run complex, long running queries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Removes processing load of complex queries from ODSs</a:t>
            </a:r>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Interaction Between the ODS and DW</a:t>
            </a:r>
            <a:endParaRPr sz="3200" u="none">
              <a:latin typeface="Lato"/>
              <a:ea typeface="Lato"/>
              <a:cs typeface="Lato"/>
              <a:sym typeface="Lato"/>
            </a:endParaRPr>
          </a:p>
        </p:txBody>
      </p:sp>
      <p:pic>
        <p:nvPicPr>
          <p:cNvPr descr="This images show a flow from a serious of file and database data sources through a bar labelled ETL to a database labeled ODS. An arrow points from the ODS tables to another database labelled DW. Three arrows connect the DW database and three reports." id="167" name="Google Shape;167;p13"/>
          <p:cNvPicPr preferRelativeResize="0"/>
          <p:nvPr/>
        </p:nvPicPr>
        <p:blipFill rotWithShape="1">
          <a:blip r:embed="rId3">
            <a:alphaModFix/>
          </a:blip>
          <a:srcRect b="0" l="0" r="0" t="0"/>
          <a:stretch/>
        </p:blipFill>
        <p:spPr>
          <a:xfrm>
            <a:off x="1984998" y="1393706"/>
            <a:ext cx="5174003" cy="3231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Cloud-based Relational DBMS’s</a:t>
            </a:r>
            <a:endParaRPr sz="3200" u="none">
              <a:latin typeface="Lato"/>
              <a:ea typeface="Lato"/>
              <a:cs typeface="Lato"/>
              <a:sym typeface="Lato"/>
            </a:endParaRPr>
          </a:p>
        </p:txBody>
      </p:sp>
      <p:sp>
        <p:nvSpPr>
          <p:cNvPr id="173" name="Google Shape;173;p14"/>
          <p:cNvSpPr txBox="1"/>
          <p:nvPr>
            <p:ph idx="1" type="body"/>
          </p:nvPr>
        </p:nvSpPr>
        <p:spPr>
          <a:xfrm>
            <a:off x="230675" y="1396850"/>
            <a:ext cx="8452149"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Many of the public cloud providers have native relational database management services. For example:</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Amazon AWS</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Amazon RDS: A collection of managed services compatible with many on premises relational databases like Oracle, SQL Server and PostgreSQL</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Amazon Aurora:  Cloud-based relational DBMS compatible with MySQL and PostgreSQL</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Microsoft Azure</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Azure SQL database</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Azure Database for PostgreSQL</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Azure Database for MySQL</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Azure SQL Managed Instance</a:t>
            </a:r>
            <a:endParaRPr sz="1500">
              <a:solidFill>
                <a:schemeClr val="lt1"/>
              </a:solidFill>
              <a:latin typeface="Lato"/>
              <a:ea typeface="Lato"/>
              <a:cs typeface="Lato"/>
              <a:sym typeface="Lato"/>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Cloud-based RDBMS’s (cont’d)</a:t>
            </a:r>
            <a:endParaRPr sz="3200" u="none">
              <a:latin typeface="Lato"/>
              <a:ea typeface="Lato"/>
              <a:cs typeface="Lato"/>
              <a:sym typeface="Lato"/>
            </a:endParaRPr>
          </a:p>
        </p:txBody>
      </p:sp>
      <p:sp>
        <p:nvSpPr>
          <p:cNvPr id="179" name="Google Shape;179;p15"/>
          <p:cNvSpPr txBox="1"/>
          <p:nvPr>
            <p:ph idx="1" type="body"/>
          </p:nvPr>
        </p:nvSpPr>
        <p:spPr>
          <a:xfrm>
            <a:off x="230675" y="1396850"/>
            <a:ext cx="8452149"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Many of the public cloud providers have native relational database management services. For example:</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Google</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AlloyDB for PostgreSQL</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Cloud SQL</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Cloud BigTable</a:t>
            </a:r>
            <a:endParaRPr sz="11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ORACLE</a:t>
            </a:r>
            <a:endParaRPr/>
          </a:p>
          <a:p>
            <a:pPr indent="-323850" lvl="2" marL="1371600" rtl="0" algn="l">
              <a:lnSpc>
                <a:spcPct val="115000"/>
              </a:lnSpc>
              <a:spcBef>
                <a:spcPts val="1000"/>
              </a:spcBef>
              <a:spcAft>
                <a:spcPts val="0"/>
              </a:spcAft>
              <a:buClr>
                <a:schemeClr val="lt1"/>
              </a:buClr>
              <a:buSzPts val="1500"/>
              <a:buFont typeface="Lato"/>
              <a:buChar char="○"/>
            </a:pPr>
            <a:r>
              <a:rPr lang="en-GB" sz="1100">
                <a:solidFill>
                  <a:schemeClr val="lt1"/>
                </a:solidFill>
                <a:latin typeface="Lato"/>
                <a:ea typeface="Lato"/>
                <a:cs typeface="Lato"/>
                <a:sym typeface="Lato"/>
              </a:rPr>
              <a:t>ORACLE Database Services</a:t>
            </a:r>
            <a:endParaRPr/>
          </a:p>
          <a:p>
            <a:pPr indent="-228600" lvl="2" marL="13716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SQL</a:t>
            </a:r>
            <a:endParaRPr sz="3200" u="none">
              <a:latin typeface="Lato"/>
              <a:ea typeface="Lato"/>
              <a:cs typeface="Lato"/>
              <a:sym typeface="Lato"/>
            </a:endParaRPr>
          </a:p>
        </p:txBody>
      </p:sp>
      <p:sp>
        <p:nvSpPr>
          <p:cNvPr id="185" name="Google Shape;185;p16"/>
          <p:cNvSpPr txBox="1"/>
          <p:nvPr>
            <p:ph idx="1" type="body"/>
          </p:nvPr>
        </p:nvSpPr>
        <p:spPr>
          <a:xfrm>
            <a:off x="230675" y="1396850"/>
            <a:ext cx="8452149"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Any complete language for working with data must support four fundamental operations, often referred to collectively as CRUD:</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Create: Add a new record (row) to the database</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Read: Retrieve one or more records from the database, usually subject to some criteria</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Update: Change the data in one or more existing database records to update them</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Delete: Remove one or more records</a:t>
            </a:r>
            <a:endParaRPr sz="1500">
              <a:solidFill>
                <a:schemeClr val="lt1"/>
              </a:solidFill>
              <a:latin typeface="Lato"/>
              <a:ea typeface="Lato"/>
              <a:cs typeface="Lato"/>
              <a:sym typeface="Lato"/>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Advanced SQL</a:t>
            </a:r>
            <a:endParaRPr sz="3200" u="none">
              <a:latin typeface="Lato"/>
              <a:ea typeface="Lato"/>
              <a:cs typeface="Lato"/>
              <a:sym typeface="Lato"/>
            </a:endParaRPr>
          </a:p>
        </p:txBody>
      </p:sp>
      <p:pic>
        <p:nvPicPr>
          <p:cNvPr id="191" name="Google Shape;191;p17"/>
          <p:cNvPicPr preferRelativeResize="0"/>
          <p:nvPr/>
        </p:nvPicPr>
        <p:blipFill rotWithShape="1">
          <a:blip r:embed="rId3">
            <a:alphaModFix/>
          </a:blip>
          <a:srcRect b="0" l="0" r="0" t="0"/>
          <a:stretch/>
        </p:blipFill>
        <p:spPr>
          <a:xfrm>
            <a:off x="437625" y="1954825"/>
            <a:ext cx="4338375" cy="2082425"/>
          </a:xfrm>
          <a:prstGeom prst="rect">
            <a:avLst/>
          </a:prstGeom>
          <a:noFill/>
          <a:ln>
            <a:noFill/>
          </a:ln>
        </p:spPr>
      </p:pic>
      <p:sp>
        <p:nvSpPr>
          <p:cNvPr id="192" name="Google Shape;192;p17"/>
          <p:cNvSpPr txBox="1"/>
          <p:nvPr/>
        </p:nvSpPr>
        <p:spPr>
          <a:xfrm>
            <a:off x="5271400" y="1852200"/>
            <a:ext cx="3045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a:ea typeface="Open Sans"/>
                <a:cs typeface="Open Sans"/>
                <a:sym typeface="Open Sans"/>
              </a:rPr>
              <a:t>CASES (similar to if then else ), </a:t>
            </a:r>
            <a:endParaRPr b="0"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a:ea typeface="Open Sans"/>
                <a:cs typeface="Open Sans"/>
                <a:sym typeface="Open Sans"/>
              </a:rPr>
              <a:t>Scalar Functions [LOWER()]</a:t>
            </a:r>
            <a:endParaRPr b="0" i="0" sz="1400" u="none" cap="none" strike="noStrike">
              <a:solidFill>
                <a:schemeClr val="lt1"/>
              </a:solidFill>
              <a:latin typeface="Open Sans"/>
              <a:ea typeface="Open Sans"/>
              <a:cs typeface="Open Sans"/>
              <a:sym typeface="Open Sans"/>
            </a:endParaRPr>
          </a:p>
        </p:txBody>
      </p:sp>
      <p:sp>
        <p:nvSpPr>
          <p:cNvPr id="193" name="Google Shape;193;p17"/>
          <p:cNvSpPr txBox="1"/>
          <p:nvPr/>
        </p:nvSpPr>
        <p:spPr>
          <a:xfrm>
            <a:off x="5364300" y="2928650"/>
            <a:ext cx="3451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a:ea typeface="Open Sans"/>
                <a:cs typeface="Open Sans"/>
                <a:sym typeface="Open Sans"/>
              </a:rPr>
              <a:t>String Matching (LIKE = ‘%cola%’) ,</a:t>
            </a:r>
            <a:endParaRPr b="0"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a:ea typeface="Open Sans"/>
                <a:cs typeface="Open Sans"/>
                <a:sym typeface="Open Sans"/>
              </a:rPr>
              <a:t>Smarter Filtering </a:t>
            </a:r>
            <a:endParaRPr b="0" i="0" sz="1400" u="none" cap="none" strike="noStrike">
              <a:solidFill>
                <a:schemeClr val="lt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[Year IN (2021,2022)]</a:t>
            </a:r>
            <a:endParaRPr b="0" i="0" sz="1400" u="none" cap="none" strike="noStrike">
              <a:solidFill>
                <a:schemeClr val="lt1"/>
              </a:solidFill>
              <a:latin typeface="Open Sans"/>
              <a:ea typeface="Open Sans"/>
              <a:cs typeface="Open Sans"/>
              <a:sym typeface="Open Sans"/>
            </a:endParaRPr>
          </a:p>
          <a:p>
            <a:pPr indent="-317500" lvl="0" marL="457200" marR="0" rtl="0" algn="l">
              <a:lnSpc>
                <a:spcPct val="100000"/>
              </a:lnSpc>
              <a:spcBef>
                <a:spcPts val="0"/>
              </a:spcBef>
              <a:spcAft>
                <a:spcPts val="0"/>
              </a:spcAft>
              <a:buClr>
                <a:schemeClr val="lt1"/>
              </a:buClr>
              <a:buSzPts val="1400"/>
              <a:buFont typeface="Open Sans"/>
              <a:buAutoNum type="arabicPeriod"/>
            </a:pPr>
            <a:r>
              <a:rPr b="0" i="0" lang="en-GB" sz="1400" u="none" cap="none" strike="noStrike">
                <a:solidFill>
                  <a:schemeClr val="lt1"/>
                </a:solidFill>
                <a:latin typeface="Open Sans"/>
                <a:ea typeface="Open Sans"/>
                <a:cs typeface="Open Sans"/>
                <a:sym typeface="Open Sans"/>
              </a:rPr>
              <a:t>[Year BETWEEN 1990 AND 2000</a:t>
            </a:r>
            <a:endParaRPr b="0" i="0" sz="1400" u="none" cap="none" strike="noStrike">
              <a:solidFill>
                <a:schemeClr val="lt1"/>
              </a:solidFill>
              <a:latin typeface="Open Sans"/>
              <a:ea typeface="Open Sans"/>
              <a:cs typeface="Open Sans"/>
              <a:sym typeface="Open Sans"/>
            </a:endParaRPr>
          </a:p>
        </p:txBody>
      </p:sp>
      <p:cxnSp>
        <p:nvCxnSpPr>
          <p:cNvPr id="194" name="Google Shape;194;p17"/>
          <p:cNvCxnSpPr>
            <a:endCxn id="192" idx="1"/>
          </p:cNvCxnSpPr>
          <p:nvPr/>
        </p:nvCxnSpPr>
        <p:spPr>
          <a:xfrm flipH="1" rot="10800000">
            <a:off x="4803700" y="2160000"/>
            <a:ext cx="467700" cy="600"/>
          </a:xfrm>
          <a:prstGeom prst="straightConnector1">
            <a:avLst/>
          </a:prstGeom>
          <a:noFill/>
          <a:ln cap="flat" cmpd="sng" w="9525">
            <a:solidFill>
              <a:schemeClr val="dk2"/>
            </a:solidFill>
            <a:prstDash val="solid"/>
            <a:round/>
            <a:headEnd len="sm" w="sm" type="none"/>
            <a:tailEnd len="med" w="med" type="triangle"/>
          </a:ln>
        </p:spPr>
      </p:cxnSp>
      <p:cxnSp>
        <p:nvCxnSpPr>
          <p:cNvPr id="195" name="Google Shape;195;p17"/>
          <p:cNvCxnSpPr/>
          <p:nvPr/>
        </p:nvCxnSpPr>
        <p:spPr>
          <a:xfrm flipH="1" rot="10800000">
            <a:off x="4789850" y="3128450"/>
            <a:ext cx="467700" cy="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ctrTitle"/>
          </p:nvPr>
        </p:nvSpPr>
        <p:spPr>
          <a:xfrm>
            <a:off x="230675" y="744100"/>
            <a:ext cx="6090612"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Module 2 Learning Outcomes</a:t>
            </a:r>
            <a:endParaRPr sz="3200" u="none">
              <a:latin typeface="Lato"/>
              <a:ea typeface="Lato"/>
              <a:cs typeface="Lato"/>
              <a:sym typeface="Lato"/>
            </a:endParaRPr>
          </a:p>
        </p:txBody>
      </p:sp>
      <p:sp>
        <p:nvSpPr>
          <p:cNvPr id="82" name="Google Shape;82;p2"/>
          <p:cNvSpPr txBox="1"/>
          <p:nvPr>
            <p:ph idx="1" type="body"/>
          </p:nvPr>
        </p:nvSpPr>
        <p:spPr>
          <a:xfrm>
            <a:off x="230675" y="1396850"/>
            <a:ext cx="8724900" cy="3576900"/>
          </a:xfrm>
          <a:prstGeom prst="rect">
            <a:avLst/>
          </a:prstGeom>
          <a:noFill/>
          <a:ln>
            <a:noFill/>
          </a:ln>
        </p:spPr>
        <p:txBody>
          <a:bodyPr anchorCtr="0" anchor="ctr" bIns="45700" lIns="91425" spcFirstLastPara="1" rIns="91425" wrap="square" tIns="45700">
            <a:noAutofit/>
          </a:bodyPr>
          <a:lstStyle/>
          <a:p>
            <a:pPr indent="-323850" lvl="0" marL="457200" rtl="0" algn="l">
              <a:lnSpc>
                <a:spcPct val="115000"/>
              </a:lnSpc>
              <a:spcBef>
                <a:spcPts val="1200"/>
              </a:spcBef>
              <a:spcAft>
                <a:spcPts val="0"/>
              </a:spcAft>
              <a:buClr>
                <a:schemeClr val="lt1"/>
              </a:buClr>
              <a:buSzPts val="1500"/>
              <a:buFont typeface="Lato"/>
              <a:buAutoNum type="arabicPeriod"/>
            </a:pPr>
            <a:r>
              <a:rPr b="0" lang="en-GB" sz="1500">
                <a:latin typeface="Lato"/>
                <a:ea typeface="Lato"/>
                <a:cs typeface="Lato"/>
                <a:sym typeface="Lato"/>
              </a:rPr>
              <a:t>Describe the Relational Model and how it functions</a:t>
            </a:r>
            <a:endParaRPr/>
          </a:p>
          <a:p>
            <a:pPr indent="-323850" lvl="0" marL="457200" rtl="0" algn="l">
              <a:lnSpc>
                <a:spcPct val="115000"/>
              </a:lnSpc>
              <a:spcBef>
                <a:spcPts val="0"/>
              </a:spcBef>
              <a:spcAft>
                <a:spcPts val="0"/>
              </a:spcAft>
              <a:buSzPts val="1500"/>
              <a:buFont typeface="Lato"/>
              <a:buAutoNum type="arabicPeriod"/>
            </a:pPr>
            <a:r>
              <a:rPr b="0" lang="en-GB" sz="1500">
                <a:latin typeface="Lato"/>
                <a:ea typeface="Lato"/>
                <a:cs typeface="Lato"/>
                <a:sym typeface="Lato"/>
              </a:rPr>
              <a:t>Explain the similarities and differences between Databases vs Data Warehouses</a:t>
            </a:r>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Extend your knowledge of the Structured Query Language (SQL)</a:t>
            </a:r>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Demonstrate some Advanced SQL features</a:t>
            </a:r>
            <a:endParaRPr/>
          </a:p>
          <a:p>
            <a:pPr indent="0" lvl="0" marL="0" rtl="0" algn="l">
              <a:lnSpc>
                <a:spcPct val="115000"/>
              </a:lnSpc>
              <a:spcBef>
                <a:spcPts val="1200"/>
              </a:spcBef>
              <a:spcAft>
                <a:spcPts val="0"/>
              </a:spcAft>
              <a:buClr>
                <a:schemeClr val="dk1"/>
              </a:buClr>
              <a:buSzPts val="1100"/>
              <a:buFont typeface="Arial"/>
              <a:buNone/>
            </a:pPr>
            <a:r>
              <a:t/>
            </a:r>
            <a:endParaRPr b="0" sz="1500">
              <a:latin typeface="Lato"/>
              <a:ea typeface="Lato"/>
              <a:cs typeface="Lato"/>
              <a:sym typeface="Lato"/>
            </a:endParaRPr>
          </a:p>
          <a:p>
            <a:pPr indent="0" lvl="0" marL="0" rtl="0" algn="ctr">
              <a:lnSpc>
                <a:spcPct val="115000"/>
              </a:lnSpc>
              <a:spcBef>
                <a:spcPts val="1200"/>
              </a:spcBef>
              <a:spcAft>
                <a:spcPts val="1200"/>
              </a:spcAft>
              <a:buClr>
                <a:schemeClr val="lt1"/>
              </a:buClr>
              <a:buSzPts val="3200"/>
              <a:buNone/>
            </a:pPr>
            <a:r>
              <a:t/>
            </a:r>
            <a:endParaRPr b="0"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The Relational Model </a:t>
            </a:r>
            <a:endParaRPr sz="3200" u="none">
              <a:latin typeface="Lato"/>
              <a:ea typeface="Lato"/>
              <a:cs typeface="Lato"/>
              <a:sym typeface="Lato"/>
            </a:endParaRPr>
          </a:p>
        </p:txBody>
      </p:sp>
      <p:sp>
        <p:nvSpPr>
          <p:cNvPr id="88" name="Google Shape;88;p3"/>
          <p:cNvSpPr txBox="1"/>
          <p:nvPr>
            <p:ph idx="1" type="body"/>
          </p:nvPr>
        </p:nvSpPr>
        <p:spPr>
          <a:xfrm>
            <a:off x="230675" y="1396850"/>
            <a:ext cx="5169300"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The Relational Model was proposed by Edgar Codd back in 1970 while working at IBM</a:t>
            </a:r>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The relational model is used to store </a:t>
            </a:r>
            <a:r>
              <a:rPr lang="en-GB" sz="1500">
                <a:latin typeface="Lato"/>
                <a:ea typeface="Lato"/>
                <a:cs typeface="Lato"/>
                <a:sym typeface="Lato"/>
              </a:rPr>
              <a:t>structured</a:t>
            </a:r>
            <a:r>
              <a:rPr b="0" lang="en-GB" sz="1500">
                <a:latin typeface="Lato"/>
                <a:ea typeface="Lato"/>
                <a:cs typeface="Lato"/>
                <a:sym typeface="Lato"/>
              </a:rPr>
              <a:t> data</a:t>
            </a:r>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Popular relational databases include:</a:t>
            </a:r>
            <a:endParaRPr b="0" sz="11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Courier New"/>
              <a:buChar char="o"/>
            </a:pPr>
            <a:r>
              <a:rPr lang="en-GB" sz="1500">
                <a:solidFill>
                  <a:schemeClr val="lt1"/>
                </a:solidFill>
                <a:latin typeface="Lato"/>
                <a:ea typeface="Lato"/>
                <a:cs typeface="Lato"/>
                <a:sym typeface="Lato"/>
              </a:rPr>
              <a:t>ORACLE</a:t>
            </a:r>
            <a:endParaRPr/>
          </a:p>
          <a:p>
            <a:pPr indent="-323850" lvl="1" marL="914400" rtl="0" algn="l">
              <a:lnSpc>
                <a:spcPct val="115000"/>
              </a:lnSpc>
              <a:spcBef>
                <a:spcPts val="0"/>
              </a:spcBef>
              <a:spcAft>
                <a:spcPts val="0"/>
              </a:spcAft>
              <a:buClr>
                <a:schemeClr val="lt1"/>
              </a:buClr>
              <a:buSzPts val="1500"/>
              <a:buFont typeface="Courier New"/>
              <a:buChar char="o"/>
            </a:pPr>
            <a:r>
              <a:rPr lang="en-GB" sz="1500">
                <a:solidFill>
                  <a:schemeClr val="lt1"/>
                </a:solidFill>
                <a:latin typeface="Lato"/>
                <a:ea typeface="Lato"/>
                <a:cs typeface="Lato"/>
                <a:sym typeface="Lato"/>
              </a:rPr>
              <a:t>DB2</a:t>
            </a:r>
            <a:endParaRPr/>
          </a:p>
          <a:p>
            <a:pPr indent="-323850" lvl="1" marL="914400" rtl="0" algn="l">
              <a:lnSpc>
                <a:spcPct val="115000"/>
              </a:lnSpc>
              <a:spcBef>
                <a:spcPts val="0"/>
              </a:spcBef>
              <a:spcAft>
                <a:spcPts val="0"/>
              </a:spcAft>
              <a:buClr>
                <a:schemeClr val="lt1"/>
              </a:buClr>
              <a:buSzPts val="1500"/>
              <a:buFont typeface="Courier New"/>
              <a:buChar char="o"/>
            </a:pPr>
            <a:r>
              <a:rPr lang="en-GB" sz="1500">
                <a:solidFill>
                  <a:schemeClr val="lt1"/>
                </a:solidFill>
                <a:latin typeface="Lato"/>
                <a:ea typeface="Lato"/>
                <a:cs typeface="Lato"/>
                <a:sym typeface="Lato"/>
              </a:rPr>
              <a:t>Microsoft SQL Server</a:t>
            </a:r>
            <a:endParaRPr/>
          </a:p>
          <a:p>
            <a:pPr indent="-323850" lvl="1" marL="914400" rtl="0" algn="l">
              <a:lnSpc>
                <a:spcPct val="115000"/>
              </a:lnSpc>
              <a:spcBef>
                <a:spcPts val="0"/>
              </a:spcBef>
              <a:spcAft>
                <a:spcPts val="0"/>
              </a:spcAft>
              <a:buClr>
                <a:schemeClr val="lt1"/>
              </a:buClr>
              <a:buSzPts val="1500"/>
              <a:buFont typeface="Courier New"/>
              <a:buChar char="o"/>
            </a:pPr>
            <a:r>
              <a:rPr lang="en-GB" sz="1500">
                <a:solidFill>
                  <a:schemeClr val="lt1"/>
                </a:solidFill>
                <a:latin typeface="Lato"/>
                <a:ea typeface="Lato"/>
                <a:cs typeface="Lato"/>
                <a:sym typeface="Lato"/>
              </a:rPr>
              <a:t>MySQL</a:t>
            </a:r>
            <a:endParaRPr/>
          </a:p>
          <a:p>
            <a:pPr indent="-323850" lvl="1" marL="914400" rtl="0" algn="l">
              <a:lnSpc>
                <a:spcPct val="115000"/>
              </a:lnSpc>
              <a:spcBef>
                <a:spcPts val="0"/>
              </a:spcBef>
              <a:spcAft>
                <a:spcPts val="0"/>
              </a:spcAft>
              <a:buClr>
                <a:schemeClr val="lt1"/>
              </a:buClr>
              <a:buSzPts val="1500"/>
              <a:buFont typeface="Courier New"/>
              <a:buChar char="o"/>
            </a:pPr>
            <a:r>
              <a:rPr lang="en-GB" sz="1500">
                <a:solidFill>
                  <a:schemeClr val="lt1"/>
                </a:solidFill>
                <a:latin typeface="Lato"/>
                <a:ea typeface="Lato"/>
                <a:cs typeface="Lato"/>
                <a:sym typeface="Lato"/>
              </a:rPr>
              <a:t>PostgreSQL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The Relational Model </a:t>
            </a:r>
            <a:endParaRPr sz="3200" u="none">
              <a:latin typeface="Lato"/>
              <a:ea typeface="Lato"/>
              <a:cs typeface="Lato"/>
              <a:sym typeface="Lato"/>
            </a:endParaRPr>
          </a:p>
        </p:txBody>
      </p:sp>
      <p:sp>
        <p:nvSpPr>
          <p:cNvPr id="94" name="Google Shape;94;p4"/>
          <p:cNvSpPr txBox="1"/>
          <p:nvPr>
            <p:ph idx="1" type="body"/>
          </p:nvPr>
        </p:nvSpPr>
        <p:spPr>
          <a:xfrm>
            <a:off x="230675" y="1396850"/>
            <a:ext cx="4341325"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Relational theory has several key concepts:</a:t>
            </a:r>
            <a:endParaRPr b="0" sz="1500">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Attribute: A characteristic of interest for all members of a relation</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Tuple: The attributes of a member of a relation</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Relation: A set of tuples</a:t>
            </a:r>
            <a:endParaRPr sz="1500">
              <a:solidFill>
                <a:schemeClr val="lt1"/>
              </a:solidFill>
              <a:latin typeface="Lato"/>
              <a:ea typeface="Lato"/>
              <a:cs typeface="Lato"/>
              <a:sym typeface="Lato"/>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All tuples in a relationship have the same type</a:t>
            </a:r>
            <a:endParaRPr/>
          </a:p>
          <a:p>
            <a:pPr indent="-323850" lvl="0" marL="457200" rtl="0" algn="l">
              <a:lnSpc>
                <a:spcPct val="115000"/>
              </a:lnSpc>
              <a:spcBef>
                <a:spcPts val="1000"/>
              </a:spcBef>
              <a:spcAft>
                <a:spcPts val="0"/>
              </a:spcAft>
              <a:buSzPts val="1500"/>
              <a:buFont typeface="Lato"/>
              <a:buChar char="●"/>
            </a:pPr>
            <a:r>
              <a:rPr b="0" lang="en-GB" sz="1500">
                <a:latin typeface="Lato"/>
                <a:ea typeface="Lato"/>
                <a:cs typeface="Lato"/>
                <a:sym typeface="Lato"/>
              </a:rPr>
              <a:t>You can interact with such a model using a structured query language (SQL)</a:t>
            </a:r>
            <a:endParaRPr b="0" sz="1500">
              <a:latin typeface="Lato"/>
              <a:ea typeface="Lato"/>
              <a:cs typeface="Lato"/>
              <a:sym typeface="Lato"/>
            </a:endParaRPr>
          </a:p>
          <a:p>
            <a:pPr indent="0" lvl="0" marL="0" rtl="0" algn="l">
              <a:lnSpc>
                <a:spcPct val="115000"/>
              </a:lnSpc>
              <a:spcBef>
                <a:spcPts val="1000"/>
              </a:spcBef>
              <a:spcAft>
                <a:spcPts val="1000"/>
              </a:spcAft>
              <a:buSzPts val="3200"/>
              <a:buNone/>
            </a:pPr>
            <a:r>
              <a:t/>
            </a:r>
            <a:endParaRPr b="0" sz="1500">
              <a:latin typeface="Lato"/>
              <a:ea typeface="Lato"/>
              <a:cs typeface="Lato"/>
              <a:sym typeface="Lato"/>
            </a:endParaRPr>
          </a:p>
        </p:txBody>
      </p:sp>
      <p:pic>
        <p:nvPicPr>
          <p:cNvPr descr="Image showing a table with three columns and 5 rows. The columns are labelled Attribute 1, 2 and three.&#10;&#10;The second row is highlighted blue with the label &quot;Tuple&quot;, the second column is highlighted orange with the label Attribute and the entire table is labeled Relation" id="95" name="Google Shape;95;p4"/>
          <p:cNvPicPr preferRelativeResize="0"/>
          <p:nvPr/>
        </p:nvPicPr>
        <p:blipFill rotWithShape="1">
          <a:blip r:embed="rId3">
            <a:alphaModFix/>
          </a:blip>
          <a:srcRect b="0" l="0" r="0" t="0"/>
          <a:stretch/>
        </p:blipFill>
        <p:spPr>
          <a:xfrm>
            <a:off x="4674700" y="1266400"/>
            <a:ext cx="4238625" cy="302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Entities and Relationships</a:t>
            </a:r>
            <a:endParaRPr sz="3200" u="none">
              <a:latin typeface="Lato"/>
              <a:ea typeface="Lato"/>
              <a:cs typeface="Lato"/>
              <a:sym typeface="Lato"/>
            </a:endParaRPr>
          </a:p>
        </p:txBody>
      </p:sp>
      <p:sp>
        <p:nvSpPr>
          <p:cNvPr id="101" name="Google Shape;101;p5"/>
          <p:cNvSpPr txBox="1"/>
          <p:nvPr>
            <p:ph idx="1" type="body"/>
          </p:nvPr>
        </p:nvSpPr>
        <p:spPr>
          <a:xfrm>
            <a:off x="230675" y="1396850"/>
            <a:ext cx="4341325" cy="3576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Real world data is described by these concepts: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Entity: A person, place or thing</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Key: An attribute on an entity that uniquely identifies one entity, distinguishing it from another</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Relationship: an association between entities</a:t>
            </a:r>
            <a:endParaRPr/>
          </a:p>
          <a:p>
            <a:pPr indent="-323850" lvl="1" marL="914400" rtl="0" algn="l">
              <a:lnSpc>
                <a:spcPct val="115000"/>
              </a:lnSpc>
              <a:spcBef>
                <a:spcPts val="1000"/>
              </a:spcBef>
              <a:spcAft>
                <a:spcPts val="0"/>
              </a:spcAft>
              <a:buClr>
                <a:schemeClr val="lt1"/>
              </a:buClr>
              <a:buSzPts val="1500"/>
              <a:buFont typeface="Lato"/>
              <a:buChar char="○"/>
            </a:pPr>
            <a:r>
              <a:rPr lang="en-GB" sz="1500">
                <a:solidFill>
                  <a:schemeClr val="lt1"/>
                </a:solidFill>
                <a:latin typeface="Lato"/>
                <a:ea typeface="Lato"/>
                <a:cs typeface="Lato"/>
                <a:sym typeface="Lato"/>
              </a:rPr>
              <a:t>Constraint: a set of rules on Entities, Keys or Relationships</a:t>
            </a:r>
            <a:endParaRPr/>
          </a:p>
          <a:p>
            <a:pPr indent="-228600" lvl="1" marL="914400" rtl="0" algn="l">
              <a:lnSpc>
                <a:spcPct val="115000"/>
              </a:lnSpc>
              <a:spcBef>
                <a:spcPts val="1000"/>
              </a:spcBef>
              <a:spcAft>
                <a:spcPts val="0"/>
              </a:spcAft>
              <a:buClr>
                <a:schemeClr val="lt1"/>
              </a:buClr>
              <a:buSzPts val="1500"/>
              <a:buFont typeface="Lato"/>
              <a:buNone/>
            </a:pPr>
            <a:r>
              <a:t/>
            </a:r>
            <a:endParaRPr sz="1500">
              <a:solidFill>
                <a:schemeClr val="lt1"/>
              </a:solidFill>
              <a:latin typeface="Lato"/>
              <a:ea typeface="Lato"/>
              <a:cs typeface="Lato"/>
              <a:sym typeface="Lato"/>
            </a:endParaRPr>
          </a:p>
        </p:txBody>
      </p:sp>
      <p:pic>
        <p:nvPicPr>
          <p:cNvPr descr="This image shows a multi row table with three columns. The first column is labelled ID and is described as a key. Second column is labelled First Name and is described as a column, The third column is labelled Last Name.  One of the rows is highlighted and described as a row. The entire table is described as an entity" id="102" name="Google Shape;102;p5"/>
          <p:cNvPicPr preferRelativeResize="0"/>
          <p:nvPr/>
        </p:nvPicPr>
        <p:blipFill rotWithShape="1">
          <a:blip r:embed="rId3">
            <a:alphaModFix/>
          </a:blip>
          <a:srcRect b="0" l="0" r="0" t="0"/>
          <a:stretch/>
        </p:blipFill>
        <p:spPr>
          <a:xfrm>
            <a:off x="4491907" y="1266400"/>
            <a:ext cx="4238625" cy="3025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Relationships</a:t>
            </a:r>
            <a:endParaRPr sz="3200" u="none">
              <a:latin typeface="Lato"/>
              <a:ea typeface="Lato"/>
              <a:cs typeface="Lato"/>
              <a:sym typeface="Lato"/>
            </a:endParaRPr>
          </a:p>
        </p:txBody>
      </p:sp>
      <p:pic>
        <p:nvPicPr>
          <p:cNvPr descr="two tables labelled person and car&#10;Arrows on three rows connect to three rows in the car table" id="108" name="Google Shape;108;p6"/>
          <p:cNvPicPr preferRelativeResize="0"/>
          <p:nvPr/>
        </p:nvPicPr>
        <p:blipFill rotWithShape="1">
          <a:blip r:embed="rId3">
            <a:alphaModFix/>
          </a:blip>
          <a:srcRect b="0" l="0" r="0" t="0"/>
          <a:stretch/>
        </p:blipFill>
        <p:spPr>
          <a:xfrm>
            <a:off x="1431662" y="1668900"/>
            <a:ext cx="6159500" cy="273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Normalization</a:t>
            </a:r>
            <a:endParaRPr sz="3200" u="none">
              <a:latin typeface="Lato"/>
              <a:ea typeface="Lato"/>
              <a:cs typeface="Lato"/>
              <a:sym typeface="Lato"/>
            </a:endParaRPr>
          </a:p>
        </p:txBody>
      </p:sp>
      <p:pic>
        <p:nvPicPr>
          <p:cNvPr descr="The tables labelled person, car and ownership. arrow connect the person and Car tables to the ownership table. The ownership table has two columns one labeled ID which matches an ID column in the Person table and a VIN column that matches a column in the Car table.&#10;" id="114" name="Google Shape;114;p7"/>
          <p:cNvPicPr preferRelativeResize="0"/>
          <p:nvPr/>
        </p:nvPicPr>
        <p:blipFill rotWithShape="1">
          <a:blip r:embed="rId3">
            <a:alphaModFix/>
          </a:blip>
          <a:srcRect b="0" l="0" r="0" t="0"/>
          <a:stretch/>
        </p:blipFill>
        <p:spPr>
          <a:xfrm>
            <a:off x="1776957" y="1266399"/>
            <a:ext cx="5816539" cy="36429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Entity-Relationship Diagrams</a:t>
            </a:r>
            <a:endParaRPr sz="3200" u="none">
              <a:latin typeface="Lato"/>
              <a:ea typeface="Lato"/>
              <a:cs typeface="Lato"/>
              <a:sym typeface="Lato"/>
            </a:endParaRPr>
          </a:p>
        </p:txBody>
      </p:sp>
      <p:sp>
        <p:nvSpPr>
          <p:cNvPr id="120" name="Google Shape;120;p8"/>
          <p:cNvSpPr/>
          <p:nvPr/>
        </p:nvSpPr>
        <p:spPr>
          <a:xfrm>
            <a:off x="1873327" y="2109944"/>
            <a:ext cx="1781092" cy="1502796"/>
          </a:xfrm>
          <a:prstGeom prst="rect">
            <a:avLst/>
          </a:prstGeom>
          <a:solidFill>
            <a:schemeClr val="lt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Pet</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a:off x="5416958" y="2110674"/>
            <a:ext cx="1781092" cy="1502796"/>
          </a:xfrm>
          <a:prstGeom prst="rect">
            <a:avLst/>
          </a:prstGeom>
          <a:solidFill>
            <a:schemeClr val="lt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Owner</a:t>
            </a:r>
            <a:endParaRPr b="0" i="0" sz="1400" u="none" cap="none" strike="noStrike">
              <a:solidFill>
                <a:srgbClr val="000000"/>
              </a:solidFill>
              <a:latin typeface="Arial"/>
              <a:ea typeface="Arial"/>
              <a:cs typeface="Arial"/>
              <a:sym typeface="Arial"/>
            </a:endParaRPr>
          </a:p>
        </p:txBody>
      </p:sp>
      <p:cxnSp>
        <p:nvCxnSpPr>
          <p:cNvPr id="122" name="Google Shape;122;p8"/>
          <p:cNvCxnSpPr>
            <a:stCxn id="120" idx="3"/>
            <a:endCxn id="121" idx="1"/>
          </p:cNvCxnSpPr>
          <p:nvPr/>
        </p:nvCxnSpPr>
        <p:spPr>
          <a:xfrm>
            <a:off x="3654419" y="2861342"/>
            <a:ext cx="1762500" cy="600"/>
          </a:xfrm>
          <a:prstGeom prst="straightConnector1">
            <a:avLst/>
          </a:prstGeom>
          <a:noFill/>
          <a:ln cap="flat" cmpd="sng" w="57150">
            <a:solidFill>
              <a:schemeClr val="lt1"/>
            </a:solidFill>
            <a:prstDash val="solid"/>
            <a:round/>
            <a:headEnd len="sm" w="sm" type="none"/>
            <a:tailEnd len="sm" w="sm" type="none"/>
          </a:ln>
        </p:spPr>
      </p:cxnSp>
      <p:cxnSp>
        <p:nvCxnSpPr>
          <p:cNvPr id="123" name="Google Shape;123;p8"/>
          <p:cNvCxnSpPr/>
          <p:nvPr/>
        </p:nvCxnSpPr>
        <p:spPr>
          <a:xfrm>
            <a:off x="5099569" y="2862072"/>
            <a:ext cx="317389" cy="185928"/>
          </a:xfrm>
          <a:prstGeom prst="straightConnector1">
            <a:avLst/>
          </a:prstGeom>
          <a:noFill/>
          <a:ln cap="flat" cmpd="sng" w="57150">
            <a:solidFill>
              <a:schemeClr val="lt1"/>
            </a:solidFill>
            <a:prstDash val="solid"/>
            <a:round/>
            <a:headEnd len="sm" w="sm" type="none"/>
            <a:tailEnd len="sm" w="sm" type="none"/>
          </a:ln>
        </p:spPr>
      </p:cxnSp>
      <p:cxnSp>
        <p:nvCxnSpPr>
          <p:cNvPr id="124" name="Google Shape;124;p8"/>
          <p:cNvCxnSpPr/>
          <p:nvPr/>
        </p:nvCxnSpPr>
        <p:spPr>
          <a:xfrm flipH="1" rot="10800000">
            <a:off x="5103279" y="2675414"/>
            <a:ext cx="317389" cy="185928"/>
          </a:xfrm>
          <a:prstGeom prst="straightConnector1">
            <a:avLst/>
          </a:prstGeom>
          <a:noFill/>
          <a:ln cap="flat" cmpd="sng" w="57150">
            <a:solidFill>
              <a:schemeClr val="lt1"/>
            </a:solidFill>
            <a:prstDash val="solid"/>
            <a:round/>
            <a:headEnd len="sm" w="sm" type="none"/>
            <a:tailEnd len="sm" w="sm" type="none"/>
          </a:ln>
        </p:spPr>
      </p:cxnSp>
      <p:cxnSp>
        <p:nvCxnSpPr>
          <p:cNvPr id="125" name="Google Shape;125;p8"/>
          <p:cNvCxnSpPr/>
          <p:nvPr/>
        </p:nvCxnSpPr>
        <p:spPr>
          <a:xfrm flipH="1">
            <a:off x="3658129" y="2862072"/>
            <a:ext cx="317389" cy="185928"/>
          </a:xfrm>
          <a:prstGeom prst="straightConnector1">
            <a:avLst/>
          </a:prstGeom>
          <a:noFill/>
          <a:ln cap="flat" cmpd="sng" w="57150">
            <a:solidFill>
              <a:schemeClr val="lt1"/>
            </a:solidFill>
            <a:prstDash val="solid"/>
            <a:round/>
            <a:headEnd len="sm" w="sm" type="none"/>
            <a:tailEnd len="sm" w="sm" type="none"/>
          </a:ln>
        </p:spPr>
      </p:cxnSp>
      <p:cxnSp>
        <p:nvCxnSpPr>
          <p:cNvPr id="126" name="Google Shape;126;p8"/>
          <p:cNvCxnSpPr/>
          <p:nvPr/>
        </p:nvCxnSpPr>
        <p:spPr>
          <a:xfrm rot="10800000">
            <a:off x="3661839" y="2675414"/>
            <a:ext cx="317389" cy="185928"/>
          </a:xfrm>
          <a:prstGeom prst="straightConnector1">
            <a:avLst/>
          </a:prstGeom>
          <a:noFill/>
          <a:ln cap="flat" cmpd="sng" w="57150">
            <a:solidFill>
              <a:schemeClr val="lt1"/>
            </a:solidFill>
            <a:prstDash val="solid"/>
            <a:round/>
            <a:headEnd len="sm" w="sm" type="none"/>
            <a:tailEnd len="sm" w="sm" type="none"/>
          </a:ln>
        </p:spPr>
      </p:cxnSp>
      <p:cxnSp>
        <p:nvCxnSpPr>
          <p:cNvPr id="127" name="Google Shape;127;p8"/>
          <p:cNvCxnSpPr/>
          <p:nvPr/>
        </p:nvCxnSpPr>
        <p:spPr>
          <a:xfrm>
            <a:off x="4965192" y="2719565"/>
            <a:ext cx="0" cy="283553"/>
          </a:xfrm>
          <a:prstGeom prst="straightConnector1">
            <a:avLst/>
          </a:prstGeom>
          <a:noFill/>
          <a:ln cap="flat" cmpd="sng" w="44450">
            <a:solidFill>
              <a:schemeClr val="lt1"/>
            </a:solidFill>
            <a:prstDash val="solid"/>
            <a:round/>
            <a:headEnd len="sm" w="sm" type="none"/>
            <a:tailEnd len="sm" w="sm" type="none"/>
          </a:ln>
        </p:spPr>
      </p:cxnSp>
      <p:sp>
        <p:nvSpPr>
          <p:cNvPr id="128" name="Google Shape;128;p8"/>
          <p:cNvSpPr/>
          <p:nvPr/>
        </p:nvSpPr>
        <p:spPr>
          <a:xfrm>
            <a:off x="4060267" y="2768378"/>
            <a:ext cx="228600" cy="209452"/>
          </a:xfrm>
          <a:prstGeom prst="ellipse">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8"/>
          <p:cNvSpPr txBox="1"/>
          <p:nvPr/>
        </p:nvSpPr>
        <p:spPr>
          <a:xfrm>
            <a:off x="4060267" y="2417080"/>
            <a:ext cx="11818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rial"/>
                <a:ea typeface="Arial"/>
                <a:cs typeface="Arial"/>
                <a:sym typeface="Arial"/>
              </a:rPr>
              <a:t>is owned by</a:t>
            </a:r>
            <a:endParaRPr b="0" i="0" sz="1400" u="none" cap="none" strike="noStrike">
              <a:solidFill>
                <a:srgbClr val="000000"/>
              </a:solidFill>
              <a:latin typeface="Arial"/>
              <a:ea typeface="Arial"/>
              <a:cs typeface="Arial"/>
              <a:sym typeface="Arial"/>
            </a:endParaRPr>
          </a:p>
        </p:txBody>
      </p:sp>
      <p:sp>
        <p:nvSpPr>
          <p:cNvPr id="130" name="Google Shape;130;p8"/>
          <p:cNvSpPr txBox="1"/>
          <p:nvPr/>
        </p:nvSpPr>
        <p:spPr>
          <a:xfrm>
            <a:off x="4295576" y="2955036"/>
            <a:ext cx="7112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Arial"/>
                <a:ea typeface="Arial"/>
                <a:cs typeface="Arial"/>
                <a:sym typeface="Arial"/>
              </a:rPr>
              <a:t>owns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Subtypes</a:t>
            </a:r>
            <a:endParaRPr sz="3200" u="none">
              <a:latin typeface="Lato"/>
              <a:ea typeface="Lato"/>
              <a:cs typeface="Lato"/>
              <a:sym typeface="Lato"/>
            </a:endParaRPr>
          </a:p>
        </p:txBody>
      </p:sp>
      <p:sp>
        <p:nvSpPr>
          <p:cNvPr id="136" name="Google Shape;136;p9"/>
          <p:cNvSpPr/>
          <p:nvPr/>
        </p:nvSpPr>
        <p:spPr>
          <a:xfrm>
            <a:off x="2245846" y="3048000"/>
            <a:ext cx="1781092" cy="1502796"/>
          </a:xfrm>
          <a:prstGeom prst="rect">
            <a:avLst/>
          </a:prstGeom>
          <a:solidFill>
            <a:schemeClr val="lt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Cat</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4172110" y="882738"/>
            <a:ext cx="1781092" cy="1502796"/>
          </a:xfrm>
          <a:prstGeom prst="rect">
            <a:avLst/>
          </a:prstGeom>
          <a:solidFill>
            <a:schemeClr val="lt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Pet</a:t>
            </a:r>
            <a:endParaRPr b="0" i="0" sz="1400" u="none" cap="none" strike="noStrike">
              <a:solidFill>
                <a:srgbClr val="000000"/>
              </a:solidFill>
              <a:latin typeface="Arial"/>
              <a:ea typeface="Arial"/>
              <a:cs typeface="Arial"/>
              <a:sym typeface="Arial"/>
            </a:endParaRPr>
          </a:p>
        </p:txBody>
      </p:sp>
      <p:cxnSp>
        <p:nvCxnSpPr>
          <p:cNvPr id="138" name="Google Shape;138;p9"/>
          <p:cNvCxnSpPr>
            <a:endCxn id="137" idx="2"/>
          </p:cNvCxnSpPr>
          <p:nvPr/>
        </p:nvCxnSpPr>
        <p:spPr>
          <a:xfrm rot="10800000">
            <a:off x="5062656" y="2385534"/>
            <a:ext cx="2400" cy="415800"/>
          </a:xfrm>
          <a:prstGeom prst="straightConnector1">
            <a:avLst/>
          </a:prstGeom>
          <a:noFill/>
          <a:ln cap="flat" cmpd="sng" w="57150">
            <a:solidFill>
              <a:schemeClr val="lt1"/>
            </a:solidFill>
            <a:prstDash val="solid"/>
            <a:round/>
            <a:headEnd len="sm" w="sm" type="none"/>
            <a:tailEnd len="sm" w="sm" type="none"/>
          </a:ln>
        </p:spPr>
      </p:cxnSp>
      <p:sp>
        <p:nvSpPr>
          <p:cNvPr id="139" name="Google Shape;139;p9"/>
          <p:cNvSpPr/>
          <p:nvPr/>
        </p:nvSpPr>
        <p:spPr>
          <a:xfrm>
            <a:off x="6047105" y="3010760"/>
            <a:ext cx="1781092" cy="1502796"/>
          </a:xfrm>
          <a:prstGeom prst="rect">
            <a:avLst/>
          </a:prstGeom>
          <a:solidFill>
            <a:schemeClr val="lt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Dog</a:t>
            </a:r>
            <a:endParaRPr b="0" i="0" sz="1400" u="none" cap="none" strike="noStrike">
              <a:solidFill>
                <a:srgbClr val="000000"/>
              </a:solidFill>
              <a:latin typeface="Arial"/>
              <a:ea typeface="Arial"/>
              <a:cs typeface="Arial"/>
              <a:sym typeface="Arial"/>
            </a:endParaRPr>
          </a:p>
        </p:txBody>
      </p:sp>
      <p:cxnSp>
        <p:nvCxnSpPr>
          <p:cNvPr id="140" name="Google Shape;140;p9"/>
          <p:cNvCxnSpPr/>
          <p:nvPr/>
        </p:nvCxnSpPr>
        <p:spPr>
          <a:xfrm rot="10800000">
            <a:off x="3136392" y="2801448"/>
            <a:ext cx="3801259" cy="0"/>
          </a:xfrm>
          <a:prstGeom prst="straightConnector1">
            <a:avLst/>
          </a:prstGeom>
          <a:noFill/>
          <a:ln cap="flat" cmpd="sng" w="57150">
            <a:solidFill>
              <a:schemeClr val="lt1"/>
            </a:solidFill>
            <a:prstDash val="solid"/>
            <a:round/>
            <a:headEnd len="sm" w="sm" type="none"/>
            <a:tailEnd len="sm" w="sm" type="none"/>
          </a:ln>
        </p:spPr>
      </p:cxnSp>
      <p:cxnSp>
        <p:nvCxnSpPr>
          <p:cNvPr id="141" name="Google Shape;141;p9"/>
          <p:cNvCxnSpPr/>
          <p:nvPr/>
        </p:nvCxnSpPr>
        <p:spPr>
          <a:xfrm rot="10800000">
            <a:off x="3136392" y="2770724"/>
            <a:ext cx="2457" cy="277276"/>
          </a:xfrm>
          <a:prstGeom prst="straightConnector1">
            <a:avLst/>
          </a:prstGeom>
          <a:noFill/>
          <a:ln cap="flat" cmpd="sng" w="57150">
            <a:solidFill>
              <a:schemeClr val="lt1"/>
            </a:solidFill>
            <a:prstDash val="solid"/>
            <a:round/>
            <a:headEnd len="sm" w="sm" type="none"/>
            <a:tailEnd len="sm" w="sm" type="none"/>
          </a:ln>
        </p:spPr>
      </p:cxnSp>
      <p:cxnSp>
        <p:nvCxnSpPr>
          <p:cNvPr id="142" name="Google Shape;142;p9"/>
          <p:cNvCxnSpPr/>
          <p:nvPr/>
        </p:nvCxnSpPr>
        <p:spPr>
          <a:xfrm rot="10800000">
            <a:off x="6932549" y="2806759"/>
            <a:ext cx="2457" cy="277276"/>
          </a:xfrm>
          <a:prstGeom prst="straightConnector1">
            <a:avLst/>
          </a:prstGeom>
          <a:noFill/>
          <a:ln cap="flat" cmpd="sng" w="57150">
            <a:solidFill>
              <a:schemeClr val="lt1"/>
            </a:solidFill>
            <a:prstDash val="solid"/>
            <a:round/>
            <a:headEnd len="sm" w="sm" type="none"/>
            <a:tailEnd len="sm" w="sm" type="none"/>
          </a:ln>
        </p:spPr>
      </p:cxnSp>
      <p:sp>
        <p:nvSpPr>
          <p:cNvPr id="143" name="Google Shape;143;p9"/>
          <p:cNvSpPr/>
          <p:nvPr/>
        </p:nvSpPr>
        <p:spPr>
          <a:xfrm rot="5400000">
            <a:off x="4870632" y="2607330"/>
            <a:ext cx="384048" cy="422812"/>
          </a:xfrm>
          <a:prstGeom prst="chord">
            <a:avLst>
              <a:gd fmla="val 5334404" name="adj1"/>
              <a:gd fmla="val 16200000" name="adj2"/>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