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Economica"/>
      <p:regular r:id="rId26"/>
      <p:bold r:id="rId27"/>
      <p:italic r:id="rId28"/>
      <p:boldItalic r:id="rId29"/>
    </p:embeddedFont>
    <p:embeddedFont>
      <p:font typeface="Roboto"/>
      <p:regular r:id="rId30"/>
      <p:bold r:id="rId31"/>
      <p:italic r:id="rId32"/>
      <p:boldItalic r:id="rId33"/>
    </p:embeddedFont>
    <p:embeddedFont>
      <p:font typeface="Lato"/>
      <p:regular r:id="rId34"/>
      <p:bold r:id="rId35"/>
      <p:italic r:id="rId36"/>
      <p:boldItalic r:id="rId37"/>
    </p:embeddedFont>
    <p:embeddedFont>
      <p:font typeface="Poppins"/>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6" roundtripDataSignature="AMtx7mhE2G5kKk7TAvgmNuDc1fZ1jJ6Q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B29065-7467-46E9-8775-23726876B27E}">
  <a:tblStyle styleId="{26B29065-7467-46E9-8775-23726876B27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italic.fntdata"/><Relationship Id="rId20" Type="http://schemas.openxmlformats.org/officeDocument/2006/relationships/slide" Target="slides/slide14.xml"/><Relationship Id="rId42" Type="http://schemas.openxmlformats.org/officeDocument/2006/relationships/font" Target="fonts/OpenSans-regular.fntdata"/><Relationship Id="rId41" Type="http://schemas.openxmlformats.org/officeDocument/2006/relationships/font" Target="fonts/Poppins-boldItalic.fntdata"/><Relationship Id="rId22" Type="http://schemas.openxmlformats.org/officeDocument/2006/relationships/slide" Target="slides/slide16.xml"/><Relationship Id="rId44" Type="http://schemas.openxmlformats.org/officeDocument/2006/relationships/font" Target="fonts/OpenSans-italic.fntdata"/><Relationship Id="rId21" Type="http://schemas.openxmlformats.org/officeDocument/2006/relationships/slide" Target="slides/slide15.xml"/><Relationship Id="rId43" Type="http://schemas.openxmlformats.org/officeDocument/2006/relationships/font" Target="fonts/OpenSans-bold.fntdata"/><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Economica-regular.fntdata"/><Relationship Id="rId25" Type="http://schemas.openxmlformats.org/officeDocument/2006/relationships/slide" Target="slides/slide19.xml"/><Relationship Id="rId28" Type="http://schemas.openxmlformats.org/officeDocument/2006/relationships/font" Target="fonts/Economica-italic.fntdata"/><Relationship Id="rId27" Type="http://schemas.openxmlformats.org/officeDocument/2006/relationships/font" Target="fonts/Economic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Economica-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39" Type="http://schemas.openxmlformats.org/officeDocument/2006/relationships/font" Target="fonts/Poppins-bold.fntdata"/><Relationship Id="rId16" Type="http://schemas.openxmlformats.org/officeDocument/2006/relationships/slide" Target="slides/slide10.xml"/><Relationship Id="rId38" Type="http://schemas.openxmlformats.org/officeDocument/2006/relationships/font" Target="fonts/Poppins-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73" name="Google Shape;7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141" name="Google Shape;141;p10:notes"/>
          <p:cNvSpPr/>
          <p:nvPr>
            <p:ph idx="2" type="sldImg"/>
          </p:nvPr>
        </p:nvSpPr>
        <p:spPr>
          <a:xfrm>
            <a:off x="397565" y="685488"/>
            <a:ext cx="606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e5a0ed5efe_2_0: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148" name="Google Shape;148;g2e5a0ed5efe_2_0:notes"/>
          <p:cNvSpPr/>
          <p:nvPr>
            <p:ph idx="2" type="sldImg"/>
          </p:nvPr>
        </p:nvSpPr>
        <p:spPr>
          <a:xfrm>
            <a:off x="397565" y="685488"/>
            <a:ext cx="606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155" name="Google Shape;155;p11:notes"/>
          <p:cNvSpPr/>
          <p:nvPr>
            <p:ph idx="2" type="sldImg"/>
          </p:nvPr>
        </p:nvSpPr>
        <p:spPr>
          <a:xfrm>
            <a:off x="397565" y="685488"/>
            <a:ext cx="606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162" name="Google Shape;162;p12:notes"/>
          <p:cNvSpPr/>
          <p:nvPr>
            <p:ph idx="2" type="sldImg"/>
          </p:nvPr>
        </p:nvSpPr>
        <p:spPr>
          <a:xfrm>
            <a:off x="397565" y="685488"/>
            <a:ext cx="606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169" name="Google Shape;169;p13:notes"/>
          <p:cNvSpPr/>
          <p:nvPr>
            <p:ph idx="2" type="sldImg"/>
          </p:nvPr>
        </p:nvSpPr>
        <p:spPr>
          <a:xfrm>
            <a:off x="397565" y="685488"/>
            <a:ext cx="606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177" name="Google Shape;177;p14:notes"/>
          <p:cNvSpPr/>
          <p:nvPr>
            <p:ph idx="2" type="sldImg"/>
          </p:nvPr>
        </p:nvSpPr>
        <p:spPr>
          <a:xfrm>
            <a:off x="397565" y="685488"/>
            <a:ext cx="606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185" name="Google Shape;185;p15:notes"/>
          <p:cNvSpPr/>
          <p:nvPr>
            <p:ph idx="2" type="sldImg"/>
          </p:nvPr>
        </p:nvSpPr>
        <p:spPr>
          <a:xfrm>
            <a:off x="397565" y="685488"/>
            <a:ext cx="606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192" name="Google Shape;192;p16:notes"/>
          <p:cNvSpPr/>
          <p:nvPr>
            <p:ph idx="2" type="sldImg"/>
          </p:nvPr>
        </p:nvSpPr>
        <p:spPr>
          <a:xfrm>
            <a:off x="397565" y="685488"/>
            <a:ext cx="606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199" name="Google Shape;199;p17:notes"/>
          <p:cNvSpPr/>
          <p:nvPr>
            <p:ph idx="2" type="sldImg"/>
          </p:nvPr>
        </p:nvSpPr>
        <p:spPr>
          <a:xfrm>
            <a:off x="397565" y="685488"/>
            <a:ext cx="606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205" name="Google Shape;205;p18:notes"/>
          <p:cNvSpPr/>
          <p:nvPr>
            <p:ph idx="2" type="sldImg"/>
          </p:nvPr>
        </p:nvSpPr>
        <p:spPr>
          <a:xfrm>
            <a:off x="397565" y="685488"/>
            <a:ext cx="606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79" name="Google Shape;7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228600" lvl="0" marL="457200" rtl="0" algn="l">
              <a:lnSpc>
                <a:spcPct val="115000"/>
              </a:lnSpc>
              <a:spcBef>
                <a:spcPts val="1500"/>
              </a:spcBef>
              <a:spcAft>
                <a:spcPts val="0"/>
              </a:spcAft>
              <a:buClr>
                <a:srgbClr val="0D0D0D"/>
              </a:buClr>
              <a:buSzPts val="1200"/>
              <a:buFont typeface="Roboto"/>
              <a:buNone/>
            </a:pPr>
            <a:r>
              <a:rPr lang="en-GB" sz="1200">
                <a:solidFill>
                  <a:srgbClr val="0D0D0D"/>
                </a:solidFill>
                <a:latin typeface="Roboto"/>
                <a:ea typeface="Roboto"/>
                <a:cs typeface="Roboto"/>
                <a:sym typeface="Roboto"/>
              </a:rPr>
              <a:t>Last week, we spoke about SQL databases and why they are slows due to its prioritization of integrity. The checks needed to maintain integrity can take time. NoSQL on the other hand, gives you the low latency setup needed from many of today’s application. </a:t>
            </a:r>
            <a:endParaRPr sz="1200">
              <a:solidFill>
                <a:srgbClr val="0D0D0D"/>
              </a:solidFill>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t/>
            </a:r>
            <a:endParaRPr b="1"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b="1" lang="en-GB" sz="1200">
                <a:solidFill>
                  <a:srgbClr val="0D0D0D"/>
                </a:solidFill>
                <a:highlight>
                  <a:srgbClr val="FFFFFF"/>
                </a:highlight>
                <a:latin typeface="Roboto"/>
                <a:ea typeface="Roboto"/>
                <a:cs typeface="Roboto"/>
                <a:sym typeface="Roboto"/>
              </a:rPr>
              <a:t>Scalability</a:t>
            </a:r>
            <a:r>
              <a:rPr lang="en-GB" sz="1200">
                <a:solidFill>
                  <a:srgbClr val="0D0D0D"/>
                </a:solidFill>
                <a:highlight>
                  <a:srgbClr val="FFFFFF"/>
                </a:highlight>
                <a:latin typeface="Roboto"/>
                <a:ea typeface="Roboto"/>
                <a:cs typeface="Roboto"/>
                <a:sym typeface="Roboto"/>
              </a:rPr>
              <a:t>: SQL databases often struggle to scale horizontally across multiple servers, especially when dealing with huge amounts of data. NoSQL databases, on the other hand, are designed to scale easily and handle large volumes of data by distributing data across many servers.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b="1" lang="en-GB" sz="1200">
                <a:solidFill>
                  <a:srgbClr val="0D0D0D"/>
                </a:solidFill>
                <a:highlight>
                  <a:srgbClr val="FFFFFF"/>
                </a:highlight>
                <a:latin typeface="Roboto"/>
                <a:ea typeface="Roboto"/>
                <a:cs typeface="Roboto"/>
                <a:sym typeface="Roboto"/>
              </a:rPr>
              <a:t>Flexibility</a:t>
            </a:r>
            <a:r>
              <a:rPr lang="en-GB" sz="1200">
                <a:solidFill>
                  <a:srgbClr val="0D0D0D"/>
                </a:solidFill>
                <a:highlight>
                  <a:srgbClr val="FFFFFF"/>
                </a:highlight>
                <a:latin typeface="Roboto"/>
                <a:ea typeface="Roboto"/>
                <a:cs typeface="Roboto"/>
                <a:sym typeface="Roboto"/>
              </a:rPr>
              <a:t>: Traditional relational databases impose a rigid schema, requiring data to be structured in tables with predefined schemas. NoSQL databases offer more flexibility, allowing for schema-less or schema-less approaches, which is particularly useful for applications dealing with constantly changing data formats or where the data structure is not well-defined in advance. </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Give example about having to take a database offline in order to add and backfill a column</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b="1" lang="en-GB" sz="1200">
                <a:solidFill>
                  <a:srgbClr val="0D0D0D"/>
                </a:solidFill>
                <a:highlight>
                  <a:srgbClr val="FFFFFF"/>
                </a:highlight>
                <a:latin typeface="Roboto"/>
                <a:ea typeface="Roboto"/>
                <a:cs typeface="Roboto"/>
                <a:sym typeface="Roboto"/>
              </a:rPr>
              <a:t>Performance</a:t>
            </a:r>
            <a:r>
              <a:rPr lang="en-GB" sz="1200">
                <a:solidFill>
                  <a:srgbClr val="0D0D0D"/>
                </a:solidFill>
                <a:highlight>
                  <a:srgbClr val="FFFFFF"/>
                </a:highlight>
                <a:latin typeface="Roboto"/>
                <a:ea typeface="Roboto"/>
                <a:cs typeface="Roboto"/>
                <a:sym typeface="Roboto"/>
              </a:rPr>
              <a:t>: NoSQL databases are often optimized for specific use cases, offering better performance for tasks like real-time analytics, high-speed transactions, and content management systems.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b="1" lang="en-GB" sz="1200">
                <a:solidFill>
                  <a:srgbClr val="0D0D0D"/>
                </a:solidFill>
                <a:highlight>
                  <a:srgbClr val="FFFFFF"/>
                </a:highlight>
                <a:latin typeface="Roboto"/>
                <a:ea typeface="Roboto"/>
                <a:cs typeface="Roboto"/>
                <a:sym typeface="Roboto"/>
              </a:rPr>
              <a:t>Big Data</a:t>
            </a:r>
            <a:r>
              <a:rPr lang="en-GB" sz="1200">
                <a:solidFill>
                  <a:srgbClr val="0D0D0D"/>
                </a:solidFill>
                <a:highlight>
                  <a:srgbClr val="FFFFFF"/>
                </a:highlight>
                <a:latin typeface="Roboto"/>
                <a:ea typeface="Roboto"/>
                <a:cs typeface="Roboto"/>
                <a:sym typeface="Roboto"/>
              </a:rPr>
              <a:t>: With the advent of big data, traditional relational databases struggled to efficiently handle the massive volumes of data generated by modern applications, social media platforms, IoT devices, etc. NoSQL databases provide better support for handling big data workloads.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b="1" lang="en-GB" sz="1200">
                <a:solidFill>
                  <a:srgbClr val="0D0D0D"/>
                </a:solidFill>
                <a:highlight>
                  <a:srgbClr val="FFFFFF"/>
                </a:highlight>
                <a:latin typeface="Roboto"/>
                <a:ea typeface="Roboto"/>
                <a:cs typeface="Roboto"/>
                <a:sym typeface="Roboto"/>
              </a:rPr>
              <a:t>Distribution</a:t>
            </a:r>
            <a:r>
              <a:rPr lang="en-GB" sz="1200">
                <a:solidFill>
                  <a:srgbClr val="0D0D0D"/>
                </a:solidFill>
                <a:highlight>
                  <a:srgbClr val="FFFFFF"/>
                </a:highlight>
                <a:latin typeface="Roboto"/>
                <a:ea typeface="Roboto"/>
                <a:cs typeface="Roboto"/>
                <a:sym typeface="Roboto"/>
              </a:rPr>
              <a:t>: NoSQL databases are designed to work well in distributed environments, where data is spread across multiple servers or data centers. This makes them suitable for applications requiring high availability and fault tolerance.</a:t>
            </a:r>
            <a:endParaRPr sz="1200">
              <a:solidFill>
                <a:srgbClr val="0D0D0D"/>
              </a:solidFill>
              <a:highlight>
                <a:srgbClr val="FFFFFF"/>
              </a:highlight>
              <a:latin typeface="Roboto"/>
              <a:ea typeface="Roboto"/>
              <a:cs typeface="Roboto"/>
              <a:sym typeface="Roboto"/>
            </a:endParaRPr>
          </a:p>
          <a:p>
            <a:pPr indent="0" lvl="0" marL="0" rtl="0" algn="l">
              <a:lnSpc>
                <a:spcPct val="100000"/>
              </a:lnSpc>
              <a:spcBef>
                <a:spcPts val="1500"/>
              </a:spcBef>
              <a:spcAft>
                <a:spcPts val="0"/>
              </a:spcAft>
              <a:buSzPts val="1100"/>
              <a:buNone/>
            </a:pPr>
            <a:r>
              <a:t/>
            </a:r>
            <a:endParaRPr/>
          </a:p>
        </p:txBody>
      </p:sp>
      <p:sp>
        <p:nvSpPr>
          <p:cNvPr id="85" name="Google Shape;8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1400"/>
              </a:spcBef>
              <a:spcAft>
                <a:spcPts val="0"/>
              </a:spcAft>
              <a:buClr>
                <a:schemeClr val="dk1"/>
              </a:buClr>
              <a:buSzPts val="1100"/>
              <a:buFont typeface="Arial"/>
              <a:buNone/>
            </a:pPr>
            <a:r>
              <a:rPr b="1" lang="en-GB" sz="1300">
                <a:solidFill>
                  <a:schemeClr val="dk1"/>
                </a:solidFill>
              </a:rPr>
              <a:t>Key-Value NoSQL Databases</a:t>
            </a:r>
            <a:endParaRPr b="1" sz="13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GB">
                <a:solidFill>
                  <a:schemeClr val="dk1"/>
                </a:solidFill>
              </a:rPr>
              <a:t>Description</a:t>
            </a:r>
            <a:r>
              <a:rPr lang="en-GB">
                <a:solidFill>
                  <a:schemeClr val="dk1"/>
                </a:solidFill>
              </a:rPr>
              <a:t>: Key-Value databases store data as a collection of key-value pairs, where a unique key is used to identify a value. This model is simple and allows for fast retrieval of data.</a:t>
            </a:r>
            <a:endParaRPr>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GB">
                <a:solidFill>
                  <a:schemeClr val="dk1"/>
                </a:solidFill>
              </a:rPr>
              <a:t>Examples</a:t>
            </a:r>
            <a:r>
              <a:rPr lang="en-GB">
                <a:solidFill>
                  <a:schemeClr val="dk1"/>
                </a:solidFill>
              </a:rPr>
              <a:t>: Redis, Memcached</a:t>
            </a:r>
            <a:endParaRPr>
              <a:solidFill>
                <a:schemeClr val="dk1"/>
              </a:solidFill>
            </a:endParaRPr>
          </a:p>
          <a:p>
            <a:pPr indent="0" lvl="0" marL="0" rtl="0" algn="l">
              <a:lnSpc>
                <a:spcPct val="100000"/>
              </a:lnSpc>
              <a:spcBef>
                <a:spcPts val="1400"/>
              </a:spcBef>
              <a:spcAft>
                <a:spcPts val="0"/>
              </a:spcAft>
              <a:buClr>
                <a:schemeClr val="dk1"/>
              </a:buClr>
              <a:buSzPts val="1100"/>
              <a:buFont typeface="Arial"/>
              <a:buNone/>
            </a:pPr>
            <a:r>
              <a:rPr b="1" lang="en-GB" sz="1300">
                <a:solidFill>
                  <a:schemeClr val="dk1"/>
                </a:solidFill>
              </a:rPr>
              <a:t>Graph Databases</a:t>
            </a:r>
            <a:endParaRPr b="1" sz="13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GB">
                <a:solidFill>
                  <a:schemeClr val="dk1"/>
                </a:solidFill>
              </a:rPr>
              <a:t>Description</a:t>
            </a:r>
            <a:r>
              <a:rPr lang="en-GB">
                <a:solidFill>
                  <a:schemeClr val="dk1"/>
                </a:solidFill>
              </a:rPr>
              <a:t>: Graph databases store data in nodes (entities) and edges (relationships). This structure is optimized for querying and traversing complex relationships and interconnections between data points.</a:t>
            </a:r>
            <a:endParaRPr>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GB">
                <a:solidFill>
                  <a:schemeClr val="dk1"/>
                </a:solidFill>
              </a:rPr>
              <a:t>Examples</a:t>
            </a:r>
            <a:r>
              <a:rPr lang="en-GB">
                <a:solidFill>
                  <a:schemeClr val="dk1"/>
                </a:solidFill>
              </a:rPr>
              <a:t>: Neo4j, Amazon Neptune</a:t>
            </a:r>
            <a:endParaRPr>
              <a:solidFill>
                <a:schemeClr val="dk1"/>
              </a:solidFill>
            </a:endParaRPr>
          </a:p>
          <a:p>
            <a:pPr indent="0" lvl="0" marL="0" rtl="0" algn="l">
              <a:lnSpc>
                <a:spcPct val="100000"/>
              </a:lnSpc>
              <a:spcBef>
                <a:spcPts val="1400"/>
              </a:spcBef>
              <a:spcAft>
                <a:spcPts val="0"/>
              </a:spcAft>
              <a:buClr>
                <a:schemeClr val="dk1"/>
              </a:buClr>
              <a:buSzPts val="1100"/>
              <a:buFont typeface="Arial"/>
              <a:buNone/>
            </a:pPr>
            <a:r>
              <a:rPr b="1" lang="en-GB" sz="1300">
                <a:solidFill>
                  <a:schemeClr val="dk1"/>
                </a:solidFill>
              </a:rPr>
              <a:t>Document Databases</a:t>
            </a:r>
            <a:endParaRPr b="1" sz="13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GB">
                <a:solidFill>
                  <a:schemeClr val="dk1"/>
                </a:solidFill>
              </a:rPr>
              <a:t>Description</a:t>
            </a:r>
            <a:r>
              <a:rPr lang="en-GB">
                <a:solidFill>
                  <a:schemeClr val="dk1"/>
                </a:solidFill>
              </a:rPr>
              <a:t>: Document databases store data as documents, typically in JSON, BSON, or XML format. Each document is a self-contained unit of data, which can include nested structures and arrays, allowing for flexible and semi-structured data storage.</a:t>
            </a:r>
            <a:endParaRPr>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GB">
                <a:solidFill>
                  <a:schemeClr val="dk1"/>
                </a:solidFill>
              </a:rPr>
              <a:t>Examples</a:t>
            </a:r>
            <a:r>
              <a:rPr lang="en-GB">
                <a:solidFill>
                  <a:schemeClr val="dk1"/>
                </a:solidFill>
              </a:rPr>
              <a:t>: MongoDB, CouchDB</a:t>
            </a:r>
            <a:endParaRPr>
              <a:solidFill>
                <a:schemeClr val="dk1"/>
              </a:solidFill>
            </a:endParaRPr>
          </a:p>
          <a:p>
            <a:pPr indent="0" lvl="0" marL="0" rtl="0" algn="l">
              <a:lnSpc>
                <a:spcPct val="100000"/>
              </a:lnSpc>
              <a:spcBef>
                <a:spcPts val="1400"/>
              </a:spcBef>
              <a:spcAft>
                <a:spcPts val="0"/>
              </a:spcAft>
              <a:buClr>
                <a:schemeClr val="dk1"/>
              </a:buClr>
              <a:buSzPts val="1100"/>
              <a:buFont typeface="Arial"/>
              <a:buNone/>
            </a:pPr>
            <a:r>
              <a:rPr b="1" lang="en-GB" sz="1300">
                <a:solidFill>
                  <a:schemeClr val="dk1"/>
                </a:solidFill>
              </a:rPr>
              <a:t>Column Store Databases</a:t>
            </a:r>
            <a:endParaRPr b="1" sz="13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GB">
                <a:solidFill>
                  <a:schemeClr val="dk1"/>
                </a:solidFill>
              </a:rPr>
              <a:t>Description</a:t>
            </a:r>
            <a:r>
              <a:rPr lang="en-GB">
                <a:solidFill>
                  <a:schemeClr val="dk1"/>
                </a:solidFill>
              </a:rPr>
              <a:t>: Column store databases store data in columns rather than rows, which makes them highly efficient for read-heavy operations and analytical queries. Each column is stored separately, allowing for better compression and faster access to individual columns.</a:t>
            </a:r>
            <a:endParaRPr>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GB">
                <a:solidFill>
                  <a:schemeClr val="dk1"/>
                </a:solidFill>
              </a:rPr>
              <a:t>Examples</a:t>
            </a:r>
            <a:r>
              <a:rPr lang="en-GB">
                <a:solidFill>
                  <a:schemeClr val="dk1"/>
                </a:solidFill>
              </a:rPr>
              <a:t>: Apache Cassandra, HBase</a:t>
            </a:r>
            <a:endParaRPr>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GB">
                <a:solidFill>
                  <a:schemeClr val="dk1"/>
                </a:solidFill>
              </a:rPr>
              <a:t>These descriptions should help clarify the basic concepts and typical use cases for each type of NoSQL database.</a:t>
            </a:r>
            <a:endParaRPr>
              <a:solidFill>
                <a:schemeClr val="dk1"/>
              </a:solidFill>
            </a:endParaRPr>
          </a:p>
          <a:p>
            <a:pPr indent="0" lvl="0" marL="0" rtl="0" algn="l">
              <a:lnSpc>
                <a:spcPct val="100000"/>
              </a:lnSpc>
              <a:spcBef>
                <a:spcPts val="1200"/>
              </a:spcBef>
              <a:spcAft>
                <a:spcPts val="0"/>
              </a:spcAft>
              <a:buSzPts val="1100"/>
              <a:buNone/>
            </a:pPr>
            <a:r>
              <a:t/>
            </a:r>
            <a:endParaRPr/>
          </a:p>
        </p:txBody>
      </p:sp>
      <p:sp>
        <p:nvSpPr>
          <p:cNvPr id="91" name="Google Shape;91;p4:notes"/>
          <p:cNvSpPr/>
          <p:nvPr>
            <p:ph idx="2" type="sldImg"/>
          </p:nvPr>
        </p:nvSpPr>
        <p:spPr>
          <a:xfrm>
            <a:off x="397565" y="685488"/>
            <a:ext cx="606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109" name="Google Shape;10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115" name="Google Shape;115;p6:notes"/>
          <p:cNvSpPr/>
          <p:nvPr>
            <p:ph idx="2" type="sldImg"/>
          </p:nvPr>
        </p:nvSpPr>
        <p:spPr>
          <a:xfrm>
            <a:off x="397565" y="685488"/>
            <a:ext cx="606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121" name="Google Shape;121;p9:notes"/>
          <p:cNvSpPr/>
          <p:nvPr>
            <p:ph idx="2" type="sldImg"/>
          </p:nvPr>
        </p:nvSpPr>
        <p:spPr>
          <a:xfrm>
            <a:off x="397565" y="685488"/>
            <a:ext cx="606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rPr lang="en-GB"/>
              <a:t>Give an example of what this would look like in a tabular format</a:t>
            </a:r>
            <a:endParaRPr/>
          </a:p>
        </p:txBody>
      </p:sp>
      <p:sp>
        <p:nvSpPr>
          <p:cNvPr id="127" name="Google Shape;127;p7:notes"/>
          <p:cNvSpPr/>
          <p:nvPr>
            <p:ph idx="2" type="sldImg"/>
          </p:nvPr>
        </p:nvSpPr>
        <p:spPr>
          <a:xfrm>
            <a:off x="397565" y="685488"/>
            <a:ext cx="606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134" name="Google Shape;134;p8:notes"/>
          <p:cNvSpPr/>
          <p:nvPr>
            <p:ph idx="2" type="sldImg"/>
          </p:nvPr>
        </p:nvSpPr>
        <p:spPr>
          <a:xfrm>
            <a:off x="397565" y="685488"/>
            <a:ext cx="606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Slide">
  <p:cSld name="Section Divider Slide">
    <p:spTree>
      <p:nvGrpSpPr>
        <p:cNvPr id="9" name="Shape 9"/>
        <p:cNvGrpSpPr/>
        <p:nvPr/>
      </p:nvGrpSpPr>
      <p:grpSpPr>
        <a:xfrm>
          <a:off x="0" y="0"/>
          <a:ext cx="0" cy="0"/>
          <a:chOff x="0" y="0"/>
          <a:chExt cx="0" cy="0"/>
        </a:xfrm>
      </p:grpSpPr>
      <p:sp>
        <p:nvSpPr>
          <p:cNvPr id="10" name="Google Shape;10;p20"/>
          <p:cNvSpPr/>
          <p:nvPr/>
        </p:nvSpPr>
        <p:spPr>
          <a:xfrm>
            <a:off x="216442" y="171320"/>
            <a:ext cx="8711100" cy="4800900"/>
          </a:xfrm>
          <a:prstGeom prst="rect">
            <a:avLst/>
          </a:prstGeom>
          <a:solidFill>
            <a:srgbClr val="39393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 name="Google Shape;11;p20"/>
          <p:cNvSpPr/>
          <p:nvPr/>
        </p:nvSpPr>
        <p:spPr>
          <a:xfrm>
            <a:off x="152400" y="0"/>
            <a:ext cx="8839200" cy="743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2" name="Google Shape;12;p20"/>
          <p:cNvPicPr preferRelativeResize="0"/>
          <p:nvPr/>
        </p:nvPicPr>
        <p:blipFill rotWithShape="1">
          <a:blip r:embed="rId2">
            <a:alphaModFix/>
          </a:blip>
          <a:srcRect b="0" l="0" r="0" t="0"/>
          <a:stretch/>
        </p:blipFill>
        <p:spPr>
          <a:xfrm>
            <a:off x="216442" y="171449"/>
            <a:ext cx="1914095" cy="429444"/>
          </a:xfrm>
          <a:prstGeom prst="rect">
            <a:avLst/>
          </a:prstGeom>
          <a:noFill/>
          <a:ln>
            <a:noFill/>
          </a:ln>
        </p:spPr>
      </p:pic>
      <p:sp>
        <p:nvSpPr>
          <p:cNvPr id="13" name="Google Shape;13;p20"/>
          <p:cNvSpPr txBox="1"/>
          <p:nvPr>
            <p:ph type="ctrTitle"/>
          </p:nvPr>
        </p:nvSpPr>
        <p:spPr>
          <a:xfrm>
            <a:off x="1222836" y="2228850"/>
            <a:ext cx="6698400" cy="342900"/>
          </a:xfrm>
          <a:prstGeom prst="rect">
            <a:avLst/>
          </a:prstGeom>
          <a:noFill/>
          <a:ln>
            <a:noFill/>
          </a:ln>
        </p:spPr>
        <p:txBody>
          <a:bodyPr anchorCtr="0" anchor="ctr" bIns="45700" lIns="91425" spcFirstLastPara="1" rIns="91425" wrap="square" tIns="45700">
            <a:normAutofit/>
          </a:bodyPr>
          <a:lstStyle>
            <a:lvl1pPr lvl="0" marR="0" algn="ctr">
              <a:lnSpc>
                <a:spcPct val="100000"/>
              </a:lnSpc>
              <a:spcBef>
                <a:spcPts val="0"/>
              </a:spcBef>
              <a:spcAft>
                <a:spcPts val="0"/>
              </a:spcAft>
              <a:buClr>
                <a:schemeClr val="lt1"/>
              </a:buClr>
              <a:buSzPts val="2400"/>
              <a:buFont typeface="Arial"/>
              <a:buNone/>
              <a:defRPr b="1" i="0" sz="2400" u="sng" cap="none" strike="noStrike">
                <a:solidFill>
                  <a:schemeClr val="lt1"/>
                </a:solidFill>
                <a:latin typeface="Arial"/>
                <a:ea typeface="Arial"/>
                <a:cs typeface="Arial"/>
                <a:sym typeface="Arial"/>
              </a:defRPr>
            </a:lvl1pPr>
            <a:lvl2pPr lvl="1" algn="l">
              <a:lnSpc>
                <a:spcPct val="100000"/>
              </a:lnSpc>
              <a:spcBef>
                <a:spcPts val="0"/>
              </a:spcBef>
              <a:spcAft>
                <a:spcPts val="0"/>
              </a:spcAft>
              <a:buSzPts val="4200"/>
              <a:buNone/>
              <a:defRPr sz="1800"/>
            </a:lvl2pPr>
            <a:lvl3pPr lvl="2" algn="l">
              <a:lnSpc>
                <a:spcPct val="100000"/>
              </a:lnSpc>
              <a:spcBef>
                <a:spcPts val="0"/>
              </a:spcBef>
              <a:spcAft>
                <a:spcPts val="0"/>
              </a:spcAft>
              <a:buSzPts val="4200"/>
              <a:buNone/>
              <a:defRPr sz="1800"/>
            </a:lvl3pPr>
            <a:lvl4pPr lvl="3" algn="l">
              <a:lnSpc>
                <a:spcPct val="100000"/>
              </a:lnSpc>
              <a:spcBef>
                <a:spcPts val="0"/>
              </a:spcBef>
              <a:spcAft>
                <a:spcPts val="0"/>
              </a:spcAft>
              <a:buSzPts val="4200"/>
              <a:buNone/>
              <a:defRPr sz="1800"/>
            </a:lvl4pPr>
            <a:lvl5pPr lvl="4" algn="l">
              <a:lnSpc>
                <a:spcPct val="100000"/>
              </a:lnSpc>
              <a:spcBef>
                <a:spcPts val="0"/>
              </a:spcBef>
              <a:spcAft>
                <a:spcPts val="0"/>
              </a:spcAft>
              <a:buSzPts val="4200"/>
              <a:buNone/>
              <a:defRPr sz="1800"/>
            </a:lvl5pPr>
            <a:lvl6pPr lvl="5" algn="l">
              <a:lnSpc>
                <a:spcPct val="100000"/>
              </a:lnSpc>
              <a:spcBef>
                <a:spcPts val="0"/>
              </a:spcBef>
              <a:spcAft>
                <a:spcPts val="0"/>
              </a:spcAft>
              <a:buSzPts val="4200"/>
              <a:buNone/>
              <a:defRPr sz="1800"/>
            </a:lvl6pPr>
            <a:lvl7pPr lvl="6" algn="l">
              <a:lnSpc>
                <a:spcPct val="100000"/>
              </a:lnSpc>
              <a:spcBef>
                <a:spcPts val="0"/>
              </a:spcBef>
              <a:spcAft>
                <a:spcPts val="0"/>
              </a:spcAft>
              <a:buSzPts val="4200"/>
              <a:buNone/>
              <a:defRPr sz="1800"/>
            </a:lvl7pPr>
            <a:lvl8pPr lvl="7" algn="l">
              <a:lnSpc>
                <a:spcPct val="100000"/>
              </a:lnSpc>
              <a:spcBef>
                <a:spcPts val="0"/>
              </a:spcBef>
              <a:spcAft>
                <a:spcPts val="0"/>
              </a:spcAft>
              <a:buSzPts val="4200"/>
              <a:buNone/>
              <a:defRPr sz="1800"/>
            </a:lvl8pPr>
            <a:lvl9pPr lvl="8" algn="l">
              <a:lnSpc>
                <a:spcPct val="100000"/>
              </a:lnSpc>
              <a:spcBef>
                <a:spcPts val="0"/>
              </a:spcBef>
              <a:spcAft>
                <a:spcPts val="0"/>
              </a:spcAft>
              <a:buSzPts val="4200"/>
              <a:buNone/>
              <a:defRPr sz="1800"/>
            </a:lvl9pPr>
          </a:lstStyle>
          <a:p/>
        </p:txBody>
      </p:sp>
      <p:sp>
        <p:nvSpPr>
          <p:cNvPr id="14" name="Google Shape;14;p20"/>
          <p:cNvSpPr txBox="1"/>
          <p:nvPr>
            <p:ph idx="1" type="body"/>
          </p:nvPr>
        </p:nvSpPr>
        <p:spPr>
          <a:xfrm>
            <a:off x="1222375" y="2686050"/>
            <a:ext cx="6699300" cy="914400"/>
          </a:xfrm>
          <a:prstGeom prst="rect">
            <a:avLst/>
          </a:prstGeom>
          <a:noFill/>
          <a:ln>
            <a:noFill/>
          </a:ln>
        </p:spPr>
        <p:txBody>
          <a:bodyPr anchorCtr="0" anchor="ctr" bIns="45700" lIns="91425" spcFirstLastPara="1" rIns="91425" wrap="square" tIns="45700">
            <a:normAutofit/>
          </a:bodyPr>
          <a:lstStyle>
            <a:lvl1pPr indent="-228600" lvl="0" marL="457200" marR="0" algn="ctr">
              <a:lnSpc>
                <a:spcPct val="115000"/>
              </a:lnSpc>
              <a:spcBef>
                <a:spcPts val="640"/>
              </a:spcBef>
              <a:spcAft>
                <a:spcPts val="0"/>
              </a:spcAft>
              <a:buClr>
                <a:schemeClr val="lt1"/>
              </a:buClr>
              <a:buSzPts val="3200"/>
              <a:buFont typeface="Arial"/>
              <a:buNone/>
              <a:defRPr b="1" i="0" sz="3200" u="none" cap="none" strike="noStrike">
                <a:solidFill>
                  <a:schemeClr val="lt1"/>
                </a:solidFill>
                <a:latin typeface="Arial"/>
                <a:ea typeface="Arial"/>
                <a:cs typeface="Arial"/>
                <a:sym typeface="Arial"/>
              </a:defRPr>
            </a:lvl1pPr>
            <a:lvl2pPr indent="-406400" lvl="1" marL="914400" marR="0" algn="l">
              <a:lnSpc>
                <a:spcPct val="115000"/>
              </a:lnSpc>
              <a:spcBef>
                <a:spcPts val="12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15000"/>
              </a:lnSpc>
              <a:spcBef>
                <a:spcPts val="12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15000"/>
              </a:lnSpc>
              <a:spcBef>
                <a:spcPts val="1200"/>
              </a:spcBef>
              <a:spcAft>
                <a:spcPts val="120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id="15" name="Google Shape;15;p20"/>
          <p:cNvPicPr preferRelativeResize="0"/>
          <p:nvPr/>
        </p:nvPicPr>
        <p:blipFill rotWithShape="1">
          <a:blip r:embed="rId3">
            <a:alphaModFix/>
          </a:blip>
          <a:srcRect b="0" l="0" r="0" t="0"/>
          <a:stretch/>
        </p:blipFill>
        <p:spPr>
          <a:xfrm>
            <a:off x="5947514" y="190664"/>
            <a:ext cx="2259049" cy="46677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29"/>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7" name="Google Shape;5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 name="Shape 58"/>
        <p:cNvGrpSpPr/>
        <p:nvPr/>
      </p:nvGrpSpPr>
      <p:grpSpPr>
        <a:xfrm>
          <a:off x="0" y="0"/>
          <a:ext cx="0" cy="0"/>
          <a:chOff x="0" y="0"/>
          <a:chExt cx="0" cy="0"/>
        </a:xfrm>
      </p:grpSpPr>
      <p:sp>
        <p:nvSpPr>
          <p:cNvPr id="59" name="Google Shape;59;p3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0"/>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61" name="Google Shape;61;p30"/>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2" name="Google Shape;6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5" name="Shape 65"/>
        <p:cNvGrpSpPr/>
        <p:nvPr/>
      </p:nvGrpSpPr>
      <p:grpSpPr>
        <a:xfrm>
          <a:off x="0" y="0"/>
          <a:ext cx="0" cy="0"/>
          <a:chOff x="0" y="0"/>
          <a:chExt cx="0" cy="0"/>
        </a:xfrm>
      </p:grpSpPr>
      <p:sp>
        <p:nvSpPr>
          <p:cNvPr id="66" name="Google Shape;66;p32"/>
          <p:cNvSpPr txBox="1"/>
          <p:nvPr>
            <p:ph type="title"/>
          </p:nvPr>
        </p:nvSpPr>
        <p:spPr>
          <a:xfrm>
            <a:off x="315468" y="273844"/>
            <a:ext cx="79074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3900"/>
              <a:buFont typeface="Open Sans Light"/>
              <a:buNone/>
              <a:defRPr sz="3900"/>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67" name="Google Shape;67;p32"/>
          <p:cNvSpPr txBox="1"/>
          <p:nvPr>
            <p:ph idx="1" type="body"/>
          </p:nvPr>
        </p:nvSpPr>
        <p:spPr>
          <a:xfrm>
            <a:off x="315469" y="1369219"/>
            <a:ext cx="7907400" cy="3154800"/>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800"/>
              </a:spcBef>
              <a:spcAft>
                <a:spcPts val="0"/>
              </a:spcAft>
              <a:buSzPts val="1800"/>
              <a:buChar char="●"/>
              <a:defRPr sz="1800"/>
            </a:lvl1pPr>
            <a:lvl2pPr indent="-336550" lvl="1" marL="914400" algn="l">
              <a:lnSpc>
                <a:spcPct val="100000"/>
              </a:lnSpc>
              <a:spcBef>
                <a:spcPts val="1200"/>
              </a:spcBef>
              <a:spcAft>
                <a:spcPts val="0"/>
              </a:spcAft>
              <a:buSzPts val="1700"/>
              <a:buChar char="○"/>
              <a:defRPr sz="1700"/>
            </a:lvl2pPr>
            <a:lvl3pPr indent="-317500" lvl="2" marL="1371600" algn="l">
              <a:lnSpc>
                <a:spcPct val="100000"/>
              </a:lnSpc>
              <a:spcBef>
                <a:spcPts val="1200"/>
              </a:spcBef>
              <a:spcAft>
                <a:spcPts val="0"/>
              </a:spcAft>
              <a:buSzPts val="1400"/>
              <a:buChar char="■"/>
              <a:defRPr/>
            </a:lvl3pPr>
            <a:lvl4pPr indent="-317500" lvl="3" marL="1828800" algn="l">
              <a:lnSpc>
                <a:spcPct val="100000"/>
              </a:lnSpc>
              <a:spcBef>
                <a:spcPts val="1200"/>
              </a:spcBef>
              <a:spcAft>
                <a:spcPts val="0"/>
              </a:spcAft>
              <a:buSzPts val="1400"/>
              <a:buChar char="●"/>
              <a:defRPr/>
            </a:lvl4pPr>
            <a:lvl5pPr indent="-317500" lvl="4" marL="2286000" algn="l">
              <a:lnSpc>
                <a:spcPct val="100000"/>
              </a:lnSpc>
              <a:spcBef>
                <a:spcPts val="1200"/>
              </a:spcBef>
              <a:spcAft>
                <a:spcPts val="0"/>
              </a:spcAft>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68" name="Google Shape;68;p32"/>
          <p:cNvSpPr txBox="1"/>
          <p:nvPr>
            <p:ph idx="10" type="dt"/>
          </p:nvPr>
        </p:nvSpPr>
        <p:spPr>
          <a:xfrm>
            <a:off x="315468" y="4663440"/>
            <a:ext cx="2057400" cy="4800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9" name="Google Shape;69;p32"/>
          <p:cNvSpPr txBox="1"/>
          <p:nvPr>
            <p:ph idx="11" type="ftr"/>
          </p:nvPr>
        </p:nvSpPr>
        <p:spPr>
          <a:xfrm>
            <a:off x="2825496" y="4663440"/>
            <a:ext cx="5397300" cy="48000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0" name="Google Shape;70;p32"/>
          <p:cNvSpPr txBox="1"/>
          <p:nvPr>
            <p:ph idx="12" type="sldNum"/>
          </p:nvPr>
        </p:nvSpPr>
        <p:spPr>
          <a:xfrm>
            <a:off x="8627364" y="0"/>
            <a:ext cx="514500" cy="514500"/>
          </a:xfrm>
          <a:prstGeom prst="rect">
            <a:avLst/>
          </a:prstGeom>
          <a:noFill/>
          <a:ln>
            <a:noFill/>
          </a:ln>
        </p:spPr>
        <p:txBody>
          <a:bodyPr anchorCtr="0" anchor="ctr" bIns="34275" lIns="68575" spcFirstLastPara="1" rIns="68575" wrap="square" tIns="34275">
            <a:norm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1"/>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21"/>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9" name="Google Shape;19;p21"/>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0" name="Google Shape;20;p21"/>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21" name="Google Shape;2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22"/>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4" name="Google Shape;24;p22"/>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5" name="Google Shape;25;p22"/>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6" name="Google Shape;2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0" name="Google Shape;30;p2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1" name="Google Shape;3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2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4" name="Google Shape;34;p24"/>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24"/>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2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9" name="Google Shape;3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26"/>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3" name="Google Shape;4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sp>
        <p:nvSpPr>
          <p:cNvPr id="45" name="Google Shape;45;p27"/>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7"/>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7" name="Google Shape;4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28"/>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 name="Google Shape;50;p2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28"/>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52" name="Google Shape;52;p28"/>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53" name="Google Shape;53;p2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4" name="Google Shape;5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19"/>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0.png"/><Relationship Id="rId5" Type="http://schemas.openxmlformats.org/officeDocument/2006/relationships/image" Target="../media/image24.png"/><Relationship Id="rId6"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7.png"/><Relationship Id="rId6" Type="http://schemas.openxmlformats.org/officeDocument/2006/relationships/image" Target="../media/image19.png"/><Relationship Id="rId7"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
          <p:cNvSpPr txBox="1"/>
          <p:nvPr>
            <p:ph type="ctrTitle"/>
          </p:nvPr>
        </p:nvSpPr>
        <p:spPr>
          <a:xfrm>
            <a:off x="1222836" y="2228850"/>
            <a:ext cx="6698400" cy="342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2"/>
              </a:buClr>
              <a:buSzPct val="100000"/>
              <a:buFont typeface="Open Sans Light"/>
              <a:buNone/>
            </a:pPr>
            <a:r>
              <a:rPr lang="en-GB" sz="3600" u="none">
                <a:latin typeface="Lato"/>
                <a:ea typeface="Lato"/>
                <a:cs typeface="Lato"/>
                <a:sym typeface="Lato"/>
              </a:rPr>
              <a:t>Data Science: </a:t>
            </a:r>
            <a:br>
              <a:rPr lang="en-GB" sz="3600" u="none">
                <a:latin typeface="Lato"/>
                <a:ea typeface="Lato"/>
                <a:cs typeface="Lato"/>
                <a:sym typeface="Lato"/>
              </a:rPr>
            </a:br>
            <a:r>
              <a:rPr lang="en-GB" sz="3600" u="none">
                <a:latin typeface="Lato"/>
                <a:ea typeface="Lato"/>
                <a:cs typeface="Lato"/>
                <a:sym typeface="Lato"/>
              </a:rPr>
              <a:t>Big Data Management Systems &amp; Tools</a:t>
            </a:r>
            <a:endParaRPr sz="3600" u="none">
              <a:latin typeface="Lato"/>
              <a:ea typeface="Lato"/>
              <a:cs typeface="Lato"/>
              <a:sym typeface="Lato"/>
            </a:endParaRPr>
          </a:p>
          <a:p>
            <a:pPr indent="0" lvl="0" marL="0" rtl="0" algn="ctr">
              <a:lnSpc>
                <a:spcPct val="100000"/>
              </a:lnSpc>
              <a:spcBef>
                <a:spcPts val="0"/>
              </a:spcBef>
              <a:spcAft>
                <a:spcPts val="0"/>
              </a:spcAft>
              <a:buClr>
                <a:schemeClr val="lt1"/>
              </a:buClr>
              <a:buSzPct val="100000"/>
              <a:buFont typeface="Arial"/>
              <a:buNone/>
            </a:pPr>
            <a:r>
              <a:t/>
            </a:r>
            <a:endParaRPr>
              <a:latin typeface="Poppins"/>
              <a:ea typeface="Poppins"/>
              <a:cs typeface="Poppins"/>
              <a:sym typeface="Poppins"/>
            </a:endParaRPr>
          </a:p>
        </p:txBody>
      </p:sp>
      <p:sp>
        <p:nvSpPr>
          <p:cNvPr id="76" name="Google Shape;76;p1"/>
          <p:cNvSpPr txBox="1"/>
          <p:nvPr>
            <p:ph idx="1" type="body"/>
          </p:nvPr>
        </p:nvSpPr>
        <p:spPr>
          <a:xfrm>
            <a:off x="1222375" y="2686050"/>
            <a:ext cx="6699300" cy="914400"/>
          </a:xfrm>
          <a:prstGeom prst="rect">
            <a:avLst/>
          </a:prstGeom>
          <a:noFill/>
          <a:ln>
            <a:noFill/>
          </a:ln>
        </p:spPr>
        <p:txBody>
          <a:bodyPr anchorCtr="0" anchor="ctr" bIns="45700" lIns="91425" spcFirstLastPara="1" rIns="91425" wrap="square" tIns="45700">
            <a:normAutofit/>
          </a:bodyPr>
          <a:lstStyle/>
          <a:p>
            <a:pPr indent="0" lvl="0" marL="0" rtl="0" algn="l">
              <a:lnSpc>
                <a:spcPct val="145454"/>
              </a:lnSpc>
              <a:spcBef>
                <a:spcPts val="0"/>
              </a:spcBef>
              <a:spcAft>
                <a:spcPts val="0"/>
              </a:spcAft>
              <a:buClr>
                <a:schemeClr val="dk1"/>
              </a:buClr>
              <a:buSzPts val="1700"/>
              <a:buFont typeface="Arial"/>
              <a:buNone/>
            </a:pPr>
            <a:r>
              <a:rPr b="0" lang="en-GB" sz="1700">
                <a:latin typeface="Lato"/>
                <a:ea typeface="Lato"/>
                <a:cs typeface="Lato"/>
                <a:sym typeface="Lato"/>
              </a:rPr>
              <a:t>Module 3: NoSQL</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Intro to MongoDB </a:t>
            </a:r>
            <a:endParaRPr sz="3200" u="none">
              <a:latin typeface="Lato"/>
              <a:ea typeface="Lato"/>
              <a:cs typeface="Lato"/>
              <a:sym typeface="Lato"/>
            </a:endParaRPr>
          </a:p>
        </p:txBody>
      </p:sp>
      <p:sp>
        <p:nvSpPr>
          <p:cNvPr id="144" name="Google Shape;144;p10"/>
          <p:cNvSpPr txBox="1"/>
          <p:nvPr>
            <p:ph idx="1" type="body"/>
          </p:nvPr>
        </p:nvSpPr>
        <p:spPr>
          <a:xfrm>
            <a:off x="230675" y="1396850"/>
            <a:ext cx="4605000" cy="3347400"/>
          </a:xfrm>
          <a:prstGeom prst="rect">
            <a:avLst/>
          </a:prstGeom>
          <a:noFill/>
          <a:ln>
            <a:noFill/>
          </a:ln>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Open source</a:t>
            </a:r>
            <a:endParaRPr b="0" sz="1500">
              <a:latin typeface="Lato"/>
              <a:ea typeface="Lato"/>
              <a:cs typeface="Lato"/>
              <a:sym typeface="Lato"/>
            </a:endParaRPr>
          </a:p>
          <a:p>
            <a:pPr indent="-323850" lvl="0" marL="457200" rtl="0" algn="l">
              <a:lnSpc>
                <a:spcPct val="115000"/>
              </a:lnSpc>
              <a:spcBef>
                <a:spcPts val="1000"/>
              </a:spcBef>
              <a:spcAft>
                <a:spcPts val="0"/>
              </a:spcAft>
              <a:buSzPts val="1500"/>
              <a:buFont typeface="Lato"/>
              <a:buChar char="●"/>
            </a:pPr>
            <a:r>
              <a:rPr b="0" lang="en-GB" sz="1500">
                <a:latin typeface="Lato"/>
                <a:ea typeface="Lato"/>
                <a:cs typeface="Lato"/>
                <a:sym typeface="Lato"/>
              </a:rPr>
              <a:t>Multi-platform (Linux, Windows, MacOS)</a:t>
            </a:r>
            <a:endParaRPr b="0" sz="1500">
              <a:latin typeface="Lato"/>
              <a:ea typeface="Lato"/>
              <a:cs typeface="Lato"/>
              <a:sym typeface="Lato"/>
            </a:endParaRPr>
          </a:p>
          <a:p>
            <a:pPr indent="-323850" lvl="0" marL="457200" rtl="0" algn="l">
              <a:lnSpc>
                <a:spcPct val="115000"/>
              </a:lnSpc>
              <a:spcBef>
                <a:spcPts val="1000"/>
              </a:spcBef>
              <a:spcAft>
                <a:spcPts val="0"/>
              </a:spcAft>
              <a:buSzPts val="1500"/>
              <a:buFont typeface="Lato"/>
              <a:buChar char="●"/>
            </a:pPr>
            <a:r>
              <a:rPr b="0" lang="en-GB" sz="1500">
                <a:latin typeface="Lato"/>
                <a:ea typeface="Lato"/>
                <a:cs typeface="Lato"/>
                <a:sym typeface="Lato"/>
              </a:rPr>
              <a:t>JavaScript based</a:t>
            </a:r>
            <a:endParaRPr b="0" sz="1500">
              <a:latin typeface="Lato"/>
              <a:ea typeface="Lato"/>
              <a:cs typeface="Lato"/>
              <a:sym typeface="Lato"/>
            </a:endParaRPr>
          </a:p>
          <a:p>
            <a:pPr indent="-323850" lvl="0" marL="457200" rtl="0" algn="l">
              <a:lnSpc>
                <a:spcPct val="115000"/>
              </a:lnSpc>
              <a:spcBef>
                <a:spcPts val="1000"/>
              </a:spcBef>
              <a:spcAft>
                <a:spcPts val="0"/>
              </a:spcAft>
              <a:buSzPts val="1500"/>
              <a:buFont typeface="Lato"/>
              <a:buChar char="●"/>
            </a:pPr>
            <a:r>
              <a:rPr b="0" lang="en-GB" sz="1500">
                <a:latin typeface="Lato"/>
                <a:ea typeface="Lato"/>
                <a:cs typeface="Lato"/>
                <a:sym typeface="Lato"/>
              </a:rPr>
              <a:t>Built on platforms with redundancy (high availability)</a:t>
            </a:r>
            <a:endParaRPr b="0" sz="1500">
              <a:latin typeface="Lato"/>
              <a:ea typeface="Lato"/>
              <a:cs typeface="Lato"/>
              <a:sym typeface="Lato"/>
            </a:endParaRPr>
          </a:p>
          <a:p>
            <a:pPr indent="-323850" lvl="0" marL="457200" rtl="0" algn="l">
              <a:lnSpc>
                <a:spcPct val="115000"/>
              </a:lnSpc>
              <a:spcBef>
                <a:spcPts val="1000"/>
              </a:spcBef>
              <a:spcAft>
                <a:spcPts val="0"/>
              </a:spcAft>
              <a:buSzPts val="1500"/>
              <a:buFont typeface="Lato"/>
              <a:buChar char="●"/>
            </a:pPr>
            <a:r>
              <a:rPr b="0" lang="en-GB" sz="1500">
                <a:latin typeface="Lato"/>
                <a:ea typeface="Lato"/>
                <a:cs typeface="Lato"/>
                <a:sym typeface="Lato"/>
              </a:rPr>
              <a:t>Uses "shards" to split up database (Horizontal Scalability)</a:t>
            </a:r>
            <a:endParaRPr b="0" sz="1500">
              <a:latin typeface="Lato"/>
              <a:ea typeface="Lato"/>
              <a:cs typeface="Lato"/>
              <a:sym typeface="Lato"/>
            </a:endParaRPr>
          </a:p>
          <a:p>
            <a:pPr indent="0" lvl="0" marL="0" rtl="0" algn="l">
              <a:lnSpc>
                <a:spcPct val="115000"/>
              </a:lnSpc>
              <a:spcBef>
                <a:spcPts val="1000"/>
              </a:spcBef>
              <a:spcAft>
                <a:spcPts val="1000"/>
              </a:spcAft>
              <a:buSzPts val="3200"/>
              <a:buNone/>
            </a:pPr>
            <a:r>
              <a:t/>
            </a:r>
            <a:endParaRPr b="0" sz="1500">
              <a:latin typeface="Lato"/>
              <a:ea typeface="Lato"/>
              <a:cs typeface="Lato"/>
              <a:sym typeface="Lato"/>
            </a:endParaRPr>
          </a:p>
        </p:txBody>
      </p:sp>
      <p:pic>
        <p:nvPicPr>
          <p:cNvPr id="145" name="Google Shape;145;p10"/>
          <p:cNvPicPr preferRelativeResize="0"/>
          <p:nvPr/>
        </p:nvPicPr>
        <p:blipFill rotWithShape="1">
          <a:blip r:embed="rId3">
            <a:alphaModFix/>
          </a:blip>
          <a:srcRect b="0" l="0" r="0" t="0"/>
          <a:stretch/>
        </p:blipFill>
        <p:spPr>
          <a:xfrm>
            <a:off x="5833101" y="2011825"/>
            <a:ext cx="2474225" cy="154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e5a0ed5efe_2_0"/>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Scaling horizontally or vertically</a:t>
            </a:r>
            <a:endParaRPr sz="3200" u="none">
              <a:latin typeface="Lato"/>
              <a:ea typeface="Lato"/>
              <a:cs typeface="Lato"/>
              <a:sym typeface="Lato"/>
            </a:endParaRPr>
          </a:p>
        </p:txBody>
      </p:sp>
      <p:sp>
        <p:nvSpPr>
          <p:cNvPr id="151" name="Google Shape;151;g2e5a0ed5efe_2_0"/>
          <p:cNvSpPr txBox="1"/>
          <p:nvPr/>
        </p:nvSpPr>
        <p:spPr>
          <a:xfrm>
            <a:off x="230675" y="1396850"/>
            <a:ext cx="5257800" cy="35133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15000"/>
              </a:lnSpc>
              <a:spcBef>
                <a:spcPts val="0"/>
              </a:spcBef>
              <a:spcAft>
                <a:spcPts val="0"/>
              </a:spcAft>
              <a:buClr>
                <a:srgbClr val="FFFFFF"/>
              </a:buClr>
              <a:buSzPts val="1400"/>
              <a:buFont typeface="Lato"/>
              <a:buChar char="●"/>
            </a:pPr>
            <a:r>
              <a:rPr b="0" i="0" lang="en-GB" sz="1400" u="none" cap="none" strike="noStrike">
                <a:solidFill>
                  <a:srgbClr val="FFFFFF"/>
                </a:solidFill>
                <a:latin typeface="Lato"/>
                <a:ea typeface="Lato"/>
                <a:cs typeface="Lato"/>
                <a:sym typeface="Lato"/>
              </a:rPr>
              <a:t>The first way to address poor relational database performance is to use a faster server with more memory and/or CPUs (</a:t>
            </a:r>
            <a:r>
              <a:rPr b="1" i="0" lang="en-GB" sz="1400" u="none" cap="none" strike="noStrike">
                <a:solidFill>
                  <a:srgbClr val="FFD966"/>
                </a:solidFill>
                <a:latin typeface="Lato"/>
                <a:ea typeface="Lato"/>
                <a:cs typeface="Lato"/>
                <a:sym typeface="Lato"/>
              </a:rPr>
              <a:t>Scaling</a:t>
            </a:r>
            <a:r>
              <a:rPr b="0" i="0" lang="en-GB" sz="1400" u="none" cap="none" strike="noStrike">
                <a:solidFill>
                  <a:srgbClr val="FFD966"/>
                </a:solidFill>
                <a:latin typeface="Lato"/>
                <a:ea typeface="Lato"/>
                <a:cs typeface="Lato"/>
                <a:sym typeface="Lato"/>
              </a:rPr>
              <a:t> </a:t>
            </a:r>
            <a:r>
              <a:rPr b="1" i="0" lang="en-GB" sz="1400" u="none" cap="none" strike="noStrike">
                <a:solidFill>
                  <a:srgbClr val="FFD966"/>
                </a:solidFill>
                <a:latin typeface="Lato"/>
                <a:ea typeface="Lato"/>
                <a:cs typeface="Lato"/>
                <a:sym typeface="Lato"/>
              </a:rPr>
              <a:t>up</a:t>
            </a:r>
            <a:r>
              <a:rPr b="0" i="0" lang="en-GB" sz="1400" u="none" cap="none" strike="noStrike">
                <a:solidFill>
                  <a:srgbClr val="FFFFFF"/>
                </a:solidFill>
                <a:latin typeface="Lato"/>
                <a:ea typeface="Lato"/>
                <a:cs typeface="Lato"/>
                <a:sym typeface="Lato"/>
              </a:rPr>
              <a:t> or </a:t>
            </a:r>
            <a:r>
              <a:rPr b="1" i="0" lang="en-GB" sz="1400" u="none" cap="none" strike="noStrike">
                <a:solidFill>
                  <a:srgbClr val="FFD966"/>
                </a:solidFill>
                <a:latin typeface="Lato"/>
                <a:ea typeface="Lato"/>
                <a:cs typeface="Lato"/>
                <a:sym typeface="Lato"/>
              </a:rPr>
              <a:t>vertical</a:t>
            </a:r>
            <a:r>
              <a:rPr b="0" i="0" lang="en-GB" sz="1400" u="none" cap="none" strike="noStrike">
                <a:solidFill>
                  <a:srgbClr val="FFD966"/>
                </a:solidFill>
                <a:latin typeface="Lato"/>
                <a:ea typeface="Lato"/>
                <a:cs typeface="Lato"/>
                <a:sym typeface="Lato"/>
              </a:rPr>
              <a:t> </a:t>
            </a:r>
            <a:r>
              <a:rPr b="1" i="0" lang="en-GB" sz="1400" u="none" cap="none" strike="noStrike">
                <a:solidFill>
                  <a:srgbClr val="FFD966"/>
                </a:solidFill>
                <a:latin typeface="Lato"/>
                <a:ea typeface="Lato"/>
                <a:cs typeface="Lato"/>
                <a:sym typeface="Lato"/>
              </a:rPr>
              <a:t>scaling</a:t>
            </a:r>
            <a:r>
              <a:rPr b="0" i="0" lang="en-GB" sz="1400" u="none" cap="none" strike="noStrike">
                <a:solidFill>
                  <a:srgbClr val="FFFFFF"/>
                </a:solidFill>
                <a:latin typeface="Lato"/>
                <a:ea typeface="Lato"/>
                <a:cs typeface="Lato"/>
                <a:sym typeface="Lato"/>
              </a:rPr>
              <a:t>)</a:t>
            </a:r>
            <a:endParaRPr b="0" i="0" sz="1400" u="none" cap="none" strike="noStrike">
              <a:solidFill>
                <a:srgbClr val="FFFFFF"/>
              </a:solidFill>
              <a:latin typeface="Lato"/>
              <a:ea typeface="Lato"/>
              <a:cs typeface="Lato"/>
              <a:sym typeface="Lato"/>
            </a:endParaRPr>
          </a:p>
          <a:p>
            <a:pPr indent="-317500" lvl="1" marL="914400" marR="0" rtl="0" algn="l">
              <a:lnSpc>
                <a:spcPct val="115000"/>
              </a:lnSpc>
              <a:spcBef>
                <a:spcPts val="1000"/>
              </a:spcBef>
              <a:spcAft>
                <a:spcPts val="0"/>
              </a:spcAft>
              <a:buClr>
                <a:srgbClr val="FFFFFF"/>
              </a:buClr>
              <a:buSzPts val="1400"/>
              <a:buFont typeface="Lato"/>
              <a:buChar char="○"/>
            </a:pPr>
            <a:r>
              <a:rPr b="0" i="0" lang="en-GB" sz="1400" u="none" cap="none" strike="noStrike">
                <a:solidFill>
                  <a:srgbClr val="FFFFFF"/>
                </a:solidFill>
                <a:latin typeface="Lato"/>
                <a:ea typeface="Lato"/>
                <a:cs typeface="Lato"/>
                <a:sym typeface="Lato"/>
              </a:rPr>
              <a:t>BUT, once you have the biggest and fastest server on the market, continuing to scale up is no longer an option</a:t>
            </a:r>
            <a:endParaRPr b="0" i="0" sz="1400" u="none" cap="none" strike="noStrike">
              <a:solidFill>
                <a:srgbClr val="FFFFFF"/>
              </a:solidFill>
              <a:latin typeface="Lato"/>
              <a:ea typeface="Lato"/>
              <a:cs typeface="Lato"/>
              <a:sym typeface="Lato"/>
            </a:endParaRPr>
          </a:p>
          <a:p>
            <a:pPr indent="-317500" lvl="0" marL="457200" marR="0" rtl="0" algn="l">
              <a:lnSpc>
                <a:spcPct val="115000"/>
              </a:lnSpc>
              <a:spcBef>
                <a:spcPts val="1000"/>
              </a:spcBef>
              <a:spcAft>
                <a:spcPts val="0"/>
              </a:spcAft>
              <a:buClr>
                <a:srgbClr val="FFFFFF"/>
              </a:buClr>
              <a:buSzPts val="1400"/>
              <a:buFont typeface="Lato"/>
              <a:buChar char="●"/>
            </a:pPr>
            <a:r>
              <a:rPr b="0" i="0" lang="en-GB" sz="1400" u="none" cap="none" strike="noStrike">
                <a:solidFill>
                  <a:srgbClr val="FFFFFF"/>
                </a:solidFill>
                <a:latin typeface="Lato"/>
                <a:ea typeface="Lato"/>
                <a:cs typeface="Lato"/>
                <a:sym typeface="Lato"/>
              </a:rPr>
              <a:t>A more general solution is to </a:t>
            </a:r>
            <a:r>
              <a:rPr b="1" i="0" lang="en-GB" sz="1400" u="none" cap="none" strike="noStrike">
                <a:solidFill>
                  <a:srgbClr val="FFD966"/>
                </a:solidFill>
                <a:latin typeface="Lato"/>
                <a:ea typeface="Lato"/>
                <a:cs typeface="Lato"/>
                <a:sym typeface="Lato"/>
              </a:rPr>
              <a:t>scale out</a:t>
            </a:r>
            <a:r>
              <a:rPr b="1" i="0" lang="en-GB" sz="1400" u="none" cap="none" strike="noStrike">
                <a:solidFill>
                  <a:srgbClr val="FFFFFF"/>
                </a:solidFill>
                <a:latin typeface="Lato"/>
                <a:ea typeface="Lato"/>
                <a:cs typeface="Lato"/>
                <a:sym typeface="Lato"/>
              </a:rPr>
              <a:t> (</a:t>
            </a:r>
            <a:r>
              <a:rPr b="1" i="0" lang="en-GB" sz="1400" u="none" cap="none" strike="noStrike">
                <a:solidFill>
                  <a:srgbClr val="FFD966"/>
                </a:solidFill>
                <a:latin typeface="Lato"/>
                <a:ea typeface="Lato"/>
                <a:cs typeface="Lato"/>
                <a:sym typeface="Lato"/>
              </a:rPr>
              <a:t>horizontal scaling</a:t>
            </a:r>
            <a:r>
              <a:rPr b="0" i="0" lang="en-GB" sz="1400" u="none" cap="none" strike="noStrike">
                <a:solidFill>
                  <a:srgbClr val="FFFFFF"/>
                </a:solidFill>
                <a:latin typeface="Lato"/>
                <a:ea typeface="Lato"/>
                <a:cs typeface="Lato"/>
                <a:sym typeface="Lato"/>
              </a:rPr>
              <a:t>) by adding additional servers to create a cluster to distribute the data and load over</a:t>
            </a:r>
            <a:endParaRPr b="0" i="0" sz="1400" u="none" cap="none" strike="noStrike">
              <a:solidFill>
                <a:srgbClr val="FFFFFF"/>
              </a:solidFill>
              <a:latin typeface="Lato"/>
              <a:ea typeface="Lato"/>
              <a:cs typeface="Lato"/>
              <a:sym typeface="Lato"/>
            </a:endParaRPr>
          </a:p>
          <a:p>
            <a:pPr indent="-317500" lvl="0" marL="457200" marR="0" rtl="0" algn="l">
              <a:lnSpc>
                <a:spcPct val="115000"/>
              </a:lnSpc>
              <a:spcBef>
                <a:spcPts val="1000"/>
              </a:spcBef>
              <a:spcAft>
                <a:spcPts val="1000"/>
              </a:spcAft>
              <a:buClr>
                <a:srgbClr val="FFFFFF"/>
              </a:buClr>
              <a:buSzPts val="1400"/>
              <a:buFont typeface="Lato"/>
              <a:buChar char="●"/>
            </a:pPr>
            <a:r>
              <a:rPr b="0" i="0" lang="en-GB" sz="1400" u="none" cap="none" strike="noStrike">
                <a:solidFill>
                  <a:srgbClr val="FFFFFF"/>
                </a:solidFill>
                <a:latin typeface="Lato"/>
                <a:ea typeface="Lato"/>
                <a:cs typeface="Lato"/>
                <a:sym typeface="Lato"/>
              </a:rPr>
              <a:t>However, when we distribute data over several servers, the ACID properties become extremely difficult to maintain</a:t>
            </a:r>
            <a:endParaRPr b="0" i="0" sz="1400" u="none" cap="none" strike="noStrike">
              <a:solidFill>
                <a:srgbClr val="000000"/>
              </a:solidFill>
              <a:latin typeface="Lato"/>
              <a:ea typeface="Lato"/>
              <a:cs typeface="Lato"/>
              <a:sym typeface="Lato"/>
            </a:endParaRPr>
          </a:p>
        </p:txBody>
      </p:sp>
      <p:pic>
        <p:nvPicPr>
          <p:cNvPr id="152" name="Google Shape;152;g2e5a0ed5efe_2_0"/>
          <p:cNvPicPr preferRelativeResize="0"/>
          <p:nvPr/>
        </p:nvPicPr>
        <p:blipFill rotWithShape="1">
          <a:blip r:embed="rId3">
            <a:alphaModFix/>
          </a:blip>
          <a:srcRect b="0" l="0" r="0" t="0"/>
          <a:stretch/>
        </p:blipFill>
        <p:spPr>
          <a:xfrm>
            <a:off x="5772750" y="1814425"/>
            <a:ext cx="2877150" cy="2223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Querying a collection</a:t>
            </a:r>
            <a:endParaRPr sz="3200" u="none">
              <a:latin typeface="Lato"/>
              <a:ea typeface="Lato"/>
              <a:cs typeface="Lato"/>
              <a:sym typeface="Lato"/>
            </a:endParaRPr>
          </a:p>
        </p:txBody>
      </p:sp>
      <p:sp>
        <p:nvSpPr>
          <p:cNvPr id="158" name="Google Shape;158;p11"/>
          <p:cNvSpPr txBox="1"/>
          <p:nvPr>
            <p:ph idx="1" type="body"/>
          </p:nvPr>
        </p:nvSpPr>
        <p:spPr>
          <a:xfrm>
            <a:off x="230675" y="1396850"/>
            <a:ext cx="8208900" cy="849900"/>
          </a:xfrm>
          <a:prstGeom prst="rect">
            <a:avLst/>
          </a:prstGeom>
          <a:noFill/>
          <a:ln>
            <a:noFill/>
          </a:ln>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find_one: Returns the first document in the collection.</a:t>
            </a:r>
            <a:endParaRPr b="0" sz="1500">
              <a:latin typeface="Lato"/>
              <a:ea typeface="Lato"/>
              <a:cs typeface="Lato"/>
              <a:sym typeface="Lato"/>
            </a:endParaRPr>
          </a:p>
          <a:p>
            <a:pPr indent="-323850" lvl="0" marL="457200" rtl="0" algn="l">
              <a:lnSpc>
                <a:spcPct val="115000"/>
              </a:lnSpc>
              <a:spcBef>
                <a:spcPts val="1000"/>
              </a:spcBef>
              <a:spcAft>
                <a:spcPts val="1000"/>
              </a:spcAft>
              <a:buSzPts val="1500"/>
              <a:buFont typeface="Lato"/>
              <a:buChar char="●"/>
            </a:pPr>
            <a:r>
              <a:rPr b="0" lang="en-GB" sz="1500">
                <a:latin typeface="Lato"/>
                <a:ea typeface="Lato"/>
                <a:cs typeface="Lato"/>
                <a:sym typeface="Lato"/>
              </a:rPr>
              <a:t>find: Returns a cursor that represents the list of matching documents based a query.</a:t>
            </a:r>
            <a:endParaRPr b="0" sz="1500">
              <a:latin typeface="Lato"/>
              <a:ea typeface="Lato"/>
              <a:cs typeface="Lato"/>
              <a:sym typeface="Lato"/>
            </a:endParaRPr>
          </a:p>
        </p:txBody>
      </p:sp>
      <p:pic>
        <p:nvPicPr>
          <p:cNvPr descr="A picture containing text&#10;&#10;Description automatically generated" id="159" name="Google Shape;159;p11"/>
          <p:cNvPicPr preferRelativeResize="0"/>
          <p:nvPr/>
        </p:nvPicPr>
        <p:blipFill rotWithShape="1">
          <a:blip r:embed="rId3">
            <a:alphaModFix/>
          </a:blip>
          <a:srcRect b="0" l="0" r="0" t="0"/>
          <a:stretch/>
        </p:blipFill>
        <p:spPr>
          <a:xfrm>
            <a:off x="902919" y="2154150"/>
            <a:ext cx="7536658" cy="26045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Counting documents</a:t>
            </a:r>
            <a:endParaRPr sz="3200" u="none">
              <a:latin typeface="Lato"/>
              <a:ea typeface="Lato"/>
              <a:cs typeface="Lato"/>
              <a:sym typeface="Lato"/>
            </a:endParaRPr>
          </a:p>
        </p:txBody>
      </p:sp>
      <p:sp>
        <p:nvSpPr>
          <p:cNvPr id="165" name="Google Shape;165;p12"/>
          <p:cNvSpPr txBox="1"/>
          <p:nvPr>
            <p:ph idx="1" type="body"/>
          </p:nvPr>
        </p:nvSpPr>
        <p:spPr>
          <a:xfrm>
            <a:off x="230675" y="1396850"/>
            <a:ext cx="8208900" cy="849900"/>
          </a:xfrm>
          <a:prstGeom prst="rect">
            <a:avLst/>
          </a:prstGeom>
          <a:noFill/>
          <a:ln>
            <a:noFill/>
          </a:ln>
        </p:spPr>
        <p:txBody>
          <a:bodyPr anchorCtr="0" anchor="t" bIns="45700" lIns="91425" spcFirstLastPara="1" rIns="91425" wrap="square" tIns="45700">
            <a:noAutofit/>
          </a:bodyPr>
          <a:lstStyle/>
          <a:p>
            <a:pPr indent="-323850" lvl="0" marL="457200" rtl="0" algn="l">
              <a:lnSpc>
                <a:spcPct val="115000"/>
              </a:lnSpc>
              <a:spcBef>
                <a:spcPts val="0"/>
              </a:spcBef>
              <a:spcAft>
                <a:spcPts val="1000"/>
              </a:spcAft>
              <a:buSzPts val="1500"/>
              <a:buFont typeface="Lato"/>
              <a:buChar char="●"/>
            </a:pPr>
            <a:r>
              <a:rPr b="0" lang="en-GB" sz="1500">
                <a:latin typeface="Lato"/>
                <a:ea typeface="Lato"/>
                <a:cs typeface="Lato"/>
                <a:sym typeface="Lato"/>
              </a:rPr>
              <a:t>count_documents()</a:t>
            </a:r>
            <a:endParaRPr b="0" sz="1500">
              <a:latin typeface="Lato"/>
              <a:ea typeface="Lato"/>
              <a:cs typeface="Lato"/>
              <a:sym typeface="Lato"/>
            </a:endParaRPr>
          </a:p>
        </p:txBody>
      </p:sp>
      <p:pic>
        <p:nvPicPr>
          <p:cNvPr descr="Graphical user interface, text, application, email&#10;&#10;Description automatically generated" id="166" name="Google Shape;166;p12"/>
          <p:cNvPicPr preferRelativeResize="0"/>
          <p:nvPr/>
        </p:nvPicPr>
        <p:blipFill rotWithShape="1">
          <a:blip r:embed="rId3">
            <a:alphaModFix/>
          </a:blip>
          <a:srcRect b="0" l="0" r="0" t="0"/>
          <a:stretch/>
        </p:blipFill>
        <p:spPr>
          <a:xfrm>
            <a:off x="1110138" y="1828301"/>
            <a:ext cx="6923726" cy="30073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Insert documents</a:t>
            </a:r>
            <a:endParaRPr sz="3200" u="none">
              <a:latin typeface="Lato"/>
              <a:ea typeface="Lato"/>
              <a:cs typeface="Lato"/>
              <a:sym typeface="Lato"/>
            </a:endParaRPr>
          </a:p>
        </p:txBody>
      </p:sp>
      <p:sp>
        <p:nvSpPr>
          <p:cNvPr id="172" name="Google Shape;172;p13"/>
          <p:cNvSpPr txBox="1"/>
          <p:nvPr>
            <p:ph idx="1" type="body"/>
          </p:nvPr>
        </p:nvSpPr>
        <p:spPr>
          <a:xfrm>
            <a:off x="230675" y="1396850"/>
            <a:ext cx="8208900" cy="849900"/>
          </a:xfrm>
          <a:prstGeom prst="rect">
            <a:avLst/>
          </a:prstGeom>
          <a:noFill/>
          <a:ln>
            <a:noFill/>
          </a:ln>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insert_one: Inserts only one document into a collection.</a:t>
            </a:r>
            <a:endParaRPr b="0" sz="1500">
              <a:latin typeface="Lato"/>
              <a:ea typeface="Lato"/>
              <a:cs typeface="Lato"/>
              <a:sym typeface="Lato"/>
            </a:endParaRPr>
          </a:p>
          <a:p>
            <a:pPr indent="-323850" lvl="0" marL="457200" rtl="0" algn="l">
              <a:lnSpc>
                <a:spcPct val="115000"/>
              </a:lnSpc>
              <a:spcBef>
                <a:spcPts val="1000"/>
              </a:spcBef>
              <a:spcAft>
                <a:spcPts val="0"/>
              </a:spcAft>
              <a:buSzPts val="1500"/>
              <a:buFont typeface="Lato"/>
              <a:buChar char="●"/>
            </a:pPr>
            <a:r>
              <a:rPr b="0" lang="en-GB" sz="1500">
                <a:latin typeface="Lato"/>
                <a:ea typeface="Lato"/>
                <a:cs typeface="Lato"/>
                <a:sym typeface="Lato"/>
              </a:rPr>
              <a:t>insert_many: Inserts a list of documents into a collection.</a:t>
            </a:r>
            <a:endParaRPr b="0" sz="1500">
              <a:latin typeface="Lato"/>
              <a:ea typeface="Lato"/>
              <a:cs typeface="Lato"/>
              <a:sym typeface="Lato"/>
            </a:endParaRPr>
          </a:p>
          <a:p>
            <a:pPr indent="0" lvl="0" marL="0" rtl="0" algn="l">
              <a:lnSpc>
                <a:spcPct val="115000"/>
              </a:lnSpc>
              <a:spcBef>
                <a:spcPts val="1000"/>
              </a:spcBef>
              <a:spcAft>
                <a:spcPts val="1000"/>
              </a:spcAft>
              <a:buSzPts val="3200"/>
              <a:buNone/>
            </a:pPr>
            <a:r>
              <a:t/>
            </a:r>
            <a:endParaRPr b="0" sz="1500">
              <a:latin typeface="Lato"/>
              <a:ea typeface="Lato"/>
              <a:cs typeface="Lato"/>
              <a:sym typeface="Lato"/>
            </a:endParaRPr>
          </a:p>
        </p:txBody>
      </p:sp>
      <p:pic>
        <p:nvPicPr>
          <p:cNvPr descr="Shape, rectangle&#10;&#10;Description automatically generated with medium confidence" id="173" name="Google Shape;173;p13"/>
          <p:cNvPicPr preferRelativeResize="0"/>
          <p:nvPr/>
        </p:nvPicPr>
        <p:blipFill rotWithShape="1">
          <a:blip r:embed="rId3">
            <a:alphaModFix/>
          </a:blip>
          <a:srcRect b="0" l="0" r="68754" t="0"/>
          <a:stretch/>
        </p:blipFill>
        <p:spPr>
          <a:xfrm>
            <a:off x="1014266" y="2788425"/>
            <a:ext cx="2258850" cy="1064400"/>
          </a:xfrm>
          <a:prstGeom prst="rect">
            <a:avLst/>
          </a:prstGeom>
          <a:noFill/>
          <a:ln>
            <a:noFill/>
          </a:ln>
        </p:spPr>
      </p:pic>
      <p:pic>
        <p:nvPicPr>
          <p:cNvPr descr="Text&#10;&#10;Description automatically generated" id="174" name="Google Shape;174;p13"/>
          <p:cNvPicPr preferRelativeResize="0"/>
          <p:nvPr/>
        </p:nvPicPr>
        <p:blipFill rotWithShape="1">
          <a:blip r:embed="rId4">
            <a:alphaModFix/>
          </a:blip>
          <a:srcRect b="0" l="0" r="0" t="0"/>
          <a:stretch/>
        </p:blipFill>
        <p:spPr>
          <a:xfrm>
            <a:off x="4708850" y="2201124"/>
            <a:ext cx="3614750" cy="25586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Deleting documents</a:t>
            </a:r>
            <a:endParaRPr sz="3200" u="none">
              <a:latin typeface="Lato"/>
              <a:ea typeface="Lato"/>
              <a:cs typeface="Lato"/>
              <a:sym typeface="Lato"/>
            </a:endParaRPr>
          </a:p>
        </p:txBody>
      </p:sp>
      <p:sp>
        <p:nvSpPr>
          <p:cNvPr id="180" name="Google Shape;180;p14"/>
          <p:cNvSpPr txBox="1"/>
          <p:nvPr>
            <p:ph idx="1" type="body"/>
          </p:nvPr>
        </p:nvSpPr>
        <p:spPr>
          <a:xfrm>
            <a:off x="230675" y="1396850"/>
            <a:ext cx="8208900" cy="849900"/>
          </a:xfrm>
          <a:prstGeom prst="rect">
            <a:avLst/>
          </a:prstGeom>
          <a:noFill/>
          <a:ln>
            <a:noFill/>
          </a:ln>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delete_one: Deletes one document from a collection.</a:t>
            </a:r>
            <a:endParaRPr b="0" sz="1500">
              <a:latin typeface="Lato"/>
              <a:ea typeface="Lato"/>
              <a:cs typeface="Lato"/>
              <a:sym typeface="Lato"/>
            </a:endParaRPr>
          </a:p>
          <a:p>
            <a:pPr indent="-323850" lvl="0" marL="457200" rtl="0" algn="l">
              <a:lnSpc>
                <a:spcPct val="115000"/>
              </a:lnSpc>
              <a:spcBef>
                <a:spcPts val="1000"/>
              </a:spcBef>
              <a:spcAft>
                <a:spcPts val="0"/>
              </a:spcAft>
              <a:buSzPts val="1500"/>
              <a:buFont typeface="Lato"/>
              <a:buChar char="●"/>
            </a:pPr>
            <a:r>
              <a:rPr b="0" lang="en-GB" sz="1500">
                <a:latin typeface="Lato"/>
                <a:ea typeface="Lato"/>
                <a:cs typeface="Lato"/>
                <a:sym typeface="Lato"/>
              </a:rPr>
              <a:t>delete_many: Deletes a list of documents from a collection.</a:t>
            </a:r>
            <a:endParaRPr b="0" sz="1500">
              <a:latin typeface="Lato"/>
              <a:ea typeface="Lato"/>
              <a:cs typeface="Lato"/>
              <a:sym typeface="Lato"/>
            </a:endParaRPr>
          </a:p>
          <a:p>
            <a:pPr indent="0" lvl="0" marL="0" rtl="0" algn="l">
              <a:lnSpc>
                <a:spcPct val="115000"/>
              </a:lnSpc>
              <a:spcBef>
                <a:spcPts val="1000"/>
              </a:spcBef>
              <a:spcAft>
                <a:spcPts val="1000"/>
              </a:spcAft>
              <a:buSzPts val="3200"/>
              <a:buNone/>
            </a:pPr>
            <a:r>
              <a:t/>
            </a:r>
            <a:endParaRPr b="0" sz="1500">
              <a:latin typeface="Lato"/>
              <a:ea typeface="Lato"/>
              <a:cs typeface="Lato"/>
              <a:sym typeface="Lato"/>
            </a:endParaRPr>
          </a:p>
        </p:txBody>
      </p:sp>
      <p:pic>
        <p:nvPicPr>
          <p:cNvPr descr="Graphical user interface, text, application&#10;&#10;Description automatically generated" id="181" name="Google Shape;181;p14"/>
          <p:cNvPicPr preferRelativeResize="0"/>
          <p:nvPr/>
        </p:nvPicPr>
        <p:blipFill rotWithShape="1">
          <a:blip r:embed="rId3">
            <a:alphaModFix/>
          </a:blip>
          <a:srcRect b="22311" l="0" r="0" t="0"/>
          <a:stretch/>
        </p:blipFill>
        <p:spPr>
          <a:xfrm>
            <a:off x="1589475" y="2246752"/>
            <a:ext cx="5965050" cy="1037800"/>
          </a:xfrm>
          <a:prstGeom prst="rect">
            <a:avLst/>
          </a:prstGeom>
          <a:noFill/>
          <a:ln>
            <a:noFill/>
          </a:ln>
        </p:spPr>
      </p:pic>
      <p:pic>
        <p:nvPicPr>
          <p:cNvPr descr="Graphical user interface, text, application&#10;&#10;Description automatically generated" id="182" name="Google Shape;182;p14"/>
          <p:cNvPicPr preferRelativeResize="0"/>
          <p:nvPr/>
        </p:nvPicPr>
        <p:blipFill rotWithShape="1">
          <a:blip r:embed="rId4">
            <a:alphaModFix/>
          </a:blip>
          <a:srcRect b="0" l="0" r="0" t="18699"/>
          <a:stretch/>
        </p:blipFill>
        <p:spPr>
          <a:xfrm>
            <a:off x="1590500" y="3559851"/>
            <a:ext cx="5965050" cy="1202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5"/>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Aggregate query</a:t>
            </a:r>
            <a:endParaRPr sz="3200" u="none">
              <a:latin typeface="Lato"/>
              <a:ea typeface="Lato"/>
              <a:cs typeface="Lato"/>
              <a:sym typeface="Lato"/>
            </a:endParaRPr>
          </a:p>
        </p:txBody>
      </p:sp>
      <p:sp>
        <p:nvSpPr>
          <p:cNvPr id="188" name="Google Shape;188;p15"/>
          <p:cNvSpPr txBox="1"/>
          <p:nvPr>
            <p:ph idx="1" type="body"/>
          </p:nvPr>
        </p:nvSpPr>
        <p:spPr>
          <a:xfrm>
            <a:off x="230675" y="1396850"/>
            <a:ext cx="8208900" cy="849900"/>
          </a:xfrm>
          <a:prstGeom prst="rect">
            <a:avLst/>
          </a:prstGeom>
          <a:noFill/>
          <a:ln>
            <a:noFill/>
          </a:ln>
        </p:spPr>
        <p:txBody>
          <a:bodyPr anchorCtr="0" anchor="t" bIns="45700" lIns="91425" spcFirstLastPara="1" rIns="91425" wrap="square" tIns="45700">
            <a:noAutofit/>
          </a:bodyPr>
          <a:lstStyle/>
          <a:p>
            <a:pPr indent="-323850" lvl="0" marL="457200" rtl="0" algn="l">
              <a:lnSpc>
                <a:spcPct val="115000"/>
              </a:lnSpc>
              <a:spcBef>
                <a:spcPts val="0"/>
              </a:spcBef>
              <a:spcAft>
                <a:spcPts val="1000"/>
              </a:spcAft>
              <a:buSzPts val="1500"/>
              <a:buFont typeface="Lato"/>
              <a:buChar char="●"/>
            </a:pPr>
            <a:r>
              <a:rPr b="0" lang="en-GB" sz="1500">
                <a:latin typeface="Lato"/>
                <a:ea typeface="Lato"/>
                <a:cs typeface="Lato"/>
                <a:sym typeface="Lato"/>
              </a:rPr>
              <a:t>A </a:t>
            </a:r>
            <a:r>
              <a:rPr b="0" lang="en-GB" sz="1500" u="sng">
                <a:latin typeface="Lato"/>
                <a:ea typeface="Lato"/>
                <a:cs typeface="Lato"/>
                <a:sym typeface="Lato"/>
              </a:rPr>
              <a:t>pipeline</a:t>
            </a:r>
            <a:r>
              <a:rPr b="0" lang="en-GB" sz="1500">
                <a:latin typeface="Lato"/>
                <a:ea typeface="Lato"/>
                <a:cs typeface="Lato"/>
                <a:sym typeface="Lato"/>
              </a:rPr>
              <a:t> is made of stages. At each stage, the data undergoes a transformation that ends with the computed result.</a:t>
            </a:r>
            <a:endParaRPr b="0" sz="1500">
              <a:latin typeface="Lato"/>
              <a:ea typeface="Lato"/>
              <a:cs typeface="Lato"/>
              <a:sym typeface="Lato"/>
            </a:endParaRPr>
          </a:p>
        </p:txBody>
      </p:sp>
      <p:pic>
        <p:nvPicPr>
          <p:cNvPr descr="Graphical user interface, text, application, email&#10;&#10;Description automatically generated" id="189" name="Google Shape;189;p15"/>
          <p:cNvPicPr preferRelativeResize="0"/>
          <p:nvPr/>
        </p:nvPicPr>
        <p:blipFill rotWithShape="1">
          <a:blip r:embed="rId3">
            <a:alphaModFix/>
          </a:blip>
          <a:srcRect b="0" l="0" r="0" t="0"/>
          <a:stretch/>
        </p:blipFill>
        <p:spPr>
          <a:xfrm>
            <a:off x="2120563" y="2377204"/>
            <a:ext cx="4429125" cy="162163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6"/>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“joining” collections</a:t>
            </a:r>
            <a:endParaRPr sz="3200" u="none">
              <a:latin typeface="Lato"/>
              <a:ea typeface="Lato"/>
              <a:cs typeface="Lato"/>
              <a:sym typeface="Lato"/>
            </a:endParaRPr>
          </a:p>
        </p:txBody>
      </p:sp>
      <p:sp>
        <p:nvSpPr>
          <p:cNvPr id="195" name="Google Shape;195;p16"/>
          <p:cNvSpPr txBox="1"/>
          <p:nvPr>
            <p:ph idx="1" type="body"/>
          </p:nvPr>
        </p:nvSpPr>
        <p:spPr>
          <a:xfrm>
            <a:off x="230675" y="1396850"/>
            <a:ext cx="8208900" cy="849900"/>
          </a:xfrm>
          <a:prstGeom prst="rect">
            <a:avLst/>
          </a:prstGeom>
          <a:noFill/>
          <a:ln>
            <a:noFill/>
          </a:ln>
        </p:spPr>
        <p:txBody>
          <a:bodyPr anchorCtr="0" anchor="t" bIns="45700" lIns="91425" spcFirstLastPara="1" rIns="91425" wrap="square" tIns="45700">
            <a:noAutofit/>
          </a:bodyPr>
          <a:lstStyle/>
          <a:p>
            <a:pPr indent="-323850" lvl="0" marL="457200" rtl="0" algn="l">
              <a:lnSpc>
                <a:spcPct val="115000"/>
              </a:lnSpc>
              <a:spcBef>
                <a:spcPts val="0"/>
              </a:spcBef>
              <a:spcAft>
                <a:spcPts val="1000"/>
              </a:spcAft>
              <a:buSzPts val="1500"/>
              <a:buFont typeface="Lato"/>
              <a:buChar char="●"/>
            </a:pPr>
            <a:r>
              <a:rPr b="0" lang="en-GB" sz="1500">
                <a:latin typeface="Lato"/>
                <a:ea typeface="Lato"/>
                <a:cs typeface="Lato"/>
                <a:sym typeface="Lato"/>
              </a:rPr>
              <a:t>$lookup function</a:t>
            </a:r>
            <a:endParaRPr b="0" sz="1500">
              <a:latin typeface="Lato"/>
              <a:ea typeface="Lato"/>
              <a:cs typeface="Lato"/>
              <a:sym typeface="Lato"/>
            </a:endParaRPr>
          </a:p>
        </p:txBody>
      </p:sp>
      <p:pic>
        <p:nvPicPr>
          <p:cNvPr descr="Graphical user interface, text, application, email&#10;&#10;Description automatically generated" id="196" name="Google Shape;196;p16"/>
          <p:cNvPicPr preferRelativeResize="0"/>
          <p:nvPr/>
        </p:nvPicPr>
        <p:blipFill rotWithShape="1">
          <a:blip r:embed="rId3">
            <a:alphaModFix/>
          </a:blip>
          <a:srcRect b="0" l="0" r="0" t="0"/>
          <a:stretch/>
        </p:blipFill>
        <p:spPr>
          <a:xfrm>
            <a:off x="2652725" y="1506424"/>
            <a:ext cx="5786850" cy="3041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When to use which datastore</a:t>
            </a:r>
            <a:endParaRPr sz="3200" u="none">
              <a:latin typeface="Lato"/>
              <a:ea typeface="Lato"/>
              <a:cs typeface="Lato"/>
              <a:sym typeface="Lato"/>
            </a:endParaRPr>
          </a:p>
        </p:txBody>
      </p:sp>
      <p:sp>
        <p:nvSpPr>
          <p:cNvPr id="202" name="Google Shape;202;p17"/>
          <p:cNvSpPr txBox="1"/>
          <p:nvPr>
            <p:ph idx="1" type="body"/>
          </p:nvPr>
        </p:nvSpPr>
        <p:spPr>
          <a:xfrm>
            <a:off x="230675" y="1396850"/>
            <a:ext cx="8014800" cy="3347400"/>
          </a:xfrm>
          <a:prstGeom prst="rect">
            <a:avLst/>
          </a:prstGeom>
          <a:noFill/>
          <a:ln>
            <a:noFill/>
          </a:ln>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SzPts val="1500"/>
              <a:buFont typeface="Lato"/>
              <a:buAutoNum type="arabicPeriod"/>
            </a:pPr>
            <a:r>
              <a:rPr b="0" lang="en-GB" sz="1500">
                <a:latin typeface="Lato"/>
                <a:ea typeface="Lato"/>
                <a:cs typeface="Lato"/>
                <a:sym typeface="Lato"/>
              </a:rPr>
              <a:t>When deciding on a datastore for your application, ask yourself the following questions:</a:t>
            </a:r>
            <a:endParaRPr b="0" sz="1500">
              <a:latin typeface="Lato"/>
              <a:ea typeface="Lato"/>
              <a:cs typeface="Lato"/>
              <a:sym typeface="Lato"/>
            </a:endParaRPr>
          </a:p>
          <a:p>
            <a:pPr indent="-323850" lvl="1" marL="914400" rtl="0" algn="l">
              <a:lnSpc>
                <a:spcPct val="115000"/>
              </a:lnSpc>
              <a:spcBef>
                <a:spcPts val="1000"/>
              </a:spcBef>
              <a:spcAft>
                <a:spcPts val="0"/>
              </a:spcAft>
              <a:buClr>
                <a:schemeClr val="lt1"/>
              </a:buClr>
              <a:buSzPts val="1500"/>
              <a:buFont typeface="Lato"/>
              <a:buAutoNum type="arabicPeriod"/>
            </a:pPr>
            <a:r>
              <a:rPr lang="en-GB" sz="1500">
                <a:solidFill>
                  <a:schemeClr val="lt1"/>
                </a:solidFill>
                <a:latin typeface="Lato"/>
                <a:ea typeface="Lato"/>
                <a:cs typeface="Lato"/>
                <a:sym typeface="Lato"/>
              </a:rPr>
              <a:t>Is the data structured, semi-structured, or unstructured?</a:t>
            </a:r>
            <a:endParaRPr sz="1500">
              <a:solidFill>
                <a:schemeClr val="lt1"/>
              </a:solidFill>
              <a:latin typeface="Lato"/>
              <a:ea typeface="Lato"/>
              <a:cs typeface="Lato"/>
              <a:sym typeface="Lato"/>
            </a:endParaRPr>
          </a:p>
          <a:p>
            <a:pPr indent="-323850" lvl="2" marL="1371600" rtl="0" algn="l">
              <a:lnSpc>
                <a:spcPct val="115000"/>
              </a:lnSpc>
              <a:spcBef>
                <a:spcPts val="1000"/>
              </a:spcBef>
              <a:spcAft>
                <a:spcPts val="0"/>
              </a:spcAft>
              <a:buClr>
                <a:schemeClr val="lt1"/>
              </a:buClr>
              <a:buSzPts val="1500"/>
              <a:buFont typeface="Lato"/>
              <a:buChar char="○"/>
            </a:pPr>
            <a:r>
              <a:rPr i="1" lang="en-GB" sz="1500">
                <a:solidFill>
                  <a:schemeClr val="lt1"/>
                </a:solidFill>
                <a:latin typeface="Lato"/>
                <a:ea typeface="Lato"/>
                <a:cs typeface="Lato"/>
                <a:sym typeface="Lato"/>
              </a:rPr>
              <a:t>Is the data a table? Voice messages? Log data?</a:t>
            </a:r>
            <a:endParaRPr i="1" sz="1500">
              <a:solidFill>
                <a:schemeClr val="lt1"/>
              </a:solidFill>
              <a:latin typeface="Lato"/>
              <a:ea typeface="Lato"/>
              <a:cs typeface="Lato"/>
              <a:sym typeface="Lato"/>
            </a:endParaRPr>
          </a:p>
          <a:p>
            <a:pPr indent="-323850" lvl="1" marL="914400" rtl="0" algn="l">
              <a:lnSpc>
                <a:spcPct val="115000"/>
              </a:lnSpc>
              <a:spcBef>
                <a:spcPts val="1000"/>
              </a:spcBef>
              <a:spcAft>
                <a:spcPts val="0"/>
              </a:spcAft>
              <a:buClr>
                <a:schemeClr val="lt1"/>
              </a:buClr>
              <a:buSzPts val="1500"/>
              <a:buFont typeface="Lato"/>
              <a:buAutoNum type="arabicPeriod"/>
            </a:pPr>
            <a:r>
              <a:rPr lang="en-GB" sz="1500">
                <a:solidFill>
                  <a:schemeClr val="lt1"/>
                </a:solidFill>
                <a:latin typeface="Lato"/>
                <a:ea typeface="Lato"/>
                <a:cs typeface="Lato"/>
                <a:sym typeface="Lato"/>
              </a:rPr>
              <a:t>Which model best describes your data?</a:t>
            </a:r>
            <a:endParaRPr sz="1500">
              <a:solidFill>
                <a:schemeClr val="lt1"/>
              </a:solidFill>
              <a:latin typeface="Lato"/>
              <a:ea typeface="Lato"/>
              <a:cs typeface="Lato"/>
              <a:sym typeface="Lato"/>
            </a:endParaRPr>
          </a:p>
          <a:p>
            <a:pPr indent="-323850" lvl="2" marL="1371600" rtl="0" algn="l">
              <a:lnSpc>
                <a:spcPct val="115000"/>
              </a:lnSpc>
              <a:spcBef>
                <a:spcPts val="1000"/>
              </a:spcBef>
              <a:spcAft>
                <a:spcPts val="0"/>
              </a:spcAft>
              <a:buClr>
                <a:schemeClr val="lt1"/>
              </a:buClr>
              <a:buSzPts val="1500"/>
              <a:buFont typeface="Lato"/>
              <a:buChar char="○"/>
            </a:pPr>
            <a:r>
              <a:rPr i="1" lang="en-GB" sz="1500">
                <a:solidFill>
                  <a:schemeClr val="lt1"/>
                </a:solidFill>
                <a:latin typeface="Lato"/>
                <a:ea typeface="Lato"/>
                <a:cs typeface="Lato"/>
                <a:sym typeface="Lato"/>
              </a:rPr>
              <a:t>Does your data look like table? Social network?</a:t>
            </a:r>
            <a:endParaRPr i="1" sz="1500">
              <a:solidFill>
                <a:schemeClr val="lt1"/>
              </a:solidFill>
              <a:latin typeface="Lato"/>
              <a:ea typeface="Lato"/>
              <a:cs typeface="Lato"/>
              <a:sym typeface="Lato"/>
            </a:endParaRPr>
          </a:p>
          <a:p>
            <a:pPr indent="-323850" lvl="1" marL="914400" rtl="0" algn="l">
              <a:lnSpc>
                <a:spcPct val="115000"/>
              </a:lnSpc>
              <a:spcBef>
                <a:spcPts val="1000"/>
              </a:spcBef>
              <a:spcAft>
                <a:spcPts val="0"/>
              </a:spcAft>
              <a:buClr>
                <a:schemeClr val="lt1"/>
              </a:buClr>
              <a:buSzPts val="1500"/>
              <a:buFont typeface="Lato"/>
              <a:buAutoNum type="arabicPeriod"/>
            </a:pPr>
            <a:r>
              <a:rPr lang="en-GB" sz="1500">
                <a:solidFill>
                  <a:schemeClr val="lt1"/>
                </a:solidFill>
                <a:latin typeface="Lato"/>
                <a:ea typeface="Lato"/>
                <a:cs typeface="Lato"/>
                <a:sym typeface="Lato"/>
              </a:rPr>
              <a:t>What is your availability and consistency model?</a:t>
            </a:r>
            <a:endParaRPr sz="1500">
              <a:solidFill>
                <a:schemeClr val="lt1"/>
              </a:solidFill>
              <a:latin typeface="Lato"/>
              <a:ea typeface="Lato"/>
              <a:cs typeface="Lato"/>
              <a:sym typeface="Lato"/>
            </a:endParaRPr>
          </a:p>
          <a:p>
            <a:pPr indent="-323850" lvl="2" marL="1371600" rtl="0" algn="l">
              <a:lnSpc>
                <a:spcPct val="115000"/>
              </a:lnSpc>
              <a:spcBef>
                <a:spcPts val="1000"/>
              </a:spcBef>
              <a:spcAft>
                <a:spcPts val="0"/>
              </a:spcAft>
              <a:buClr>
                <a:schemeClr val="lt1"/>
              </a:buClr>
              <a:buSzPts val="1500"/>
              <a:buFont typeface="Lato"/>
              <a:buChar char="○"/>
            </a:pPr>
            <a:r>
              <a:rPr i="1" lang="en-GB" sz="1500">
                <a:solidFill>
                  <a:schemeClr val="lt1"/>
                </a:solidFill>
                <a:latin typeface="Lato"/>
                <a:ea typeface="Lato"/>
                <a:cs typeface="Lato"/>
                <a:sym typeface="Lato"/>
              </a:rPr>
              <a:t>Does the data consistency (bank accounts) matter for the user, or does availability (facebook posts) matter for the user?</a:t>
            </a:r>
            <a:endParaRPr i="1" sz="1500">
              <a:solidFill>
                <a:schemeClr val="lt1"/>
              </a:solidFill>
              <a:latin typeface="Lato"/>
              <a:ea typeface="Lato"/>
              <a:cs typeface="Lato"/>
              <a:sym typeface="Lato"/>
            </a:endParaRPr>
          </a:p>
          <a:p>
            <a:pPr indent="0" lvl="0" marL="0" rtl="0" algn="l">
              <a:lnSpc>
                <a:spcPct val="115000"/>
              </a:lnSpc>
              <a:spcBef>
                <a:spcPts val="1000"/>
              </a:spcBef>
              <a:spcAft>
                <a:spcPts val="1000"/>
              </a:spcAft>
              <a:buSzPts val="3200"/>
              <a:buNone/>
            </a:pPr>
            <a:r>
              <a:t/>
            </a:r>
            <a:endParaRPr b="0" sz="15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8"/>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Why is this important?</a:t>
            </a:r>
            <a:endParaRPr sz="3200" u="none">
              <a:latin typeface="Lato"/>
              <a:ea typeface="Lato"/>
              <a:cs typeface="Lato"/>
              <a:sym typeface="Lato"/>
            </a:endParaRPr>
          </a:p>
        </p:txBody>
      </p:sp>
      <p:sp>
        <p:nvSpPr>
          <p:cNvPr id="208" name="Google Shape;208;p18"/>
          <p:cNvSpPr txBox="1"/>
          <p:nvPr>
            <p:ph idx="1" type="body"/>
          </p:nvPr>
        </p:nvSpPr>
        <p:spPr>
          <a:xfrm>
            <a:off x="4862725" y="3391550"/>
            <a:ext cx="3000000" cy="8355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1000"/>
              </a:spcBef>
              <a:spcAft>
                <a:spcPts val="1200"/>
              </a:spcAft>
              <a:buSzPts val="3200"/>
              <a:buNone/>
            </a:pPr>
            <a:r>
              <a:rPr b="0" lang="en-GB" sz="1500">
                <a:latin typeface="Lato"/>
                <a:ea typeface="Lato"/>
                <a:cs typeface="Lato"/>
                <a:sym typeface="Lato"/>
              </a:rPr>
              <a:t>Applications are increasingly depended on storing and retrieving data</a:t>
            </a:r>
            <a:endParaRPr b="0" sz="1500">
              <a:latin typeface="Lato"/>
              <a:ea typeface="Lato"/>
              <a:cs typeface="Lato"/>
              <a:sym typeface="Lato"/>
            </a:endParaRPr>
          </a:p>
        </p:txBody>
      </p:sp>
      <p:sp>
        <p:nvSpPr>
          <p:cNvPr id="209" name="Google Shape;209;p18"/>
          <p:cNvSpPr txBox="1"/>
          <p:nvPr/>
        </p:nvSpPr>
        <p:spPr>
          <a:xfrm>
            <a:off x="1208850" y="3336050"/>
            <a:ext cx="2634600" cy="946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000"/>
              </a:spcBef>
              <a:spcAft>
                <a:spcPts val="1200"/>
              </a:spcAft>
              <a:buClr>
                <a:srgbClr val="000000"/>
              </a:buClr>
              <a:buSzPts val="1500"/>
              <a:buFont typeface="Arial"/>
              <a:buNone/>
            </a:pPr>
            <a:r>
              <a:rPr b="0" i="0" lang="en-GB" sz="1500" u="none" cap="none" strike="noStrike">
                <a:solidFill>
                  <a:schemeClr val="lt1"/>
                </a:solidFill>
                <a:latin typeface="Lato"/>
                <a:ea typeface="Lato"/>
                <a:cs typeface="Lato"/>
                <a:sym typeface="Lato"/>
              </a:rPr>
              <a:t>Data comes in various shapes and sizes, and no one solution fits all</a:t>
            </a:r>
            <a:endParaRPr b="0" i="0" sz="1400" u="none" cap="none" strike="noStrike">
              <a:solidFill>
                <a:srgbClr val="000000"/>
              </a:solidFill>
              <a:latin typeface="Arial"/>
              <a:ea typeface="Arial"/>
              <a:cs typeface="Arial"/>
              <a:sym typeface="Arial"/>
            </a:endParaRPr>
          </a:p>
        </p:txBody>
      </p:sp>
      <p:grpSp>
        <p:nvGrpSpPr>
          <p:cNvPr id="210" name="Google Shape;210;p18"/>
          <p:cNvGrpSpPr/>
          <p:nvPr/>
        </p:nvGrpSpPr>
        <p:grpSpPr>
          <a:xfrm>
            <a:off x="1872325" y="1788975"/>
            <a:ext cx="1147998" cy="1400214"/>
            <a:chOff x="1096825" y="1743350"/>
            <a:chExt cx="1147998" cy="1400214"/>
          </a:xfrm>
        </p:grpSpPr>
        <p:pic>
          <p:nvPicPr>
            <p:cNvPr id="211" name="Google Shape;211;p18"/>
            <p:cNvPicPr preferRelativeResize="0"/>
            <p:nvPr/>
          </p:nvPicPr>
          <p:blipFill rotWithShape="1">
            <a:blip r:embed="rId3">
              <a:alphaModFix/>
            </a:blip>
            <a:srcRect b="0" l="14481" r="21469" t="0"/>
            <a:stretch/>
          </p:blipFill>
          <p:spPr>
            <a:xfrm>
              <a:off x="1096825" y="2167388"/>
              <a:ext cx="880075" cy="976176"/>
            </a:xfrm>
            <a:prstGeom prst="rect">
              <a:avLst/>
            </a:prstGeom>
            <a:noFill/>
            <a:ln>
              <a:noFill/>
            </a:ln>
          </p:spPr>
        </p:pic>
        <p:pic>
          <p:nvPicPr>
            <p:cNvPr id="212" name="Google Shape;212;p18"/>
            <p:cNvPicPr preferRelativeResize="0"/>
            <p:nvPr/>
          </p:nvPicPr>
          <p:blipFill rotWithShape="1">
            <a:blip r:embed="rId4">
              <a:alphaModFix/>
            </a:blip>
            <a:srcRect b="0" l="0" r="0" t="0"/>
            <a:stretch/>
          </p:blipFill>
          <p:spPr>
            <a:xfrm>
              <a:off x="1520325" y="2144645"/>
              <a:ext cx="724498" cy="854195"/>
            </a:xfrm>
            <a:prstGeom prst="rect">
              <a:avLst/>
            </a:prstGeom>
            <a:noFill/>
            <a:ln>
              <a:noFill/>
            </a:ln>
          </p:spPr>
        </p:pic>
        <p:pic>
          <p:nvPicPr>
            <p:cNvPr id="213" name="Google Shape;213;p18"/>
            <p:cNvPicPr preferRelativeResize="0"/>
            <p:nvPr/>
          </p:nvPicPr>
          <p:blipFill rotWithShape="1">
            <a:blip r:embed="rId5">
              <a:alphaModFix/>
            </a:blip>
            <a:srcRect b="0" l="0" r="0" t="0"/>
            <a:stretch/>
          </p:blipFill>
          <p:spPr>
            <a:xfrm>
              <a:off x="1390100" y="1743350"/>
              <a:ext cx="724500" cy="724500"/>
            </a:xfrm>
            <a:prstGeom prst="rect">
              <a:avLst/>
            </a:prstGeom>
            <a:noFill/>
            <a:ln>
              <a:noFill/>
            </a:ln>
          </p:spPr>
        </p:pic>
      </p:grpSp>
      <p:pic>
        <p:nvPicPr>
          <p:cNvPr id="214" name="Google Shape;214;p18"/>
          <p:cNvPicPr preferRelativeResize="0"/>
          <p:nvPr/>
        </p:nvPicPr>
        <p:blipFill rotWithShape="1">
          <a:blip r:embed="rId6">
            <a:alphaModFix/>
          </a:blip>
          <a:srcRect b="0" l="0" r="0" t="0"/>
          <a:stretch/>
        </p:blipFill>
        <p:spPr>
          <a:xfrm>
            <a:off x="5389950" y="1653163"/>
            <a:ext cx="1671850" cy="1671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type="ctrTitle"/>
          </p:nvPr>
        </p:nvSpPr>
        <p:spPr>
          <a:xfrm>
            <a:off x="230675" y="744100"/>
            <a:ext cx="4886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Module 3 Summary</a:t>
            </a:r>
            <a:endParaRPr sz="3200" u="none">
              <a:latin typeface="Lato"/>
              <a:ea typeface="Lato"/>
              <a:cs typeface="Lato"/>
              <a:sym typeface="Lato"/>
            </a:endParaRPr>
          </a:p>
        </p:txBody>
      </p:sp>
      <p:sp>
        <p:nvSpPr>
          <p:cNvPr id="82" name="Google Shape;82;p2"/>
          <p:cNvSpPr txBox="1"/>
          <p:nvPr>
            <p:ph idx="1" type="body"/>
          </p:nvPr>
        </p:nvSpPr>
        <p:spPr>
          <a:xfrm>
            <a:off x="230675" y="1396850"/>
            <a:ext cx="8724900" cy="35769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0" i="1" lang="en-GB" sz="1500">
                <a:solidFill>
                  <a:schemeClr val="lt2"/>
                </a:solidFill>
                <a:latin typeface="Lato"/>
                <a:ea typeface="Lato"/>
                <a:cs typeface="Lato"/>
                <a:sym typeface="Lato"/>
              </a:rPr>
              <a:t>Beyond relational database management systems</a:t>
            </a:r>
            <a:endParaRPr b="0" i="1" sz="1500">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b="0" lang="en-GB" sz="1500" u="sng">
                <a:latin typeface="Lato"/>
                <a:ea typeface="Lato"/>
                <a:cs typeface="Lato"/>
                <a:sym typeface="Lato"/>
              </a:rPr>
              <a:t>Learning Outcomes</a:t>
            </a:r>
            <a:endParaRPr b="0" sz="1500" u="sng">
              <a:latin typeface="Lato"/>
              <a:ea typeface="Lato"/>
              <a:cs typeface="Lato"/>
              <a:sym typeface="Lato"/>
            </a:endParaRPr>
          </a:p>
          <a:p>
            <a:pPr indent="-323850" lvl="0" marL="457200" rtl="0" algn="l">
              <a:lnSpc>
                <a:spcPct val="115000"/>
              </a:lnSpc>
              <a:spcBef>
                <a:spcPts val="1200"/>
              </a:spcBef>
              <a:spcAft>
                <a:spcPts val="0"/>
              </a:spcAft>
              <a:buClr>
                <a:schemeClr val="lt1"/>
              </a:buClr>
              <a:buSzPts val="1500"/>
              <a:buFont typeface="Lato"/>
              <a:buAutoNum type="arabicPeriod"/>
            </a:pPr>
            <a:r>
              <a:rPr b="0" lang="en-GB" sz="1500">
                <a:latin typeface="Lato"/>
                <a:ea typeface="Lato"/>
                <a:cs typeface="Lato"/>
                <a:sym typeface="Lato"/>
              </a:rPr>
              <a:t>Explore different paradigms of modelling real world data,</a:t>
            </a:r>
            <a:endParaRPr b="0" sz="1500">
              <a:latin typeface="Lato"/>
              <a:ea typeface="Lato"/>
              <a:cs typeface="Lato"/>
              <a:sym typeface="Lato"/>
            </a:endParaRPr>
          </a:p>
          <a:p>
            <a:pPr indent="-323850" lvl="0" marL="457200" rtl="0" algn="l">
              <a:lnSpc>
                <a:spcPct val="115000"/>
              </a:lnSpc>
              <a:spcBef>
                <a:spcPts val="0"/>
              </a:spcBef>
              <a:spcAft>
                <a:spcPts val="0"/>
              </a:spcAft>
              <a:buClr>
                <a:schemeClr val="lt1"/>
              </a:buClr>
              <a:buSzPts val="1500"/>
              <a:buFont typeface="Lato"/>
              <a:buAutoNum type="arabicPeriod"/>
            </a:pPr>
            <a:r>
              <a:rPr b="0" lang="en-GB" sz="1500">
                <a:latin typeface="Lato"/>
                <a:ea typeface="Lato"/>
                <a:cs typeface="Lato"/>
                <a:sym typeface="Lato"/>
              </a:rPr>
              <a:t>Understand the benefits and challenges of storing data using different type of data stores,</a:t>
            </a:r>
            <a:endParaRPr b="0" sz="1500">
              <a:latin typeface="Lato"/>
              <a:ea typeface="Lato"/>
              <a:cs typeface="Lato"/>
              <a:sym typeface="Lato"/>
            </a:endParaRPr>
          </a:p>
          <a:p>
            <a:pPr indent="-323850" lvl="0" marL="457200" rtl="0" algn="l">
              <a:lnSpc>
                <a:spcPct val="115000"/>
              </a:lnSpc>
              <a:spcBef>
                <a:spcPts val="0"/>
              </a:spcBef>
              <a:spcAft>
                <a:spcPts val="0"/>
              </a:spcAft>
              <a:buClr>
                <a:schemeClr val="lt1"/>
              </a:buClr>
              <a:buSzPts val="1500"/>
              <a:buFont typeface="Lato"/>
              <a:buAutoNum type="arabicPeriod"/>
            </a:pPr>
            <a:r>
              <a:rPr b="0" lang="en-GB" sz="1500">
                <a:latin typeface="Lato"/>
                <a:ea typeface="Lato"/>
                <a:cs typeface="Lato"/>
                <a:sym typeface="Lato"/>
              </a:rPr>
              <a:t>Determine which stores are best suited for certain applications,</a:t>
            </a:r>
            <a:endParaRPr b="0" sz="1500">
              <a:latin typeface="Lato"/>
              <a:ea typeface="Lato"/>
              <a:cs typeface="Lato"/>
              <a:sym typeface="Lato"/>
            </a:endParaRPr>
          </a:p>
          <a:p>
            <a:pPr indent="-323850" lvl="0" marL="457200" rtl="0" algn="l">
              <a:lnSpc>
                <a:spcPct val="115000"/>
              </a:lnSpc>
              <a:spcBef>
                <a:spcPts val="0"/>
              </a:spcBef>
              <a:spcAft>
                <a:spcPts val="0"/>
              </a:spcAft>
              <a:buClr>
                <a:schemeClr val="lt1"/>
              </a:buClr>
              <a:buSzPts val="1500"/>
              <a:buFont typeface="Lato"/>
              <a:buAutoNum type="arabicPeriod"/>
            </a:pPr>
            <a:r>
              <a:rPr b="0" lang="en-GB" sz="1500">
                <a:latin typeface="Lato"/>
                <a:ea typeface="Lato"/>
                <a:cs typeface="Lato"/>
                <a:sym typeface="Lato"/>
              </a:rPr>
              <a:t>Become familiar with the basics of MongoDB, and</a:t>
            </a:r>
            <a:endParaRPr b="0" sz="1500">
              <a:latin typeface="Lato"/>
              <a:ea typeface="Lato"/>
              <a:cs typeface="Lato"/>
              <a:sym typeface="Lato"/>
            </a:endParaRPr>
          </a:p>
          <a:p>
            <a:pPr indent="-323850" lvl="0" marL="457200" rtl="0" algn="l">
              <a:lnSpc>
                <a:spcPct val="115000"/>
              </a:lnSpc>
              <a:spcBef>
                <a:spcPts val="0"/>
              </a:spcBef>
              <a:spcAft>
                <a:spcPts val="0"/>
              </a:spcAft>
              <a:buClr>
                <a:schemeClr val="lt1"/>
              </a:buClr>
              <a:buSzPts val="1500"/>
              <a:buFont typeface="Lato"/>
              <a:buAutoNum type="arabicPeriod"/>
            </a:pPr>
            <a:r>
              <a:rPr b="0" lang="en-GB" sz="1500">
                <a:latin typeface="Lato"/>
                <a:ea typeface="Lato"/>
                <a:cs typeface="Lato"/>
                <a:sym typeface="Lato"/>
              </a:rPr>
              <a:t>Perform basic operations in MongoDB.</a:t>
            </a:r>
            <a:endParaRPr b="0" sz="1500">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t/>
            </a:r>
            <a:endParaRPr b="0" sz="1500">
              <a:latin typeface="Lato"/>
              <a:ea typeface="Lato"/>
              <a:cs typeface="Lato"/>
              <a:sym typeface="Lato"/>
            </a:endParaRPr>
          </a:p>
          <a:p>
            <a:pPr indent="0" lvl="0" marL="0" rtl="0" algn="ctr">
              <a:lnSpc>
                <a:spcPct val="115000"/>
              </a:lnSpc>
              <a:spcBef>
                <a:spcPts val="1200"/>
              </a:spcBef>
              <a:spcAft>
                <a:spcPts val="1200"/>
              </a:spcAft>
              <a:buClr>
                <a:schemeClr val="lt1"/>
              </a:buClr>
              <a:buSzPts val="3200"/>
              <a:buNone/>
            </a:pPr>
            <a:r>
              <a:t/>
            </a:r>
            <a:endParaRPr b="0" sz="15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Current data needs exceed just SQL (NoSQL)</a:t>
            </a:r>
            <a:endParaRPr sz="3200" u="none">
              <a:latin typeface="Lato"/>
              <a:ea typeface="Lato"/>
              <a:cs typeface="Lato"/>
              <a:sym typeface="Lato"/>
            </a:endParaRPr>
          </a:p>
        </p:txBody>
      </p:sp>
      <p:sp>
        <p:nvSpPr>
          <p:cNvPr id="88" name="Google Shape;88;p3"/>
          <p:cNvSpPr txBox="1"/>
          <p:nvPr>
            <p:ph idx="1" type="body"/>
          </p:nvPr>
        </p:nvSpPr>
        <p:spPr>
          <a:xfrm>
            <a:off x="230675" y="1396850"/>
            <a:ext cx="8368500" cy="3347400"/>
          </a:xfrm>
          <a:prstGeom prst="rect">
            <a:avLst/>
          </a:prstGeom>
          <a:noFill/>
          <a:ln>
            <a:noFill/>
          </a:ln>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Traditional RDBMS were just too slow to handle the expectations of today’s user</a:t>
            </a:r>
            <a:endParaRPr b="0" sz="1500">
              <a:latin typeface="Lato"/>
              <a:ea typeface="Lato"/>
              <a:cs typeface="Lato"/>
              <a:sym typeface="Lato"/>
            </a:endParaRPr>
          </a:p>
          <a:p>
            <a:pPr indent="-323850" lvl="0" marL="457200" rtl="0" algn="l">
              <a:lnSpc>
                <a:spcPct val="115000"/>
              </a:lnSpc>
              <a:spcBef>
                <a:spcPts val="1000"/>
              </a:spcBef>
              <a:spcAft>
                <a:spcPts val="0"/>
              </a:spcAft>
              <a:buSzPts val="1500"/>
              <a:buFont typeface="Lato"/>
              <a:buChar char="●"/>
            </a:pPr>
            <a:r>
              <a:rPr b="0" lang="en-GB" sz="1500">
                <a:latin typeface="Lato"/>
                <a:ea typeface="Lato"/>
                <a:cs typeface="Lato"/>
                <a:sym typeface="Lato"/>
              </a:rPr>
              <a:t>NoSQL is a broad term to describe a database system that is, g</a:t>
            </a:r>
            <a:r>
              <a:rPr b="0" lang="en-GB" sz="1500">
                <a:solidFill>
                  <a:schemeClr val="lt1"/>
                </a:solidFill>
                <a:latin typeface="Lato"/>
                <a:ea typeface="Lato"/>
                <a:cs typeface="Lato"/>
                <a:sym typeface="Lato"/>
              </a:rPr>
              <a:t>enerally speaking:</a:t>
            </a:r>
            <a:endParaRPr b="0" sz="1500">
              <a:solidFill>
                <a:schemeClr val="lt1"/>
              </a:solidFill>
              <a:latin typeface="Lato"/>
              <a:ea typeface="Lato"/>
              <a:cs typeface="Lato"/>
              <a:sym typeface="Lato"/>
            </a:endParaRPr>
          </a:p>
          <a:p>
            <a:pPr indent="-323850" lvl="2" marL="1371600" rtl="0" algn="l">
              <a:lnSpc>
                <a:spcPct val="115000"/>
              </a:lnSpc>
              <a:spcBef>
                <a:spcPts val="1000"/>
              </a:spcBef>
              <a:spcAft>
                <a:spcPts val="0"/>
              </a:spcAft>
              <a:buClr>
                <a:schemeClr val="lt1"/>
              </a:buClr>
              <a:buSzPts val="1500"/>
              <a:buFont typeface="Lato"/>
              <a:buChar char="■"/>
            </a:pPr>
            <a:r>
              <a:rPr lang="en-GB" sz="1500">
                <a:solidFill>
                  <a:schemeClr val="lt1"/>
                </a:solidFill>
                <a:latin typeface="Lato"/>
                <a:ea typeface="Lato"/>
                <a:cs typeface="Lato"/>
                <a:sym typeface="Lato"/>
              </a:rPr>
              <a:t>Non-Relational</a:t>
            </a:r>
            <a:endParaRPr sz="1500">
              <a:solidFill>
                <a:schemeClr val="lt1"/>
              </a:solidFill>
              <a:latin typeface="Lato"/>
              <a:ea typeface="Lato"/>
              <a:cs typeface="Lato"/>
              <a:sym typeface="Lato"/>
            </a:endParaRPr>
          </a:p>
          <a:p>
            <a:pPr indent="-323850" lvl="2" marL="1371600" rtl="0" algn="l">
              <a:lnSpc>
                <a:spcPct val="115000"/>
              </a:lnSpc>
              <a:spcBef>
                <a:spcPts val="1000"/>
              </a:spcBef>
              <a:spcAft>
                <a:spcPts val="0"/>
              </a:spcAft>
              <a:buClr>
                <a:schemeClr val="lt1"/>
              </a:buClr>
              <a:buSzPts val="1500"/>
              <a:buFont typeface="Lato"/>
              <a:buChar char="■"/>
            </a:pPr>
            <a:r>
              <a:rPr lang="en-GB" sz="1500">
                <a:solidFill>
                  <a:schemeClr val="lt1"/>
                </a:solidFill>
                <a:latin typeface="Lato"/>
                <a:ea typeface="Lato"/>
                <a:cs typeface="Lato"/>
                <a:sym typeface="Lato"/>
              </a:rPr>
              <a:t>Schemaless (does not require a fixed structure to be defined before any data can be loaded)</a:t>
            </a:r>
            <a:endParaRPr sz="1500">
              <a:solidFill>
                <a:schemeClr val="lt1"/>
              </a:solidFill>
              <a:latin typeface="Lato"/>
              <a:ea typeface="Lato"/>
              <a:cs typeface="Lato"/>
              <a:sym typeface="Lato"/>
            </a:endParaRPr>
          </a:p>
          <a:p>
            <a:pPr indent="-323850" lvl="2" marL="1371600" rtl="0" algn="l">
              <a:lnSpc>
                <a:spcPct val="115000"/>
              </a:lnSpc>
              <a:spcBef>
                <a:spcPts val="1000"/>
              </a:spcBef>
              <a:spcAft>
                <a:spcPts val="0"/>
              </a:spcAft>
              <a:buClr>
                <a:schemeClr val="lt1"/>
              </a:buClr>
              <a:buSzPts val="1500"/>
              <a:buFont typeface="Lato"/>
              <a:buChar char="■"/>
            </a:pPr>
            <a:r>
              <a:rPr lang="en-GB" sz="1500">
                <a:solidFill>
                  <a:schemeClr val="lt1"/>
                </a:solidFill>
                <a:latin typeface="Lato"/>
                <a:ea typeface="Lato"/>
                <a:cs typeface="Lato"/>
                <a:sym typeface="Lato"/>
              </a:rPr>
              <a:t>Horizontally Scalable (designed for parallel processing of large loads using potentially many servers)</a:t>
            </a:r>
            <a:endParaRPr sz="1500">
              <a:solidFill>
                <a:schemeClr val="lt1"/>
              </a:solidFill>
              <a:latin typeface="Lato"/>
              <a:ea typeface="Lato"/>
              <a:cs typeface="Lato"/>
              <a:sym typeface="Lato"/>
            </a:endParaRPr>
          </a:p>
          <a:p>
            <a:pPr indent="-323850" lvl="2" marL="1371600" rtl="0" algn="l">
              <a:lnSpc>
                <a:spcPct val="115000"/>
              </a:lnSpc>
              <a:spcBef>
                <a:spcPts val="1000"/>
              </a:spcBef>
              <a:spcAft>
                <a:spcPts val="0"/>
              </a:spcAft>
              <a:buClr>
                <a:schemeClr val="lt1"/>
              </a:buClr>
              <a:buSzPts val="1500"/>
              <a:buFont typeface="Lato"/>
              <a:buChar char="■"/>
            </a:pPr>
            <a:r>
              <a:rPr lang="en-GB" sz="1500">
                <a:solidFill>
                  <a:schemeClr val="lt1"/>
                </a:solidFill>
                <a:latin typeface="Lato"/>
                <a:ea typeface="Lato"/>
                <a:cs typeface="Lato"/>
                <a:sym typeface="Lato"/>
              </a:rPr>
              <a:t>Does not support full SQL</a:t>
            </a:r>
            <a:endParaRPr sz="1500">
              <a:solidFill>
                <a:schemeClr val="lt1"/>
              </a:solidFill>
              <a:latin typeface="Lato"/>
              <a:ea typeface="Lato"/>
              <a:cs typeface="Lato"/>
              <a:sym typeface="Lato"/>
            </a:endParaRPr>
          </a:p>
          <a:p>
            <a:pPr indent="-323850" lvl="2" marL="1371600" rtl="0" algn="l">
              <a:lnSpc>
                <a:spcPct val="115000"/>
              </a:lnSpc>
              <a:spcBef>
                <a:spcPts val="1000"/>
              </a:spcBef>
              <a:spcAft>
                <a:spcPts val="1000"/>
              </a:spcAft>
              <a:buClr>
                <a:schemeClr val="lt1"/>
              </a:buClr>
              <a:buSzPts val="1500"/>
              <a:buFont typeface="Lato"/>
              <a:buChar char="■"/>
            </a:pPr>
            <a:r>
              <a:rPr lang="en-GB" sz="1500">
                <a:solidFill>
                  <a:schemeClr val="lt1"/>
                </a:solidFill>
                <a:latin typeface="Lato"/>
                <a:ea typeface="Lato"/>
                <a:cs typeface="Lato"/>
                <a:sym typeface="Lato"/>
              </a:rPr>
              <a:t>Loosely adheres to ACID properties or not at all</a:t>
            </a:r>
            <a:endParaRPr b="0" sz="15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4"/>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Popular NoSQL datastore types</a:t>
            </a:r>
            <a:endParaRPr sz="3200" u="none">
              <a:latin typeface="Lato"/>
              <a:ea typeface="Lato"/>
              <a:cs typeface="Lato"/>
              <a:sym typeface="Lato"/>
            </a:endParaRPr>
          </a:p>
        </p:txBody>
      </p:sp>
      <p:pic>
        <p:nvPicPr>
          <p:cNvPr id="94" name="Google Shape;94;p4"/>
          <p:cNvPicPr preferRelativeResize="0"/>
          <p:nvPr/>
        </p:nvPicPr>
        <p:blipFill rotWithShape="1">
          <a:blip r:embed="rId3">
            <a:alphaModFix/>
          </a:blip>
          <a:srcRect b="0" l="0" r="0" t="0"/>
          <a:stretch/>
        </p:blipFill>
        <p:spPr>
          <a:xfrm>
            <a:off x="3354575" y="1661475"/>
            <a:ext cx="2492977" cy="3035600"/>
          </a:xfrm>
          <a:prstGeom prst="rect">
            <a:avLst/>
          </a:prstGeom>
          <a:noFill/>
          <a:ln>
            <a:noFill/>
          </a:ln>
        </p:spPr>
      </p:pic>
      <p:sp>
        <p:nvSpPr>
          <p:cNvPr id="95" name="Google Shape;95;p4"/>
          <p:cNvSpPr/>
          <p:nvPr/>
        </p:nvSpPr>
        <p:spPr>
          <a:xfrm>
            <a:off x="6791300" y="4010900"/>
            <a:ext cx="1385700" cy="657600"/>
          </a:xfrm>
          <a:prstGeom prst="roundRect">
            <a:avLst>
              <a:gd fmla="val 16667" name="adj"/>
            </a:avLst>
          </a:prstGeom>
          <a:solidFill>
            <a:srgbClr val="E3DED1"/>
          </a:solidFill>
          <a:ln cap="flat" cmpd="sng" w="9525">
            <a:solidFill>
              <a:srgbClr val="455F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Stored in columns instead of rows. Used for IoT device data</a:t>
            </a:r>
            <a:endParaRPr b="0" i="0" sz="1000" u="none" cap="none" strike="noStrike">
              <a:solidFill>
                <a:srgbClr val="000000"/>
              </a:solidFill>
              <a:latin typeface="Arial"/>
              <a:ea typeface="Arial"/>
              <a:cs typeface="Arial"/>
              <a:sym typeface="Arial"/>
            </a:endParaRPr>
          </a:p>
        </p:txBody>
      </p:sp>
      <p:sp>
        <p:nvSpPr>
          <p:cNvPr id="96" name="Google Shape;96;p4"/>
          <p:cNvSpPr/>
          <p:nvPr/>
        </p:nvSpPr>
        <p:spPr>
          <a:xfrm>
            <a:off x="969050" y="4010900"/>
            <a:ext cx="1385700" cy="810300"/>
          </a:xfrm>
          <a:prstGeom prst="roundRect">
            <a:avLst>
              <a:gd fmla="val 16667" name="adj"/>
            </a:avLst>
          </a:prstGeom>
          <a:solidFill>
            <a:srgbClr val="E3DED1"/>
          </a:solidFill>
          <a:ln cap="flat" cmpd="sng" w="9525">
            <a:solidFill>
              <a:srgbClr val="455F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Stores data in JSON docs. Used for content management apps like blogs</a:t>
            </a:r>
            <a:endParaRPr b="0" i="0" sz="1000" u="none" cap="none" strike="noStrike">
              <a:solidFill>
                <a:srgbClr val="000000"/>
              </a:solidFill>
              <a:latin typeface="Arial"/>
              <a:ea typeface="Arial"/>
              <a:cs typeface="Arial"/>
              <a:sym typeface="Arial"/>
            </a:endParaRPr>
          </a:p>
        </p:txBody>
      </p:sp>
      <p:sp>
        <p:nvSpPr>
          <p:cNvPr id="97" name="Google Shape;97;p4"/>
          <p:cNvSpPr/>
          <p:nvPr/>
        </p:nvSpPr>
        <p:spPr>
          <a:xfrm>
            <a:off x="969050" y="1661475"/>
            <a:ext cx="1385700" cy="657600"/>
          </a:xfrm>
          <a:prstGeom prst="roundRect">
            <a:avLst>
              <a:gd fmla="val 16667" name="adj"/>
            </a:avLst>
          </a:prstGeom>
          <a:solidFill>
            <a:srgbClr val="E3DED1"/>
          </a:solidFill>
          <a:ln cap="flat" cmpd="sng" w="9525">
            <a:solidFill>
              <a:srgbClr val="455F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Simple key-value method to store data. Used for user session data</a:t>
            </a:r>
            <a:endParaRPr b="0" i="0" sz="1000" u="none" cap="none" strike="noStrike">
              <a:solidFill>
                <a:srgbClr val="000000"/>
              </a:solidFill>
              <a:latin typeface="Arial"/>
              <a:ea typeface="Arial"/>
              <a:cs typeface="Arial"/>
              <a:sym typeface="Arial"/>
            </a:endParaRPr>
          </a:p>
        </p:txBody>
      </p:sp>
      <p:sp>
        <p:nvSpPr>
          <p:cNvPr id="98" name="Google Shape;98;p4"/>
          <p:cNvSpPr/>
          <p:nvPr/>
        </p:nvSpPr>
        <p:spPr>
          <a:xfrm>
            <a:off x="6791300" y="1661475"/>
            <a:ext cx="1385700" cy="657600"/>
          </a:xfrm>
          <a:prstGeom prst="roundRect">
            <a:avLst>
              <a:gd fmla="val 16667" name="adj"/>
            </a:avLst>
          </a:prstGeom>
          <a:solidFill>
            <a:srgbClr val="E3DED1"/>
          </a:solidFill>
          <a:ln cap="flat" cmpd="sng" w="9525">
            <a:solidFill>
              <a:srgbClr val="455F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Store and navigate relationships. Used for recommendation apps.</a:t>
            </a:r>
            <a:endParaRPr b="0" i="0" sz="1000" u="none" cap="none" strike="noStrike">
              <a:solidFill>
                <a:srgbClr val="000000"/>
              </a:solidFill>
              <a:latin typeface="Arial"/>
              <a:ea typeface="Arial"/>
              <a:cs typeface="Arial"/>
              <a:sym typeface="Arial"/>
            </a:endParaRPr>
          </a:p>
        </p:txBody>
      </p:sp>
      <p:cxnSp>
        <p:nvCxnSpPr>
          <p:cNvPr id="99" name="Google Shape;99;p4"/>
          <p:cNvCxnSpPr>
            <a:endCxn id="97" idx="3"/>
          </p:cNvCxnSpPr>
          <p:nvPr/>
        </p:nvCxnSpPr>
        <p:spPr>
          <a:xfrm rot="10800000">
            <a:off x="2354750" y="1990275"/>
            <a:ext cx="998100" cy="541500"/>
          </a:xfrm>
          <a:prstGeom prst="straightConnector1">
            <a:avLst/>
          </a:prstGeom>
          <a:noFill/>
          <a:ln cap="flat" cmpd="sng" w="9525">
            <a:solidFill>
              <a:schemeClr val="lt1"/>
            </a:solidFill>
            <a:prstDash val="solid"/>
            <a:round/>
            <a:headEnd len="sm" w="sm" type="none"/>
            <a:tailEnd len="med" w="med" type="triangle"/>
          </a:ln>
        </p:spPr>
      </p:cxnSp>
      <p:cxnSp>
        <p:nvCxnSpPr>
          <p:cNvPr id="100" name="Google Shape;100;p4"/>
          <p:cNvCxnSpPr>
            <a:endCxn id="96" idx="3"/>
          </p:cNvCxnSpPr>
          <p:nvPr/>
        </p:nvCxnSpPr>
        <p:spPr>
          <a:xfrm flipH="1">
            <a:off x="2354750" y="4025750"/>
            <a:ext cx="1009500" cy="390300"/>
          </a:xfrm>
          <a:prstGeom prst="straightConnector1">
            <a:avLst/>
          </a:prstGeom>
          <a:noFill/>
          <a:ln cap="flat" cmpd="sng" w="9525">
            <a:solidFill>
              <a:schemeClr val="lt1"/>
            </a:solidFill>
            <a:prstDash val="solid"/>
            <a:round/>
            <a:headEnd len="sm" w="sm" type="none"/>
            <a:tailEnd len="med" w="med" type="triangle"/>
          </a:ln>
        </p:spPr>
      </p:cxnSp>
      <p:cxnSp>
        <p:nvCxnSpPr>
          <p:cNvPr id="101" name="Google Shape;101;p4"/>
          <p:cNvCxnSpPr>
            <a:endCxn id="98" idx="1"/>
          </p:cNvCxnSpPr>
          <p:nvPr/>
        </p:nvCxnSpPr>
        <p:spPr>
          <a:xfrm flipH="1" rot="10800000">
            <a:off x="5850500" y="1990275"/>
            <a:ext cx="940800" cy="473100"/>
          </a:xfrm>
          <a:prstGeom prst="straightConnector1">
            <a:avLst/>
          </a:prstGeom>
          <a:noFill/>
          <a:ln cap="flat" cmpd="sng" w="9525">
            <a:solidFill>
              <a:schemeClr val="lt1"/>
            </a:solidFill>
            <a:prstDash val="solid"/>
            <a:round/>
            <a:headEnd len="sm" w="sm" type="none"/>
            <a:tailEnd len="med" w="med" type="triangle"/>
          </a:ln>
        </p:spPr>
      </p:cxnSp>
      <p:cxnSp>
        <p:nvCxnSpPr>
          <p:cNvPr id="102" name="Google Shape;102;p4"/>
          <p:cNvCxnSpPr/>
          <p:nvPr/>
        </p:nvCxnSpPr>
        <p:spPr>
          <a:xfrm>
            <a:off x="5847550" y="3951525"/>
            <a:ext cx="915900" cy="411000"/>
          </a:xfrm>
          <a:prstGeom prst="straightConnector1">
            <a:avLst/>
          </a:prstGeom>
          <a:noFill/>
          <a:ln cap="flat" cmpd="sng" w="9525">
            <a:solidFill>
              <a:schemeClr val="lt1"/>
            </a:solidFill>
            <a:prstDash val="solid"/>
            <a:round/>
            <a:headEnd len="sm" w="sm" type="none"/>
            <a:tailEnd len="med" w="med" type="triangle"/>
          </a:ln>
        </p:spPr>
      </p:cxnSp>
      <p:pic>
        <p:nvPicPr>
          <p:cNvPr id="103" name="Google Shape;103;p4"/>
          <p:cNvPicPr preferRelativeResize="0"/>
          <p:nvPr/>
        </p:nvPicPr>
        <p:blipFill rotWithShape="1">
          <a:blip r:embed="rId4">
            <a:alphaModFix/>
          </a:blip>
          <a:srcRect b="0" l="0" r="0" t="0"/>
          <a:stretch/>
        </p:blipFill>
        <p:spPr>
          <a:xfrm>
            <a:off x="6859788" y="3632700"/>
            <a:ext cx="1248731" cy="318825"/>
          </a:xfrm>
          <a:prstGeom prst="rect">
            <a:avLst/>
          </a:prstGeom>
          <a:noFill/>
          <a:ln>
            <a:noFill/>
          </a:ln>
        </p:spPr>
      </p:pic>
      <p:pic>
        <p:nvPicPr>
          <p:cNvPr id="104" name="Google Shape;104;p4"/>
          <p:cNvPicPr preferRelativeResize="0"/>
          <p:nvPr/>
        </p:nvPicPr>
        <p:blipFill rotWithShape="1">
          <a:blip r:embed="rId5">
            <a:alphaModFix/>
          </a:blip>
          <a:srcRect b="0" l="0" r="0" t="0"/>
          <a:stretch/>
        </p:blipFill>
        <p:spPr>
          <a:xfrm>
            <a:off x="7013750" y="1287389"/>
            <a:ext cx="940800" cy="353082"/>
          </a:xfrm>
          <a:prstGeom prst="rect">
            <a:avLst/>
          </a:prstGeom>
          <a:noFill/>
          <a:ln>
            <a:noFill/>
          </a:ln>
        </p:spPr>
      </p:pic>
      <p:pic>
        <p:nvPicPr>
          <p:cNvPr id="105" name="Google Shape;105;p4"/>
          <p:cNvPicPr preferRelativeResize="0"/>
          <p:nvPr/>
        </p:nvPicPr>
        <p:blipFill rotWithShape="1">
          <a:blip r:embed="rId6">
            <a:alphaModFix/>
          </a:blip>
          <a:srcRect b="0" l="0" r="0" t="0"/>
          <a:stretch/>
        </p:blipFill>
        <p:spPr>
          <a:xfrm>
            <a:off x="1268597" y="1258438"/>
            <a:ext cx="786592" cy="411000"/>
          </a:xfrm>
          <a:prstGeom prst="rect">
            <a:avLst/>
          </a:prstGeom>
          <a:noFill/>
          <a:ln>
            <a:noFill/>
          </a:ln>
        </p:spPr>
      </p:pic>
      <p:pic>
        <p:nvPicPr>
          <p:cNvPr id="106" name="Google Shape;106;p4"/>
          <p:cNvPicPr preferRelativeResize="0"/>
          <p:nvPr/>
        </p:nvPicPr>
        <p:blipFill rotWithShape="1">
          <a:blip r:embed="rId7">
            <a:alphaModFix/>
          </a:blip>
          <a:srcRect b="23031" l="0" r="0" t="29202"/>
          <a:stretch/>
        </p:blipFill>
        <p:spPr>
          <a:xfrm>
            <a:off x="1077350" y="3632700"/>
            <a:ext cx="1067955" cy="3188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Use cases for each type of datastore</a:t>
            </a:r>
            <a:endParaRPr sz="3200" u="none">
              <a:latin typeface="Lato"/>
              <a:ea typeface="Lato"/>
              <a:cs typeface="Lato"/>
              <a:sym typeface="Lato"/>
            </a:endParaRPr>
          </a:p>
        </p:txBody>
      </p:sp>
      <p:graphicFrame>
        <p:nvGraphicFramePr>
          <p:cNvPr id="112" name="Google Shape;112;p5"/>
          <p:cNvGraphicFramePr/>
          <p:nvPr/>
        </p:nvGraphicFramePr>
        <p:xfrm>
          <a:off x="2160025" y="1581650"/>
          <a:ext cx="3000000" cy="3000000"/>
        </p:xfrm>
        <a:graphic>
          <a:graphicData uri="http://schemas.openxmlformats.org/drawingml/2006/table">
            <a:tbl>
              <a:tblPr>
                <a:noFill/>
                <a:tableStyleId>{26B29065-7467-46E9-8775-23726876B27E}</a:tableStyleId>
              </a:tblPr>
              <a:tblGrid>
                <a:gridCol w="2413000"/>
                <a:gridCol w="2413000"/>
              </a:tblGrid>
              <a:tr h="385400">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solidFill>
                            <a:schemeClr val="lt1"/>
                          </a:solidFill>
                          <a:latin typeface="Lato"/>
                          <a:ea typeface="Lato"/>
                          <a:cs typeface="Lato"/>
                          <a:sym typeface="Lato"/>
                        </a:rPr>
                        <a:t>Datastore Type</a:t>
                      </a:r>
                      <a:endParaRPr b="1" sz="1400" u="none" cap="none" strike="noStrike">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F90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solidFill>
                            <a:schemeClr val="lt1"/>
                          </a:solidFill>
                          <a:latin typeface="Lato"/>
                          <a:ea typeface="Lato"/>
                          <a:cs typeface="Lato"/>
                          <a:sym typeface="Lato"/>
                        </a:rPr>
                        <a:t>Use Case</a:t>
                      </a:r>
                      <a:endParaRPr b="1" sz="1400" u="none" cap="none" strike="noStrike">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F9000"/>
                    </a:solidFill>
                  </a:tcPr>
                </a:tc>
              </a:tr>
              <a:tr h="49475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Lato"/>
                          <a:ea typeface="Lato"/>
                          <a:cs typeface="Lato"/>
                          <a:sym typeface="Lato"/>
                        </a:rPr>
                        <a:t>Relational</a:t>
                      </a:r>
                      <a:endParaRPr sz="1400" u="none" cap="none" strike="noStrike">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Lato"/>
                          <a:ea typeface="Lato"/>
                          <a:cs typeface="Lato"/>
                          <a:sym typeface="Lato"/>
                        </a:rPr>
                        <a:t>Transactional, Reporting Applications</a:t>
                      </a:r>
                      <a:endParaRPr sz="1400" u="none" cap="none" strike="noStrike">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9475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Lato"/>
                          <a:ea typeface="Lato"/>
                          <a:cs typeface="Lato"/>
                          <a:sym typeface="Lato"/>
                        </a:rPr>
                        <a:t>Column Based</a:t>
                      </a:r>
                      <a:endParaRPr sz="1400" u="none" cap="none" strike="noStrike">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Lato"/>
                          <a:ea typeface="Lato"/>
                          <a:cs typeface="Lato"/>
                          <a:sym typeface="Lato"/>
                        </a:rPr>
                        <a:t>Analytics Applications</a:t>
                      </a:r>
                      <a:endParaRPr sz="1400" u="none" cap="none" strike="noStrike">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9475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Lato"/>
                          <a:ea typeface="Lato"/>
                          <a:cs typeface="Lato"/>
                          <a:sym typeface="Lato"/>
                        </a:rPr>
                        <a:t>Graph</a:t>
                      </a:r>
                      <a:endParaRPr sz="1400" u="none" cap="none" strike="noStrike">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Lato"/>
                          <a:ea typeface="Lato"/>
                          <a:cs typeface="Lato"/>
                          <a:sym typeface="Lato"/>
                        </a:rPr>
                        <a:t>Recommendation Applications</a:t>
                      </a:r>
                      <a:endParaRPr sz="1400" u="none" cap="none" strike="noStrike">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9475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Lato"/>
                          <a:ea typeface="Lato"/>
                          <a:cs typeface="Lato"/>
                          <a:sym typeface="Lato"/>
                        </a:rPr>
                        <a:t>Document</a:t>
                      </a:r>
                      <a:endParaRPr sz="1400" u="none" cap="none" strike="noStrike">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Lato"/>
                          <a:ea typeface="Lato"/>
                          <a:cs typeface="Lato"/>
                          <a:sym typeface="Lato"/>
                        </a:rPr>
                        <a:t>Content management (blogs, catalogs) applications</a:t>
                      </a:r>
                      <a:endParaRPr sz="1400" u="none" cap="none" strike="noStrike">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Pros and cons of each type of datastore</a:t>
            </a:r>
            <a:endParaRPr sz="3200" u="none">
              <a:latin typeface="Lato"/>
              <a:ea typeface="Lato"/>
              <a:cs typeface="Lato"/>
              <a:sym typeface="Lato"/>
            </a:endParaRPr>
          </a:p>
        </p:txBody>
      </p:sp>
      <p:graphicFrame>
        <p:nvGraphicFramePr>
          <p:cNvPr id="118" name="Google Shape;118;p6"/>
          <p:cNvGraphicFramePr/>
          <p:nvPr/>
        </p:nvGraphicFramePr>
        <p:xfrm>
          <a:off x="952500" y="1547450"/>
          <a:ext cx="3000000" cy="3000000"/>
        </p:xfrm>
        <a:graphic>
          <a:graphicData uri="http://schemas.openxmlformats.org/drawingml/2006/table">
            <a:tbl>
              <a:tblPr>
                <a:noFill/>
                <a:tableStyleId>{26B29065-7467-46E9-8775-23726876B27E}</a:tableStyleId>
              </a:tblPr>
              <a:tblGrid>
                <a:gridCol w="2413000"/>
                <a:gridCol w="2413000"/>
                <a:gridCol w="2413000"/>
              </a:tblGrid>
              <a:tr h="385400">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solidFill>
                            <a:schemeClr val="lt1"/>
                          </a:solidFill>
                          <a:latin typeface="Lato"/>
                          <a:ea typeface="Lato"/>
                          <a:cs typeface="Lato"/>
                          <a:sym typeface="Lato"/>
                        </a:rPr>
                        <a:t>Database Type</a:t>
                      </a:r>
                      <a:endParaRPr b="1" sz="1400" u="none" cap="none" strike="noStrike">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F90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solidFill>
                            <a:schemeClr val="lt1"/>
                          </a:solidFill>
                          <a:latin typeface="Lato"/>
                          <a:ea typeface="Lato"/>
                          <a:cs typeface="Lato"/>
                          <a:sym typeface="Lato"/>
                        </a:rPr>
                        <a:t>Advantages</a:t>
                      </a:r>
                      <a:endParaRPr b="1" sz="1400" u="none" cap="none" strike="noStrike">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F90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solidFill>
                            <a:schemeClr val="lt1"/>
                          </a:solidFill>
                          <a:latin typeface="Lato"/>
                          <a:ea typeface="Lato"/>
                          <a:cs typeface="Lato"/>
                          <a:sym typeface="Lato"/>
                        </a:rPr>
                        <a:t>Disadvantages</a:t>
                      </a:r>
                      <a:endParaRPr b="1" sz="1400" u="none" cap="none" strike="noStrike">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F9000"/>
                    </a:solidFill>
                  </a:tcPr>
                </a:tc>
              </a:tr>
              <a:tr h="49475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Lato"/>
                          <a:ea typeface="Lato"/>
                          <a:cs typeface="Lato"/>
                          <a:sym typeface="Lato"/>
                        </a:rPr>
                        <a:t>Relational</a:t>
                      </a:r>
                      <a:endParaRPr sz="1400" u="none" cap="none" strike="noStrike">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Lato"/>
                          <a:ea typeface="Lato"/>
                          <a:cs typeface="Lato"/>
                          <a:sym typeface="Lato"/>
                        </a:rPr>
                        <a:t>Consistency, Security</a:t>
                      </a:r>
                      <a:endParaRPr sz="1400" u="none" cap="none" strike="noStrike">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Lato"/>
                          <a:ea typeface="Lato"/>
                          <a:cs typeface="Lato"/>
                          <a:sym typeface="Lato"/>
                        </a:rPr>
                        <a:t>Flexibility</a:t>
                      </a:r>
                      <a:endParaRPr sz="1400" u="none" cap="none" strike="noStrike">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9475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Lato"/>
                          <a:ea typeface="Lato"/>
                          <a:cs typeface="Lato"/>
                          <a:sym typeface="Lato"/>
                        </a:rPr>
                        <a:t>Column Based</a:t>
                      </a:r>
                      <a:endParaRPr sz="1400" u="none" cap="none" strike="noStrike">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Lato"/>
                          <a:ea typeface="Lato"/>
                          <a:cs typeface="Lato"/>
                          <a:sym typeface="Lato"/>
                        </a:rPr>
                        <a:t>Scalability</a:t>
                      </a:r>
                      <a:endParaRPr sz="1400" u="none" cap="none" strike="noStrike">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Lato"/>
                          <a:ea typeface="Lato"/>
                          <a:cs typeface="Lato"/>
                          <a:sym typeface="Lato"/>
                        </a:rPr>
                        <a:t>Transactional analysis capability  </a:t>
                      </a:r>
                      <a:endParaRPr sz="1400" u="none" cap="none" strike="noStrike">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9475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Lato"/>
                          <a:ea typeface="Lato"/>
                          <a:cs typeface="Lato"/>
                          <a:sym typeface="Lato"/>
                        </a:rPr>
                        <a:t>Graph</a:t>
                      </a:r>
                      <a:endParaRPr sz="1400" u="none" cap="none" strike="noStrike">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Lato"/>
                          <a:ea typeface="Lato"/>
                          <a:cs typeface="Lato"/>
                          <a:sym typeface="Lato"/>
                        </a:rPr>
                        <a:t>Flexibility</a:t>
                      </a:r>
                      <a:endParaRPr sz="1400" u="none" cap="none" strike="noStrike">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Lato"/>
                          <a:ea typeface="Lato"/>
                          <a:cs typeface="Lato"/>
                          <a:sym typeface="Lato"/>
                        </a:rPr>
                        <a:t>Standardization, Only useful for graph modeling</a:t>
                      </a:r>
                      <a:endParaRPr sz="1400" u="none" cap="none" strike="noStrike">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9475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Lato"/>
                          <a:ea typeface="Lato"/>
                          <a:cs typeface="Lato"/>
                          <a:sym typeface="Lato"/>
                        </a:rPr>
                        <a:t>Document</a:t>
                      </a:r>
                      <a:endParaRPr sz="1400" u="none" cap="none" strike="noStrike">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Lato"/>
                          <a:ea typeface="Lato"/>
                          <a:cs typeface="Lato"/>
                          <a:sym typeface="Lato"/>
                        </a:rPr>
                        <a:t>Agile</a:t>
                      </a:r>
                      <a:endParaRPr sz="1400" u="none" cap="none" strike="noStrike">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Lato"/>
                          <a:ea typeface="Lato"/>
                          <a:cs typeface="Lato"/>
                          <a:sym typeface="Lato"/>
                        </a:rPr>
                        <a:t>Consistency, Security</a:t>
                      </a:r>
                      <a:endParaRPr sz="1400" u="none" cap="none" strike="noStrike">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9"/>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Document storage vs relational model</a:t>
            </a:r>
            <a:endParaRPr sz="3200" u="none">
              <a:latin typeface="Lato"/>
              <a:ea typeface="Lato"/>
              <a:cs typeface="Lato"/>
              <a:sym typeface="Lato"/>
            </a:endParaRPr>
          </a:p>
        </p:txBody>
      </p:sp>
      <p:pic>
        <p:nvPicPr>
          <p:cNvPr id="124" name="Google Shape;124;p9"/>
          <p:cNvPicPr preferRelativeResize="0"/>
          <p:nvPr/>
        </p:nvPicPr>
        <p:blipFill rotWithShape="1">
          <a:blip r:embed="rId3">
            <a:alphaModFix/>
          </a:blip>
          <a:srcRect b="0" l="0" r="0" t="0"/>
          <a:stretch/>
        </p:blipFill>
        <p:spPr>
          <a:xfrm>
            <a:off x="1498150" y="1532850"/>
            <a:ext cx="6000750" cy="2781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Document storage</a:t>
            </a:r>
            <a:endParaRPr sz="3200" u="none">
              <a:latin typeface="Lato"/>
              <a:ea typeface="Lato"/>
              <a:cs typeface="Lato"/>
              <a:sym typeface="Lato"/>
            </a:endParaRPr>
          </a:p>
        </p:txBody>
      </p:sp>
      <p:sp>
        <p:nvSpPr>
          <p:cNvPr id="130" name="Google Shape;130;p7"/>
          <p:cNvSpPr txBox="1"/>
          <p:nvPr>
            <p:ph idx="1" type="body"/>
          </p:nvPr>
        </p:nvSpPr>
        <p:spPr>
          <a:xfrm>
            <a:off x="230675" y="1396850"/>
            <a:ext cx="4605000" cy="3347400"/>
          </a:xfrm>
          <a:prstGeom prst="rect">
            <a:avLst/>
          </a:prstGeom>
          <a:noFill/>
          <a:ln>
            <a:noFill/>
          </a:ln>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One of the major types of NoSQL databases (Very fast retrieval)</a:t>
            </a:r>
            <a:endParaRPr b="0" sz="1500">
              <a:latin typeface="Lato"/>
              <a:ea typeface="Lato"/>
              <a:cs typeface="Lato"/>
              <a:sym typeface="Lato"/>
            </a:endParaRPr>
          </a:p>
          <a:p>
            <a:pPr indent="-323850" lvl="0" marL="457200" rtl="0" algn="l">
              <a:lnSpc>
                <a:spcPct val="115000"/>
              </a:lnSpc>
              <a:spcBef>
                <a:spcPts val="1000"/>
              </a:spcBef>
              <a:spcAft>
                <a:spcPts val="0"/>
              </a:spcAft>
              <a:buSzPts val="1500"/>
              <a:buFont typeface="Lato"/>
              <a:buChar char="●"/>
            </a:pPr>
            <a:r>
              <a:rPr b="0" lang="en-GB" sz="1500">
                <a:latin typeface="Lato"/>
                <a:ea typeface="Lato"/>
                <a:cs typeface="Lato"/>
                <a:sym typeface="Lato"/>
              </a:rPr>
              <a:t>A semi-structured data storage such as XML, JSON</a:t>
            </a:r>
            <a:endParaRPr b="0" sz="1500">
              <a:latin typeface="Lato"/>
              <a:ea typeface="Lato"/>
              <a:cs typeface="Lato"/>
              <a:sym typeface="Lato"/>
            </a:endParaRPr>
          </a:p>
          <a:p>
            <a:pPr indent="-323850" lvl="0" marL="457200" rtl="0" algn="l">
              <a:lnSpc>
                <a:spcPct val="115000"/>
              </a:lnSpc>
              <a:spcBef>
                <a:spcPts val="1000"/>
              </a:spcBef>
              <a:spcAft>
                <a:spcPts val="0"/>
              </a:spcAft>
              <a:buSzPts val="1500"/>
              <a:buFont typeface="Lato"/>
              <a:buChar char="●"/>
            </a:pPr>
            <a:r>
              <a:rPr b="0" lang="en-GB" sz="1500">
                <a:latin typeface="Lato"/>
                <a:ea typeface="Lato"/>
                <a:cs typeface="Lato"/>
                <a:sym typeface="Lato"/>
              </a:rPr>
              <a:t>Most document-oriented databases can use the key/value pairs in JSON</a:t>
            </a:r>
            <a:endParaRPr b="0" sz="1500">
              <a:latin typeface="Lato"/>
              <a:ea typeface="Lato"/>
              <a:cs typeface="Lato"/>
              <a:sym typeface="Lato"/>
            </a:endParaRPr>
          </a:p>
          <a:p>
            <a:pPr indent="-323850" lvl="0" marL="457200" rtl="0" algn="l">
              <a:lnSpc>
                <a:spcPct val="115000"/>
              </a:lnSpc>
              <a:spcBef>
                <a:spcPts val="1000"/>
              </a:spcBef>
              <a:spcAft>
                <a:spcPts val="0"/>
              </a:spcAft>
              <a:buSzPts val="1500"/>
              <a:buFont typeface="Lato"/>
              <a:buChar char="●"/>
            </a:pPr>
            <a:r>
              <a:rPr b="0" lang="en-GB" sz="1500">
                <a:latin typeface="Lato"/>
                <a:ea typeface="Lato"/>
                <a:cs typeface="Lato"/>
                <a:sym typeface="Lato"/>
              </a:rPr>
              <a:t>Document-oriented databases organize documents in collections</a:t>
            </a:r>
            <a:endParaRPr b="0" sz="1500">
              <a:latin typeface="Lato"/>
              <a:ea typeface="Lato"/>
              <a:cs typeface="Lato"/>
              <a:sym typeface="Lato"/>
            </a:endParaRPr>
          </a:p>
          <a:p>
            <a:pPr indent="-323850" lvl="0" marL="457200" rtl="0" algn="l">
              <a:lnSpc>
                <a:spcPct val="115000"/>
              </a:lnSpc>
              <a:spcBef>
                <a:spcPts val="1000"/>
              </a:spcBef>
              <a:spcAft>
                <a:spcPts val="0"/>
              </a:spcAft>
              <a:buSzPts val="1500"/>
              <a:buFont typeface="Lato"/>
              <a:buChar char="●"/>
            </a:pPr>
            <a:r>
              <a:rPr b="0" lang="en-GB" sz="1500">
                <a:latin typeface="Lato"/>
                <a:ea typeface="Lato"/>
                <a:cs typeface="Lato"/>
                <a:sym typeface="Lato"/>
              </a:rPr>
              <a:t>Documented-oriented datastores are designed to scale</a:t>
            </a:r>
            <a:endParaRPr b="0" sz="1500">
              <a:latin typeface="Lato"/>
              <a:ea typeface="Lato"/>
              <a:cs typeface="Lato"/>
              <a:sym typeface="Lato"/>
            </a:endParaRPr>
          </a:p>
          <a:p>
            <a:pPr indent="0" lvl="0" marL="0" rtl="0" algn="l">
              <a:lnSpc>
                <a:spcPct val="115000"/>
              </a:lnSpc>
              <a:spcBef>
                <a:spcPts val="1000"/>
              </a:spcBef>
              <a:spcAft>
                <a:spcPts val="1000"/>
              </a:spcAft>
              <a:buSzPts val="3200"/>
              <a:buNone/>
            </a:pPr>
            <a:r>
              <a:t/>
            </a:r>
            <a:endParaRPr b="0" sz="1500">
              <a:latin typeface="Lato"/>
              <a:ea typeface="Lato"/>
              <a:cs typeface="Lato"/>
              <a:sym typeface="Lato"/>
            </a:endParaRPr>
          </a:p>
        </p:txBody>
      </p:sp>
      <p:pic>
        <p:nvPicPr>
          <p:cNvPr id="131" name="Google Shape;131;p7"/>
          <p:cNvPicPr preferRelativeResize="0"/>
          <p:nvPr/>
        </p:nvPicPr>
        <p:blipFill rotWithShape="1">
          <a:blip r:embed="rId3">
            <a:alphaModFix/>
          </a:blip>
          <a:srcRect b="0" l="0" r="0" t="0"/>
          <a:stretch/>
        </p:blipFill>
        <p:spPr>
          <a:xfrm>
            <a:off x="5238500" y="1772738"/>
            <a:ext cx="3422375" cy="2435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5" name="Shape 135"/>
        <p:cNvGrpSpPr/>
        <p:nvPr/>
      </p:nvGrpSpPr>
      <p:grpSpPr>
        <a:xfrm>
          <a:off x="0" y="0"/>
          <a:ext cx="0" cy="0"/>
          <a:chOff x="0" y="0"/>
          <a:chExt cx="0" cy="0"/>
        </a:xfrm>
      </p:grpSpPr>
      <p:sp>
        <p:nvSpPr>
          <p:cNvPr id="136" name="Google Shape;136;p8"/>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JavaScript Object Notation (JSON)</a:t>
            </a:r>
            <a:endParaRPr sz="3200" u="none">
              <a:latin typeface="Lato"/>
              <a:ea typeface="Lato"/>
              <a:cs typeface="Lato"/>
              <a:sym typeface="Lato"/>
            </a:endParaRPr>
          </a:p>
        </p:txBody>
      </p:sp>
      <p:sp>
        <p:nvSpPr>
          <p:cNvPr id="137" name="Google Shape;137;p8"/>
          <p:cNvSpPr txBox="1"/>
          <p:nvPr>
            <p:ph idx="1" type="body"/>
          </p:nvPr>
        </p:nvSpPr>
        <p:spPr>
          <a:xfrm>
            <a:off x="230675" y="1396850"/>
            <a:ext cx="4605000" cy="3347400"/>
          </a:xfrm>
          <a:prstGeom prst="rect">
            <a:avLst/>
          </a:prstGeom>
          <a:noFill/>
          <a:ln>
            <a:noFill/>
          </a:ln>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JavaScript Object Notation</a:t>
            </a:r>
            <a:endParaRPr b="0" sz="1500">
              <a:latin typeface="Lato"/>
              <a:ea typeface="Lato"/>
              <a:cs typeface="Lato"/>
              <a:sym typeface="Lato"/>
            </a:endParaRPr>
          </a:p>
          <a:p>
            <a:pPr indent="-323850" lvl="0" marL="457200" rtl="0" algn="l">
              <a:lnSpc>
                <a:spcPct val="115000"/>
              </a:lnSpc>
              <a:spcBef>
                <a:spcPts val="1000"/>
              </a:spcBef>
              <a:spcAft>
                <a:spcPts val="0"/>
              </a:spcAft>
              <a:buSzPts val="1500"/>
              <a:buFont typeface="Lato"/>
              <a:buChar char="●"/>
            </a:pPr>
            <a:r>
              <a:rPr b="0" lang="en-GB" sz="1500">
                <a:latin typeface="Lato"/>
                <a:ea typeface="Lato"/>
                <a:cs typeface="Lato"/>
                <a:sym typeface="Lato"/>
              </a:rPr>
              <a:t>Open standard</a:t>
            </a:r>
            <a:endParaRPr b="0" sz="1500">
              <a:latin typeface="Lato"/>
              <a:ea typeface="Lato"/>
              <a:cs typeface="Lato"/>
              <a:sym typeface="Lato"/>
            </a:endParaRPr>
          </a:p>
          <a:p>
            <a:pPr indent="-323850" lvl="0" marL="457200" rtl="0" algn="l">
              <a:lnSpc>
                <a:spcPct val="115000"/>
              </a:lnSpc>
              <a:spcBef>
                <a:spcPts val="1000"/>
              </a:spcBef>
              <a:spcAft>
                <a:spcPts val="0"/>
              </a:spcAft>
              <a:buSzPts val="1500"/>
              <a:buFont typeface="Lato"/>
              <a:buChar char="●"/>
            </a:pPr>
            <a:r>
              <a:rPr b="0" lang="en-GB" sz="1500">
                <a:latin typeface="Lato"/>
                <a:ea typeface="Lato"/>
                <a:cs typeface="Lato"/>
                <a:sym typeface="Lato"/>
              </a:rPr>
              <a:t>Human-readable text file format</a:t>
            </a:r>
            <a:endParaRPr b="0" sz="1500">
              <a:latin typeface="Lato"/>
              <a:ea typeface="Lato"/>
              <a:cs typeface="Lato"/>
              <a:sym typeface="Lato"/>
            </a:endParaRPr>
          </a:p>
          <a:p>
            <a:pPr indent="-323850" lvl="0" marL="457200" rtl="0" algn="l">
              <a:lnSpc>
                <a:spcPct val="115000"/>
              </a:lnSpc>
              <a:spcBef>
                <a:spcPts val="1000"/>
              </a:spcBef>
              <a:spcAft>
                <a:spcPts val="0"/>
              </a:spcAft>
              <a:buSzPts val="1500"/>
              <a:buFont typeface="Lato"/>
              <a:buChar char="●"/>
            </a:pPr>
            <a:r>
              <a:rPr b="0" lang="en-GB" sz="1500">
                <a:latin typeface="Lato"/>
                <a:ea typeface="Lato"/>
                <a:cs typeface="Lato"/>
                <a:sym typeface="Lato"/>
              </a:rPr>
              <a:t>Consists of key-value pairs</a:t>
            </a:r>
            <a:endParaRPr b="0" sz="1500">
              <a:latin typeface="Lato"/>
              <a:ea typeface="Lato"/>
              <a:cs typeface="Lato"/>
              <a:sym typeface="Lato"/>
            </a:endParaRPr>
          </a:p>
          <a:p>
            <a:pPr indent="-323850" lvl="0" marL="457200" rtl="0" algn="l">
              <a:lnSpc>
                <a:spcPct val="115000"/>
              </a:lnSpc>
              <a:spcBef>
                <a:spcPts val="1000"/>
              </a:spcBef>
              <a:spcAft>
                <a:spcPts val="0"/>
              </a:spcAft>
              <a:buSzPts val="1500"/>
              <a:buFont typeface="Lato"/>
              <a:buChar char="●"/>
            </a:pPr>
            <a:r>
              <a:rPr b="0" lang="en-GB" sz="1500">
                <a:latin typeface="Lato"/>
                <a:ea typeface="Lato"/>
                <a:cs typeface="Lato"/>
                <a:sym typeface="Lato"/>
              </a:rPr>
              <a:t>Lightweight</a:t>
            </a:r>
            <a:endParaRPr b="0" sz="1500">
              <a:latin typeface="Lato"/>
              <a:ea typeface="Lato"/>
              <a:cs typeface="Lato"/>
              <a:sym typeface="Lato"/>
            </a:endParaRPr>
          </a:p>
          <a:p>
            <a:pPr indent="-323850" lvl="0" marL="457200" rtl="0" algn="l">
              <a:lnSpc>
                <a:spcPct val="115000"/>
              </a:lnSpc>
              <a:spcBef>
                <a:spcPts val="1000"/>
              </a:spcBef>
              <a:spcAft>
                <a:spcPts val="0"/>
              </a:spcAft>
              <a:buSzPts val="1500"/>
              <a:buFont typeface="Lato"/>
              <a:buChar char="●"/>
            </a:pPr>
            <a:r>
              <a:rPr b="0" lang="en-GB" sz="1500">
                <a:latin typeface="Lato"/>
                <a:ea typeface="Lato"/>
                <a:cs typeface="Lato"/>
                <a:sym typeface="Lato"/>
              </a:rPr>
              <a:t>Language independent</a:t>
            </a:r>
            <a:endParaRPr b="0" sz="1500">
              <a:latin typeface="Lato"/>
              <a:ea typeface="Lato"/>
              <a:cs typeface="Lato"/>
              <a:sym typeface="Lato"/>
            </a:endParaRPr>
          </a:p>
          <a:p>
            <a:pPr indent="-323850" lvl="0" marL="457200" rtl="0" algn="l">
              <a:lnSpc>
                <a:spcPct val="115000"/>
              </a:lnSpc>
              <a:spcBef>
                <a:spcPts val="1000"/>
              </a:spcBef>
              <a:spcAft>
                <a:spcPts val="0"/>
              </a:spcAft>
              <a:buSzPts val="1500"/>
              <a:buFont typeface="Lato"/>
              <a:buChar char="●"/>
            </a:pPr>
            <a:r>
              <a:rPr b="0" lang="en-GB" sz="1500">
                <a:latin typeface="Lato"/>
                <a:ea typeface="Lato"/>
                <a:cs typeface="Lato"/>
                <a:sym typeface="Lato"/>
              </a:rPr>
              <a:t>Used for storage and transmission of data objects</a:t>
            </a:r>
            <a:endParaRPr b="0" sz="1500">
              <a:latin typeface="Lato"/>
              <a:ea typeface="Lato"/>
              <a:cs typeface="Lato"/>
              <a:sym typeface="Lato"/>
            </a:endParaRPr>
          </a:p>
          <a:p>
            <a:pPr indent="0" lvl="0" marL="0" rtl="0" algn="l">
              <a:lnSpc>
                <a:spcPct val="115000"/>
              </a:lnSpc>
              <a:spcBef>
                <a:spcPts val="1000"/>
              </a:spcBef>
              <a:spcAft>
                <a:spcPts val="0"/>
              </a:spcAft>
              <a:buClr>
                <a:schemeClr val="dk1"/>
              </a:buClr>
              <a:buSzPts val="1100"/>
              <a:buFont typeface="Arial"/>
              <a:buNone/>
            </a:pPr>
            <a:r>
              <a:t/>
            </a:r>
            <a:endParaRPr b="0" sz="1500">
              <a:latin typeface="Lato"/>
              <a:ea typeface="Lato"/>
              <a:cs typeface="Lato"/>
              <a:sym typeface="Lato"/>
            </a:endParaRPr>
          </a:p>
          <a:p>
            <a:pPr indent="0" lvl="0" marL="0" rtl="0" algn="l">
              <a:lnSpc>
                <a:spcPct val="115000"/>
              </a:lnSpc>
              <a:spcBef>
                <a:spcPts val="1000"/>
              </a:spcBef>
              <a:spcAft>
                <a:spcPts val="1000"/>
              </a:spcAft>
              <a:buSzPts val="3200"/>
              <a:buNone/>
            </a:pPr>
            <a:r>
              <a:t/>
            </a:r>
            <a:endParaRPr b="0" sz="1500">
              <a:latin typeface="Lato"/>
              <a:ea typeface="Lato"/>
              <a:cs typeface="Lato"/>
              <a:sym typeface="Lato"/>
            </a:endParaRPr>
          </a:p>
        </p:txBody>
      </p:sp>
      <p:pic>
        <p:nvPicPr>
          <p:cNvPr id="138" name="Google Shape;138;p8"/>
          <p:cNvPicPr preferRelativeResize="0"/>
          <p:nvPr/>
        </p:nvPicPr>
        <p:blipFill rotWithShape="1">
          <a:blip r:embed="rId3">
            <a:alphaModFix/>
          </a:blip>
          <a:srcRect b="0" l="0" r="0" t="0"/>
          <a:stretch/>
        </p:blipFill>
        <p:spPr>
          <a:xfrm>
            <a:off x="5238500" y="1806938"/>
            <a:ext cx="3422375" cy="2435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