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Arim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font" Target="fonts/Economica-regular.fntdata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43" Type="http://schemas.openxmlformats.org/officeDocument/2006/relationships/font" Target="fonts/OpenSans-boldItalic.fntdata"/><Relationship Id="rId24" Type="http://schemas.openxmlformats.org/officeDocument/2006/relationships/font" Target="fonts/Arim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Lato-regular.fntdata"/><Relationship Id="rId27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DMSans-bold.fntdata"/><Relationship Id="rId14" Type="http://schemas.openxmlformats.org/officeDocument/2006/relationships/slide" Target="slides/slide9.xml"/><Relationship Id="rId36" Type="http://schemas.openxmlformats.org/officeDocument/2006/relationships/font" Target="fonts/DMSans-regular.fntdata"/><Relationship Id="rId17" Type="http://schemas.openxmlformats.org/officeDocument/2006/relationships/slide" Target="slides/slide12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DM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Whole raft of new LLM-powered features being developed within Databricks.  Stay tuned.</a:t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Whole raft of new LLM-powered features being developed within Databricks.  Stay tuned.</a:t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Also improved clustering.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Whole raft of new LLM-powered features being developed within Databricks.  Stay tuned.</a:t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>
  <p:cSld name="Section Divider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65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175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1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lang="en-GB" sz="1700">
                <a:latin typeface="Lato"/>
                <a:ea typeface="Lato"/>
                <a:cs typeface="Lato"/>
                <a:sym typeface="Lato"/>
              </a:rPr>
              <a:t>Module 7: Spark Streaming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LakehouseIQ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92451" y="1516799"/>
            <a:ext cx="8051834" cy="3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LLM-powered assistants for search and management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https://www.databricks.com/blog/introducing-lakehouseiq-ai-powered-engine-uniquely-understands-your-business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kehouseIQ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243" y="2201572"/>
            <a:ext cx="4482250" cy="2526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LakehouseIQ (cont’d)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92451" y="1516799"/>
            <a:ext cx="8051834" cy="3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LLM platform for business-specific intelligent querying and apps 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https://www.databricks.com/blog/introducing-lakehouseiq-ai-powered-engine-uniquely-understands-your-business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lling LakehouseIQ from LangChain to accurately query corporate data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183" y="1954236"/>
            <a:ext cx="6504167" cy="2662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Streaming Tables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https://www.databricks.com/blog/introducing-materialized-views-and-streaming-tables-databricks-sql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ing Materialized Views and Streaming Tables for Databricks SQL" id="162" name="Google Shape;1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15" y="1375803"/>
            <a:ext cx="3458472" cy="302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Lakehouse Apps and Databricks Marketplace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92451" y="1516799"/>
            <a:ext cx="7821246" cy="10541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Lakehouse Apps capability allows building entire applications that run on the Databricks platform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Databricks Marketplace provides a way to sell data services to others on the platform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Volumes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92451" y="1516799"/>
            <a:ext cx="7821246" cy="1546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Governance for unstructured data such as text, image, audio, video, PDF, or XML files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supports structured data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new type of object that catalogs collections of directories and files in Unity Catalog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all of the benefits of cloud-based storage but with tracking of data lineage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 7 Summary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30675" y="1396850"/>
            <a:ext cx="8724900" cy="29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Spark for processing streaming data</a:t>
            </a:r>
            <a:endParaRPr b="0" i="1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Learning Outcomes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Build more hands-on skills with Spark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Become familiar with Spark Streaming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Discover some of the newly-announced Spark and Databricks platform capabilities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Streaming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Spark Streaming – Databricks"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5625" y="1404424"/>
            <a:ext cx="4927350" cy="2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33175" y="1568125"/>
            <a:ext cx="3367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Four Major Benefits of Spark Streaming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 recovery from failures and stragglers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Better load balancing and resource usage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Combining of streaming data with static datasets and interactive queries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540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•"/>
            </a:pPr>
            <a:r>
              <a:rPr b="0" i="0" lang="en-GB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Native integration with advanced processing libraries (SQL, machine learning, graph processing)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33175" y="3156750"/>
            <a:ext cx="3431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Unification of disparate data processing capabilities is the key reason behind Spark Streaming’s rapid adoption. It makes it very easy for developers to use a single framework to satisfy a variety of processing needs.</a:t>
            </a:r>
            <a:b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845624" y="4176075"/>
            <a:ext cx="327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https://databricks.com/glossary/what-is-spark-streaming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Streaming Under the Hood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403250" y="4767775"/>
            <a:ext cx="4010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https://www.analyticsvidhya.com/blog/2020/11/introduction-to-spark-streaming-add-new-tag/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7975" y="1383976"/>
            <a:ext cx="4588850" cy="33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825" y="2226425"/>
            <a:ext cx="3590875" cy="10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Structured Streaming Use Case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102" y="1464688"/>
            <a:ext cx="5249055" cy="25008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555229" y="4163797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http://vishnuviswanath.com/spark_structured_streaming.html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78843" y="1885024"/>
            <a:ext cx="2493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Imagine you started a ride hauling company and need to check if the vehicles are over-speeding.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create a simple near real-time streaming application to calculate the average speed of vehicles every few seconds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Streaming Use Case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568575" y="4155550"/>
            <a:ext cx="2823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http://vishnuviswanath.com/spark_structured_streaming.html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92451" y="1516799"/>
            <a:ext cx="4570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 micro-batching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batches together events received during a small interval (e.g. 0-1 seconds)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micro-batch is scheduled by the driver to be executed as tasks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Once micro-batch execution is complete, the next batch is scheduled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Scheduling is done frequently to give an impression of streaming execution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63931" y="3344079"/>
            <a:ext cx="4570800" cy="11811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52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5FE"/>
              </a:buClr>
              <a:buSzPts val="800"/>
              <a:buFont typeface="Arimo"/>
              <a:buNone/>
            </a:pP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//a tumbling window of size 4 seconds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86"/>
              </a:buClr>
              <a:buSzPts val="800"/>
              <a:buFont typeface="Arimo"/>
              <a:buNone/>
            </a:pPr>
            <a:r>
              <a:rPr b="0" i="0" lang="en-GB" sz="800" u="none" cap="none" strike="noStrike">
                <a:solidFill>
                  <a:srgbClr val="FFFF86"/>
                </a:solidFill>
                <a:latin typeface="Arimo"/>
                <a:ea typeface="Arimo"/>
                <a:cs typeface="Arimo"/>
                <a:sym typeface="Arimo"/>
              </a:rPr>
              <a:t>val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aggregates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800" u="none" cap="none" strike="noStrike">
                <a:solidFill>
                  <a:srgbClr val="FFFF86"/>
                </a:solidFill>
                <a:latin typeface="Arimo"/>
                <a:ea typeface="Arimo"/>
                <a:cs typeface="Arimo"/>
                <a:sym typeface="Arimo"/>
              </a:rPr>
              <a:t>=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"timestamp"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"4 seconds"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"carId"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FD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agg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"speed"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"speed"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"speed &gt; 70"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t/>
            </a:r>
            <a:endParaRPr b="0" i="0" sz="800" u="none" cap="none" strike="noStrike">
              <a:solidFill>
                <a:srgbClr val="19B5FE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EFD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sliding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4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seconds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slides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2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seconds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created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"timestamp"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"4 seconds"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"2 seconds"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0" i="0" lang="en-GB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GB" sz="800" u="none" cap="none" strike="noStrike">
                <a:solidFill>
                  <a:srgbClr val="19B5FE"/>
                </a:solidFill>
                <a:latin typeface="Arimo"/>
                <a:ea typeface="Arimo"/>
                <a:cs typeface="Arimo"/>
                <a:sym typeface="Arimo"/>
              </a:rPr>
              <a:t>"carId"</a:t>
            </a:r>
            <a:r>
              <a:rPr b="0" i="0" lang="en-GB" sz="1400" u="none" cap="none" strike="noStrike">
                <a:solidFill>
                  <a:srgbClr val="F0EFD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GB" sz="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925" y="1516800"/>
            <a:ext cx="3699624" cy="216465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English SDK for Apache Spark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92451" y="1516799"/>
            <a:ext cx="8051834" cy="8078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 to GitHub Copilot but generates PySpark and SQL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 do web search to find most relevant examples</a:t>
            </a:r>
            <a:endParaRPr/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Understands Spark DataFrames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code diagram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046" y="2913153"/>
            <a:ext cx="5446643" cy="180892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https://www.databricks.com/blog/introducing-english-new-programming-language-apache-spark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Delta Lake 3.0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92451" y="1516799"/>
            <a:ext cx="8051834" cy="68477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•"/>
            </a:pPr>
            <a:r>
              <a:rPr b="0" i="0" lang="en-GB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Delta UniForm automatically translates Delta Lake to Apache Iceberg and Hudi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https://www.databricks.com/blog/announcing-delta-lake-30-new-universal-format-and-liquid-clustering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052" y="2201572"/>
            <a:ext cx="6472362" cy="239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Materialized Views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368833" y="4785310"/>
            <a:ext cx="4570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https://www.databricks.com/blog/introducing-materialized-views-and-streaming-tables-databricks-sql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ing Materialized Views and Streaming Tables for Databricks SQL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645" y="1266400"/>
            <a:ext cx="3544639" cy="32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