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Light" panose="020B0306030504020204" pitchFamily="34" charset="0"/>
      <p:regular r:id="rId28"/>
      <p:italic r:id="rId29"/>
    </p:embeddedFont>
    <p:embeddedFont>
      <p:font typeface="Poppins" pitchFamily="2" charset="77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03"/>
    <p:restoredTop sz="94694"/>
  </p:normalViewPr>
  <p:slideViewPr>
    <p:cSldViewPr snapToGrid="0">
      <p:cViewPr varScale="1">
        <p:scale>
          <a:sx n="161" d="100"/>
          <a:sy n="161" d="100"/>
        </p:scale>
        <p:origin x="134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ry Simon" userId="c37035564f2e1d20" providerId="LiveId" clId="{C7E1B95D-0B08-5D40-B32A-F7BE3C5D83AC}"/>
    <pc:docChg chg="modSld">
      <pc:chgData name="Larry Simon" userId="c37035564f2e1d20" providerId="LiveId" clId="{C7E1B95D-0B08-5D40-B32A-F7BE3C5D83AC}" dt="2023-11-16T17:27:47.099" v="83" actId="20577"/>
      <pc:docMkLst>
        <pc:docMk/>
      </pc:docMkLst>
      <pc:sldChg chg="modSp mod">
        <pc:chgData name="Larry Simon" userId="c37035564f2e1d20" providerId="LiveId" clId="{C7E1B95D-0B08-5D40-B32A-F7BE3C5D83AC}" dt="2023-11-16T17:27:47.099" v="83" actId="20577"/>
        <pc:sldMkLst>
          <pc:docMk/>
          <pc:sldMk cId="0" sldId="262"/>
        </pc:sldMkLst>
        <pc:spChg chg="mod">
          <ac:chgData name="Larry Simon" userId="c37035564f2e1d20" providerId="LiveId" clId="{C7E1B95D-0B08-5D40-B32A-F7BE3C5D83AC}" dt="2023-11-16T17:27:47.099" v="83" actId="20577"/>
          <ac:spMkLst>
            <pc:docMk/>
            <pc:sldMk cId="0" sldId="262"/>
            <ac:spMk id="115" creationId="{00000000-0000-0000-0000-000000000000}"/>
          </ac:spMkLst>
        </pc:spChg>
      </pc:sldChg>
    </pc:docChg>
  </pc:docChgLst>
  <pc:docChgLst>
    <pc:chgData name="Larry Simon" userId="c37035564f2e1d20" providerId="LiveId" clId="{F813C6E0-3D01-194B-8E92-60E13633E1A9}"/>
    <pc:docChg chg="custSel modSld">
      <pc:chgData name="Larry Simon" userId="c37035564f2e1d20" providerId="LiveId" clId="{F813C6E0-3D01-194B-8E92-60E13633E1A9}" dt="2023-07-24T11:33:54.291" v="69" actId="20577"/>
      <pc:docMkLst>
        <pc:docMk/>
      </pc:docMkLst>
      <pc:sldChg chg="modSp mod">
        <pc:chgData name="Larry Simon" userId="c37035564f2e1d20" providerId="LiveId" clId="{F813C6E0-3D01-194B-8E92-60E13633E1A9}" dt="2023-07-24T11:33:54.291" v="69" actId="20577"/>
        <pc:sldMkLst>
          <pc:docMk/>
          <pc:sldMk cId="0" sldId="257"/>
        </pc:sldMkLst>
        <pc:spChg chg="mod">
          <ac:chgData name="Larry Simon" userId="c37035564f2e1d20" providerId="LiveId" clId="{F813C6E0-3D01-194B-8E92-60E13633E1A9}" dt="2023-07-24T11:33:54.291" v="69" actId="20577"/>
          <ac:spMkLst>
            <pc:docMk/>
            <pc:sldMk cId="0" sldId="257"/>
            <ac:spMk id="82" creationId="{00000000-0000-0000-0000-000000000000}"/>
          </ac:spMkLst>
        </pc:spChg>
      </pc:sldChg>
      <pc:sldChg chg="modSp mod">
        <pc:chgData name="Larry Simon" userId="c37035564f2e1d20" providerId="LiveId" clId="{F813C6E0-3D01-194B-8E92-60E13633E1A9}" dt="2023-07-23T14:58:31.415" v="11" actId="20577"/>
        <pc:sldMkLst>
          <pc:docMk/>
          <pc:sldMk cId="0" sldId="261"/>
        </pc:sldMkLst>
        <pc:spChg chg="mod">
          <ac:chgData name="Larry Simon" userId="c37035564f2e1d20" providerId="LiveId" clId="{F813C6E0-3D01-194B-8E92-60E13633E1A9}" dt="2023-07-23T14:58:31.415" v="11" actId="20577"/>
          <ac:spMkLst>
            <pc:docMk/>
            <pc:sldMk cId="0" sldId="261"/>
            <ac:spMk id="109" creationId="{00000000-0000-0000-0000-000000000000}"/>
          </ac:spMkLst>
        </pc:spChg>
      </pc:sldChg>
      <pc:sldChg chg="modSp mod">
        <pc:chgData name="Larry Simon" userId="c37035564f2e1d20" providerId="LiveId" clId="{F813C6E0-3D01-194B-8E92-60E13633E1A9}" dt="2023-07-23T14:59:13.485" v="39" actId="20577"/>
        <pc:sldMkLst>
          <pc:docMk/>
          <pc:sldMk cId="0" sldId="262"/>
        </pc:sldMkLst>
        <pc:spChg chg="mod">
          <ac:chgData name="Larry Simon" userId="c37035564f2e1d20" providerId="LiveId" clId="{F813C6E0-3D01-194B-8E92-60E13633E1A9}" dt="2023-07-23T14:59:13.485" v="39" actId="20577"/>
          <ac:spMkLst>
            <pc:docMk/>
            <pc:sldMk cId="0" sldId="262"/>
            <ac:spMk id="115" creationId="{00000000-0000-0000-0000-000000000000}"/>
          </ac:spMkLst>
        </pc:spChg>
      </pc:sldChg>
      <pc:sldChg chg="modSp mod">
        <pc:chgData name="Larry Simon" userId="c37035564f2e1d20" providerId="LiveId" clId="{F813C6E0-3D01-194B-8E92-60E13633E1A9}" dt="2023-07-23T15:00:00.153" v="41" actId="20577"/>
        <pc:sldMkLst>
          <pc:docMk/>
          <pc:sldMk cId="0" sldId="263"/>
        </pc:sldMkLst>
        <pc:spChg chg="mod">
          <ac:chgData name="Larry Simon" userId="c37035564f2e1d20" providerId="LiveId" clId="{F813C6E0-3D01-194B-8E92-60E13633E1A9}" dt="2023-07-23T15:00:00.153" v="41" actId="20577"/>
          <ac:spMkLst>
            <pc:docMk/>
            <pc:sldMk cId="0" sldId="263"/>
            <ac:spMk id="121" creationId="{00000000-0000-0000-0000-000000000000}"/>
          </ac:spMkLst>
        </pc:spChg>
      </pc:sldChg>
      <pc:sldChg chg="modSp mod">
        <pc:chgData name="Larry Simon" userId="c37035564f2e1d20" providerId="LiveId" clId="{F813C6E0-3D01-194B-8E92-60E13633E1A9}" dt="2023-07-24T11:33:42.526" v="65" actId="27636"/>
        <pc:sldMkLst>
          <pc:docMk/>
          <pc:sldMk cId="0" sldId="266"/>
        </pc:sldMkLst>
        <pc:spChg chg="mod">
          <ac:chgData name="Larry Simon" userId="c37035564f2e1d20" providerId="LiveId" clId="{F813C6E0-3D01-194B-8E92-60E13633E1A9}" dt="2023-07-24T11:33:42.526" v="65" actId="27636"/>
          <ac:spMkLst>
            <pc:docMk/>
            <pc:sldMk cId="0" sldId="266"/>
            <ac:spMk id="146" creationId="{00000000-0000-0000-0000-000000000000}"/>
          </ac:spMkLst>
        </pc:spChg>
        <pc:spChg chg="mod">
          <ac:chgData name="Larry Simon" userId="c37035564f2e1d20" providerId="LiveId" clId="{F813C6E0-3D01-194B-8E92-60E13633E1A9}" dt="2023-07-23T15:00:34.092" v="42" actId="20577"/>
          <ac:spMkLst>
            <pc:docMk/>
            <pc:sldMk cId="0" sldId="266"/>
            <ac:spMk id="147" creationId="{00000000-0000-0000-0000-000000000000}"/>
          </ac:spMkLst>
        </pc:spChg>
      </pc:sldChg>
      <pc:sldChg chg="modSp mod">
        <pc:chgData name="Larry Simon" userId="c37035564f2e1d20" providerId="LiveId" clId="{F813C6E0-3D01-194B-8E92-60E13633E1A9}" dt="2023-07-23T15:01:20.219" v="49" actId="20577"/>
        <pc:sldMkLst>
          <pc:docMk/>
          <pc:sldMk cId="0" sldId="267"/>
        </pc:sldMkLst>
        <pc:spChg chg="mod">
          <ac:chgData name="Larry Simon" userId="c37035564f2e1d20" providerId="LiveId" clId="{F813C6E0-3D01-194B-8E92-60E13633E1A9}" dt="2023-07-23T15:01:20.219" v="49" actId="20577"/>
          <ac:spMkLst>
            <pc:docMk/>
            <pc:sldMk cId="0" sldId="267"/>
            <ac:spMk id="1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f9db6dd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ff9db6dd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5488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72ecb979e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1872ecb979e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5488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872ecb979e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872ecb979e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72ecb979e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872ecb979e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72ecb979e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872ecb979e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5488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592c191d5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1592c191d5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68bd07157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lnSpc>
                <a:spcPct val="18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168bd07157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5488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3887c85a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173887c85a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5488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72ecb97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1872ecb97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5488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72ecb979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1872ecb979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872ecb979e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1872ecb979e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72ecb979e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872ecb979e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72ecb979e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89600" tIns="89600" rIns="89600" bIns="896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872ecb979e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7565" y="685488"/>
            <a:ext cx="606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5468" y="273844"/>
            <a:ext cx="79074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900"/>
              <a:buFont typeface="Open Sans Light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5469" y="1369219"/>
            <a:ext cx="79074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315468" y="4663440"/>
            <a:ext cx="2057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2825496" y="4663440"/>
            <a:ext cx="53973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27364" y="0"/>
            <a:ext cx="5145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ct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 Slide">
  <p:cSld name="Section Divider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216442" y="171320"/>
            <a:ext cx="8711100" cy="4800900"/>
          </a:xfrm>
          <a:prstGeom prst="rect">
            <a:avLst/>
          </a:prstGeom>
          <a:solidFill>
            <a:srgbClr val="3939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52400" y="0"/>
            <a:ext cx="8839200" cy="74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6442" y="171449"/>
            <a:ext cx="1914095" cy="429444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1222836" y="2228850"/>
            <a:ext cx="6698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1222375" y="2686050"/>
            <a:ext cx="6699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7514" y="190664"/>
            <a:ext cx="2259049" cy="4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icapis.com/6-best-free-and-paid-weather-api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ctrTitle"/>
          </p:nvPr>
        </p:nvSpPr>
        <p:spPr>
          <a:xfrm>
            <a:off x="1222836" y="2228850"/>
            <a:ext cx="6698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 Light"/>
              <a:buNone/>
            </a:pPr>
            <a:r>
              <a:rPr lang="en-GB" sz="3600" u="none">
                <a:latin typeface="Lato"/>
                <a:ea typeface="Lato"/>
                <a:cs typeface="Lato"/>
                <a:sym typeface="Lato"/>
              </a:rPr>
              <a:t>Data Science: </a:t>
            </a:r>
            <a:br>
              <a:rPr lang="en-GB" sz="3600" u="none">
                <a:latin typeface="Lato"/>
                <a:ea typeface="Lato"/>
                <a:cs typeface="Lato"/>
                <a:sym typeface="Lato"/>
              </a:rPr>
            </a:br>
            <a:r>
              <a:rPr lang="en-GB" sz="3600" u="none">
                <a:latin typeface="Lato"/>
                <a:ea typeface="Lato"/>
                <a:cs typeface="Lato"/>
                <a:sym typeface="Lato"/>
              </a:rPr>
              <a:t>Big Data Management Systems &amp; Tools</a:t>
            </a:r>
            <a:endParaRPr sz="3600" u="none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1222375" y="2686050"/>
            <a:ext cx="6699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4545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GB" sz="1700" b="0">
                <a:latin typeface="Lato"/>
                <a:ea typeface="Lato"/>
                <a:cs typeface="Lato"/>
                <a:sym typeface="Lato"/>
              </a:rPr>
              <a:t>Module 8: Data in Motion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Data Integration - Publish &amp; Subscribe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581890" y="3816849"/>
            <a:ext cx="60891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https://www.google.com/url?sa=i&amp;url=https%3A%2F%2Fdashbird.io%2Fknowledge-base%2Fwell-architected%2Fpub-sub-messaging%2F&amp;psig=AOvVaw30MLHO79V42BhRkL7-NKmu&amp;ust=1637966308117000&amp;source=images&amp;cd=vfe&amp;ved=0CA0Q3YkBahcKEwiwovuZyrT0AhUAAAAAHQAAAAAQGA</a:t>
            </a:r>
            <a:endParaRPr sz="1100"/>
          </a:p>
        </p:txBody>
      </p:sp>
      <p:pic>
        <p:nvPicPr>
          <p:cNvPr id="138" name="Google Shape;138;p24" descr="Pub/Sub Messaging: What Is It? | Knowledge Base | Dashbir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890" y="1499833"/>
            <a:ext cx="6198512" cy="1855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 descr="Apache Kafk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6467" y="1499833"/>
            <a:ext cx="1172549" cy="117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 descr="Using Cloud Pub/Sub from Kotlin. Why Kotlin on the server side? | by Megan  Potter | Google Cloud - Community | Medium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77267" y="2632490"/>
            <a:ext cx="1290948" cy="102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 u="none">
                <a:latin typeface="Lato"/>
                <a:ea typeface="Lato"/>
                <a:cs typeface="Lato"/>
                <a:sym typeface="Lato"/>
              </a:rPr>
              <a:t>Service Oriented Architecture (SOA) &amp; Web Services</a:t>
            </a:r>
            <a:endParaRPr sz="26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5469" y="1521620"/>
            <a:ext cx="79071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en-GB" sz="1000" b="0" i="0" u="none" strike="noStrike">
                <a:latin typeface="Arial"/>
                <a:ea typeface="Arial"/>
                <a:cs typeface="Arial"/>
                <a:sym typeface="Arial"/>
              </a:rPr>
              <a:t>SOA is an architectural style that is based on the idea that applications should be organized like a community of interacting service providers </a:t>
            </a:r>
            <a:endParaRPr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en-GB" sz="1000" b="0" i="0" u="none" strike="noStrike">
                <a:latin typeface="Arial"/>
                <a:ea typeface="Arial"/>
                <a:cs typeface="Arial"/>
                <a:sym typeface="Arial"/>
              </a:rPr>
              <a:t>Each application can speak to the other regardless of the language that was used to develop the application</a:t>
            </a:r>
            <a:endParaRPr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en-GB" sz="1000" b="0" i="0" u="none" strike="noStrike">
                <a:latin typeface="Arial"/>
                <a:ea typeface="Arial"/>
                <a:cs typeface="Arial"/>
                <a:sym typeface="Arial"/>
              </a:rPr>
              <a:t>The interacting application doesn’t need to know how the other works under the hood, just how to ask it for the information it needs</a:t>
            </a:r>
            <a:endParaRPr/>
          </a:p>
          <a:p>
            <a:pPr marL="17780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•"/>
            </a:pPr>
            <a:r>
              <a:rPr lang="en-GB" sz="1000" b="0" i="0" u="none" strike="noStrike">
                <a:latin typeface="Arial"/>
                <a:ea typeface="Arial"/>
                <a:cs typeface="Arial"/>
                <a:sym typeface="Arial"/>
              </a:rPr>
              <a:t>The interaction between the two systems is done through a </a:t>
            </a:r>
            <a:r>
              <a:rPr lang="en-GB" sz="1000" b="1" i="0" u="none" strike="noStrike">
                <a:latin typeface="Arial"/>
                <a:ea typeface="Arial"/>
                <a:cs typeface="Arial"/>
                <a:sym typeface="Arial"/>
              </a:rPr>
              <a:t>web API (Application Programming Interface) call</a:t>
            </a:r>
            <a:endParaRPr sz="1000" b="0" i="0" u="none" strike="noStrike">
              <a:latin typeface="Arial"/>
              <a:ea typeface="Arial"/>
              <a:cs typeface="Arial"/>
              <a:sym typeface="Arial"/>
            </a:endParaRPr>
          </a:p>
          <a:p>
            <a:pPr marL="177800" lvl="0" indent="-114300" algn="l" rtl="0">
              <a:lnSpc>
                <a:spcPct val="100000"/>
              </a:lnSpc>
              <a:spcBef>
                <a:spcPts val="1700"/>
              </a:spcBef>
              <a:spcAft>
                <a:spcPts val="1200"/>
              </a:spcAft>
              <a:buSzPts val="1000"/>
              <a:buNone/>
            </a:pPr>
            <a:endParaRPr sz="1000"/>
          </a:p>
        </p:txBody>
      </p:sp>
      <p:sp>
        <p:nvSpPr>
          <p:cNvPr id="147" name="Google Shape;147;p25"/>
          <p:cNvSpPr txBox="1"/>
          <p:nvPr/>
        </p:nvSpPr>
        <p:spPr>
          <a:xfrm>
            <a:off x="5531807" y="2304077"/>
            <a:ext cx="3466800" cy="29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 doesn’t have it’s own weather data so it sources its information from a third party - The Weather Network.</a:t>
            </a:r>
            <a:endParaRPr sz="1100" b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 b="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1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uses </a:t>
            </a:r>
            <a:r>
              <a:rPr lang="en-GB" sz="1100" b="0" i="0" u="sng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weather API</a:t>
            </a:r>
            <a:r>
              <a:rPr lang="en-GB" sz="11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execute an API call and collect the relevant information it needs.</a:t>
            </a:r>
            <a:endParaRPr sz="1100" b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 b="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1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Google’s application can then receive the data most likely as  JSON file and render the data in the format they </a:t>
            </a:r>
            <a:r>
              <a:rPr lang="en-GB" sz="1100" dirty="0">
                <a:solidFill>
                  <a:schemeClr val="lt1"/>
                </a:solidFill>
              </a:rPr>
              <a:t>needed</a:t>
            </a:r>
            <a:r>
              <a:rPr lang="en-GB" sz="11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 b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 b="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1100" b="0" i="0" u="none" strike="noStrik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Google’s application has no idea what the weather API is doing to collect the data, it just knows how to leverage the Weather API that’s made available to them.</a:t>
            </a:r>
            <a:endParaRPr sz="1100" b="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1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1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6195" y="2304077"/>
            <a:ext cx="3466721" cy="2049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79555" y="3329043"/>
            <a:ext cx="3466721" cy="1723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u="none">
                <a:latin typeface="Lato"/>
                <a:ea typeface="Lato"/>
                <a:cs typeface="Lato"/>
                <a:sym typeface="Lato"/>
              </a:rPr>
              <a:t>Microservices</a:t>
            </a:r>
            <a:endParaRPr sz="28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4772891" y="1410782"/>
            <a:ext cx="4108200" cy="3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177800" lvl="0" indent="-170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1400" b="0" i="0" u="none" strike="noStrike" dirty="0">
                <a:latin typeface="Arial"/>
                <a:ea typeface="Arial"/>
                <a:cs typeface="Arial"/>
                <a:sym typeface="Arial"/>
              </a:rPr>
              <a:t>Provides a way to isolate and decouple services into </a:t>
            </a:r>
            <a:r>
              <a:rPr lang="en-GB" sz="1400" b="1" i="0" u="none" strike="noStrike" dirty="0">
                <a:latin typeface="Arial"/>
                <a:ea typeface="Arial"/>
                <a:cs typeface="Arial"/>
                <a:sym typeface="Arial"/>
              </a:rPr>
              <a:t>smaller, autonomous services</a:t>
            </a:r>
            <a:endParaRPr sz="1400" b="0" i="0" u="none" strike="noStrike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70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1400" b="0" i="0" u="none" strike="noStrike" dirty="0">
                <a:latin typeface="Arial"/>
                <a:ea typeface="Arial"/>
                <a:cs typeface="Arial"/>
                <a:sym typeface="Arial"/>
              </a:rPr>
              <a:t>That way, each service can be updated without affecting the others (incurring downtime)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rPr lang="en-GB" sz="1400" b="0" i="0" u="none" strike="noStrike" dirty="0">
                <a:latin typeface="Arial"/>
                <a:ea typeface="Arial"/>
                <a:cs typeface="Arial"/>
                <a:sym typeface="Arial"/>
              </a:rPr>
              <a:t>Characteristics:</a:t>
            </a:r>
            <a:endParaRPr b="0" dirty="0"/>
          </a:p>
          <a:p>
            <a:pPr marL="177800" lvl="0" indent="-170497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1400" b="1" i="0" u="none" strike="noStrike" dirty="0" err="1">
                <a:latin typeface="Arial"/>
                <a:ea typeface="Arial"/>
                <a:cs typeface="Arial"/>
                <a:sym typeface="Arial"/>
              </a:rPr>
              <a:t>Modeled</a:t>
            </a:r>
            <a:r>
              <a:rPr lang="en-GB" sz="1400" b="1" i="0" u="none" strike="noStrike" dirty="0">
                <a:latin typeface="Arial"/>
                <a:ea typeface="Arial"/>
                <a:cs typeface="Arial"/>
                <a:sym typeface="Arial"/>
              </a:rPr>
              <a:t> after Business Domain</a:t>
            </a:r>
            <a:endParaRPr dirty="0"/>
          </a:p>
          <a:p>
            <a:pPr marL="177800" lvl="0" indent="-170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1400" b="1" i="0" u="none" strike="noStrike" dirty="0">
                <a:latin typeface="Arial"/>
                <a:ea typeface="Arial"/>
                <a:cs typeface="Arial"/>
                <a:sym typeface="Arial"/>
              </a:rPr>
              <a:t>Embracing a culture of automation: </a:t>
            </a:r>
            <a:r>
              <a:rPr lang="en-GB" sz="1400" b="0" i="0" u="none" strike="noStrike" dirty="0">
                <a:latin typeface="Arial"/>
                <a:ea typeface="Arial"/>
                <a:cs typeface="Arial"/>
                <a:sym typeface="Arial"/>
              </a:rPr>
              <a:t>automatic testing and continuous delivery</a:t>
            </a:r>
            <a:endParaRPr dirty="0"/>
          </a:p>
          <a:p>
            <a:pPr marL="177800" lvl="0" indent="-170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1400" b="1" i="0" u="none" strike="noStrike" dirty="0">
                <a:latin typeface="Arial"/>
                <a:ea typeface="Arial"/>
                <a:cs typeface="Arial"/>
                <a:sym typeface="Arial"/>
              </a:rPr>
              <a:t>Hide implementation details:</a:t>
            </a:r>
            <a:r>
              <a:rPr lang="en-GB" sz="1400" b="0" i="0" u="none" strike="noStrike" dirty="0">
                <a:latin typeface="Arial"/>
                <a:ea typeface="Arial"/>
                <a:cs typeface="Arial"/>
                <a:sym typeface="Arial"/>
              </a:rPr>
              <a:t> no direct access </a:t>
            </a:r>
            <a:r>
              <a:rPr lang="en-GB" sz="1400" b="0" i="0" u="none" strike="noStrike">
                <a:latin typeface="Arial"/>
                <a:ea typeface="Arial"/>
                <a:cs typeface="Arial"/>
                <a:sym typeface="Arial"/>
              </a:rPr>
              <a:t>to databases</a:t>
            </a:r>
            <a:endParaRPr sz="1400" b="0" i="0" u="none" strike="noStrike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70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1400" b="1" i="0" u="none" strike="noStrike" dirty="0">
                <a:latin typeface="Arial"/>
                <a:ea typeface="Arial"/>
                <a:cs typeface="Arial"/>
                <a:sym typeface="Arial"/>
              </a:rPr>
              <a:t>Decentralize all things: </a:t>
            </a:r>
            <a:r>
              <a:rPr lang="en-GB" sz="1400" b="0" i="0" u="none" strike="noStrike" dirty="0">
                <a:latin typeface="Arial"/>
                <a:ea typeface="Arial"/>
                <a:cs typeface="Arial"/>
                <a:sym typeface="Arial"/>
              </a:rPr>
              <a:t>no broker needed between apps</a:t>
            </a:r>
            <a:endParaRPr dirty="0"/>
          </a:p>
          <a:p>
            <a:pPr marL="177800" lvl="0" indent="-170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1400" b="1" i="0" u="none" strike="noStrike" dirty="0">
                <a:latin typeface="Arial"/>
                <a:ea typeface="Arial"/>
                <a:cs typeface="Arial"/>
                <a:sym typeface="Arial"/>
              </a:rPr>
              <a:t>Deploy independently </a:t>
            </a:r>
            <a:endParaRPr dirty="0"/>
          </a:p>
          <a:p>
            <a:pPr marL="177800" lvl="0" indent="-170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1400" b="1" i="0" u="none" strike="noStrike" dirty="0">
                <a:latin typeface="Arial"/>
                <a:ea typeface="Arial"/>
                <a:cs typeface="Arial"/>
                <a:sym typeface="Arial"/>
              </a:rPr>
              <a:t>Consumer first: </a:t>
            </a:r>
            <a:r>
              <a:rPr lang="en-GB" sz="1400" b="0" i="0" u="none" strike="noStrike" dirty="0">
                <a:latin typeface="Arial"/>
                <a:ea typeface="Arial"/>
                <a:cs typeface="Arial"/>
                <a:sym typeface="Arial"/>
              </a:rPr>
              <a:t>rich API documentation is critical</a:t>
            </a:r>
            <a:endParaRPr dirty="0"/>
          </a:p>
          <a:p>
            <a:pPr marL="177800" lvl="0" indent="-170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1400" b="1" i="0" u="none" strike="noStrike" dirty="0">
                <a:latin typeface="Arial"/>
                <a:ea typeface="Arial"/>
                <a:cs typeface="Arial"/>
                <a:sym typeface="Arial"/>
              </a:rPr>
              <a:t>Isolate Failure:</a:t>
            </a:r>
            <a:r>
              <a:rPr lang="en-GB" sz="1400" b="0" i="0" u="none" strike="noStrike" dirty="0">
                <a:latin typeface="Arial"/>
                <a:ea typeface="Arial"/>
                <a:cs typeface="Arial"/>
                <a:sym typeface="Arial"/>
              </a:rPr>
              <a:t> calls should have a time-out period with a message response to alert requestor of some failure</a:t>
            </a:r>
            <a:endParaRPr dirty="0"/>
          </a:p>
          <a:p>
            <a:pPr marL="177800" lvl="0" indent="-17049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GB" sz="1400" b="1" i="0" u="none" strike="noStrike" dirty="0">
                <a:latin typeface="Arial"/>
                <a:ea typeface="Arial"/>
                <a:cs typeface="Arial"/>
                <a:sym typeface="Arial"/>
              </a:rPr>
              <a:t>Highly Observable:</a:t>
            </a:r>
            <a:r>
              <a:rPr lang="en-GB" sz="1400" b="0" i="0" u="none" strike="noStrike" dirty="0">
                <a:latin typeface="Arial"/>
                <a:ea typeface="Arial"/>
                <a:cs typeface="Arial"/>
                <a:sym typeface="Arial"/>
              </a:rPr>
              <a:t> provide ongoing stream of information about the services health and provide error alerts</a:t>
            </a:r>
            <a:endParaRPr dirty="0"/>
          </a:p>
          <a:p>
            <a:pPr marL="177800" lvl="0" indent="-76200" algn="l" rtl="0">
              <a:lnSpc>
                <a:spcPct val="100000"/>
              </a:lnSpc>
              <a:spcBef>
                <a:spcPts val="1700"/>
              </a:spcBef>
              <a:spcAft>
                <a:spcPts val="1200"/>
              </a:spcAft>
              <a:buSzPct val="56250"/>
              <a:buNone/>
            </a:pPr>
            <a:endParaRPr dirty="0"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468" y="1436963"/>
            <a:ext cx="4136568" cy="310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Why is this important?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2204350" y="3564650"/>
            <a:ext cx="39366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Need to be able to connect data together from different systems for comprehensive analytics and agility in system maintenance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050" y="1266400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4886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Module 8 Summary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230675" y="1396850"/>
            <a:ext cx="8724900" cy="29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500" b="0" i="1" dirty="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 in Motion</a:t>
            </a:r>
            <a:endParaRPr sz="1500" b="0" i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0" u="sng" dirty="0">
                <a:latin typeface="Lato"/>
                <a:ea typeface="Lato"/>
                <a:cs typeface="Lato"/>
                <a:sym typeface="Lato"/>
              </a:rPr>
              <a:t>Learning Outcomes</a:t>
            </a:r>
            <a:endParaRPr sz="1500" b="0" u="sng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Define metadata, understand different types of metadata, and it’s importance;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indent="-323850" algn="l">
              <a:spcBef>
                <a:spcPts val="0"/>
              </a:spcBef>
              <a:buSzPts val="1500"/>
              <a:buFont typeface="Lato"/>
              <a:buAutoNum type="arabicPeriod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Describe formats for serializing and transmitting data and their importance; and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AutoNum type="arabicPeriod"/>
            </a:pPr>
            <a:r>
              <a:rPr lang="en-GB" sz="1500" b="0" dirty="0">
                <a:latin typeface="Lato"/>
                <a:ea typeface="Lato"/>
                <a:cs typeface="Lato"/>
                <a:sym typeface="Lato"/>
              </a:rPr>
              <a:t>Describe patterns of data transfer between one or more systems</a:t>
            </a:r>
            <a:endParaRPr sz="1500" b="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3200"/>
              <a:buNone/>
            </a:pPr>
            <a:endParaRPr sz="1500" b="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Metadata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75" y="1611225"/>
            <a:ext cx="4474301" cy="2517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716325" y="1266400"/>
            <a:ext cx="17487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“The data about the data”</a:t>
            </a:r>
            <a:endParaRPr sz="1100" i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175" y="2861241"/>
            <a:ext cx="4474300" cy="1751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System Communication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66800" y="1754325"/>
            <a:ext cx="7610400" cy="1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How do different systems communicate and send messages to each other?</a:t>
            </a:r>
            <a:endParaRPr sz="1200">
              <a:solidFill>
                <a:schemeClr val="lt1"/>
              </a:solidFill>
            </a:endParaRPr>
          </a:p>
          <a:p>
            <a:pPr marL="457200" lvl="0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How can data move between systems?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What if they support different data types?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How will the destination system know what the incoming data looks like?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How do we coordinate the movement between systems?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n-GB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How do we know the data arrived safely?</a:t>
            </a:r>
            <a:endParaRPr sz="1200">
              <a:solidFill>
                <a:schemeClr val="lt1"/>
              </a:solidFill>
            </a:endParaRPr>
          </a:p>
          <a:p>
            <a:pPr marL="285750" lvl="0" indent="-17145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8" descr="Data Ingestion Icon #342662 - Free Icons Librar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8840" y="2869277"/>
            <a:ext cx="2652962" cy="19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999" y="640674"/>
            <a:ext cx="7507350" cy="422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Data between applications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20" descr="What, Why and How of (De)Serialization in Python | by Xiaoxu Gao | Towards  Data Sci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5603" y="1266404"/>
            <a:ext cx="3890807" cy="109624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507351" y="2387775"/>
            <a:ext cx="8144700" cy="222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Scenario: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We used a Python application to train a model. We need to store the trained model to disk so we can use it later for model scoring in a Java application.</a:t>
            </a:r>
            <a:endParaRPr sz="1100" dirty="0">
              <a:solidFill>
                <a:schemeClr val="lt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AutoNum type="arabicPeriod"/>
            </a:pPr>
            <a:r>
              <a:rPr lang="en-GB" sz="14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Serialization: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We need to convert the model object (Python object) to a sequence of bytes so we can store it in a file to disk. We will use </a:t>
            </a:r>
            <a:r>
              <a:rPr lang="en-GB" sz="14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metadata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to keep information about the object’s original format.</a:t>
            </a:r>
            <a:endParaRPr sz="1100" dirty="0">
              <a:solidFill>
                <a:schemeClr val="lt1"/>
              </a:solidFill>
            </a:endParaRP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AutoNum type="arabicPeriod"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Now the data is stored in a file on disk so we can access it later for model scoring</a:t>
            </a:r>
            <a:endParaRPr sz="1100" dirty="0">
              <a:solidFill>
                <a:schemeClr val="lt1"/>
              </a:solidFill>
            </a:endParaRP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AutoNum type="arabicPeriod"/>
            </a:pPr>
            <a:r>
              <a:rPr lang="en-GB" sz="14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Deserialization: 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Now we’re ready to execute our Java application to score the model.</a:t>
            </a:r>
            <a:endParaRPr sz="1100" dirty="0">
              <a:solidFill>
                <a:schemeClr val="lt1"/>
              </a:solidFill>
            </a:endParaRPr>
          </a:p>
          <a:p>
            <a:pPr marL="254000" marR="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endParaRPr sz="14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Note that there are standard tools that can be used for Serialization / Deserialization </a:t>
            </a:r>
            <a:endParaRPr sz="11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Tools for Encoding / Decoding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612325" y="1722975"/>
            <a:ext cx="7872600" cy="2869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GB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Each language comes with their own packages for Serialization / Deserialization </a:t>
            </a:r>
            <a:endParaRPr sz="1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e.g. Java’s </a:t>
            </a:r>
            <a:r>
              <a:rPr lang="en-GB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Java.io.Serializable</a:t>
            </a:r>
            <a:r>
              <a:rPr lang="en-GB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Python’s Pickle</a:t>
            </a:r>
            <a:endParaRPr sz="11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GB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Problem is, you need to have those languages installed on the machines in order to use their serialization/deserialization capabilities and an object serialized in one language may not be </a:t>
            </a:r>
            <a:r>
              <a:rPr lang="en-GB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deserializable</a:t>
            </a:r>
            <a:r>
              <a:rPr lang="en-GB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 another</a:t>
            </a:r>
            <a:endParaRPr sz="1100" dirty="0">
              <a:solidFill>
                <a:schemeClr val="lt1"/>
              </a:solidFill>
            </a:endParaRPr>
          </a:p>
          <a:p>
            <a:pPr marL="21590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GB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Instead, we can use a data format like XML, JSON, CSV that can be interpreted by any programming language and supported in most systems. This allows for </a:t>
            </a:r>
            <a:r>
              <a:rPr lang="en-GB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portability</a:t>
            </a:r>
            <a:r>
              <a:rPr lang="en-GB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of data between systems.</a:t>
            </a:r>
            <a:endParaRPr sz="1100" dirty="0">
              <a:solidFill>
                <a:schemeClr val="lt1"/>
              </a:solidFill>
            </a:endParaRPr>
          </a:p>
          <a:p>
            <a:pPr marL="21590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1590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Message Passaging &amp; Versioning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612325" y="1722975"/>
            <a:ext cx="7872600" cy="24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How is information passed between systems?</a:t>
            </a:r>
            <a:endParaRPr sz="1100" dirty="0">
              <a:solidFill>
                <a:schemeClr val="lt1"/>
              </a:solidFill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GB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Flat file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15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GB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Message = file or HTTP request</a:t>
            </a:r>
            <a:endParaRPr sz="1100" dirty="0">
              <a:solidFill>
                <a:schemeClr val="lt1"/>
              </a:solidFill>
            </a:endParaRPr>
          </a:p>
          <a:p>
            <a:pPr marL="558800" lvl="1" indent="-215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GB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Message format: XML, JSON, CSV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AutoNum type="arabicPeriod"/>
            </a:pPr>
            <a:r>
              <a:rPr lang="en-GB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Backward compatibility</a:t>
            </a:r>
            <a:r>
              <a:rPr lang="en-GB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is a property of an application which allows it to be able to read data that was written previously by an older version of the application.</a:t>
            </a:r>
            <a:br>
              <a:rPr lang="en-GB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-GB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-88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 Light"/>
              <a:buAutoNum type="arabicPeriod"/>
            </a:pPr>
            <a:r>
              <a:rPr lang="en-GB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Forward compatibility</a:t>
            </a:r>
            <a:r>
              <a:rPr lang="en-GB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 is a property of an application which can read data written by a new version of the application.</a:t>
            </a:r>
            <a:endParaRPr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ctrTitle"/>
          </p:nvPr>
        </p:nvSpPr>
        <p:spPr>
          <a:xfrm>
            <a:off x="230675" y="744100"/>
            <a:ext cx="8684700" cy="5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u="none">
                <a:latin typeface="Lato"/>
                <a:ea typeface="Lato"/>
                <a:cs typeface="Lato"/>
                <a:sym typeface="Lato"/>
              </a:rPr>
              <a:t>Data Integration - ETL</a:t>
            </a:r>
            <a:endParaRPr sz="3200" u="none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7" name="Google Shape;127;p23" descr="ETL vs ELT: Compared and Explained | AltexSof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543" y="1265814"/>
            <a:ext cx="5464484" cy="318191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/>
        </p:nvSpPr>
        <p:spPr>
          <a:xfrm>
            <a:off x="547593" y="4581608"/>
            <a:ext cx="60891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Source: https://www.google.com/url?sa=i&amp;url=https%3A%2F%2Fwww.altexsoft.com%2Fblog%2Fetl-vs-elt%2F&amp;psig=AOvVaw3wLClM_CX1est-S5gV9wwl&amp;ust=1637965879763000&amp;source=images&amp;cd=vfe&amp;ved=0CA0Q3YkBahcKEwjI5JHIyLT0AhUAAAAAHQAAAAAQAw</a:t>
            </a:r>
            <a:endParaRPr sz="1100"/>
          </a:p>
        </p:txBody>
      </p:sp>
      <p:pic>
        <p:nvPicPr>
          <p:cNvPr id="129" name="Google Shape;129;p23" descr="Informatica Announces Cloud Data Marketplace to Deliver Data  Democratization at Enterprise-Sca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6665" y="1163179"/>
            <a:ext cx="1399105" cy="73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 descr="Introducing Talen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36665" y="1779125"/>
            <a:ext cx="1399101" cy="959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 descr="Oracle Data Integrator (ODI) – QA Dimensi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46611" y="2638149"/>
            <a:ext cx="1795246" cy="1021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883</Words>
  <Application>Microsoft Macintosh PowerPoint</Application>
  <PresentationFormat>On-screen Show (16:9)</PresentationFormat>
  <Paragraphs>69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Poppins</vt:lpstr>
      <vt:lpstr>Lato</vt:lpstr>
      <vt:lpstr>Open Sans</vt:lpstr>
      <vt:lpstr>Economica</vt:lpstr>
      <vt:lpstr>Open Sans Light</vt:lpstr>
      <vt:lpstr>Arial</vt:lpstr>
      <vt:lpstr>Luxe</vt:lpstr>
      <vt:lpstr>Data Science:  Big Data Management Systems &amp; Tools </vt:lpstr>
      <vt:lpstr>Module 8 Summary</vt:lpstr>
      <vt:lpstr>Metadata</vt:lpstr>
      <vt:lpstr>System Communication</vt:lpstr>
      <vt:lpstr>PowerPoint Presentation</vt:lpstr>
      <vt:lpstr>Data between applications</vt:lpstr>
      <vt:lpstr>Tools for Encoding / Decoding</vt:lpstr>
      <vt:lpstr>Message Passaging &amp; Versioning</vt:lpstr>
      <vt:lpstr>Data Integration - ETL</vt:lpstr>
      <vt:lpstr>Data Integration - Publish &amp; Subscribe</vt:lpstr>
      <vt:lpstr>Service Oriented Architecture (SOA) &amp; Web Services</vt:lpstr>
      <vt:lpstr>Microservices</vt:lpstr>
      <vt:lpstr>Why is this important?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Science:  Big Data Management Systems &amp; Tools </dc:title>
  <cp:lastModifiedBy>Larry Simon</cp:lastModifiedBy>
  <cp:revision>1</cp:revision>
  <cp:lastPrinted>2023-07-24T11:33:21Z</cp:lastPrinted>
  <dcterms:modified xsi:type="dcterms:W3CDTF">2023-11-16T17:27:54Z</dcterms:modified>
</cp:coreProperties>
</file>