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Lato"/>
      <p:regular r:id="rId19"/>
      <p:bold r:id="rId20"/>
      <p:italic r:id="rId21"/>
      <p:boldItalic r:id="rId22"/>
    </p:embeddedFont>
    <p:embeddedFont>
      <p:font typeface="Poppins"/>
      <p:regular r:id="rId23"/>
      <p:bold r:id="rId24"/>
      <p:italic r:id="rId25"/>
      <p:boldItalic r:id="rId26"/>
    </p:embeddedFont>
    <p:embeddedFont>
      <p:font typeface="Helvetica Neue"/>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hbh0k753/tk4HIi986NfsnMRy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HelveticaNeue-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Lat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228600" lvl="0" marL="457200" rtl="0" algn="l">
              <a:lnSpc>
                <a:spcPct val="115000"/>
              </a:lnSpc>
              <a:spcBef>
                <a:spcPts val="1100"/>
              </a:spcBef>
              <a:spcAft>
                <a:spcPts val="0"/>
              </a:spcAft>
              <a:buClr>
                <a:schemeClr val="dk1"/>
              </a:buClr>
              <a:buSzPts val="1050"/>
              <a:buFont typeface="Helvetica Neue"/>
              <a:buNone/>
            </a:pPr>
            <a:r>
              <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00000"/>
              </a:lnSpc>
              <a:spcBef>
                <a:spcPts val="700"/>
              </a:spcBef>
              <a:spcAft>
                <a:spcPts val="0"/>
              </a:spcAft>
              <a:buSzPts val="1100"/>
              <a:buNone/>
            </a:pPr>
            <a:r>
              <a:t/>
            </a:r>
            <a:endParaRPr/>
          </a:p>
        </p:txBody>
      </p:sp>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None/>
            </a:pPr>
            <a:r>
              <a:rPr lang="en-GB"/>
              <a:t>Cloud analytics provides big data services hosted with a public cloud provider</a:t>
            </a:r>
            <a:endParaRPr/>
          </a:p>
          <a:p>
            <a:pPr indent="0" lvl="0" marL="0" rtl="0" algn="l">
              <a:lnSpc>
                <a:spcPct val="100000"/>
              </a:lnSpc>
              <a:spcBef>
                <a:spcPts val="0"/>
              </a:spcBef>
              <a:spcAft>
                <a:spcPts val="0"/>
              </a:spcAft>
              <a:buNone/>
            </a:pPr>
            <a:r>
              <a:rPr lang="en-GB"/>
              <a:t>Comprises of three services: compute, storage, data movement</a:t>
            </a:r>
            <a:endParaRPr/>
          </a:p>
          <a:p>
            <a:pPr indent="-298450" lvl="0" marL="457200" rtl="0" algn="l">
              <a:lnSpc>
                <a:spcPct val="100000"/>
              </a:lnSpc>
              <a:spcBef>
                <a:spcPts val="0"/>
              </a:spcBef>
              <a:spcAft>
                <a:spcPts val="0"/>
              </a:spcAft>
              <a:buSzPts val="1100"/>
              <a:buChar char="-"/>
            </a:pPr>
            <a:r>
              <a:rPr lang="en-GB"/>
              <a:t>Compute: is like a CPU, which is used while running a query against a dataset, or training a model, </a:t>
            </a:r>
            <a:endParaRPr/>
          </a:p>
          <a:p>
            <a:pPr indent="-298450" lvl="0" marL="457200" rtl="0" algn="l">
              <a:lnSpc>
                <a:spcPct val="100000"/>
              </a:lnSpc>
              <a:spcBef>
                <a:spcPts val="0"/>
              </a:spcBef>
              <a:spcAft>
                <a:spcPts val="0"/>
              </a:spcAft>
              <a:buSzPts val="1100"/>
              <a:buChar char="-"/>
            </a:pPr>
            <a:r>
              <a:rPr lang="en-GB"/>
              <a:t>Storage: is the holding of your data, raw, transformed</a:t>
            </a:r>
            <a:endParaRPr/>
          </a:p>
          <a:p>
            <a:pPr indent="-298450" lvl="0" marL="457200" rtl="0" algn="l">
              <a:lnSpc>
                <a:spcPct val="100000"/>
              </a:lnSpc>
              <a:spcBef>
                <a:spcPts val="0"/>
              </a:spcBef>
              <a:spcAft>
                <a:spcPts val="0"/>
              </a:spcAft>
              <a:buSzPts val="1100"/>
              <a:buChar char="-"/>
            </a:pPr>
            <a:r>
              <a:rPr lang="en-GB"/>
              <a:t>Data movement: moving data from point A to B, could be from on prem to cloud or within cloud, source to warehouse, etc</a:t>
            </a:r>
            <a:endParaRPr/>
          </a:p>
          <a:p>
            <a:pPr indent="0" lvl="0" marL="0" rtl="0" algn="l">
              <a:lnSpc>
                <a:spcPct val="100000"/>
              </a:lnSpc>
              <a:spcBef>
                <a:spcPts val="0"/>
              </a:spcBef>
              <a:spcAft>
                <a:spcPts val="0"/>
              </a:spcAft>
              <a:buNone/>
            </a:pPr>
            <a:r>
              <a:rPr lang="en-GB"/>
              <a:t>Cloud provides can </a:t>
            </a:r>
            <a:r>
              <a:rPr lang="en-GB"/>
              <a:t>leverage</a:t>
            </a:r>
            <a:r>
              <a:rPr lang="en-GB"/>
              <a:t> open and closed source services</a:t>
            </a:r>
            <a:br>
              <a:rPr lang="en-GB"/>
            </a:br>
            <a:r>
              <a:rPr lang="en-GB"/>
              <a:t>Cloud analytics providers may provide support services such as DevOps and Data Governance services</a:t>
            </a:r>
            <a:endParaRPr/>
          </a:p>
          <a:p>
            <a:pPr indent="-298450" lvl="0" marL="457200" rtl="0" algn="l">
              <a:spcBef>
                <a:spcPts val="0"/>
              </a:spcBef>
              <a:spcAft>
                <a:spcPts val="0"/>
              </a:spcAft>
              <a:buSzPts val="1100"/>
              <a:buChar char="-"/>
            </a:pPr>
            <a:r>
              <a:rPr lang="en-GB"/>
              <a:t>in addition to providing you services to store your data, move your data and then play with your data, using popular analytics tools like Jupyter notebook and spark</a:t>
            </a:r>
            <a:endParaRPr/>
          </a:p>
          <a:p>
            <a:pPr indent="-298450" lvl="0" marL="457200" rtl="0" algn="l">
              <a:spcBef>
                <a:spcPts val="0"/>
              </a:spcBef>
              <a:spcAft>
                <a:spcPts val="0"/>
              </a:spcAft>
              <a:buSzPts val="1100"/>
              <a:buChar char="-"/>
            </a:pPr>
            <a:r>
              <a:rPr lang="en-GB"/>
              <a:t>Devops would promote you code from one </a:t>
            </a:r>
            <a:r>
              <a:rPr lang="en-GB"/>
              <a:t>environment</a:t>
            </a:r>
            <a:r>
              <a:rPr lang="en-GB"/>
              <a:t> to another</a:t>
            </a:r>
            <a:endParaRPr/>
          </a:p>
          <a:p>
            <a:pPr indent="-298450" lvl="0" marL="457200" rtl="0" algn="l">
              <a:spcBef>
                <a:spcPts val="0"/>
              </a:spcBef>
              <a:spcAft>
                <a:spcPts val="0"/>
              </a:spcAft>
              <a:buSzPts val="1100"/>
              <a:buChar char="-"/>
            </a:pPr>
            <a:r>
              <a:rPr lang="en-GB"/>
              <a:t>Data </a:t>
            </a:r>
            <a:r>
              <a:rPr lang="en-GB"/>
              <a:t>governance policies and best practices </a:t>
            </a:r>
            <a:r>
              <a:rPr lang="en-GB"/>
              <a:t> </a:t>
            </a:r>
            <a:endParaRPr/>
          </a:p>
          <a:p>
            <a:pPr indent="0" lvl="0" marL="0" rtl="0" algn="l">
              <a:spcBef>
                <a:spcPts val="0"/>
              </a:spcBef>
              <a:spcAft>
                <a:spcPts val="0"/>
              </a:spcAft>
              <a:buNone/>
            </a:pPr>
            <a:r>
              <a:rPr lang="en-GB"/>
              <a:t>A lot of the cloud provides offer professional services where they can consult on multiple aspects with the cloud analytics setup</a:t>
            </a:r>
            <a:endParaRPr/>
          </a:p>
          <a:p>
            <a:pPr indent="0" lvl="0" marL="0" rtl="0" algn="l">
              <a:spcBef>
                <a:spcPts val="0"/>
              </a:spcBef>
              <a:spcAft>
                <a:spcPts val="0"/>
              </a:spcAft>
              <a:buNone/>
            </a:pPr>
            <a:r>
              <a:rPr lang="en-GB"/>
              <a:t>Cloud Analytics can be exposed as </a:t>
            </a:r>
            <a:r>
              <a:rPr lang="en-GB"/>
              <a:t>Infrastructure</a:t>
            </a:r>
            <a:r>
              <a:rPr lang="en-GB"/>
              <a:t> as a Service, platform as a service and software as a service</a:t>
            </a:r>
            <a:endParaRPr/>
          </a:p>
          <a:p>
            <a:pPr indent="-298450" lvl="0" marL="457200" rtl="0" algn="l">
              <a:spcBef>
                <a:spcPts val="0"/>
              </a:spcBef>
              <a:spcAft>
                <a:spcPts val="0"/>
              </a:spcAft>
              <a:buSzPts val="1100"/>
              <a:buChar char="-"/>
            </a:pPr>
            <a:r>
              <a:rPr lang="en-GB"/>
              <a:t>Infrastructure</a:t>
            </a:r>
            <a:r>
              <a:rPr lang="en-GB"/>
              <a:t> is the bare minimum, where they provide a server and you manage everything else</a:t>
            </a:r>
            <a:endParaRPr/>
          </a:p>
          <a:p>
            <a:pPr indent="-298450" lvl="0" marL="457200" rtl="0" algn="l">
              <a:spcBef>
                <a:spcPts val="0"/>
              </a:spcBef>
              <a:spcAft>
                <a:spcPts val="0"/>
              </a:spcAft>
              <a:buSzPts val="1100"/>
              <a:buChar char="-"/>
            </a:pPr>
            <a:r>
              <a:rPr lang="en-GB"/>
              <a:t>Platform is the next level up where you get </a:t>
            </a:r>
            <a:r>
              <a:rPr lang="en-GB"/>
              <a:t>infrastructure</a:t>
            </a:r>
            <a:r>
              <a:rPr lang="en-GB"/>
              <a:t> plus middleware like a database system</a:t>
            </a:r>
            <a:endParaRPr/>
          </a:p>
          <a:p>
            <a:pPr indent="-298450" lvl="0" marL="457200" rtl="0" algn="l">
              <a:spcBef>
                <a:spcPts val="0"/>
              </a:spcBef>
              <a:spcAft>
                <a:spcPts val="0"/>
              </a:spcAft>
              <a:buSzPts val="1100"/>
              <a:buChar char="-"/>
            </a:pPr>
            <a:r>
              <a:rPr lang="en-GB"/>
              <a:t>Last is the software, which is takes the last two and adds a front end, such as jupyter notebooks, power bi, ai applications, etc</a:t>
            </a:r>
            <a:endParaRPr/>
          </a:p>
          <a:p>
            <a:pPr indent="0" lvl="0" marL="0" rtl="0" algn="l">
              <a:spcBef>
                <a:spcPts val="0"/>
              </a:spcBef>
              <a:spcAft>
                <a:spcPts val="0"/>
              </a:spcAft>
              <a:buNone/>
            </a:pPr>
            <a:r>
              <a:rPr lang="en-GB"/>
              <a:t>Organization with large amounts of data that are </a:t>
            </a:r>
            <a:r>
              <a:rPr lang="en-GB"/>
              <a:t>thinking</a:t>
            </a:r>
            <a:r>
              <a:rPr lang="en-GB"/>
              <a:t> about moving to the cloud are taking on a large </a:t>
            </a:r>
            <a:r>
              <a:rPr lang="en-GB"/>
              <a:t>challenge</a:t>
            </a:r>
            <a:endParaRPr/>
          </a:p>
          <a:p>
            <a:pPr indent="-298450" lvl="0" marL="457200" rtl="0" algn="l">
              <a:spcBef>
                <a:spcPts val="0"/>
              </a:spcBef>
              <a:spcAft>
                <a:spcPts val="0"/>
              </a:spcAft>
              <a:buSzPts val="1100"/>
              <a:buChar char="-"/>
            </a:pPr>
            <a:r>
              <a:rPr lang="en-GB"/>
              <a:t>These projects usually take months to years to plan</a:t>
            </a:r>
            <a:endParaRPr/>
          </a:p>
          <a:p>
            <a:pPr indent="-298450" lvl="0" marL="457200" rtl="0" algn="l">
              <a:spcBef>
                <a:spcPts val="0"/>
              </a:spcBef>
              <a:spcAft>
                <a:spcPts val="0"/>
              </a:spcAft>
              <a:buSzPts val="1100"/>
              <a:buChar char="-"/>
            </a:pPr>
            <a:r>
              <a:rPr lang="en-GB"/>
              <a:t>Sometimes you have to physically move the data </a:t>
            </a:r>
            <a:endParaRPr/>
          </a:p>
          <a:p>
            <a:pPr indent="-298450" lvl="0" marL="457200" rtl="0" algn="l">
              <a:spcBef>
                <a:spcPts val="0"/>
              </a:spcBef>
              <a:spcAft>
                <a:spcPts val="0"/>
              </a:spcAft>
              <a:buSzPts val="1100"/>
              <a:buChar char="-"/>
            </a:pPr>
            <a:r>
              <a:rPr lang="en-GB"/>
              <a:t>A lot of times you rewrite your codes</a:t>
            </a:r>
            <a:endParaRPr/>
          </a:p>
          <a:p>
            <a:pPr indent="-298450" lvl="0" marL="457200" rtl="0" algn="l">
              <a:spcBef>
                <a:spcPts val="0"/>
              </a:spcBef>
              <a:spcAft>
                <a:spcPts val="0"/>
              </a:spcAft>
              <a:buSzPts val="1100"/>
              <a:buChar char="-"/>
            </a:pPr>
            <a:r>
              <a:rPr lang="en-GB"/>
              <a:t>This is also a good time to do a data audit to make sure data is actually being used</a:t>
            </a:r>
            <a:r>
              <a:rPr lang="en-GB"/>
              <a:t> </a:t>
            </a:r>
            <a:br>
              <a:rPr lang="en-GB"/>
            </a:b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t/>
            </a:r>
            <a:endParaRPr/>
          </a:p>
        </p:txBody>
      </p:sp>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None/>
            </a:pPr>
            <a:r>
              <a:rPr lang="en-GB"/>
              <a:t>This is a list of all the AWS services that you can use:</a:t>
            </a:r>
            <a:endParaRPr/>
          </a:p>
          <a:p>
            <a:pPr indent="-298450" lvl="0" marL="457200" rtl="0" algn="l">
              <a:lnSpc>
                <a:spcPct val="100000"/>
              </a:lnSpc>
              <a:spcBef>
                <a:spcPts val="0"/>
              </a:spcBef>
              <a:spcAft>
                <a:spcPts val="0"/>
              </a:spcAft>
              <a:buSzPts val="1100"/>
              <a:buChar char="-"/>
            </a:pPr>
            <a:r>
              <a:rPr lang="en-GB"/>
              <a:t>AWS is from amazon</a:t>
            </a:r>
            <a:endParaRPr/>
          </a:p>
          <a:p>
            <a:pPr indent="-298450" lvl="0" marL="457200" rtl="0" algn="l">
              <a:lnSpc>
                <a:spcPct val="100000"/>
              </a:lnSpc>
              <a:spcBef>
                <a:spcPts val="0"/>
              </a:spcBef>
              <a:spcAft>
                <a:spcPts val="0"/>
              </a:spcAft>
              <a:buSzPts val="1100"/>
              <a:buChar char="-"/>
            </a:pPr>
            <a:r>
              <a:rPr lang="en-GB"/>
              <a:t>Before we talk about the services, we need to look the various data sources from which we would be pulling our data</a:t>
            </a:r>
            <a:endParaRPr/>
          </a:p>
          <a:p>
            <a:pPr indent="-298450" lvl="0" marL="457200" rtl="0" algn="l">
              <a:lnSpc>
                <a:spcPct val="100000"/>
              </a:lnSpc>
              <a:spcBef>
                <a:spcPts val="0"/>
              </a:spcBef>
              <a:spcAft>
                <a:spcPts val="0"/>
              </a:spcAft>
              <a:buSzPts val="1100"/>
              <a:buChar char="-"/>
            </a:pPr>
            <a:r>
              <a:rPr lang="en-GB"/>
              <a:t>In order to pull this data we would use our first </a:t>
            </a:r>
            <a:r>
              <a:rPr lang="en-GB"/>
              <a:t>service, we use services like app flow and data sync to move data from point A to point B. Each integration service specializes within a certain area (for example kinesis data stream is primarily for sensor data)</a:t>
            </a:r>
            <a:endParaRPr/>
          </a:p>
          <a:p>
            <a:pPr indent="-298450" lvl="0" marL="457200" rtl="0" algn="l">
              <a:lnSpc>
                <a:spcPct val="100000"/>
              </a:lnSpc>
              <a:spcBef>
                <a:spcPts val="0"/>
              </a:spcBef>
              <a:spcAft>
                <a:spcPts val="0"/>
              </a:spcAft>
              <a:buSzPts val="1100"/>
              <a:buChar char="-"/>
            </a:pPr>
            <a:r>
              <a:rPr lang="en-GB"/>
              <a:t>Once you pull the data you now need the second service to store that data. The 2 most popular services from AWS are redshift (DWH) and S3 (filestore). When you put data into this storage you usually build layers like bronze, slive, gold, or raw, trusted, curated.</a:t>
            </a:r>
            <a:endParaRPr/>
          </a:p>
          <a:p>
            <a:pPr indent="-298450" lvl="0" marL="457200" rtl="0" algn="l">
              <a:lnSpc>
                <a:spcPct val="100000"/>
              </a:lnSpc>
              <a:spcBef>
                <a:spcPts val="0"/>
              </a:spcBef>
              <a:spcAft>
                <a:spcPts val="0"/>
              </a:spcAft>
              <a:buSzPts val="1100"/>
              <a:buChar char="-"/>
            </a:pPr>
            <a:r>
              <a:rPr lang="en-GB"/>
              <a:t>Above this you can have a catalogue service which stores the metadata for you data</a:t>
            </a:r>
            <a:endParaRPr/>
          </a:p>
          <a:p>
            <a:pPr indent="-298450" lvl="0" marL="457200" rtl="0" algn="l">
              <a:lnSpc>
                <a:spcPct val="100000"/>
              </a:lnSpc>
              <a:spcBef>
                <a:spcPts val="0"/>
              </a:spcBef>
              <a:spcAft>
                <a:spcPts val="0"/>
              </a:spcAft>
              <a:buSzPts val="1100"/>
              <a:buChar char="-"/>
            </a:pPr>
            <a:r>
              <a:rPr lang="en-GB"/>
              <a:t>After this you have the processing services of a few different kind</a:t>
            </a:r>
            <a:endParaRPr/>
          </a:p>
          <a:p>
            <a:pPr indent="-298450" lvl="1" marL="914400" rtl="0" algn="l">
              <a:lnSpc>
                <a:spcPct val="100000"/>
              </a:lnSpc>
              <a:spcBef>
                <a:spcPts val="0"/>
              </a:spcBef>
              <a:spcAft>
                <a:spcPts val="0"/>
              </a:spcAft>
              <a:buSzPts val="1100"/>
              <a:buChar char="-"/>
            </a:pPr>
            <a:r>
              <a:rPr lang="en-GB"/>
              <a:t>Sql based</a:t>
            </a:r>
            <a:endParaRPr/>
          </a:p>
          <a:p>
            <a:pPr indent="-298450" lvl="1" marL="914400" rtl="0" algn="l">
              <a:lnSpc>
                <a:spcPct val="100000"/>
              </a:lnSpc>
              <a:spcBef>
                <a:spcPts val="0"/>
              </a:spcBef>
              <a:spcAft>
                <a:spcPts val="0"/>
              </a:spcAft>
              <a:buSzPts val="1100"/>
              <a:buChar char="-"/>
            </a:pPr>
            <a:r>
              <a:rPr lang="en-GB"/>
              <a:t>Big data </a:t>
            </a:r>
            <a:endParaRPr/>
          </a:p>
          <a:p>
            <a:pPr indent="-298450" lvl="1" marL="914400" rtl="0" algn="l">
              <a:lnSpc>
                <a:spcPct val="100000"/>
              </a:lnSpc>
              <a:spcBef>
                <a:spcPts val="0"/>
              </a:spcBef>
              <a:spcAft>
                <a:spcPts val="0"/>
              </a:spcAft>
              <a:buSzPts val="1100"/>
              <a:buChar char="-"/>
            </a:pPr>
            <a:r>
              <a:rPr lang="en-GB"/>
              <a:t>Real time </a:t>
            </a:r>
            <a:endParaRPr/>
          </a:p>
          <a:p>
            <a:pPr indent="-298450" lvl="0" marL="457200" rtl="0" algn="l">
              <a:lnSpc>
                <a:spcPct val="100000"/>
              </a:lnSpc>
              <a:spcBef>
                <a:spcPts val="0"/>
              </a:spcBef>
              <a:spcAft>
                <a:spcPts val="0"/>
              </a:spcAft>
              <a:buSzPts val="1100"/>
              <a:buChar char="-"/>
            </a:pPr>
            <a:r>
              <a:rPr lang="en-GB"/>
              <a:t>Last but not least you have the consumption layer, where you have your athena, quicksight, etc </a:t>
            </a:r>
            <a:endParaRPr/>
          </a:p>
          <a:p>
            <a:pPr indent="-298450" lvl="0" marL="457200" rtl="0" algn="l">
              <a:lnSpc>
                <a:spcPct val="100000"/>
              </a:lnSpc>
              <a:spcBef>
                <a:spcPts val="0"/>
              </a:spcBef>
              <a:spcAft>
                <a:spcPts val="0"/>
              </a:spcAft>
              <a:buSzPts val="1100"/>
              <a:buChar char="-"/>
            </a:pPr>
            <a:r>
              <a:rPr lang="en-GB"/>
              <a:t>Note that there are more services under the AWS bucket, this is not complete</a:t>
            </a:r>
            <a:endParaRPr/>
          </a:p>
          <a:p>
            <a:pPr indent="-298450" lvl="0" marL="457200" rtl="0" algn="l">
              <a:lnSpc>
                <a:spcPct val="100000"/>
              </a:lnSpc>
              <a:spcBef>
                <a:spcPts val="0"/>
              </a:spcBef>
              <a:spcAft>
                <a:spcPts val="0"/>
              </a:spcAft>
              <a:buSzPts val="1100"/>
              <a:buChar char="-"/>
            </a:pPr>
            <a:r>
              <a:t/>
            </a:r>
            <a:endParaRPr/>
          </a:p>
        </p:txBody>
      </p:sp>
      <p:sp>
        <p:nvSpPr>
          <p:cNvPr id="91" name="Google Shape;9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298450" lvl="0" marL="457200" rtl="0" algn="l">
              <a:lnSpc>
                <a:spcPct val="100000"/>
              </a:lnSpc>
              <a:spcBef>
                <a:spcPts val="0"/>
              </a:spcBef>
              <a:spcAft>
                <a:spcPts val="0"/>
              </a:spcAft>
              <a:buSzPts val="1100"/>
              <a:buChar char="-"/>
            </a:pPr>
            <a:r>
              <a:rPr lang="en-GB"/>
              <a:t>GCP is from google</a:t>
            </a:r>
            <a:endParaRPr/>
          </a:p>
          <a:p>
            <a:pPr indent="-298450" lvl="0" marL="457200" rtl="0" algn="l">
              <a:lnSpc>
                <a:spcPct val="100000"/>
              </a:lnSpc>
              <a:spcBef>
                <a:spcPts val="0"/>
              </a:spcBef>
              <a:spcAft>
                <a:spcPts val="0"/>
              </a:spcAft>
              <a:buSzPts val="1100"/>
              <a:buChar char="-"/>
            </a:pPr>
            <a:r>
              <a:rPr lang="en-GB"/>
              <a:t>Similar to AWS, you have data sources to which you connect with and pull data</a:t>
            </a:r>
            <a:endParaRPr/>
          </a:p>
          <a:p>
            <a:pPr indent="-298450" lvl="1" marL="914400" rtl="0" algn="l">
              <a:lnSpc>
                <a:spcPct val="100000"/>
              </a:lnSpc>
              <a:spcBef>
                <a:spcPts val="0"/>
              </a:spcBef>
              <a:spcAft>
                <a:spcPts val="0"/>
              </a:spcAft>
              <a:buSzPts val="1100"/>
              <a:buChar char="-"/>
            </a:pPr>
            <a:r>
              <a:rPr lang="en-GB"/>
              <a:t>The 2 ways you can pull the data are via streaming or batch ingestion </a:t>
            </a:r>
            <a:endParaRPr/>
          </a:p>
          <a:p>
            <a:pPr indent="-298450" lvl="1" marL="914400" rtl="0" algn="l">
              <a:lnSpc>
                <a:spcPct val="100000"/>
              </a:lnSpc>
              <a:spcBef>
                <a:spcPts val="0"/>
              </a:spcBef>
              <a:spcAft>
                <a:spcPts val="0"/>
              </a:spcAft>
              <a:buSzPts val="1100"/>
              <a:buChar char="-"/>
            </a:pPr>
            <a:r>
              <a:rPr lang="en-GB"/>
              <a:t>for steaming you </a:t>
            </a:r>
            <a:r>
              <a:rPr lang="en-GB"/>
              <a:t>have</a:t>
            </a:r>
            <a:r>
              <a:rPr lang="en-GB"/>
              <a:t> pub/sub and dataflow</a:t>
            </a:r>
            <a:endParaRPr/>
          </a:p>
          <a:p>
            <a:pPr indent="-298450" lvl="2" marL="1371600" rtl="0" algn="l">
              <a:lnSpc>
                <a:spcPct val="100000"/>
              </a:lnSpc>
              <a:spcBef>
                <a:spcPts val="0"/>
              </a:spcBef>
              <a:spcAft>
                <a:spcPts val="0"/>
              </a:spcAft>
              <a:buSzPts val="1100"/>
              <a:buChar char="-"/>
            </a:pPr>
            <a:r>
              <a:rPr lang="en-GB"/>
              <a:t>p</a:t>
            </a:r>
            <a:r>
              <a:rPr lang="en-GB"/>
              <a:t>ub/sub is like a kafka </a:t>
            </a:r>
            <a:endParaRPr/>
          </a:p>
          <a:p>
            <a:pPr indent="-298450" lvl="2" marL="1371600" rtl="0" algn="l">
              <a:lnSpc>
                <a:spcPct val="100000"/>
              </a:lnSpc>
              <a:spcBef>
                <a:spcPts val="0"/>
              </a:spcBef>
              <a:spcAft>
                <a:spcPts val="0"/>
              </a:spcAft>
              <a:buSzPts val="1100"/>
              <a:buChar char="-"/>
            </a:pPr>
            <a:r>
              <a:rPr lang="en-GB"/>
              <a:t>Dataflow is more like a </a:t>
            </a:r>
            <a:r>
              <a:rPr lang="en-GB"/>
              <a:t>traditional</a:t>
            </a:r>
            <a:r>
              <a:rPr lang="en-GB"/>
              <a:t> ETL where you can </a:t>
            </a:r>
            <a:r>
              <a:rPr lang="en-GB"/>
              <a:t>transform</a:t>
            </a:r>
            <a:r>
              <a:rPr lang="en-GB"/>
              <a:t> the data as its being ingested</a:t>
            </a:r>
            <a:endParaRPr/>
          </a:p>
          <a:p>
            <a:pPr indent="-298450" lvl="1" marL="914400" rtl="0" algn="l">
              <a:lnSpc>
                <a:spcPct val="100000"/>
              </a:lnSpc>
              <a:spcBef>
                <a:spcPts val="0"/>
              </a:spcBef>
              <a:spcAft>
                <a:spcPts val="0"/>
              </a:spcAft>
              <a:buSzPts val="1100"/>
              <a:buChar char="-"/>
            </a:pPr>
            <a:r>
              <a:rPr lang="en-GB"/>
              <a:t>For batch you have gsutil, transfer service, and transfer appliance</a:t>
            </a:r>
            <a:endParaRPr/>
          </a:p>
          <a:p>
            <a:pPr indent="-298450" lvl="0" marL="457200" rtl="0" algn="l">
              <a:lnSpc>
                <a:spcPct val="100000"/>
              </a:lnSpc>
              <a:spcBef>
                <a:spcPts val="0"/>
              </a:spcBef>
              <a:spcAft>
                <a:spcPts val="0"/>
              </a:spcAft>
              <a:buSzPts val="1100"/>
              <a:buChar char="-"/>
            </a:pPr>
            <a:r>
              <a:rPr lang="en-GB"/>
              <a:t>Once ingested you can land the data into a storage and in this case its called google cloud storage</a:t>
            </a:r>
            <a:endParaRPr/>
          </a:p>
          <a:p>
            <a:pPr indent="-298450" lvl="0" marL="457200" rtl="0" algn="l">
              <a:lnSpc>
                <a:spcPct val="100000"/>
              </a:lnSpc>
              <a:spcBef>
                <a:spcPts val="0"/>
              </a:spcBef>
              <a:spcAft>
                <a:spcPts val="0"/>
              </a:spcAft>
              <a:buSzPts val="1100"/>
              <a:buChar char="-"/>
            </a:pPr>
            <a:r>
              <a:rPr lang="en-GB"/>
              <a:t>From there you can move it to a warehouse like bigquery for sql level work or bigtable for real time work</a:t>
            </a:r>
            <a:endParaRPr/>
          </a:p>
          <a:p>
            <a:pPr indent="-298450" lvl="0" marL="457200" rtl="0" algn="l">
              <a:lnSpc>
                <a:spcPct val="100000"/>
              </a:lnSpc>
              <a:spcBef>
                <a:spcPts val="0"/>
              </a:spcBef>
              <a:spcAft>
                <a:spcPts val="0"/>
              </a:spcAft>
              <a:buSzPts val="1100"/>
              <a:buChar char="-"/>
            </a:pPr>
            <a:r>
              <a:rPr lang="en-GB"/>
              <a:t>For ML work you can use cloud dataproc which is similar to spark</a:t>
            </a:r>
            <a:endParaRPr/>
          </a:p>
        </p:txBody>
      </p:sp>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This is an example with Azure:</a:t>
            </a:r>
            <a:endParaRPr/>
          </a:p>
          <a:p>
            <a:pPr indent="-298450" lvl="0" marL="457200" rtl="0" algn="l">
              <a:lnSpc>
                <a:spcPct val="100000"/>
              </a:lnSpc>
              <a:spcBef>
                <a:spcPts val="0"/>
              </a:spcBef>
              <a:spcAft>
                <a:spcPts val="0"/>
              </a:spcAft>
              <a:buSzPts val="1100"/>
              <a:buChar char="-"/>
            </a:pPr>
            <a:r>
              <a:rPr lang="en-GB"/>
              <a:t>Left hand sides are our sources, sensors data, </a:t>
            </a:r>
            <a:r>
              <a:rPr lang="en-GB"/>
              <a:t>unstructured</a:t>
            </a:r>
            <a:r>
              <a:rPr lang="en-GB"/>
              <a:t>, semi </a:t>
            </a:r>
            <a:r>
              <a:rPr lang="en-GB"/>
              <a:t>structured</a:t>
            </a:r>
            <a:r>
              <a:rPr lang="en-GB"/>
              <a:t>, </a:t>
            </a:r>
            <a:r>
              <a:rPr lang="en-GB"/>
              <a:t>structured</a:t>
            </a:r>
            <a:r>
              <a:rPr lang="en-GB"/>
              <a:t> data</a:t>
            </a:r>
            <a:endParaRPr/>
          </a:p>
          <a:p>
            <a:pPr indent="-298450" lvl="0" marL="457200" rtl="0" algn="l">
              <a:lnSpc>
                <a:spcPct val="100000"/>
              </a:lnSpc>
              <a:spcBef>
                <a:spcPts val="0"/>
              </a:spcBef>
              <a:spcAft>
                <a:spcPts val="0"/>
              </a:spcAft>
              <a:buSzPts val="1100"/>
              <a:buChar char="-"/>
            </a:pPr>
            <a:r>
              <a:rPr lang="en-GB"/>
              <a:t>The ingestion tool here is done through a native setup with data lake gen2</a:t>
            </a:r>
            <a:endParaRPr/>
          </a:p>
          <a:p>
            <a:pPr indent="-298450" lvl="0" marL="457200" rtl="0" algn="l">
              <a:lnSpc>
                <a:spcPct val="100000"/>
              </a:lnSpc>
              <a:spcBef>
                <a:spcPts val="0"/>
              </a:spcBef>
              <a:spcAft>
                <a:spcPts val="0"/>
              </a:spcAft>
              <a:buSzPts val="1100"/>
              <a:buChar char="-"/>
            </a:pPr>
            <a:r>
              <a:rPr lang="en-GB"/>
              <a:t>From there you can have specific pools where the data is processed </a:t>
            </a:r>
            <a:endParaRPr/>
          </a:p>
          <a:p>
            <a:pPr indent="-298450" lvl="1" marL="914400" rtl="0" algn="l">
              <a:lnSpc>
                <a:spcPct val="100000"/>
              </a:lnSpc>
              <a:spcBef>
                <a:spcPts val="0"/>
              </a:spcBef>
              <a:spcAft>
                <a:spcPts val="0"/>
              </a:spcAft>
              <a:buSzPts val="1100"/>
              <a:buChar char="-"/>
            </a:pPr>
            <a:r>
              <a:rPr lang="en-GB"/>
              <a:t>Data explorers</a:t>
            </a:r>
            <a:endParaRPr/>
          </a:p>
          <a:p>
            <a:pPr indent="-298450" lvl="1" marL="914400" rtl="0" algn="l">
              <a:lnSpc>
                <a:spcPct val="100000"/>
              </a:lnSpc>
              <a:spcBef>
                <a:spcPts val="0"/>
              </a:spcBef>
              <a:spcAft>
                <a:spcPts val="0"/>
              </a:spcAft>
              <a:buSzPts val="1100"/>
              <a:buChar char="-"/>
            </a:pPr>
            <a:r>
              <a:rPr lang="en-GB"/>
              <a:t>Spark</a:t>
            </a:r>
            <a:endParaRPr/>
          </a:p>
          <a:p>
            <a:pPr indent="-298450" lvl="1" marL="914400" rtl="0" algn="l">
              <a:lnSpc>
                <a:spcPct val="100000"/>
              </a:lnSpc>
              <a:spcBef>
                <a:spcPts val="0"/>
              </a:spcBef>
              <a:spcAft>
                <a:spcPts val="0"/>
              </a:spcAft>
              <a:buSzPts val="1100"/>
              <a:buChar char="-"/>
            </a:pPr>
            <a:r>
              <a:rPr lang="en-GB"/>
              <a:t>Sql pod</a:t>
            </a:r>
            <a:endParaRPr/>
          </a:p>
          <a:p>
            <a:pPr indent="-298450" lvl="0" marL="457200" rtl="0" algn="l">
              <a:lnSpc>
                <a:spcPct val="100000"/>
              </a:lnSpc>
              <a:spcBef>
                <a:spcPts val="0"/>
              </a:spcBef>
              <a:spcAft>
                <a:spcPts val="0"/>
              </a:spcAft>
              <a:buSzPts val="1100"/>
              <a:buChar char="-"/>
            </a:pPr>
            <a:r>
              <a:rPr lang="en-GB"/>
              <a:t>From there you have you </a:t>
            </a:r>
            <a:r>
              <a:rPr lang="en-GB"/>
              <a:t>combustion</a:t>
            </a:r>
            <a:r>
              <a:rPr lang="en-GB"/>
              <a:t> tools, like power bi and data share</a:t>
            </a:r>
            <a:endParaRPr/>
          </a:p>
          <a:p>
            <a:pPr indent="0" lvl="0" marL="457200" rtl="0" algn="l">
              <a:lnSpc>
                <a:spcPct val="100000"/>
              </a:lnSpc>
              <a:spcBef>
                <a:spcPts val="0"/>
              </a:spcBef>
              <a:spcAft>
                <a:spcPts val="0"/>
              </a:spcAft>
              <a:buNone/>
            </a:pPr>
            <a:r>
              <a:t/>
            </a:r>
            <a:endParaRPr/>
          </a:p>
        </p:txBody>
      </p:sp>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So with databricks you have a </a:t>
            </a:r>
            <a:r>
              <a:rPr lang="en-GB"/>
              <a:t>very</a:t>
            </a:r>
            <a:r>
              <a:rPr lang="en-GB"/>
              <a:t> similar setup as Azure, except the processing can be done via azure databricks. Other platforms also offer databricks, but not as first party service.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Databricks is well integrated with other azure services like data lake storage, synapse analytics, ML</a:t>
            </a:r>
            <a:endParaRPr/>
          </a:p>
        </p:txBody>
      </p:sp>
      <p:sp>
        <p:nvSpPr>
          <p:cNvPr id="112" name="Google Shape;1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Snowflake is another popular tool</a:t>
            </a:r>
            <a:endParaRPr/>
          </a:p>
          <a:p>
            <a:pPr indent="-298450" lvl="0" marL="457200" rtl="0" algn="l">
              <a:lnSpc>
                <a:spcPct val="100000"/>
              </a:lnSpc>
              <a:spcBef>
                <a:spcPts val="0"/>
              </a:spcBef>
              <a:spcAft>
                <a:spcPts val="0"/>
              </a:spcAft>
              <a:buSzPts val="1100"/>
              <a:buChar char="-"/>
            </a:pPr>
            <a:r>
              <a:rPr lang="en-GB"/>
              <a:t>Allow you to host your datalake and data warehouse in one place</a:t>
            </a:r>
            <a:endParaRPr/>
          </a:p>
          <a:p>
            <a:pPr indent="-298450" lvl="0" marL="457200" rtl="0" algn="l">
              <a:lnSpc>
                <a:spcPct val="100000"/>
              </a:lnSpc>
              <a:spcBef>
                <a:spcPts val="0"/>
              </a:spcBef>
              <a:spcAft>
                <a:spcPts val="0"/>
              </a:spcAft>
              <a:buSzPts val="1100"/>
              <a:buChar char="-"/>
            </a:pPr>
            <a:r>
              <a:rPr lang="en-GB"/>
              <a:t>Snowflake does have some in built ingestion functions but not at powerful as the other cloud providers. </a:t>
            </a:r>
            <a:endParaRPr/>
          </a:p>
          <a:p>
            <a:pPr indent="-298450" lvl="0" marL="457200" rtl="0" algn="l">
              <a:lnSpc>
                <a:spcPct val="100000"/>
              </a:lnSpc>
              <a:spcBef>
                <a:spcPts val="0"/>
              </a:spcBef>
              <a:spcAft>
                <a:spcPts val="0"/>
              </a:spcAft>
              <a:buSzPts val="1100"/>
              <a:buChar char="-"/>
            </a:pPr>
            <a:r>
              <a:rPr lang="en-GB"/>
              <a:t>Snowflake is usually used in </a:t>
            </a:r>
            <a:r>
              <a:rPr lang="en-GB"/>
              <a:t>conjunction</a:t>
            </a:r>
            <a:r>
              <a:rPr lang="en-GB"/>
              <a:t> with other tools like:</a:t>
            </a:r>
            <a:endParaRPr/>
          </a:p>
          <a:p>
            <a:pPr indent="-298450" lvl="1" marL="914400" rtl="0" algn="l">
              <a:lnSpc>
                <a:spcPct val="100000"/>
              </a:lnSpc>
              <a:spcBef>
                <a:spcPts val="0"/>
              </a:spcBef>
              <a:spcAft>
                <a:spcPts val="0"/>
              </a:spcAft>
              <a:buSzPts val="1100"/>
              <a:buChar char="-"/>
            </a:pPr>
            <a:r>
              <a:rPr lang="en-GB"/>
              <a:t>fivetran, stitch, for ingestion</a:t>
            </a:r>
            <a:endParaRPr/>
          </a:p>
          <a:p>
            <a:pPr indent="-298450" lvl="1" marL="914400" rtl="0" algn="l">
              <a:lnSpc>
                <a:spcPct val="100000"/>
              </a:lnSpc>
              <a:spcBef>
                <a:spcPts val="0"/>
              </a:spcBef>
              <a:spcAft>
                <a:spcPts val="0"/>
              </a:spcAft>
              <a:buSzPts val="1100"/>
              <a:buChar char="-"/>
            </a:pPr>
            <a:r>
              <a:rPr lang="en-GB"/>
              <a:t>Dbt, </a:t>
            </a:r>
            <a:r>
              <a:rPr lang="en-GB"/>
              <a:t>coalesce</a:t>
            </a:r>
            <a:r>
              <a:rPr lang="en-GB"/>
              <a:t> for transformation</a:t>
            </a:r>
            <a:endParaRPr/>
          </a:p>
          <a:p>
            <a:pPr indent="-298450" lvl="1" marL="914400" rtl="0" algn="l">
              <a:lnSpc>
                <a:spcPct val="100000"/>
              </a:lnSpc>
              <a:spcBef>
                <a:spcPts val="0"/>
              </a:spcBef>
              <a:spcAft>
                <a:spcPts val="0"/>
              </a:spcAft>
              <a:buSzPts val="1100"/>
              <a:buChar char="-"/>
            </a:pPr>
            <a:r>
              <a:rPr lang="en-GB"/>
              <a:t>Tableau, power bi for BI</a:t>
            </a:r>
            <a:endParaRPr/>
          </a:p>
        </p:txBody>
      </p:sp>
      <p:sp>
        <p:nvSpPr>
          <p:cNvPr id="119" name="Google Shape;1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26" name="Google Shape;1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Slide">
  <p:cSld name="Section Divider Slide">
    <p:spTree>
      <p:nvGrpSpPr>
        <p:cNvPr id="9" name="Shape 9"/>
        <p:cNvGrpSpPr/>
        <p:nvPr/>
      </p:nvGrpSpPr>
      <p:grpSpPr>
        <a:xfrm>
          <a:off x="0" y="0"/>
          <a:ext cx="0" cy="0"/>
          <a:chOff x="0" y="0"/>
          <a:chExt cx="0" cy="0"/>
        </a:xfrm>
      </p:grpSpPr>
      <p:sp>
        <p:nvSpPr>
          <p:cNvPr id="10" name="Google Shape;10;p11"/>
          <p:cNvSpPr/>
          <p:nvPr/>
        </p:nvSpPr>
        <p:spPr>
          <a:xfrm>
            <a:off x="216442" y="171320"/>
            <a:ext cx="8711100" cy="4800900"/>
          </a:xfrm>
          <a:prstGeom prst="rect">
            <a:avLst/>
          </a:prstGeom>
          <a:solidFill>
            <a:srgbClr val="3939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1"/>
          <p:cNvSpPr/>
          <p:nvPr/>
        </p:nvSpPr>
        <p:spPr>
          <a:xfrm>
            <a:off x="152400" y="0"/>
            <a:ext cx="8839200" cy="74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 name="Google Shape;12;p11"/>
          <p:cNvPicPr preferRelativeResize="0"/>
          <p:nvPr/>
        </p:nvPicPr>
        <p:blipFill rotWithShape="1">
          <a:blip r:embed="rId2">
            <a:alphaModFix/>
          </a:blip>
          <a:srcRect b="0" l="0" r="0" t="0"/>
          <a:stretch/>
        </p:blipFill>
        <p:spPr>
          <a:xfrm>
            <a:off x="216442" y="171449"/>
            <a:ext cx="1914095" cy="429444"/>
          </a:xfrm>
          <a:prstGeom prst="rect">
            <a:avLst/>
          </a:prstGeom>
          <a:noFill/>
          <a:ln>
            <a:noFill/>
          </a:ln>
        </p:spPr>
      </p:pic>
      <p:sp>
        <p:nvSpPr>
          <p:cNvPr id="13" name="Google Shape;13;p11"/>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lt1"/>
              </a:buClr>
              <a:buSzPts val="2400"/>
              <a:buFont typeface="Arial"/>
              <a:buNone/>
              <a:defRPr b="1" i="0" sz="2400" u="sng" cap="none" strike="noStrike">
                <a:solidFill>
                  <a:schemeClr val="lt1"/>
                </a:solidFill>
                <a:latin typeface="Arial"/>
                <a:ea typeface="Arial"/>
                <a:cs typeface="Arial"/>
                <a:sym typeface="Arial"/>
              </a:defRPr>
            </a:lvl1pPr>
            <a:lvl2pPr lvl="1" algn="l">
              <a:lnSpc>
                <a:spcPct val="100000"/>
              </a:lnSpc>
              <a:spcBef>
                <a:spcPts val="0"/>
              </a:spcBef>
              <a:spcAft>
                <a:spcPts val="0"/>
              </a:spcAft>
              <a:buSzPts val="4200"/>
              <a:buNone/>
              <a:defRPr sz="1800"/>
            </a:lvl2pPr>
            <a:lvl3pPr lvl="2" algn="l">
              <a:lnSpc>
                <a:spcPct val="100000"/>
              </a:lnSpc>
              <a:spcBef>
                <a:spcPts val="0"/>
              </a:spcBef>
              <a:spcAft>
                <a:spcPts val="0"/>
              </a:spcAft>
              <a:buSzPts val="4200"/>
              <a:buNone/>
              <a:defRPr sz="1800"/>
            </a:lvl3pPr>
            <a:lvl4pPr lvl="3" algn="l">
              <a:lnSpc>
                <a:spcPct val="100000"/>
              </a:lnSpc>
              <a:spcBef>
                <a:spcPts val="0"/>
              </a:spcBef>
              <a:spcAft>
                <a:spcPts val="0"/>
              </a:spcAft>
              <a:buSzPts val="4200"/>
              <a:buNone/>
              <a:defRPr sz="1800"/>
            </a:lvl4pPr>
            <a:lvl5pPr lvl="4" algn="l">
              <a:lnSpc>
                <a:spcPct val="100000"/>
              </a:lnSpc>
              <a:spcBef>
                <a:spcPts val="0"/>
              </a:spcBef>
              <a:spcAft>
                <a:spcPts val="0"/>
              </a:spcAft>
              <a:buSzPts val="4200"/>
              <a:buNone/>
              <a:defRPr sz="1800"/>
            </a:lvl5pPr>
            <a:lvl6pPr lvl="5" algn="l">
              <a:lnSpc>
                <a:spcPct val="100000"/>
              </a:lnSpc>
              <a:spcBef>
                <a:spcPts val="0"/>
              </a:spcBef>
              <a:spcAft>
                <a:spcPts val="0"/>
              </a:spcAft>
              <a:buSzPts val="4200"/>
              <a:buNone/>
              <a:defRPr sz="1800"/>
            </a:lvl6pPr>
            <a:lvl7pPr lvl="6" algn="l">
              <a:lnSpc>
                <a:spcPct val="100000"/>
              </a:lnSpc>
              <a:spcBef>
                <a:spcPts val="0"/>
              </a:spcBef>
              <a:spcAft>
                <a:spcPts val="0"/>
              </a:spcAft>
              <a:buSzPts val="4200"/>
              <a:buNone/>
              <a:defRPr sz="1800"/>
            </a:lvl7pPr>
            <a:lvl8pPr lvl="7" algn="l">
              <a:lnSpc>
                <a:spcPct val="100000"/>
              </a:lnSpc>
              <a:spcBef>
                <a:spcPts val="0"/>
              </a:spcBef>
              <a:spcAft>
                <a:spcPts val="0"/>
              </a:spcAft>
              <a:buSzPts val="4200"/>
              <a:buNone/>
              <a:defRPr sz="1800"/>
            </a:lvl8pPr>
            <a:lvl9pPr lvl="8" algn="l">
              <a:lnSpc>
                <a:spcPct val="100000"/>
              </a:lnSpc>
              <a:spcBef>
                <a:spcPts val="0"/>
              </a:spcBef>
              <a:spcAft>
                <a:spcPts val="0"/>
              </a:spcAft>
              <a:buSzPts val="4200"/>
              <a:buNone/>
              <a:defRPr sz="1800"/>
            </a:lvl9pPr>
          </a:lstStyle>
          <a:p/>
        </p:txBody>
      </p:sp>
      <p:sp>
        <p:nvSpPr>
          <p:cNvPr id="14" name="Google Shape;14;p11"/>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lvl1pPr indent="-228600" lvl="0" marL="457200" marR="0" algn="ctr">
              <a:lnSpc>
                <a:spcPct val="115000"/>
              </a:lnSpc>
              <a:spcBef>
                <a:spcPts val="64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5" name="Google Shape;15;p11"/>
          <p:cNvPicPr preferRelativeResize="0"/>
          <p:nvPr/>
        </p:nvPicPr>
        <p:blipFill rotWithShape="1">
          <a:blip r:embed="rId3">
            <a:alphaModFix/>
          </a:blip>
          <a:srcRect b="0" l="0" r="0" t="0"/>
          <a:stretch/>
        </p:blipFill>
        <p:spPr>
          <a:xfrm>
            <a:off x="5947514" y="190664"/>
            <a:ext cx="2259049" cy="4667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20"/>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7" name="Google Shape;5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1"/>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61" name="Google Shape;61;p21"/>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23"/>
          <p:cNvSpPr txBox="1"/>
          <p:nvPr>
            <p:ph type="title"/>
          </p:nvPr>
        </p:nvSpPr>
        <p:spPr>
          <a:xfrm>
            <a:off x="315468" y="273844"/>
            <a:ext cx="79074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67" name="Google Shape;67;p23"/>
          <p:cNvSpPr txBox="1"/>
          <p:nvPr>
            <p:ph idx="1" type="body"/>
          </p:nvPr>
        </p:nvSpPr>
        <p:spPr>
          <a:xfrm>
            <a:off x="315469" y="1369219"/>
            <a:ext cx="7907400" cy="31548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1200"/>
              </a:spcBef>
              <a:spcAft>
                <a:spcPts val="0"/>
              </a:spcAft>
              <a:buSzPts val="1700"/>
              <a:buChar char="○"/>
              <a:defRPr sz="1700"/>
            </a:lvl2pPr>
            <a:lvl3pPr indent="-317500" lvl="2" marL="1371600" algn="l">
              <a:lnSpc>
                <a:spcPct val="100000"/>
              </a:lnSpc>
              <a:spcBef>
                <a:spcPts val="1200"/>
              </a:spcBef>
              <a:spcAft>
                <a:spcPts val="0"/>
              </a:spcAft>
              <a:buSzPts val="1400"/>
              <a:buChar char="■"/>
              <a:defRPr/>
            </a:lvl3pPr>
            <a:lvl4pPr indent="-317500" lvl="3" marL="1828800" algn="l">
              <a:lnSpc>
                <a:spcPct val="100000"/>
              </a:lnSpc>
              <a:spcBef>
                <a:spcPts val="1200"/>
              </a:spcBef>
              <a:spcAft>
                <a:spcPts val="0"/>
              </a:spcAft>
              <a:buSzPts val="1400"/>
              <a:buChar char="●"/>
              <a:defRPr/>
            </a:lvl4pPr>
            <a:lvl5pPr indent="-317500" lvl="4" marL="2286000" algn="l">
              <a:lnSpc>
                <a:spcPct val="100000"/>
              </a:lnSpc>
              <a:spcBef>
                <a:spcPts val="1200"/>
              </a:spcBef>
              <a:spcAft>
                <a:spcPts val="0"/>
              </a:spcAft>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8" name="Google Shape;68;p23"/>
          <p:cNvSpPr txBox="1"/>
          <p:nvPr>
            <p:ph idx="10" type="dt"/>
          </p:nvPr>
        </p:nvSpPr>
        <p:spPr>
          <a:xfrm>
            <a:off x="315468" y="4663440"/>
            <a:ext cx="2057400" cy="480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23"/>
          <p:cNvSpPr txBox="1"/>
          <p:nvPr>
            <p:ph idx="11" type="ftr"/>
          </p:nvPr>
        </p:nvSpPr>
        <p:spPr>
          <a:xfrm>
            <a:off x="2825496" y="4663440"/>
            <a:ext cx="5397300" cy="4800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23"/>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rm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1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12"/>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0" name="Google Shape;20;p12"/>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21" name="Google Shape;2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4" name="Google Shape;24;p1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5" name="Google Shape;25;p1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6" name="Google Shape;2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1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4" name="Google Shape;34;p15"/>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5"/>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9" name="Google Shape;3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7"/>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1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8"/>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1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1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19"/>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52" name="Google Shape;52;p19"/>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3" name="Google Shape;53;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4" name="Google Shape;5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docs.aws.amazon.com/wellarchitected/latest/analytics-lens/reference-architectur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cloud.google.com/blog/products/application-development/13-popular-application-architectures-for-google-clou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learn.microsoft.com/en-us/azure/architecture/example-scenario/dataplate2e/data-platform-end-to-end?tabs=port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learn.microsoft.com/en-us/azure/architecture/solution-ideas/articles/azure-databricks-modern-analytics-architectu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docs.snowflake.com/en/user-guide/intro-key-concepts.html#database-stora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Open Sans Light"/>
              <a:buNone/>
            </a:pPr>
            <a:r>
              <a:rPr lang="en-GB" sz="3600" u="none">
                <a:latin typeface="Lato"/>
                <a:ea typeface="Lato"/>
                <a:cs typeface="Lato"/>
                <a:sym typeface="Lato"/>
              </a:rPr>
              <a:t>Data Science: </a:t>
            </a:r>
            <a:br>
              <a:rPr lang="en-GB" sz="3600" u="none">
                <a:latin typeface="Lato"/>
                <a:ea typeface="Lato"/>
                <a:cs typeface="Lato"/>
                <a:sym typeface="Lato"/>
              </a:rPr>
            </a:br>
            <a:r>
              <a:rPr lang="en-GB" sz="3600" u="none">
                <a:latin typeface="Lato"/>
                <a:ea typeface="Lato"/>
                <a:cs typeface="Lato"/>
                <a:sym typeface="Lato"/>
              </a:rPr>
              <a:t>Big Data Management Systems &amp; Tools</a:t>
            </a:r>
            <a:endParaRPr sz="3600" u="none">
              <a:latin typeface="Lato"/>
              <a:ea typeface="Lato"/>
              <a:cs typeface="Lato"/>
              <a:sym typeface="Lato"/>
            </a:endParaRPr>
          </a:p>
          <a:p>
            <a:pPr indent="0" lvl="0" marL="0" rtl="0" algn="ctr">
              <a:lnSpc>
                <a:spcPct val="100000"/>
              </a:lnSpc>
              <a:spcBef>
                <a:spcPts val="0"/>
              </a:spcBef>
              <a:spcAft>
                <a:spcPts val="0"/>
              </a:spcAft>
              <a:buClr>
                <a:schemeClr val="lt1"/>
              </a:buClr>
              <a:buSzPct val="100000"/>
              <a:buFont typeface="Arial"/>
              <a:buNone/>
            </a:pPr>
            <a:r>
              <a:t/>
            </a:r>
            <a:endParaRPr>
              <a:latin typeface="Poppins"/>
              <a:ea typeface="Poppins"/>
              <a:cs typeface="Poppins"/>
              <a:sym typeface="Poppins"/>
            </a:endParaRPr>
          </a:p>
        </p:txBody>
      </p:sp>
      <p:sp>
        <p:nvSpPr>
          <p:cNvPr id="76" name="Google Shape;76;p1"/>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p>
            <a:pPr indent="0" lvl="0" marL="0" rtl="0" algn="l">
              <a:lnSpc>
                <a:spcPct val="145454"/>
              </a:lnSpc>
              <a:spcBef>
                <a:spcPts val="0"/>
              </a:spcBef>
              <a:spcAft>
                <a:spcPts val="0"/>
              </a:spcAft>
              <a:buClr>
                <a:schemeClr val="dk1"/>
              </a:buClr>
              <a:buSzPts val="1700"/>
              <a:buFont typeface="Arial"/>
              <a:buNone/>
            </a:pPr>
            <a:r>
              <a:rPr b="0" lang="en-GB" sz="1700">
                <a:latin typeface="Lato"/>
                <a:ea typeface="Lato"/>
                <a:cs typeface="Lato"/>
                <a:sym typeface="Lato"/>
              </a:rPr>
              <a:t>Module 10: Cloud Analytics</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ctrTitle"/>
          </p:nvPr>
        </p:nvSpPr>
        <p:spPr>
          <a:xfrm>
            <a:off x="230675" y="744100"/>
            <a:ext cx="4886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Module 10 Summary</a:t>
            </a:r>
            <a:endParaRPr sz="3200" u="none">
              <a:latin typeface="Lato"/>
              <a:ea typeface="Lato"/>
              <a:cs typeface="Lato"/>
              <a:sym typeface="Lato"/>
            </a:endParaRPr>
          </a:p>
        </p:txBody>
      </p:sp>
      <p:sp>
        <p:nvSpPr>
          <p:cNvPr id="82" name="Google Shape;82;p2"/>
          <p:cNvSpPr txBox="1"/>
          <p:nvPr>
            <p:ph idx="1" type="body"/>
          </p:nvPr>
        </p:nvSpPr>
        <p:spPr>
          <a:xfrm>
            <a:off x="230675" y="1396850"/>
            <a:ext cx="8724900" cy="2948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0" i="1" sz="1500">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0" lang="en-GB" sz="1500" u="sng">
                <a:latin typeface="Lato"/>
                <a:ea typeface="Lato"/>
                <a:cs typeface="Lato"/>
                <a:sym typeface="Lato"/>
              </a:rPr>
              <a:t>Learning Outcomes</a:t>
            </a:r>
            <a:endParaRPr b="0" sz="1500">
              <a:latin typeface="Lato"/>
              <a:ea typeface="Lato"/>
              <a:cs typeface="Lato"/>
              <a:sym typeface="Lato"/>
            </a:endParaRPr>
          </a:p>
          <a:p>
            <a:pPr indent="-323850" lvl="0" marL="457200" marR="0" rtl="0" algn="l">
              <a:lnSpc>
                <a:spcPct val="115000"/>
              </a:lnSpc>
              <a:spcBef>
                <a:spcPts val="1200"/>
              </a:spcBef>
              <a:spcAft>
                <a:spcPts val="0"/>
              </a:spcAft>
              <a:buSzPts val="1500"/>
              <a:buFont typeface="Lato"/>
              <a:buAutoNum type="arabicPeriod"/>
            </a:pPr>
            <a:r>
              <a:rPr b="0" lang="en-GB" sz="1500">
                <a:latin typeface="Lato"/>
                <a:ea typeface="Lato"/>
                <a:cs typeface="Lato"/>
                <a:sym typeface="Lato"/>
              </a:rPr>
              <a:t>Define and understand cloud analytics architectures, and</a:t>
            </a:r>
            <a:endParaRPr/>
          </a:p>
          <a:p>
            <a:pPr indent="-323850" lvl="0" marL="457200" marR="0" rtl="0" algn="l">
              <a:lnSpc>
                <a:spcPct val="115000"/>
              </a:lnSpc>
              <a:spcBef>
                <a:spcPts val="1200"/>
              </a:spcBef>
              <a:spcAft>
                <a:spcPts val="0"/>
              </a:spcAft>
              <a:buSzPts val="1500"/>
              <a:buFont typeface="Lato"/>
              <a:buAutoNum type="arabicPeriod"/>
            </a:pPr>
            <a:r>
              <a:rPr b="0" lang="en-GB" sz="1500">
                <a:latin typeface="Lato"/>
                <a:ea typeface="Lato"/>
                <a:cs typeface="Lato"/>
                <a:sym typeface="Lato"/>
              </a:rPr>
              <a:t>Compare and contrast popular cloud analytics service offerings.</a:t>
            </a:r>
            <a:endParaRPr/>
          </a:p>
          <a:p>
            <a:pPr indent="0" lvl="0" marL="0" rtl="0" algn="l">
              <a:lnSpc>
                <a:spcPct val="115000"/>
              </a:lnSpc>
              <a:spcBef>
                <a:spcPts val="1200"/>
              </a:spcBef>
              <a:spcAft>
                <a:spcPts val="0"/>
              </a:spcAft>
              <a:buClr>
                <a:schemeClr val="dk1"/>
              </a:buClr>
              <a:buSzPts val="1100"/>
              <a:buFont typeface="Arial"/>
              <a:buNone/>
            </a:pPr>
            <a:r>
              <a:t/>
            </a:r>
            <a:endParaRPr b="0" sz="1500">
              <a:latin typeface="Lato"/>
              <a:ea typeface="Lato"/>
              <a:cs typeface="Lato"/>
              <a:sym typeface="Lato"/>
            </a:endParaRPr>
          </a:p>
          <a:p>
            <a:pPr indent="0" lvl="0" marL="0" rtl="0" algn="ctr">
              <a:lnSpc>
                <a:spcPct val="115000"/>
              </a:lnSpc>
              <a:spcBef>
                <a:spcPts val="1200"/>
              </a:spcBef>
              <a:spcAft>
                <a:spcPts val="1200"/>
              </a:spcAft>
              <a:buClr>
                <a:schemeClr val="lt1"/>
              </a:buClr>
              <a:buSzPts val="3200"/>
              <a:buNone/>
            </a:pPr>
            <a:r>
              <a:t/>
            </a:r>
            <a:endParaRPr b="0" sz="1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The promise of good data management </a:t>
            </a:r>
            <a:endParaRPr sz="3200" u="none">
              <a:latin typeface="Lato"/>
              <a:ea typeface="Lato"/>
              <a:cs typeface="Lato"/>
              <a:sym typeface="Lato"/>
            </a:endParaRPr>
          </a:p>
        </p:txBody>
      </p:sp>
      <p:sp>
        <p:nvSpPr>
          <p:cNvPr id="88" name="Google Shape;88;p3"/>
          <p:cNvSpPr txBox="1"/>
          <p:nvPr/>
        </p:nvSpPr>
        <p:spPr>
          <a:xfrm>
            <a:off x="230675" y="1396850"/>
            <a:ext cx="8265900" cy="3176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Cloud Analytics provides big data services hosted with a Public Cloud provider</a:t>
            </a:r>
            <a:endParaRPr/>
          </a:p>
          <a:p>
            <a:pPr indent="-285750" lvl="0" marL="28575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Cloud Analytics comprise three services: Compute, Storage &amp; Data Movement</a:t>
            </a:r>
            <a:endParaRPr/>
          </a:p>
          <a:p>
            <a:pPr indent="-285750" lvl="0" marL="28575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Cloud providers can leverage open source and closed source services</a:t>
            </a:r>
            <a:endParaRPr/>
          </a:p>
          <a:p>
            <a:pPr indent="-285750" lvl="0" marL="28575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Cloud analytics providers may provide support services such as DevOps and Data Governance services</a:t>
            </a:r>
            <a:endParaRPr/>
          </a:p>
          <a:p>
            <a:pPr indent="-285750" lvl="0" marL="28575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Cloud Analytics can be exposed as IaaS, PaaS and SaaS</a:t>
            </a:r>
            <a:endParaRPr/>
          </a:p>
          <a:p>
            <a:pPr indent="-285750" lvl="0" marL="28575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Large scale data movement is an important consideration when planning a Cloud Analytics platform</a:t>
            </a:r>
            <a:endParaRPr/>
          </a:p>
          <a:p>
            <a:pPr indent="-190500" lvl="0" marL="285750" marR="0" rtl="0" algn="l">
              <a:lnSpc>
                <a:spcPct val="115000"/>
              </a:lnSpc>
              <a:spcBef>
                <a:spcPts val="1000"/>
              </a:spcBef>
              <a:spcAft>
                <a:spcPts val="1000"/>
              </a:spcAft>
              <a:buClr>
                <a:schemeClr val="lt1"/>
              </a:buClr>
              <a:buSzPts val="1500"/>
              <a:buFont typeface="Arial"/>
              <a:buNone/>
            </a:pPr>
            <a:r>
              <a:t/>
            </a:r>
            <a:endParaRPr b="0" i="0" sz="150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AWS</a:t>
            </a:r>
            <a:endParaRPr sz="3200" u="none">
              <a:latin typeface="Lato"/>
              <a:ea typeface="Lato"/>
              <a:cs typeface="Lato"/>
              <a:sym typeface="Lato"/>
            </a:endParaRPr>
          </a:p>
        </p:txBody>
      </p:sp>
      <p:pic>
        <p:nvPicPr>
          <p:cNvPr descr="An image showing that AWS's data architecture has several layers." id="94" name="Google Shape;94;p4"/>
          <p:cNvPicPr preferRelativeResize="0"/>
          <p:nvPr/>
        </p:nvPicPr>
        <p:blipFill rotWithShape="1">
          <a:blip r:embed="rId3">
            <a:alphaModFix/>
          </a:blip>
          <a:srcRect b="0" l="0" r="0" t="0"/>
          <a:stretch/>
        </p:blipFill>
        <p:spPr>
          <a:xfrm>
            <a:off x="2040293" y="856342"/>
            <a:ext cx="4940951" cy="3610956"/>
          </a:xfrm>
          <a:prstGeom prst="rect">
            <a:avLst/>
          </a:prstGeom>
          <a:noFill/>
          <a:ln>
            <a:noFill/>
          </a:ln>
        </p:spPr>
      </p:pic>
      <p:sp>
        <p:nvSpPr>
          <p:cNvPr id="95" name="Google Shape;95;p4"/>
          <p:cNvSpPr txBox="1"/>
          <p:nvPr/>
        </p:nvSpPr>
        <p:spPr>
          <a:xfrm>
            <a:off x="1328715" y="4579540"/>
            <a:ext cx="6364105"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Image source: </a:t>
            </a:r>
            <a:r>
              <a:rPr b="0" i="0" lang="en-GB" sz="1400" u="sng" cap="none" strike="noStrike">
                <a:solidFill>
                  <a:schemeClr val="lt1"/>
                </a:solidFill>
                <a:latin typeface="Arial"/>
                <a:ea typeface="Arial"/>
                <a:cs typeface="Arial"/>
                <a:sym typeface="Arial"/>
                <a:hlinkClick r:id="rId4">
                  <a:extLst>
                    <a:ext uri="{A12FA001-AC4F-418D-AE19-62706E023703}">
                      <ahyp:hlinkClr val="tx"/>
                    </a:ext>
                  </a:extLst>
                </a:hlinkClick>
              </a:rPr>
              <a:t>Reference architecture - Data Analytics Lens (amazon.com)</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GCP</a:t>
            </a:r>
            <a:endParaRPr sz="3200" u="none">
              <a:latin typeface="Lato"/>
              <a:ea typeface="Lato"/>
              <a:cs typeface="Lato"/>
              <a:sym typeface="Lato"/>
            </a:endParaRPr>
          </a:p>
        </p:txBody>
      </p:sp>
      <p:pic>
        <p:nvPicPr>
          <p:cNvPr descr="An image that shows Google's data architecture is also layered." id="101" name="Google Shape;101;p5"/>
          <p:cNvPicPr preferRelativeResize="0"/>
          <p:nvPr/>
        </p:nvPicPr>
        <p:blipFill rotWithShape="1">
          <a:blip r:embed="rId3">
            <a:alphaModFix/>
          </a:blip>
          <a:srcRect b="0" l="0" r="0" t="0"/>
          <a:stretch/>
        </p:blipFill>
        <p:spPr>
          <a:xfrm>
            <a:off x="2131700" y="806977"/>
            <a:ext cx="4595103" cy="3592423"/>
          </a:xfrm>
          <a:prstGeom prst="rect">
            <a:avLst/>
          </a:prstGeom>
          <a:noFill/>
          <a:ln>
            <a:noFill/>
          </a:ln>
        </p:spPr>
      </p:pic>
      <p:sp>
        <p:nvSpPr>
          <p:cNvPr id="102" name="Google Shape;102;p5"/>
          <p:cNvSpPr txBox="1"/>
          <p:nvPr/>
        </p:nvSpPr>
        <p:spPr>
          <a:xfrm>
            <a:off x="793474" y="4548718"/>
            <a:ext cx="7557052"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Image Source: </a:t>
            </a:r>
            <a:r>
              <a:rPr b="0" i="0" lang="en-GB" sz="1400" u="sng" cap="none" strike="noStrike">
                <a:solidFill>
                  <a:schemeClr val="lt1"/>
                </a:solidFill>
                <a:latin typeface="Arial"/>
                <a:ea typeface="Arial"/>
                <a:cs typeface="Arial"/>
                <a:sym typeface="Arial"/>
                <a:hlinkClick r:id="rId4">
                  <a:extLst>
                    <a:ext uri="{A12FA001-AC4F-418D-AE19-62706E023703}">
                      <ahyp:hlinkClr val="tx"/>
                    </a:ext>
                  </a:extLst>
                </a:hlinkClick>
              </a:rPr>
              <a:t>13 popular application architectures for Google Cloud | Google Cloud Blog</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Azure</a:t>
            </a:r>
            <a:endParaRPr sz="3200" u="none">
              <a:latin typeface="Lato"/>
              <a:ea typeface="Lato"/>
              <a:cs typeface="Lato"/>
              <a:sym typeface="Lato"/>
            </a:endParaRPr>
          </a:p>
        </p:txBody>
      </p:sp>
      <p:pic>
        <p:nvPicPr>
          <p:cNvPr descr="An image showing the layering of Amazon's data services." id="108" name="Google Shape;108;p6"/>
          <p:cNvPicPr preferRelativeResize="0"/>
          <p:nvPr/>
        </p:nvPicPr>
        <p:blipFill rotWithShape="1">
          <a:blip r:embed="rId3">
            <a:alphaModFix/>
          </a:blip>
          <a:srcRect b="0" l="0" r="0" t="0"/>
          <a:stretch/>
        </p:blipFill>
        <p:spPr>
          <a:xfrm>
            <a:off x="2122776" y="850514"/>
            <a:ext cx="5049301" cy="3548886"/>
          </a:xfrm>
          <a:prstGeom prst="rect">
            <a:avLst/>
          </a:prstGeom>
          <a:noFill/>
          <a:ln>
            <a:noFill/>
          </a:ln>
        </p:spPr>
      </p:pic>
      <p:sp>
        <p:nvSpPr>
          <p:cNvPr id="109" name="Google Shape;109;p6"/>
          <p:cNvSpPr txBox="1"/>
          <p:nvPr/>
        </p:nvSpPr>
        <p:spPr>
          <a:xfrm>
            <a:off x="0" y="4505814"/>
            <a:ext cx="8841188"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Image source: </a:t>
            </a:r>
            <a:r>
              <a:rPr b="0" i="0" lang="en-GB" sz="1400" u="sng" cap="none" strike="noStrike">
                <a:solidFill>
                  <a:schemeClr val="lt1"/>
                </a:solidFill>
                <a:latin typeface="Arial"/>
                <a:ea typeface="Arial"/>
                <a:cs typeface="Arial"/>
                <a:sym typeface="Arial"/>
                <a:hlinkClick r:id="rId4">
                  <a:extLst>
                    <a:ext uri="{A12FA001-AC4F-418D-AE19-62706E023703}">
                      <ahyp:hlinkClr val="tx"/>
                    </a:ext>
                  </a:extLst>
                </a:hlinkClick>
              </a:rPr>
              <a:t>Analytics end-to-end with Azure Synapse - Azure Architecture Center | Microsoft Learn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Azure </a:t>
            </a:r>
            <a:r>
              <a:rPr lang="en-GB" sz="3200" u="none">
                <a:latin typeface="Lato"/>
                <a:ea typeface="Lato"/>
                <a:cs typeface="Lato"/>
                <a:sym typeface="Lato"/>
              </a:rPr>
              <a:t>Databricks</a:t>
            </a:r>
            <a:endParaRPr sz="3200" u="none">
              <a:latin typeface="Lato"/>
              <a:ea typeface="Lato"/>
              <a:cs typeface="Lato"/>
              <a:sym typeface="Lato"/>
            </a:endParaRPr>
          </a:p>
        </p:txBody>
      </p:sp>
      <p:pic>
        <p:nvPicPr>
          <p:cNvPr descr="An image showing Databricks' similar layering." id="115" name="Google Shape;115;p7"/>
          <p:cNvPicPr preferRelativeResize="0"/>
          <p:nvPr/>
        </p:nvPicPr>
        <p:blipFill rotWithShape="1">
          <a:blip r:embed="rId3">
            <a:alphaModFix/>
          </a:blip>
          <a:srcRect b="0" l="0" r="0" t="0"/>
          <a:stretch/>
        </p:blipFill>
        <p:spPr>
          <a:xfrm>
            <a:off x="2580652" y="1189735"/>
            <a:ext cx="3982694" cy="3306280"/>
          </a:xfrm>
          <a:prstGeom prst="rect">
            <a:avLst/>
          </a:prstGeom>
          <a:noFill/>
          <a:ln>
            <a:noFill/>
          </a:ln>
        </p:spPr>
      </p:pic>
      <p:sp>
        <p:nvSpPr>
          <p:cNvPr id="116" name="Google Shape;116;p7"/>
          <p:cNvSpPr txBox="1"/>
          <p:nvPr/>
        </p:nvSpPr>
        <p:spPr>
          <a:xfrm>
            <a:off x="452107" y="4496020"/>
            <a:ext cx="799217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200" u="none" cap="none" strike="noStrike">
                <a:solidFill>
                  <a:schemeClr val="lt1"/>
                </a:solidFill>
                <a:latin typeface="Arial"/>
                <a:ea typeface="Arial"/>
                <a:cs typeface="Arial"/>
                <a:sym typeface="Arial"/>
              </a:rPr>
              <a:t>Image source: </a:t>
            </a:r>
            <a:r>
              <a:rPr b="0" i="0" lang="en-GB" sz="1200" u="sng" cap="none" strike="noStrike">
                <a:solidFill>
                  <a:schemeClr val="lt1"/>
                </a:solidFill>
                <a:latin typeface="Arial"/>
                <a:ea typeface="Arial"/>
                <a:cs typeface="Arial"/>
                <a:sym typeface="Arial"/>
                <a:hlinkClick r:id="rId4">
                  <a:extLst>
                    <a:ext uri="{A12FA001-AC4F-418D-AE19-62706E023703}">
                      <ahyp:hlinkClr val="tx"/>
                    </a:ext>
                  </a:extLst>
                </a:hlinkClick>
              </a:rPr>
              <a:t>Modern analytics architecture with Azure Databricks - Azure Architecture Center | Microsoft Learn</a:t>
            </a:r>
            <a:endParaRPr b="0" i="0" sz="12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Snowflake</a:t>
            </a:r>
            <a:endParaRPr sz="3200" u="none">
              <a:latin typeface="Lato"/>
              <a:ea typeface="Lato"/>
              <a:cs typeface="Lato"/>
              <a:sym typeface="Lato"/>
            </a:endParaRPr>
          </a:p>
        </p:txBody>
      </p:sp>
      <p:pic>
        <p:nvPicPr>
          <p:cNvPr descr="An image showing Snowflake's layering." id="122" name="Google Shape;122;p8"/>
          <p:cNvPicPr preferRelativeResize="0"/>
          <p:nvPr/>
        </p:nvPicPr>
        <p:blipFill rotWithShape="1">
          <a:blip r:embed="rId3">
            <a:alphaModFix/>
          </a:blip>
          <a:srcRect b="0" l="0" r="0" t="0"/>
          <a:stretch/>
        </p:blipFill>
        <p:spPr>
          <a:xfrm>
            <a:off x="2386137" y="872699"/>
            <a:ext cx="5334580" cy="3015468"/>
          </a:xfrm>
          <a:prstGeom prst="rect">
            <a:avLst/>
          </a:prstGeom>
          <a:noFill/>
          <a:ln>
            <a:noFill/>
          </a:ln>
        </p:spPr>
      </p:pic>
      <p:sp>
        <p:nvSpPr>
          <p:cNvPr id="123" name="Google Shape;123;p8"/>
          <p:cNvSpPr txBox="1"/>
          <p:nvPr/>
        </p:nvSpPr>
        <p:spPr>
          <a:xfrm>
            <a:off x="702780" y="4281081"/>
            <a:ext cx="7145158"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Image source: </a:t>
            </a:r>
            <a:r>
              <a:rPr b="0" i="0" lang="en-GB" sz="1400" u="sng" cap="none" strike="noStrike">
                <a:solidFill>
                  <a:schemeClr val="lt1"/>
                </a:solidFill>
                <a:latin typeface="Arial"/>
                <a:ea typeface="Arial"/>
                <a:cs typeface="Arial"/>
                <a:sym typeface="Arial"/>
                <a:hlinkClick r:id="rId4">
                  <a:extLst>
                    <a:ext uri="{A12FA001-AC4F-418D-AE19-62706E023703}">
                      <ahyp:hlinkClr val="tx"/>
                    </a:ext>
                  </a:extLst>
                </a:hlinkClick>
              </a:rPr>
              <a:t>Key Concepts &amp; Architecture — Snowflake Documentation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Why is this important?</a:t>
            </a:r>
            <a:endParaRPr sz="3200" u="none">
              <a:latin typeface="Lato"/>
              <a:ea typeface="Lato"/>
              <a:cs typeface="Lato"/>
              <a:sym typeface="Lato"/>
            </a:endParaRPr>
          </a:p>
        </p:txBody>
      </p:sp>
      <p:sp>
        <p:nvSpPr>
          <p:cNvPr id="129" name="Google Shape;129;p9"/>
          <p:cNvSpPr txBox="1"/>
          <p:nvPr/>
        </p:nvSpPr>
        <p:spPr>
          <a:xfrm>
            <a:off x="420624" y="3598350"/>
            <a:ext cx="8238744" cy="1263136"/>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000"/>
              </a:spcBef>
              <a:spcAft>
                <a:spcPts val="1200"/>
              </a:spcAft>
              <a:buClr>
                <a:srgbClr val="000000"/>
              </a:buClr>
              <a:buSzPts val="1500"/>
              <a:buFont typeface="Arial"/>
              <a:buNone/>
            </a:pPr>
            <a:r>
              <a:rPr b="0" i="0" lang="en-GB" sz="1500" u="none" cap="none" strike="noStrike">
                <a:solidFill>
                  <a:schemeClr val="lt1"/>
                </a:solidFill>
                <a:latin typeface="Lato"/>
                <a:ea typeface="Lato"/>
                <a:cs typeface="Lato"/>
                <a:sym typeface="Lato"/>
              </a:rPr>
              <a:t>Using a cloud vendor when working with big data is easier than setting up all the infrastructure and tools yourself.  Most of the most popular tools are available through multiple cloud vendors enhanced with their own proprietary toolset. </a:t>
            </a:r>
            <a:endParaRPr b="0" i="0" sz="1500" u="none" cap="none" strike="noStrike">
              <a:solidFill>
                <a:schemeClr val="lt1"/>
              </a:solidFill>
              <a:latin typeface="Lato"/>
              <a:ea typeface="Lato"/>
              <a:cs typeface="Lato"/>
              <a:sym typeface="Lato"/>
            </a:endParaRPr>
          </a:p>
        </p:txBody>
      </p:sp>
      <p:pic>
        <p:nvPicPr>
          <p:cNvPr id="130" name="Google Shape;130;p9"/>
          <p:cNvPicPr preferRelativeResize="0"/>
          <p:nvPr/>
        </p:nvPicPr>
        <p:blipFill rotWithShape="1">
          <a:blip r:embed="rId3">
            <a:alphaModFix/>
          </a:blip>
          <a:srcRect b="0" l="0" r="0" t="0"/>
          <a:stretch/>
        </p:blipFill>
        <p:spPr>
          <a:xfrm>
            <a:off x="2606075" y="1494200"/>
            <a:ext cx="3133152" cy="202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