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Economica"/>
      <p:regular r:id="rId19"/>
      <p:bold r:id="rId20"/>
      <p:italic r:id="rId21"/>
      <p:boldItalic r:id="rId22"/>
    </p:embeddedFont>
    <p:embeddedFont>
      <p:font typeface="Lato"/>
      <p:regular r:id="rId23"/>
      <p:bold r:id="rId24"/>
      <p:italic r:id="rId25"/>
      <p:boldItalic r:id="rId26"/>
    </p:embeddedFont>
    <p:embeddedFont>
      <p:font typeface="Poppins"/>
      <p:regular r:id="rId27"/>
      <p:bold r:id="rId28"/>
      <p:italic r:id="rId29"/>
      <p:boldItalic r:id="rId30"/>
    </p:embeddedFont>
    <p:embeddedFont>
      <p:font typeface="Helvetica Neue"/>
      <p:regular r:id="rId31"/>
      <p:bold r:id="rId32"/>
      <p:italic r:id="rId33"/>
      <p:boldItalic r:id="rId34"/>
    </p:embeddedFont>
    <p:embeddedFont>
      <p:font typeface="Open Sans"/>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9" roundtripDataSignature="AMtx7mjnqMPdI2X+x5qCfQ6t2FdFTBcrr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Economica-bold.fntdata"/><Relationship Id="rId22" Type="http://schemas.openxmlformats.org/officeDocument/2006/relationships/font" Target="fonts/Economica-boldItalic.fntdata"/><Relationship Id="rId21" Type="http://schemas.openxmlformats.org/officeDocument/2006/relationships/font" Target="fonts/Economica-italic.fntdata"/><Relationship Id="rId24" Type="http://schemas.openxmlformats.org/officeDocument/2006/relationships/font" Target="fonts/Lato-bold.fntdata"/><Relationship Id="rId23" Type="http://schemas.openxmlformats.org/officeDocument/2006/relationships/font" Target="fonts/La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Italic.fntdata"/><Relationship Id="rId25" Type="http://schemas.openxmlformats.org/officeDocument/2006/relationships/font" Target="fonts/Lato-italic.fntdata"/><Relationship Id="rId28" Type="http://schemas.openxmlformats.org/officeDocument/2006/relationships/font" Target="fonts/Poppins-bold.fntdata"/><Relationship Id="rId27" Type="http://schemas.openxmlformats.org/officeDocument/2006/relationships/font" Target="fonts/Poppins-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oppins-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HelveticaNeue-regular.fntdata"/><Relationship Id="rId30" Type="http://schemas.openxmlformats.org/officeDocument/2006/relationships/font" Target="fonts/Poppins-boldItalic.fntdata"/><Relationship Id="rId11" Type="http://schemas.openxmlformats.org/officeDocument/2006/relationships/slide" Target="slides/slide6.xml"/><Relationship Id="rId33" Type="http://schemas.openxmlformats.org/officeDocument/2006/relationships/font" Target="fonts/HelveticaNeue-italic.fntdata"/><Relationship Id="rId10" Type="http://schemas.openxmlformats.org/officeDocument/2006/relationships/slide" Target="slides/slide5.xml"/><Relationship Id="rId32" Type="http://schemas.openxmlformats.org/officeDocument/2006/relationships/font" Target="fonts/HelveticaNeue-bold.fntdata"/><Relationship Id="rId13" Type="http://schemas.openxmlformats.org/officeDocument/2006/relationships/slide" Target="slides/slide8.xml"/><Relationship Id="rId35" Type="http://schemas.openxmlformats.org/officeDocument/2006/relationships/font" Target="fonts/OpenSans-regular.fntdata"/><Relationship Id="rId12" Type="http://schemas.openxmlformats.org/officeDocument/2006/relationships/slide" Target="slides/slide7.xml"/><Relationship Id="rId34" Type="http://schemas.openxmlformats.org/officeDocument/2006/relationships/font" Target="fonts/HelveticaNeue-boldItalic.fntdata"/><Relationship Id="rId15" Type="http://schemas.openxmlformats.org/officeDocument/2006/relationships/slide" Target="slides/slide10.xml"/><Relationship Id="rId37" Type="http://schemas.openxmlformats.org/officeDocument/2006/relationships/font" Target="fonts/OpenSans-italic.fntdata"/><Relationship Id="rId14" Type="http://schemas.openxmlformats.org/officeDocument/2006/relationships/slide" Target="slides/slide9.xml"/><Relationship Id="rId36" Type="http://schemas.openxmlformats.org/officeDocument/2006/relationships/font" Target="fonts/OpenSans-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OpenSans-boldItalic.fntdata"/><Relationship Id="rId19" Type="http://schemas.openxmlformats.org/officeDocument/2006/relationships/font" Target="fonts/Economica-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1: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73" name="Google Shape;73;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15000"/>
              </a:lnSpc>
              <a:spcBef>
                <a:spcPts val="1100"/>
              </a:spcBef>
              <a:spcAft>
                <a:spcPts val="700"/>
              </a:spcAft>
              <a:buSzPts val="1100"/>
              <a:buNone/>
            </a:pPr>
            <a:r>
              <a:t/>
            </a:r>
            <a:endParaRPr sz="1200">
              <a:solidFill>
                <a:schemeClr val="dk1"/>
              </a:solidFill>
              <a:latin typeface="Lato"/>
              <a:ea typeface="Lato"/>
              <a:cs typeface="Lato"/>
              <a:sym typeface="Lato"/>
            </a:endParaRPr>
          </a:p>
        </p:txBody>
      </p:sp>
      <p:sp>
        <p:nvSpPr>
          <p:cNvPr id="135" name="Google Shape;135;p10: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1: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304800" lvl="0" marL="457200" rtl="0" algn="l">
              <a:lnSpc>
                <a:spcPct val="115000"/>
              </a:lnSpc>
              <a:spcBef>
                <a:spcPts val="1100"/>
              </a:spcBef>
              <a:spcAft>
                <a:spcPts val="0"/>
              </a:spcAft>
              <a:buClr>
                <a:schemeClr val="dk1"/>
              </a:buClr>
              <a:buSzPts val="1200"/>
              <a:buFont typeface="Lato"/>
              <a:buChar char="-"/>
            </a:pPr>
            <a:r>
              <a:rPr lang="en-GB" sz="1200">
                <a:solidFill>
                  <a:schemeClr val="dk1"/>
                </a:solidFill>
                <a:latin typeface="Lato"/>
                <a:ea typeface="Lato"/>
                <a:cs typeface="Lato"/>
                <a:sym typeface="Lato"/>
              </a:rPr>
              <a:t>Using tool called data mirror </a:t>
            </a:r>
            <a:endParaRPr sz="1200">
              <a:solidFill>
                <a:schemeClr val="dk1"/>
              </a:solidFill>
              <a:latin typeface="Lato"/>
              <a:ea typeface="Lato"/>
              <a:cs typeface="Lato"/>
              <a:sym typeface="Lato"/>
            </a:endParaRPr>
          </a:p>
        </p:txBody>
      </p:sp>
      <p:sp>
        <p:nvSpPr>
          <p:cNvPr id="141" name="Google Shape;141;p11: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15000"/>
              </a:lnSpc>
              <a:spcBef>
                <a:spcPts val="1100"/>
              </a:spcBef>
              <a:spcAft>
                <a:spcPts val="0"/>
              </a:spcAft>
              <a:buSzPts val="1100"/>
              <a:buNone/>
            </a:pPr>
            <a:r>
              <a:rPr lang="en-GB" sz="1200">
                <a:solidFill>
                  <a:schemeClr val="dk1"/>
                </a:solidFill>
                <a:latin typeface="Lato"/>
                <a:ea typeface="Lato"/>
                <a:cs typeface="Lato"/>
                <a:sym typeface="Lato"/>
              </a:rPr>
              <a:t> For example, a tokenizer is a Transformer that transforms a DataFrame with text into an DataFrame with tokenized words.</a:t>
            </a:r>
            <a:endParaRPr sz="1200">
              <a:solidFill>
                <a:schemeClr val="dk1"/>
              </a:solidFill>
              <a:latin typeface="Lato"/>
              <a:ea typeface="Lato"/>
              <a:cs typeface="Lato"/>
              <a:sym typeface="Lato"/>
            </a:endParaRPr>
          </a:p>
          <a:p>
            <a:pPr indent="0" lvl="0" marL="0" rtl="0" algn="l">
              <a:lnSpc>
                <a:spcPct val="115000"/>
              </a:lnSpc>
              <a:spcBef>
                <a:spcPts val="1100"/>
              </a:spcBef>
              <a:spcAft>
                <a:spcPts val="0"/>
              </a:spcAft>
              <a:buSzPts val="1100"/>
              <a:buNone/>
            </a:pPr>
            <a:r>
              <a:rPr lang="en-GB" sz="1200">
                <a:solidFill>
                  <a:schemeClr val="dk1"/>
                </a:solidFill>
                <a:latin typeface="Lato"/>
                <a:ea typeface="Lato"/>
                <a:cs typeface="Lato"/>
                <a:sym typeface="Lato"/>
              </a:rPr>
              <a:t>The model is actually a new Transformer (the model takes input examples and produces predictions, a transformation). For example, logistic regression is an Estimator that trains on a DataFrame with labels and features and produces a logistic regression model which can then be used as a Transformer.</a:t>
            </a:r>
            <a:endParaRPr sz="1200">
              <a:solidFill>
                <a:schemeClr val="dk1"/>
              </a:solidFill>
              <a:latin typeface="Lato"/>
              <a:ea typeface="Lato"/>
              <a:cs typeface="Lato"/>
              <a:sym typeface="Lato"/>
            </a:endParaRPr>
          </a:p>
          <a:p>
            <a:pPr indent="0" lvl="0" marL="0" rtl="0" algn="l">
              <a:lnSpc>
                <a:spcPct val="115000"/>
              </a:lnSpc>
              <a:spcBef>
                <a:spcPts val="1100"/>
              </a:spcBef>
              <a:spcAft>
                <a:spcPts val="700"/>
              </a:spcAft>
              <a:buSzPts val="1100"/>
              <a:buNone/>
            </a:pPr>
            <a:r>
              <a:t/>
            </a:r>
            <a:endParaRPr sz="1200">
              <a:solidFill>
                <a:schemeClr val="dk1"/>
              </a:solidFill>
              <a:latin typeface="Lato"/>
              <a:ea typeface="Lato"/>
              <a:cs typeface="Lato"/>
              <a:sym typeface="Lato"/>
            </a:endParaRPr>
          </a:p>
        </p:txBody>
      </p:sp>
      <p:sp>
        <p:nvSpPr>
          <p:cNvPr id="147" name="Google Shape;147;p12: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53" name="Google Shape;15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2: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79" name="Google Shape;7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3: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83333"/>
              </a:lnSpc>
              <a:spcBef>
                <a:spcPts val="0"/>
              </a:spcBef>
              <a:spcAft>
                <a:spcPts val="0"/>
              </a:spcAft>
              <a:buClr>
                <a:schemeClr val="dk1"/>
              </a:buClr>
              <a:buSzPts val="1100"/>
              <a:buFont typeface="Arial"/>
              <a:buNone/>
            </a:pPr>
            <a:r>
              <a:t/>
            </a:r>
            <a:endParaRPr sz="1350">
              <a:solidFill>
                <a:srgbClr val="222222"/>
              </a:solidFill>
              <a:highlight>
                <a:srgbClr val="FFFFFF"/>
              </a:highlight>
              <a:latin typeface="Lato"/>
              <a:ea typeface="Lato"/>
              <a:cs typeface="Lato"/>
              <a:sym typeface="Lato"/>
            </a:endParaRPr>
          </a:p>
          <a:p>
            <a:pPr indent="0" lvl="0" marL="0" rtl="0" algn="l">
              <a:lnSpc>
                <a:spcPct val="100000"/>
              </a:lnSpc>
              <a:spcBef>
                <a:spcPts val="1200"/>
              </a:spcBef>
              <a:spcAft>
                <a:spcPts val="0"/>
              </a:spcAft>
              <a:buSzPts val="1100"/>
              <a:buNone/>
            </a:pPr>
            <a:r>
              <a:t/>
            </a:r>
            <a:endParaRPr/>
          </a:p>
        </p:txBody>
      </p:sp>
      <p:sp>
        <p:nvSpPr>
          <p:cNvPr id="85" name="Google Shape;85;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4: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15000"/>
              </a:lnSpc>
              <a:spcBef>
                <a:spcPts val="1100"/>
              </a:spcBef>
              <a:spcAft>
                <a:spcPts val="700"/>
              </a:spcAft>
              <a:buClr>
                <a:schemeClr val="dk1"/>
              </a:buClr>
              <a:buSzPts val="1100"/>
              <a:buFont typeface="Arial"/>
              <a:buNone/>
            </a:pPr>
            <a:r>
              <a:t/>
            </a:r>
            <a:endParaRPr sz="1200">
              <a:solidFill>
                <a:schemeClr val="dk1"/>
              </a:solidFill>
              <a:latin typeface="Lato"/>
              <a:ea typeface="Lato"/>
              <a:cs typeface="Lato"/>
              <a:sym typeface="Lato"/>
            </a:endParaRPr>
          </a:p>
        </p:txBody>
      </p:sp>
      <p:sp>
        <p:nvSpPr>
          <p:cNvPr id="91" name="Google Shape;91;p4: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304800" lvl="0" marL="457200" rtl="0" algn="l">
              <a:lnSpc>
                <a:spcPct val="115000"/>
              </a:lnSpc>
              <a:spcBef>
                <a:spcPts val="1100"/>
              </a:spcBef>
              <a:spcAft>
                <a:spcPts val="0"/>
              </a:spcAft>
              <a:buClr>
                <a:schemeClr val="dk1"/>
              </a:buClr>
              <a:buSzPts val="1200"/>
              <a:buFont typeface="Lato"/>
              <a:buChar char="-"/>
            </a:pPr>
            <a:r>
              <a:rPr lang="en-GB" sz="1200">
                <a:solidFill>
                  <a:schemeClr val="dk1"/>
                </a:solidFill>
                <a:latin typeface="Lato"/>
                <a:ea typeface="Lato"/>
                <a:cs typeface="Lato"/>
                <a:sym typeface="Lato"/>
              </a:rPr>
              <a:t>Any distributed system for the data source</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Spark comes with built in feature engineering </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Convert text to int, int to tex</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You will need to impute the null values (missing from visual)</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Split test and training</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Build models, tune parameters</a:t>
            </a:r>
            <a:endParaRPr sz="1200">
              <a:solidFill>
                <a:schemeClr val="dk1"/>
              </a:solidFill>
              <a:latin typeface="Lato"/>
              <a:ea typeface="Lato"/>
              <a:cs typeface="Lato"/>
              <a:sym typeface="Lato"/>
            </a:endParaRPr>
          </a:p>
          <a:p>
            <a:pPr indent="-304800" lvl="1" marL="914400" rtl="0" algn="l">
              <a:lnSpc>
                <a:spcPct val="115000"/>
              </a:lnSpc>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First step is to put data into a vector assembler (special object for spark ML)</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Standalone python or R can only train one model at a time, but spark can do multiple models at once</a:t>
            </a:r>
            <a:endParaRPr sz="1200">
              <a:solidFill>
                <a:schemeClr val="dk1"/>
              </a:solidFill>
              <a:latin typeface="Lato"/>
              <a:ea typeface="Lato"/>
              <a:cs typeface="Lato"/>
              <a:sym typeface="Lato"/>
            </a:endParaRPr>
          </a:p>
          <a:p>
            <a:pPr indent="-304800" lvl="0" marL="457200" rtl="0" algn="l">
              <a:lnSpc>
                <a:spcPct val="115000"/>
              </a:lnSpc>
              <a:spcBef>
                <a:spcPts val="0"/>
              </a:spcBef>
              <a:spcAft>
                <a:spcPts val="0"/>
              </a:spcAft>
              <a:buClr>
                <a:schemeClr val="dk1"/>
              </a:buClr>
              <a:buSzPts val="1200"/>
              <a:buFont typeface="Lato"/>
              <a:buChar char="-"/>
            </a:pPr>
            <a:r>
              <a:t/>
            </a:r>
            <a:endParaRPr sz="1200">
              <a:solidFill>
                <a:schemeClr val="dk1"/>
              </a:solidFill>
              <a:latin typeface="Lato"/>
              <a:ea typeface="Lato"/>
              <a:cs typeface="Lato"/>
              <a:sym typeface="Lato"/>
            </a:endParaRPr>
          </a:p>
        </p:txBody>
      </p:sp>
      <p:sp>
        <p:nvSpPr>
          <p:cNvPr id="98" name="Google Shape;98;p5: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6: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15000"/>
              </a:lnSpc>
              <a:spcBef>
                <a:spcPts val="1100"/>
              </a:spcBef>
              <a:spcAft>
                <a:spcPts val="700"/>
              </a:spcAft>
              <a:buSzPts val="1100"/>
              <a:buNone/>
            </a:pPr>
            <a:r>
              <a:t/>
            </a:r>
            <a:endParaRPr sz="1200">
              <a:solidFill>
                <a:schemeClr val="dk1"/>
              </a:solidFill>
              <a:latin typeface="Lato"/>
              <a:ea typeface="Lato"/>
              <a:cs typeface="Lato"/>
              <a:sym typeface="Lato"/>
            </a:endParaRPr>
          </a:p>
        </p:txBody>
      </p:sp>
      <p:sp>
        <p:nvSpPr>
          <p:cNvPr id="105" name="Google Shape;10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11" name="Google Shape;11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8: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120" name="Google Shape;12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9: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15000"/>
              </a:lnSpc>
              <a:spcBef>
                <a:spcPts val="1100"/>
              </a:spcBef>
              <a:spcAft>
                <a:spcPts val="700"/>
              </a:spcAft>
              <a:buSzPts val="1100"/>
              <a:buNone/>
            </a:pPr>
            <a:r>
              <a:t/>
            </a:r>
            <a:endParaRPr sz="1200">
              <a:solidFill>
                <a:schemeClr val="dk1"/>
              </a:solidFill>
              <a:latin typeface="Lato"/>
              <a:ea typeface="Lato"/>
              <a:cs typeface="Lato"/>
              <a:sym typeface="Lato"/>
            </a:endParaRPr>
          </a:p>
        </p:txBody>
      </p:sp>
      <p:sp>
        <p:nvSpPr>
          <p:cNvPr id="129" name="Google Shape;12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Slide">
  <p:cSld name="Section Divider Slide">
    <p:spTree>
      <p:nvGrpSpPr>
        <p:cNvPr id="9" name="Shape 9"/>
        <p:cNvGrpSpPr/>
        <p:nvPr/>
      </p:nvGrpSpPr>
      <p:grpSpPr>
        <a:xfrm>
          <a:off x="0" y="0"/>
          <a:ext cx="0" cy="0"/>
          <a:chOff x="0" y="0"/>
          <a:chExt cx="0" cy="0"/>
        </a:xfrm>
      </p:grpSpPr>
      <p:sp>
        <p:nvSpPr>
          <p:cNvPr id="10" name="Google Shape;10;p15"/>
          <p:cNvSpPr/>
          <p:nvPr/>
        </p:nvSpPr>
        <p:spPr>
          <a:xfrm>
            <a:off x="216442" y="171320"/>
            <a:ext cx="8711100" cy="4800900"/>
          </a:xfrm>
          <a:prstGeom prst="rect">
            <a:avLst/>
          </a:prstGeom>
          <a:solidFill>
            <a:srgbClr val="3939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15"/>
          <p:cNvSpPr/>
          <p:nvPr/>
        </p:nvSpPr>
        <p:spPr>
          <a:xfrm>
            <a:off x="152400" y="0"/>
            <a:ext cx="8839200" cy="743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2" name="Google Shape;12;p15"/>
          <p:cNvPicPr preferRelativeResize="0"/>
          <p:nvPr/>
        </p:nvPicPr>
        <p:blipFill rotWithShape="1">
          <a:blip r:embed="rId2">
            <a:alphaModFix/>
          </a:blip>
          <a:srcRect b="0" l="0" r="0" t="0"/>
          <a:stretch/>
        </p:blipFill>
        <p:spPr>
          <a:xfrm>
            <a:off x="216442" y="171449"/>
            <a:ext cx="1914095" cy="429444"/>
          </a:xfrm>
          <a:prstGeom prst="rect">
            <a:avLst/>
          </a:prstGeom>
          <a:noFill/>
          <a:ln>
            <a:noFill/>
          </a:ln>
        </p:spPr>
      </p:pic>
      <p:sp>
        <p:nvSpPr>
          <p:cNvPr id="13" name="Google Shape;13;p15"/>
          <p:cNvSpPr txBox="1"/>
          <p:nvPr>
            <p:ph type="ctrTitle"/>
          </p:nvPr>
        </p:nvSpPr>
        <p:spPr>
          <a:xfrm>
            <a:off x="1222836" y="2228850"/>
            <a:ext cx="6698400" cy="342900"/>
          </a:xfrm>
          <a:prstGeom prst="rect">
            <a:avLst/>
          </a:prstGeom>
          <a:noFill/>
          <a:ln>
            <a:noFill/>
          </a:ln>
        </p:spPr>
        <p:txBody>
          <a:bodyPr anchorCtr="0" anchor="ctr" bIns="45700" lIns="91425" spcFirstLastPara="1" rIns="91425" wrap="square" tIns="45700">
            <a:normAutofit/>
          </a:bodyPr>
          <a:lstStyle>
            <a:lvl1pPr lvl="0" marR="0" algn="ctr">
              <a:lnSpc>
                <a:spcPct val="100000"/>
              </a:lnSpc>
              <a:spcBef>
                <a:spcPts val="0"/>
              </a:spcBef>
              <a:spcAft>
                <a:spcPts val="0"/>
              </a:spcAft>
              <a:buClr>
                <a:schemeClr val="lt1"/>
              </a:buClr>
              <a:buSzPts val="2400"/>
              <a:buFont typeface="Arial"/>
              <a:buNone/>
              <a:defRPr b="1" i="0" sz="2400" u="sng" cap="none" strike="noStrike">
                <a:solidFill>
                  <a:schemeClr val="lt1"/>
                </a:solidFill>
                <a:latin typeface="Arial"/>
                <a:ea typeface="Arial"/>
                <a:cs typeface="Arial"/>
                <a:sym typeface="Arial"/>
              </a:defRPr>
            </a:lvl1pPr>
            <a:lvl2pPr lvl="1" algn="l">
              <a:lnSpc>
                <a:spcPct val="100000"/>
              </a:lnSpc>
              <a:spcBef>
                <a:spcPts val="0"/>
              </a:spcBef>
              <a:spcAft>
                <a:spcPts val="0"/>
              </a:spcAft>
              <a:buSzPts val="4200"/>
              <a:buNone/>
              <a:defRPr sz="1800"/>
            </a:lvl2pPr>
            <a:lvl3pPr lvl="2" algn="l">
              <a:lnSpc>
                <a:spcPct val="100000"/>
              </a:lnSpc>
              <a:spcBef>
                <a:spcPts val="0"/>
              </a:spcBef>
              <a:spcAft>
                <a:spcPts val="0"/>
              </a:spcAft>
              <a:buSzPts val="4200"/>
              <a:buNone/>
              <a:defRPr sz="1800"/>
            </a:lvl3pPr>
            <a:lvl4pPr lvl="3" algn="l">
              <a:lnSpc>
                <a:spcPct val="100000"/>
              </a:lnSpc>
              <a:spcBef>
                <a:spcPts val="0"/>
              </a:spcBef>
              <a:spcAft>
                <a:spcPts val="0"/>
              </a:spcAft>
              <a:buSzPts val="4200"/>
              <a:buNone/>
              <a:defRPr sz="1800"/>
            </a:lvl4pPr>
            <a:lvl5pPr lvl="4" algn="l">
              <a:lnSpc>
                <a:spcPct val="100000"/>
              </a:lnSpc>
              <a:spcBef>
                <a:spcPts val="0"/>
              </a:spcBef>
              <a:spcAft>
                <a:spcPts val="0"/>
              </a:spcAft>
              <a:buSzPts val="4200"/>
              <a:buNone/>
              <a:defRPr sz="1800"/>
            </a:lvl5pPr>
            <a:lvl6pPr lvl="5" algn="l">
              <a:lnSpc>
                <a:spcPct val="100000"/>
              </a:lnSpc>
              <a:spcBef>
                <a:spcPts val="0"/>
              </a:spcBef>
              <a:spcAft>
                <a:spcPts val="0"/>
              </a:spcAft>
              <a:buSzPts val="4200"/>
              <a:buNone/>
              <a:defRPr sz="1800"/>
            </a:lvl6pPr>
            <a:lvl7pPr lvl="6" algn="l">
              <a:lnSpc>
                <a:spcPct val="100000"/>
              </a:lnSpc>
              <a:spcBef>
                <a:spcPts val="0"/>
              </a:spcBef>
              <a:spcAft>
                <a:spcPts val="0"/>
              </a:spcAft>
              <a:buSzPts val="4200"/>
              <a:buNone/>
              <a:defRPr sz="1800"/>
            </a:lvl7pPr>
            <a:lvl8pPr lvl="7" algn="l">
              <a:lnSpc>
                <a:spcPct val="100000"/>
              </a:lnSpc>
              <a:spcBef>
                <a:spcPts val="0"/>
              </a:spcBef>
              <a:spcAft>
                <a:spcPts val="0"/>
              </a:spcAft>
              <a:buSzPts val="4200"/>
              <a:buNone/>
              <a:defRPr sz="1800"/>
            </a:lvl8pPr>
            <a:lvl9pPr lvl="8" algn="l">
              <a:lnSpc>
                <a:spcPct val="100000"/>
              </a:lnSpc>
              <a:spcBef>
                <a:spcPts val="0"/>
              </a:spcBef>
              <a:spcAft>
                <a:spcPts val="0"/>
              </a:spcAft>
              <a:buSzPts val="4200"/>
              <a:buNone/>
              <a:defRPr sz="1800"/>
            </a:lvl9pPr>
          </a:lstStyle>
          <a:p/>
        </p:txBody>
      </p:sp>
      <p:sp>
        <p:nvSpPr>
          <p:cNvPr id="14" name="Google Shape;14;p15"/>
          <p:cNvSpPr txBox="1"/>
          <p:nvPr>
            <p:ph idx="1" type="body"/>
          </p:nvPr>
        </p:nvSpPr>
        <p:spPr>
          <a:xfrm>
            <a:off x="1222375" y="2686050"/>
            <a:ext cx="6699300" cy="914400"/>
          </a:xfrm>
          <a:prstGeom prst="rect">
            <a:avLst/>
          </a:prstGeom>
          <a:noFill/>
          <a:ln>
            <a:noFill/>
          </a:ln>
        </p:spPr>
        <p:txBody>
          <a:bodyPr anchorCtr="0" anchor="ctr" bIns="45700" lIns="91425" spcFirstLastPara="1" rIns="91425" wrap="square" tIns="45700">
            <a:normAutofit/>
          </a:bodyPr>
          <a:lstStyle>
            <a:lvl1pPr indent="-228600" lvl="0" marL="457200" marR="0" algn="ctr">
              <a:lnSpc>
                <a:spcPct val="115000"/>
              </a:lnSpc>
              <a:spcBef>
                <a:spcPts val="64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406400" lvl="1" marL="914400" marR="0" algn="l">
              <a:lnSpc>
                <a:spcPct val="115000"/>
              </a:lnSpc>
              <a:spcBef>
                <a:spcPts val="12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15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15000"/>
              </a:lnSpc>
              <a:spcBef>
                <a:spcPts val="1200"/>
              </a:spcBef>
              <a:spcAft>
                <a:spcPts val="12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5" name="Google Shape;15;p15"/>
          <p:cNvPicPr preferRelativeResize="0"/>
          <p:nvPr/>
        </p:nvPicPr>
        <p:blipFill rotWithShape="1">
          <a:blip r:embed="rId3">
            <a:alphaModFix/>
          </a:blip>
          <a:srcRect b="0" l="0" r="0" t="0"/>
          <a:stretch/>
        </p:blipFill>
        <p:spPr>
          <a:xfrm>
            <a:off x="5947514" y="190664"/>
            <a:ext cx="2259049" cy="4667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24"/>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7" name="Google Shape;57;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2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25"/>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61" name="Google Shape;61;p25"/>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2" name="Google Shape;6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27"/>
          <p:cNvSpPr txBox="1"/>
          <p:nvPr>
            <p:ph type="title"/>
          </p:nvPr>
        </p:nvSpPr>
        <p:spPr>
          <a:xfrm>
            <a:off x="315468" y="273844"/>
            <a:ext cx="79074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3900"/>
              <a:buFont typeface="Open Sans Light"/>
              <a:buNone/>
              <a:defRPr sz="3900"/>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67" name="Google Shape;67;p27"/>
          <p:cNvSpPr txBox="1"/>
          <p:nvPr>
            <p:ph idx="1" type="body"/>
          </p:nvPr>
        </p:nvSpPr>
        <p:spPr>
          <a:xfrm>
            <a:off x="315469" y="1369219"/>
            <a:ext cx="7907400" cy="31548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800"/>
              </a:spcBef>
              <a:spcAft>
                <a:spcPts val="0"/>
              </a:spcAft>
              <a:buSzPts val="1800"/>
              <a:buChar char="●"/>
              <a:defRPr sz="1800"/>
            </a:lvl1pPr>
            <a:lvl2pPr indent="-336550" lvl="1" marL="914400" algn="l">
              <a:lnSpc>
                <a:spcPct val="100000"/>
              </a:lnSpc>
              <a:spcBef>
                <a:spcPts val="1200"/>
              </a:spcBef>
              <a:spcAft>
                <a:spcPts val="0"/>
              </a:spcAft>
              <a:buSzPts val="1700"/>
              <a:buChar char="○"/>
              <a:defRPr sz="1700"/>
            </a:lvl2pPr>
            <a:lvl3pPr indent="-317500" lvl="2" marL="1371600" algn="l">
              <a:lnSpc>
                <a:spcPct val="100000"/>
              </a:lnSpc>
              <a:spcBef>
                <a:spcPts val="1200"/>
              </a:spcBef>
              <a:spcAft>
                <a:spcPts val="0"/>
              </a:spcAft>
              <a:buSzPts val="1400"/>
              <a:buChar char="■"/>
              <a:defRPr/>
            </a:lvl3pPr>
            <a:lvl4pPr indent="-317500" lvl="3" marL="1828800" algn="l">
              <a:lnSpc>
                <a:spcPct val="100000"/>
              </a:lnSpc>
              <a:spcBef>
                <a:spcPts val="1200"/>
              </a:spcBef>
              <a:spcAft>
                <a:spcPts val="0"/>
              </a:spcAft>
              <a:buSzPts val="1400"/>
              <a:buChar char="●"/>
              <a:defRPr/>
            </a:lvl4pPr>
            <a:lvl5pPr indent="-317500" lvl="4" marL="2286000" algn="l">
              <a:lnSpc>
                <a:spcPct val="100000"/>
              </a:lnSpc>
              <a:spcBef>
                <a:spcPts val="1200"/>
              </a:spcBef>
              <a:spcAft>
                <a:spcPts val="0"/>
              </a:spcAft>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68" name="Google Shape;68;p27"/>
          <p:cNvSpPr txBox="1"/>
          <p:nvPr>
            <p:ph idx="10" type="dt"/>
          </p:nvPr>
        </p:nvSpPr>
        <p:spPr>
          <a:xfrm>
            <a:off x="315468" y="4663440"/>
            <a:ext cx="2057400" cy="4800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p27"/>
          <p:cNvSpPr txBox="1"/>
          <p:nvPr>
            <p:ph idx="11" type="ftr"/>
          </p:nvPr>
        </p:nvSpPr>
        <p:spPr>
          <a:xfrm>
            <a:off x="2825496" y="4663440"/>
            <a:ext cx="5397300" cy="4800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0" name="Google Shape;70;p27"/>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rm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16"/>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16"/>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9" name="Google Shape;19;p16"/>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0" name="Google Shape;20;p16"/>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21" name="Google Shape;21;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17"/>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4" name="Google Shape;24;p17"/>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5" name="Google Shape;25;p17"/>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6" name="Google Shape;2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1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0" name="Google Shape;30;p1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1" name="Google Shape;31;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19"/>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4" name="Google Shape;34;p19"/>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19"/>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2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9" name="Google Shape;3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2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21"/>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22"/>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2"/>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23"/>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 name="Google Shape;50;p23"/>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23"/>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52" name="Google Shape;52;p23"/>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53" name="Google Shape;53;p23"/>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4" name="Google Shape;5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14"/>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hyperlink" Target="https://databricks-prod-cloudfront.cloud.databricks.com/public/4027ec902e239c93eaaa8714f173bcfc/1896577977217881/980437632031456/6173011382478750/latest.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spark.apache.org/docs/latest/ml-guide.html" TargetMode="Externa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6.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hyperlink" Target="https://spark.apache.org/docs/latest/rdd-programming-guide.html#transformations" TargetMode="External"/><Relationship Id="rId4" Type="http://schemas.openxmlformats.org/officeDocument/2006/relationships/hyperlink" Target="https://spark.apache.org/docs/latest/rdd-programming-guide.html#actions"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
          <p:cNvSpPr txBox="1"/>
          <p:nvPr>
            <p:ph type="ctrTitle"/>
          </p:nvPr>
        </p:nvSpPr>
        <p:spPr>
          <a:xfrm>
            <a:off x="1222836" y="2228850"/>
            <a:ext cx="6698400" cy="342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Open Sans Light"/>
              <a:buNone/>
            </a:pPr>
            <a:r>
              <a:rPr lang="en-GB" sz="3600" u="none">
                <a:latin typeface="Lato"/>
                <a:ea typeface="Lato"/>
                <a:cs typeface="Lato"/>
                <a:sym typeface="Lato"/>
              </a:rPr>
              <a:t>Data Science: </a:t>
            </a:r>
            <a:br>
              <a:rPr lang="en-GB" sz="3600" u="none">
                <a:latin typeface="Lato"/>
                <a:ea typeface="Lato"/>
                <a:cs typeface="Lato"/>
                <a:sym typeface="Lato"/>
              </a:rPr>
            </a:br>
            <a:r>
              <a:rPr lang="en-GB" sz="3600" u="none">
                <a:latin typeface="Lato"/>
                <a:ea typeface="Lato"/>
                <a:cs typeface="Lato"/>
                <a:sym typeface="Lato"/>
              </a:rPr>
              <a:t>Big Data Management Systems &amp; Tools</a:t>
            </a:r>
            <a:endParaRPr sz="3600" u="none">
              <a:latin typeface="Lato"/>
              <a:ea typeface="Lato"/>
              <a:cs typeface="Lato"/>
              <a:sym typeface="Lato"/>
            </a:endParaRPr>
          </a:p>
          <a:p>
            <a:pPr indent="0" lvl="0" marL="0" rtl="0" algn="ctr">
              <a:lnSpc>
                <a:spcPct val="100000"/>
              </a:lnSpc>
              <a:spcBef>
                <a:spcPts val="0"/>
              </a:spcBef>
              <a:spcAft>
                <a:spcPts val="0"/>
              </a:spcAft>
              <a:buClr>
                <a:schemeClr val="lt1"/>
              </a:buClr>
              <a:buSzPct val="100000"/>
              <a:buFont typeface="Arial"/>
              <a:buNone/>
            </a:pPr>
            <a:r>
              <a:t/>
            </a:r>
            <a:endParaRPr>
              <a:latin typeface="Poppins"/>
              <a:ea typeface="Poppins"/>
              <a:cs typeface="Poppins"/>
              <a:sym typeface="Poppins"/>
            </a:endParaRPr>
          </a:p>
        </p:txBody>
      </p:sp>
      <p:sp>
        <p:nvSpPr>
          <p:cNvPr id="76" name="Google Shape;76;p1"/>
          <p:cNvSpPr txBox="1"/>
          <p:nvPr>
            <p:ph idx="1" type="body"/>
          </p:nvPr>
        </p:nvSpPr>
        <p:spPr>
          <a:xfrm>
            <a:off x="1222375" y="2686050"/>
            <a:ext cx="6699300" cy="914400"/>
          </a:xfrm>
          <a:prstGeom prst="rect">
            <a:avLst/>
          </a:prstGeom>
          <a:noFill/>
          <a:ln>
            <a:noFill/>
          </a:ln>
        </p:spPr>
        <p:txBody>
          <a:bodyPr anchorCtr="0" anchor="ctr" bIns="45700" lIns="91425" spcFirstLastPara="1" rIns="91425" wrap="square" tIns="45700">
            <a:normAutofit/>
          </a:bodyPr>
          <a:lstStyle/>
          <a:p>
            <a:pPr indent="0" lvl="0" marL="0" rtl="0" algn="l">
              <a:lnSpc>
                <a:spcPct val="145454"/>
              </a:lnSpc>
              <a:spcBef>
                <a:spcPts val="0"/>
              </a:spcBef>
              <a:spcAft>
                <a:spcPts val="0"/>
              </a:spcAft>
              <a:buClr>
                <a:schemeClr val="dk1"/>
              </a:buClr>
              <a:buSzPts val="1700"/>
              <a:buFont typeface="Arial"/>
              <a:buNone/>
            </a:pPr>
            <a:r>
              <a:rPr b="0" lang="en-GB" sz="1700">
                <a:latin typeface="Lato"/>
                <a:ea typeface="Lato"/>
                <a:cs typeface="Lato"/>
                <a:sym typeface="Lato"/>
              </a:rPr>
              <a:t>Module 6: Analytics with Spark</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ML Example - Titanic</a:t>
            </a:r>
            <a:endParaRPr sz="3200" u="none">
              <a:latin typeface="Lato"/>
              <a:ea typeface="Lato"/>
              <a:cs typeface="Lato"/>
              <a:sym typeface="Lato"/>
            </a:endParaRPr>
          </a:p>
        </p:txBody>
      </p:sp>
      <p:sp>
        <p:nvSpPr>
          <p:cNvPr id="138" name="Google Shape;138;p10"/>
          <p:cNvSpPr txBox="1"/>
          <p:nvPr/>
        </p:nvSpPr>
        <p:spPr>
          <a:xfrm>
            <a:off x="753125" y="1625825"/>
            <a:ext cx="7377300" cy="1480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Clr>
                <a:srgbClr val="000000"/>
              </a:buClr>
              <a:buSzPts val="1050"/>
              <a:buFont typeface="Arial"/>
              <a:buNone/>
            </a:pPr>
            <a:r>
              <a:rPr b="0" i="0" lang="en-GB" sz="1050" u="none" cap="none" strike="noStrike">
                <a:solidFill>
                  <a:schemeClr val="lt1"/>
                </a:solidFill>
                <a:latin typeface="Arial"/>
                <a:ea typeface="Arial"/>
                <a:cs typeface="Arial"/>
                <a:sym typeface="Arial"/>
              </a:rPr>
              <a:t>On April 15, 1912, during her maiden voyage, the widely considered “unsinkable” RMS Titanic sank after colliding with an iceberg. Unfortunately, there weren’t enough lifeboats for everyone onboard, resulting in the death of 1502 out of 2224 passengers and crew.</a:t>
            </a:r>
            <a:endParaRPr b="0" i="0" sz="1050" u="none" cap="none" strike="noStrike">
              <a:solidFill>
                <a:schemeClr val="lt1"/>
              </a:solidFill>
              <a:latin typeface="Arial"/>
              <a:ea typeface="Arial"/>
              <a:cs typeface="Arial"/>
              <a:sym typeface="Arial"/>
            </a:endParaRPr>
          </a:p>
          <a:p>
            <a:pPr indent="0" lvl="0" marL="0" marR="0" rtl="0" algn="l">
              <a:lnSpc>
                <a:spcPct val="115000"/>
              </a:lnSpc>
              <a:spcBef>
                <a:spcPts val="800"/>
              </a:spcBef>
              <a:spcAft>
                <a:spcPts val="0"/>
              </a:spcAft>
              <a:buClr>
                <a:srgbClr val="000000"/>
              </a:buClr>
              <a:buSzPts val="1050"/>
              <a:buFont typeface="Arial"/>
              <a:buNone/>
            </a:pPr>
            <a:r>
              <a:rPr b="0" i="0" lang="en-GB" sz="1050" u="none" cap="none" strike="noStrike">
                <a:solidFill>
                  <a:schemeClr val="lt1"/>
                </a:solidFill>
                <a:latin typeface="Arial"/>
                <a:ea typeface="Arial"/>
                <a:cs typeface="Arial"/>
                <a:sym typeface="Arial"/>
              </a:rPr>
              <a:t>While there was some element of luck involved in surviving, it seems some groups of people were more likely to survive than others.</a:t>
            </a:r>
            <a:endParaRPr b="0" i="0" sz="1050" u="none" cap="none" strike="noStrike">
              <a:solidFill>
                <a:schemeClr val="lt1"/>
              </a:solidFill>
              <a:latin typeface="Arial"/>
              <a:ea typeface="Arial"/>
              <a:cs typeface="Arial"/>
              <a:sym typeface="Arial"/>
            </a:endParaRPr>
          </a:p>
          <a:p>
            <a:pPr indent="0" lvl="0" marL="0" marR="0" rtl="0" algn="l">
              <a:lnSpc>
                <a:spcPct val="115000"/>
              </a:lnSpc>
              <a:spcBef>
                <a:spcPts val="800"/>
              </a:spcBef>
              <a:spcAft>
                <a:spcPts val="800"/>
              </a:spcAft>
              <a:buClr>
                <a:srgbClr val="000000"/>
              </a:buClr>
              <a:buSzPts val="1050"/>
              <a:buFont typeface="Arial"/>
              <a:buNone/>
            </a:pPr>
            <a:r>
              <a:rPr b="0" i="0" lang="en-GB" sz="1050" u="none" cap="none" strike="noStrike">
                <a:solidFill>
                  <a:schemeClr val="dk1"/>
                </a:solidFill>
                <a:highlight>
                  <a:srgbClr val="FFFFFF"/>
                </a:highlight>
                <a:latin typeface="Arial"/>
                <a:ea typeface="Arial"/>
                <a:cs typeface="Arial"/>
                <a:sym typeface="Arial"/>
              </a:rPr>
              <a:t>Let’s build a predictive model to predict who was most likely to survive?</a:t>
            </a:r>
            <a:endParaRPr b="0" i="0" sz="105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1"/>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Data</a:t>
            </a:r>
            <a:endParaRPr sz="3200" u="none">
              <a:latin typeface="Lato"/>
              <a:ea typeface="Lato"/>
              <a:cs typeface="Lato"/>
              <a:sym typeface="Lato"/>
            </a:endParaRPr>
          </a:p>
        </p:txBody>
      </p:sp>
      <p:pic>
        <p:nvPicPr>
          <p:cNvPr id="144" name="Google Shape;144;p11"/>
          <p:cNvPicPr preferRelativeResize="0"/>
          <p:nvPr/>
        </p:nvPicPr>
        <p:blipFill rotWithShape="1">
          <a:blip r:embed="rId3">
            <a:alphaModFix/>
          </a:blip>
          <a:srcRect b="0" l="0" r="0" t="0"/>
          <a:stretch/>
        </p:blipFill>
        <p:spPr>
          <a:xfrm>
            <a:off x="291175" y="1880050"/>
            <a:ext cx="8563702" cy="1302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2"/>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Notebook</a:t>
            </a:r>
            <a:endParaRPr sz="3200" u="none">
              <a:latin typeface="Lato"/>
              <a:ea typeface="Lato"/>
              <a:cs typeface="Lato"/>
              <a:sym typeface="Lato"/>
            </a:endParaRPr>
          </a:p>
        </p:txBody>
      </p:sp>
      <p:sp>
        <p:nvSpPr>
          <p:cNvPr id="150" name="Google Shape;150;p12"/>
          <p:cNvSpPr txBox="1"/>
          <p:nvPr/>
        </p:nvSpPr>
        <p:spPr>
          <a:xfrm>
            <a:off x="736025" y="1583275"/>
            <a:ext cx="49296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GB" sz="1400" u="sng" cap="none" strike="noStrike">
                <a:solidFill>
                  <a:schemeClr val="hlink"/>
                </a:solidFill>
                <a:latin typeface="Open Sans"/>
                <a:ea typeface="Open Sans"/>
                <a:cs typeface="Open Sans"/>
                <a:sym typeface="Open Sans"/>
                <a:hlinkClick r:id="rId3"/>
              </a:rPr>
              <a:t>Titanic Solution</a:t>
            </a:r>
            <a:endParaRPr b="0" i="0" sz="1400" u="none" cap="none" strike="noStrike">
              <a:solidFill>
                <a:srgbClr val="0000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3"/>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Why is this important?</a:t>
            </a:r>
            <a:endParaRPr sz="3200" u="none">
              <a:latin typeface="Lato"/>
              <a:ea typeface="Lato"/>
              <a:cs typeface="Lato"/>
              <a:sym typeface="Lato"/>
            </a:endParaRPr>
          </a:p>
        </p:txBody>
      </p:sp>
      <p:sp>
        <p:nvSpPr>
          <p:cNvPr id="156" name="Google Shape;156;p13"/>
          <p:cNvSpPr txBox="1"/>
          <p:nvPr>
            <p:ph idx="1" type="body"/>
          </p:nvPr>
        </p:nvSpPr>
        <p:spPr>
          <a:xfrm>
            <a:off x="4862725" y="3391550"/>
            <a:ext cx="3303000" cy="1147500"/>
          </a:xfrm>
          <a:prstGeom prst="rect">
            <a:avLst/>
          </a:prstGeom>
          <a:noFill/>
          <a:ln>
            <a:noFill/>
          </a:ln>
        </p:spPr>
        <p:txBody>
          <a:bodyPr anchorCtr="0" anchor="t" bIns="45700" lIns="91425" spcFirstLastPara="1" rIns="91425" wrap="square" tIns="45700">
            <a:noAutofit/>
          </a:bodyPr>
          <a:lstStyle/>
          <a:p>
            <a:pPr indent="0" lvl="0" marL="0" rtl="0" algn="ctr">
              <a:lnSpc>
                <a:spcPct val="115000"/>
              </a:lnSpc>
              <a:spcBef>
                <a:spcPts val="1000"/>
              </a:spcBef>
              <a:spcAft>
                <a:spcPts val="1200"/>
              </a:spcAft>
              <a:buSzPts val="3200"/>
              <a:buNone/>
            </a:pPr>
            <a:r>
              <a:rPr b="0" lang="en-GB" sz="1500">
                <a:latin typeface="Lato"/>
                <a:ea typeface="Lato"/>
                <a:cs typeface="Lato"/>
                <a:sym typeface="Lato"/>
              </a:rPr>
              <a:t>A system for all Big Data Seasons – analysing at-rest and in-motion</a:t>
            </a:r>
            <a:endParaRPr b="0" sz="1500">
              <a:latin typeface="Lato"/>
              <a:ea typeface="Lato"/>
              <a:cs typeface="Lato"/>
              <a:sym typeface="Lato"/>
            </a:endParaRPr>
          </a:p>
        </p:txBody>
      </p:sp>
      <p:sp>
        <p:nvSpPr>
          <p:cNvPr id="157" name="Google Shape;157;p13"/>
          <p:cNvSpPr txBox="1"/>
          <p:nvPr/>
        </p:nvSpPr>
        <p:spPr>
          <a:xfrm>
            <a:off x="1208850" y="3336050"/>
            <a:ext cx="2634600" cy="9465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1000"/>
              </a:spcBef>
              <a:spcAft>
                <a:spcPts val="1200"/>
              </a:spcAft>
              <a:buClr>
                <a:srgbClr val="000000"/>
              </a:buClr>
              <a:buSzPts val="1500"/>
              <a:buFont typeface="Arial"/>
              <a:buNone/>
            </a:pPr>
            <a:r>
              <a:rPr b="0" i="0" lang="en-GB" sz="1500" u="none" cap="none" strike="noStrike">
                <a:solidFill>
                  <a:schemeClr val="lt1"/>
                </a:solidFill>
                <a:latin typeface="Lato"/>
                <a:ea typeface="Lato"/>
                <a:cs typeface="Lato"/>
                <a:sym typeface="Lato"/>
              </a:rPr>
              <a:t>Ability to tap real-time information for real-time decisioning</a:t>
            </a:r>
            <a:endParaRPr b="0" i="0" sz="1400" u="none" cap="none" strike="noStrike">
              <a:solidFill>
                <a:srgbClr val="000000"/>
              </a:solidFill>
              <a:latin typeface="Arial"/>
              <a:ea typeface="Arial"/>
              <a:cs typeface="Arial"/>
              <a:sym typeface="Arial"/>
            </a:endParaRPr>
          </a:p>
        </p:txBody>
      </p:sp>
      <p:pic>
        <p:nvPicPr>
          <p:cNvPr id="158" name="Google Shape;158;p13"/>
          <p:cNvPicPr preferRelativeResize="0"/>
          <p:nvPr/>
        </p:nvPicPr>
        <p:blipFill rotWithShape="1">
          <a:blip r:embed="rId3">
            <a:alphaModFix/>
          </a:blip>
          <a:srcRect b="0" l="0" r="0" t="0"/>
          <a:stretch/>
        </p:blipFill>
        <p:spPr>
          <a:xfrm>
            <a:off x="1676575" y="1515700"/>
            <a:ext cx="1820349" cy="1820349"/>
          </a:xfrm>
          <a:prstGeom prst="rect">
            <a:avLst/>
          </a:prstGeom>
          <a:noFill/>
          <a:ln>
            <a:noFill/>
          </a:ln>
        </p:spPr>
      </p:pic>
      <p:pic>
        <p:nvPicPr>
          <p:cNvPr id="159" name="Google Shape;159;p13"/>
          <p:cNvPicPr preferRelativeResize="0"/>
          <p:nvPr/>
        </p:nvPicPr>
        <p:blipFill rotWithShape="1">
          <a:blip r:embed="rId4">
            <a:alphaModFix/>
          </a:blip>
          <a:srcRect b="0" l="0" r="0" t="0"/>
          <a:stretch/>
        </p:blipFill>
        <p:spPr>
          <a:xfrm>
            <a:off x="5468724" y="1610763"/>
            <a:ext cx="1979575" cy="16302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ctrTitle"/>
          </p:nvPr>
        </p:nvSpPr>
        <p:spPr>
          <a:xfrm>
            <a:off x="230675" y="744100"/>
            <a:ext cx="4886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Module 6 Summary</a:t>
            </a:r>
            <a:endParaRPr sz="3200" u="none">
              <a:latin typeface="Lato"/>
              <a:ea typeface="Lato"/>
              <a:cs typeface="Lato"/>
              <a:sym typeface="Lato"/>
            </a:endParaRPr>
          </a:p>
        </p:txBody>
      </p:sp>
      <p:sp>
        <p:nvSpPr>
          <p:cNvPr id="82" name="Google Shape;82;p2"/>
          <p:cNvSpPr txBox="1"/>
          <p:nvPr>
            <p:ph idx="1" type="body"/>
          </p:nvPr>
        </p:nvSpPr>
        <p:spPr>
          <a:xfrm>
            <a:off x="230675" y="1396850"/>
            <a:ext cx="8724900" cy="29484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0" i="1" lang="en-GB" sz="1500">
                <a:solidFill>
                  <a:schemeClr val="lt2"/>
                </a:solidFill>
                <a:latin typeface="Lato"/>
                <a:ea typeface="Lato"/>
                <a:cs typeface="Lato"/>
                <a:sym typeface="Lato"/>
              </a:rPr>
              <a:t>Spark for processing and performing analytics on massive datasets</a:t>
            </a:r>
            <a:endParaRPr b="0" i="1" sz="1500">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b="0" lang="en-GB" sz="1500" u="sng">
                <a:latin typeface="Lato"/>
                <a:ea typeface="Lato"/>
                <a:cs typeface="Lato"/>
                <a:sym typeface="Lato"/>
              </a:rPr>
              <a:t>Learning Outcomes</a:t>
            </a:r>
            <a:endParaRPr b="0" sz="1500" u="sng">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AutoNum type="arabicPeriod"/>
            </a:pPr>
            <a:r>
              <a:rPr b="0" lang="en-GB" sz="1500">
                <a:latin typeface="Lato"/>
                <a:ea typeface="Lato"/>
                <a:cs typeface="Lato"/>
                <a:sym typeface="Lato"/>
              </a:rPr>
              <a:t>Learn how to perform actions and transformations</a:t>
            </a:r>
            <a:endParaRPr b="0" sz="1500">
              <a:latin typeface="Lato"/>
              <a:ea typeface="Lato"/>
              <a:cs typeface="Lato"/>
              <a:sym typeface="Lato"/>
            </a:endParaRPr>
          </a:p>
          <a:p>
            <a:pPr indent="-323850" lvl="0" marL="457200" rtl="0" algn="l">
              <a:lnSpc>
                <a:spcPct val="115000"/>
              </a:lnSpc>
              <a:spcBef>
                <a:spcPts val="0"/>
              </a:spcBef>
              <a:spcAft>
                <a:spcPts val="0"/>
              </a:spcAft>
              <a:buClr>
                <a:schemeClr val="lt1"/>
              </a:buClr>
              <a:buSzPts val="1500"/>
              <a:buFont typeface="Lato"/>
              <a:buAutoNum type="arabicPeriod"/>
            </a:pPr>
            <a:r>
              <a:rPr b="0" lang="en-GB" sz="1500">
                <a:latin typeface="Lato"/>
                <a:ea typeface="Lato"/>
                <a:cs typeface="Lato"/>
                <a:sym typeface="Lato"/>
              </a:rPr>
              <a:t>Use the Spark Machine Learning library (MLlib)</a:t>
            </a:r>
            <a:endParaRPr/>
          </a:p>
          <a:p>
            <a:pPr indent="-323850" lvl="0" marL="457200" rtl="0" algn="l">
              <a:lnSpc>
                <a:spcPct val="115000"/>
              </a:lnSpc>
              <a:spcBef>
                <a:spcPts val="0"/>
              </a:spcBef>
              <a:spcAft>
                <a:spcPts val="0"/>
              </a:spcAft>
              <a:buClr>
                <a:schemeClr val="lt1"/>
              </a:buClr>
              <a:buSzPts val="1500"/>
              <a:buFont typeface="Lato"/>
              <a:buAutoNum type="arabicPeriod"/>
            </a:pPr>
            <a:r>
              <a:rPr b="0" lang="en-GB" sz="1500">
                <a:latin typeface="Lato"/>
                <a:ea typeface="Lato"/>
                <a:cs typeface="Lato"/>
                <a:sym typeface="Lato"/>
              </a:rPr>
              <a:t>Prepare you to work hands-on with Spark</a:t>
            </a:r>
            <a:endParaRPr b="0" sz="1500">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b="0" sz="1500">
              <a:latin typeface="Lato"/>
              <a:ea typeface="Lato"/>
              <a:cs typeface="Lato"/>
              <a:sym typeface="Lato"/>
            </a:endParaRPr>
          </a:p>
          <a:p>
            <a:pPr indent="0" lvl="0" marL="0" rtl="0" algn="ctr">
              <a:lnSpc>
                <a:spcPct val="115000"/>
              </a:lnSpc>
              <a:spcBef>
                <a:spcPts val="1200"/>
              </a:spcBef>
              <a:spcAft>
                <a:spcPts val="1200"/>
              </a:spcAft>
              <a:buClr>
                <a:schemeClr val="lt1"/>
              </a:buClr>
              <a:buSzPts val="3200"/>
              <a:buNone/>
            </a:pPr>
            <a:r>
              <a:t/>
            </a:r>
            <a:endParaRPr b="0" sz="15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3"/>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Spark and its many use cases</a:t>
            </a:r>
            <a:endParaRPr sz="3200" u="none">
              <a:latin typeface="Lato"/>
              <a:ea typeface="Lato"/>
              <a:cs typeface="Lato"/>
              <a:sym typeface="Lato"/>
            </a:endParaRPr>
          </a:p>
        </p:txBody>
      </p:sp>
      <p:sp>
        <p:nvSpPr>
          <p:cNvPr id="88" name="Google Shape;88;p3"/>
          <p:cNvSpPr txBox="1"/>
          <p:nvPr/>
        </p:nvSpPr>
        <p:spPr>
          <a:xfrm>
            <a:off x="637975" y="1568125"/>
            <a:ext cx="7608900" cy="234021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Lato"/>
                <a:ea typeface="Lato"/>
                <a:cs typeface="Lato"/>
                <a:sym typeface="Lato"/>
              </a:rPr>
              <a:t>Spark can analyze data at rest and in motion…</a:t>
            </a:r>
            <a:endParaRPr b="1" i="0" sz="1200" u="none" cap="none" strike="noStrike">
              <a:solidFill>
                <a:schemeClr val="lt1"/>
              </a:solidFill>
              <a:latin typeface="Lato"/>
              <a:ea typeface="Lato"/>
              <a:cs typeface="Lato"/>
              <a:sym typeface="Lato"/>
            </a:endParaRPr>
          </a:p>
          <a:p>
            <a:pPr indent="0" lvl="0" marL="0" marR="0" rtl="0" algn="l">
              <a:lnSpc>
                <a:spcPct val="183333"/>
              </a:lnSpc>
              <a:spcBef>
                <a:spcPts val="0"/>
              </a:spcBef>
              <a:spcAft>
                <a:spcPts val="0"/>
              </a:spcAft>
              <a:buClr>
                <a:srgbClr val="000000"/>
              </a:buClr>
              <a:buSzPts val="1250"/>
              <a:buFont typeface="Arial"/>
              <a:buNone/>
            </a:pPr>
            <a:r>
              <a:rPr b="0" i="0" lang="en-GB" sz="1250" u="none" cap="none" strike="noStrike">
                <a:solidFill>
                  <a:srgbClr val="222222"/>
                </a:solidFill>
                <a:highlight>
                  <a:srgbClr val="FFFFFF"/>
                </a:highlight>
                <a:latin typeface="Lato"/>
                <a:ea typeface="Lato"/>
                <a:cs typeface="Lato"/>
                <a:sym typeface="Lato"/>
              </a:rPr>
              <a:t>According to IBM, 60% of all sensory information loses value in a few milliseconds if it is not acted on</a:t>
            </a:r>
            <a:endParaRPr b="1" i="0" sz="1000" u="none" cap="none" strike="noStrike">
              <a:solidFill>
                <a:schemeClr val="lt1"/>
              </a:solidFill>
              <a:latin typeface="Lato"/>
              <a:ea typeface="Lato"/>
              <a:cs typeface="Lato"/>
              <a:sym typeface="Lato"/>
            </a:endParaRPr>
          </a:p>
          <a:p>
            <a:pPr indent="-298450" lvl="0" marL="457200" marR="0" rtl="0" algn="l">
              <a:lnSpc>
                <a:spcPct val="115000"/>
              </a:lnSpc>
              <a:spcBef>
                <a:spcPts val="1200"/>
              </a:spcBef>
              <a:spcAft>
                <a:spcPts val="0"/>
              </a:spcAft>
              <a:buClr>
                <a:schemeClr val="lt1"/>
              </a:buClr>
              <a:buSzPts val="1100"/>
              <a:buFont typeface="Lato"/>
              <a:buChar char="●"/>
            </a:pPr>
            <a:r>
              <a:rPr b="0" i="0" lang="en-GB" sz="1100" u="none" cap="none" strike="noStrike">
                <a:solidFill>
                  <a:schemeClr val="lt1"/>
                </a:solidFill>
                <a:latin typeface="Lato"/>
                <a:ea typeface="Lato"/>
                <a:cs typeface="Lato"/>
                <a:sym typeface="Lato"/>
              </a:rPr>
              <a:t>Retailers keeping track of the number of people who have said positive things about it’s products today on social media</a:t>
            </a:r>
            <a:endParaRPr b="0" i="0" sz="1100" u="none" cap="none" strike="noStrike">
              <a:solidFill>
                <a:schemeClr val="lt1"/>
              </a:solidFill>
              <a:latin typeface="Lato"/>
              <a:ea typeface="Lato"/>
              <a:cs typeface="Lato"/>
              <a:sym typeface="Lato"/>
            </a:endParaRPr>
          </a:p>
          <a:p>
            <a:pPr indent="-298450" lvl="0" marL="457200" marR="0" rtl="0" algn="l">
              <a:lnSpc>
                <a:spcPct val="115000"/>
              </a:lnSpc>
              <a:spcBef>
                <a:spcPts val="0"/>
              </a:spcBef>
              <a:spcAft>
                <a:spcPts val="0"/>
              </a:spcAft>
              <a:buClr>
                <a:schemeClr val="lt1"/>
              </a:buClr>
              <a:buSzPts val="1100"/>
              <a:buFont typeface="Lato"/>
              <a:buChar char="●"/>
            </a:pPr>
            <a:r>
              <a:rPr b="0" i="0" lang="en-GB" sz="1100" u="none" cap="none" strike="noStrike">
                <a:solidFill>
                  <a:schemeClr val="lt1"/>
                </a:solidFill>
                <a:latin typeface="Lato"/>
                <a:ea typeface="Lato"/>
                <a:cs typeface="Lato"/>
                <a:sym typeface="Lato"/>
              </a:rPr>
              <a:t>A law enforcement agency looking for suspects using data from traffic CCTV</a:t>
            </a:r>
            <a:endParaRPr b="0" i="0" sz="1100" u="none" cap="none" strike="noStrike">
              <a:solidFill>
                <a:schemeClr val="lt1"/>
              </a:solidFill>
              <a:latin typeface="Lato"/>
              <a:ea typeface="Lato"/>
              <a:cs typeface="Lato"/>
              <a:sym typeface="Lato"/>
            </a:endParaRPr>
          </a:p>
          <a:p>
            <a:pPr indent="-298450" lvl="0" marL="457200" marR="0" rtl="0" algn="l">
              <a:lnSpc>
                <a:spcPct val="115000"/>
              </a:lnSpc>
              <a:spcBef>
                <a:spcPts val="0"/>
              </a:spcBef>
              <a:spcAft>
                <a:spcPts val="0"/>
              </a:spcAft>
              <a:buClr>
                <a:schemeClr val="lt1"/>
              </a:buClr>
              <a:buSzPts val="1100"/>
              <a:buFont typeface="Lato"/>
              <a:buChar char="●"/>
            </a:pPr>
            <a:r>
              <a:rPr b="0" i="0" lang="en-GB" sz="1100" u="none" cap="none" strike="noStrike">
                <a:solidFill>
                  <a:schemeClr val="lt1"/>
                </a:solidFill>
                <a:latin typeface="Lato"/>
                <a:ea typeface="Lato"/>
                <a:cs typeface="Lato"/>
                <a:sym typeface="Lato"/>
              </a:rPr>
              <a:t>Banks detecting anomalies in customer purchase behaviour to detect fraudulent activities (in near real-time).  Huge amounts of log data can be combined with external data sources to assess anomalies and breaches.</a:t>
            </a:r>
            <a:endParaRPr b="0" i="0" sz="1100" u="none" cap="none" strike="noStrike">
              <a:solidFill>
                <a:schemeClr val="lt1"/>
              </a:solidFill>
              <a:latin typeface="Lato"/>
              <a:ea typeface="Lato"/>
              <a:cs typeface="Lato"/>
              <a:sym typeface="Lato"/>
            </a:endParaRPr>
          </a:p>
          <a:p>
            <a:pPr indent="-298450" lvl="0" marL="457200" marR="0" rtl="0" algn="l">
              <a:lnSpc>
                <a:spcPct val="115000"/>
              </a:lnSpc>
              <a:spcBef>
                <a:spcPts val="0"/>
              </a:spcBef>
              <a:spcAft>
                <a:spcPts val="0"/>
              </a:spcAft>
              <a:buClr>
                <a:schemeClr val="lt1"/>
              </a:buClr>
              <a:buSzPts val="1100"/>
              <a:buFont typeface="Lato"/>
              <a:buChar char="●"/>
            </a:pPr>
            <a:r>
              <a:rPr b="0" i="0" lang="en-GB" sz="1100" u="none" cap="none" strike="noStrike">
                <a:solidFill>
                  <a:schemeClr val="lt1"/>
                </a:solidFill>
                <a:latin typeface="Lato"/>
                <a:ea typeface="Lato"/>
                <a:cs typeface="Lato"/>
                <a:sym typeface="Lato"/>
              </a:rPr>
              <a:t>In the computer games industry, processing real-time in-game events to be able to respond immediately</a:t>
            </a:r>
            <a:endParaRPr b="0" i="0" sz="1100" u="none" cap="none" strike="noStrike">
              <a:solidFill>
                <a:schemeClr val="lt1"/>
              </a:solidFill>
              <a:latin typeface="Lato"/>
              <a:ea typeface="Lato"/>
              <a:cs typeface="Lato"/>
              <a:sym typeface="Lato"/>
            </a:endParaRPr>
          </a:p>
          <a:p>
            <a:pPr indent="-298450" lvl="0" marL="457200" marR="0" rtl="0" algn="l">
              <a:lnSpc>
                <a:spcPct val="115000"/>
              </a:lnSpc>
              <a:spcBef>
                <a:spcPts val="0"/>
              </a:spcBef>
              <a:spcAft>
                <a:spcPts val="0"/>
              </a:spcAft>
              <a:buClr>
                <a:schemeClr val="lt1"/>
              </a:buClr>
              <a:buSzPts val="1100"/>
              <a:buFont typeface="Lato"/>
              <a:buChar char="●"/>
            </a:pPr>
            <a:r>
              <a:rPr b="0" i="0" lang="en-GB" sz="1100" u="none" cap="none" strike="noStrike">
                <a:solidFill>
                  <a:schemeClr val="lt1"/>
                </a:solidFill>
                <a:latin typeface="Lato"/>
                <a:ea typeface="Lato"/>
                <a:cs typeface="Lato"/>
                <a:sym typeface="Lato"/>
              </a:rPr>
              <a:t>E-commerce personalized recommendations can be generated by clustering customer transactions and combining customer comments/product reviews to adapt recommendations</a:t>
            </a:r>
            <a:endParaRPr b="0" i="0" sz="1100" u="none" cap="none" strike="noStrike">
              <a:solidFill>
                <a:schemeClr val="l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4"/>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Machine Learning with Spark</a:t>
            </a:r>
            <a:endParaRPr sz="3200" u="none">
              <a:latin typeface="Lato"/>
              <a:ea typeface="Lato"/>
              <a:cs typeface="Lato"/>
              <a:sym typeface="Lato"/>
            </a:endParaRPr>
          </a:p>
        </p:txBody>
      </p:sp>
      <p:sp>
        <p:nvSpPr>
          <p:cNvPr id="94" name="Google Shape;94;p4"/>
          <p:cNvSpPr txBox="1"/>
          <p:nvPr/>
        </p:nvSpPr>
        <p:spPr>
          <a:xfrm>
            <a:off x="1416200" y="4313575"/>
            <a:ext cx="5088000" cy="498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100"/>
              </a:spcBef>
              <a:spcAft>
                <a:spcPts val="700"/>
              </a:spcAft>
              <a:buClr>
                <a:srgbClr val="000000"/>
              </a:buClr>
              <a:buSzPts val="800"/>
              <a:buFont typeface="Arial"/>
              <a:buNone/>
            </a:pPr>
            <a:r>
              <a:rPr b="1" i="0" lang="en-GB" sz="800" u="none" cap="none" strike="noStrike">
                <a:solidFill>
                  <a:schemeClr val="lt1"/>
                </a:solidFill>
                <a:latin typeface="Lato"/>
                <a:ea typeface="Lato"/>
                <a:cs typeface="Lato"/>
                <a:sym typeface="Lato"/>
              </a:rPr>
              <a:t>Source: </a:t>
            </a:r>
            <a:r>
              <a:rPr b="0" i="0" lang="en-GB" sz="800" u="none" cap="none" strike="noStrike">
                <a:solidFill>
                  <a:schemeClr val="lt1"/>
                </a:solidFill>
                <a:latin typeface="Lato"/>
                <a:ea typeface="Lato"/>
                <a:cs typeface="Lato"/>
                <a:sym typeface="Lato"/>
              </a:rPr>
              <a:t>https://data-flair.training/blogs/wp-content/uploads/sites/2/2018/01/Machine-Learning-Algorithms-in-Spark-01.jpg</a:t>
            </a:r>
            <a:endParaRPr b="0" i="0" sz="800" u="none" cap="none" strike="noStrike">
              <a:solidFill>
                <a:schemeClr val="lt1"/>
              </a:solidFill>
              <a:latin typeface="Lato"/>
              <a:ea typeface="Lato"/>
              <a:cs typeface="Lato"/>
              <a:sym typeface="Lato"/>
            </a:endParaRPr>
          </a:p>
        </p:txBody>
      </p:sp>
      <p:pic>
        <p:nvPicPr>
          <p:cNvPr id="95" name="Google Shape;95;p4">
            <a:hlinkClick r:id="rId3"/>
          </p:cNvPr>
          <p:cNvPicPr preferRelativeResize="0"/>
          <p:nvPr/>
        </p:nvPicPr>
        <p:blipFill rotWithShape="1">
          <a:blip r:embed="rId4">
            <a:alphaModFix/>
          </a:blip>
          <a:srcRect b="0" l="0" r="0" t="0"/>
          <a:stretch/>
        </p:blipFill>
        <p:spPr>
          <a:xfrm>
            <a:off x="1466500" y="1531675"/>
            <a:ext cx="5037549" cy="26363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Machine Learning with Spark</a:t>
            </a:r>
            <a:endParaRPr sz="3200" u="none">
              <a:latin typeface="Lato"/>
              <a:ea typeface="Lato"/>
              <a:cs typeface="Lato"/>
              <a:sym typeface="Lato"/>
            </a:endParaRPr>
          </a:p>
        </p:txBody>
      </p:sp>
      <p:pic>
        <p:nvPicPr>
          <p:cNvPr id="101" name="Google Shape;101;p5"/>
          <p:cNvPicPr preferRelativeResize="0"/>
          <p:nvPr/>
        </p:nvPicPr>
        <p:blipFill rotWithShape="1">
          <a:blip r:embed="rId3">
            <a:alphaModFix/>
          </a:blip>
          <a:srcRect b="0" l="0" r="0" t="0"/>
          <a:stretch/>
        </p:blipFill>
        <p:spPr>
          <a:xfrm>
            <a:off x="1039976" y="1451750"/>
            <a:ext cx="6919224" cy="3281350"/>
          </a:xfrm>
          <a:prstGeom prst="rect">
            <a:avLst/>
          </a:prstGeom>
          <a:noFill/>
          <a:ln>
            <a:noFill/>
          </a:ln>
        </p:spPr>
      </p:pic>
      <p:sp>
        <p:nvSpPr>
          <p:cNvPr id="102" name="Google Shape;102;p5"/>
          <p:cNvSpPr txBox="1"/>
          <p:nvPr/>
        </p:nvSpPr>
        <p:spPr>
          <a:xfrm>
            <a:off x="963775" y="4692025"/>
            <a:ext cx="3000000" cy="276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chemeClr val="lt1"/>
                </a:solidFill>
                <a:latin typeface="Arial"/>
                <a:ea typeface="Arial"/>
                <a:cs typeface="Arial"/>
                <a:sym typeface="Arial"/>
              </a:rPr>
              <a:t>Source: https://www.qubole.com/developers/spark-getting-started-guide/workflow</a:t>
            </a:r>
            <a:endParaRPr b="0" i="0" sz="600" u="none" cap="none" strike="noStrike">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6"/>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Machine Learning with Spark</a:t>
            </a:r>
            <a:endParaRPr sz="3200" u="none">
              <a:latin typeface="Lato"/>
              <a:ea typeface="Lato"/>
              <a:cs typeface="Lato"/>
              <a:sym typeface="Lato"/>
            </a:endParaRPr>
          </a:p>
        </p:txBody>
      </p:sp>
      <p:sp>
        <p:nvSpPr>
          <p:cNvPr id="108" name="Google Shape;108;p6"/>
          <p:cNvSpPr txBox="1"/>
          <p:nvPr/>
        </p:nvSpPr>
        <p:spPr>
          <a:xfrm>
            <a:off x="497150" y="1443525"/>
            <a:ext cx="7621200" cy="28230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100"/>
              </a:spcBef>
              <a:spcAft>
                <a:spcPts val="0"/>
              </a:spcAft>
              <a:buClr>
                <a:srgbClr val="000000"/>
              </a:buClr>
              <a:buSzPts val="1200"/>
              <a:buFont typeface="Arial"/>
              <a:buNone/>
            </a:pPr>
            <a:r>
              <a:rPr b="1" i="0" lang="en-GB" sz="1200" u="none" cap="none" strike="noStrike">
                <a:solidFill>
                  <a:schemeClr val="lt1"/>
                </a:solidFill>
                <a:latin typeface="Lato"/>
                <a:ea typeface="Lato"/>
                <a:cs typeface="Lato"/>
                <a:sym typeface="Lato"/>
              </a:rPr>
              <a:t>ML Algorithms: </a:t>
            </a:r>
            <a:r>
              <a:rPr b="0" i="0" lang="en-GB" sz="1200" u="none" cap="none" strike="noStrike">
                <a:solidFill>
                  <a:schemeClr val="lt1"/>
                </a:solidFill>
                <a:latin typeface="Lato"/>
                <a:ea typeface="Lato"/>
                <a:cs typeface="Lato"/>
                <a:sym typeface="Lato"/>
              </a:rPr>
              <a:t>Common learning algorithms such as classification, regression, clustering, and collaborative filtering.</a:t>
            </a:r>
            <a:endParaRPr b="0" i="0" sz="1200" u="none" cap="none" strike="noStrike">
              <a:solidFill>
                <a:schemeClr val="lt1"/>
              </a:solidFill>
              <a:latin typeface="Lato"/>
              <a:ea typeface="Lato"/>
              <a:cs typeface="Lato"/>
              <a:sym typeface="Lato"/>
            </a:endParaRPr>
          </a:p>
          <a:p>
            <a:pPr indent="0" lvl="0" marL="0" marR="0" rtl="0" algn="l">
              <a:lnSpc>
                <a:spcPct val="115000"/>
              </a:lnSpc>
              <a:spcBef>
                <a:spcPts val="1100"/>
              </a:spcBef>
              <a:spcAft>
                <a:spcPts val="0"/>
              </a:spcAft>
              <a:buClr>
                <a:srgbClr val="000000"/>
              </a:buClr>
              <a:buSzPts val="1200"/>
              <a:buFont typeface="Arial"/>
              <a:buNone/>
            </a:pPr>
            <a:r>
              <a:rPr b="1" i="0" lang="en-GB" sz="1200" u="none" cap="none" strike="noStrike">
                <a:solidFill>
                  <a:schemeClr val="lt1"/>
                </a:solidFill>
                <a:latin typeface="Lato"/>
                <a:ea typeface="Lato"/>
                <a:cs typeface="Lato"/>
                <a:sym typeface="Lato"/>
              </a:rPr>
              <a:t>Featurization</a:t>
            </a:r>
            <a:r>
              <a:rPr b="0" i="0" lang="en-GB" sz="1200" u="none" cap="none" strike="noStrike">
                <a:solidFill>
                  <a:schemeClr val="lt1"/>
                </a:solidFill>
                <a:latin typeface="Lato"/>
                <a:ea typeface="Lato"/>
                <a:cs typeface="Lato"/>
                <a:sym typeface="Lato"/>
              </a:rPr>
              <a:t>: Feature extraction, transformation, dimensionality reduction, and selection.</a:t>
            </a:r>
            <a:endParaRPr b="0" i="0" sz="1200" u="none" cap="none" strike="noStrike">
              <a:solidFill>
                <a:schemeClr val="lt1"/>
              </a:solidFill>
              <a:latin typeface="Lato"/>
              <a:ea typeface="Lato"/>
              <a:cs typeface="Lato"/>
              <a:sym typeface="Lato"/>
            </a:endParaRPr>
          </a:p>
          <a:p>
            <a:pPr indent="0" lvl="0" marL="0" marR="0" rtl="0" algn="l">
              <a:lnSpc>
                <a:spcPct val="115000"/>
              </a:lnSpc>
              <a:spcBef>
                <a:spcPts val="1100"/>
              </a:spcBef>
              <a:spcAft>
                <a:spcPts val="0"/>
              </a:spcAft>
              <a:buClr>
                <a:srgbClr val="000000"/>
              </a:buClr>
              <a:buSzPts val="1200"/>
              <a:buFont typeface="Arial"/>
              <a:buNone/>
            </a:pPr>
            <a:r>
              <a:rPr b="1" i="0" lang="en-GB" sz="1200" u="none" cap="none" strike="noStrike">
                <a:solidFill>
                  <a:schemeClr val="lt1"/>
                </a:solidFill>
                <a:latin typeface="Lato"/>
                <a:ea typeface="Lato"/>
                <a:cs typeface="Lato"/>
                <a:sym typeface="Lato"/>
              </a:rPr>
              <a:t>Pipelines</a:t>
            </a:r>
            <a:r>
              <a:rPr b="0" i="0" lang="en-GB" sz="1200" u="none" cap="none" strike="noStrike">
                <a:solidFill>
                  <a:schemeClr val="lt1"/>
                </a:solidFill>
                <a:latin typeface="Lato"/>
                <a:ea typeface="Lato"/>
                <a:cs typeface="Lato"/>
                <a:sym typeface="Lato"/>
              </a:rPr>
              <a:t>: Tools for constructing, evaluating, and tuning ML pipelines.</a:t>
            </a:r>
            <a:endParaRPr b="0" i="0" sz="1200" u="none" cap="none" strike="noStrike">
              <a:solidFill>
                <a:schemeClr val="lt1"/>
              </a:solidFill>
              <a:latin typeface="Lato"/>
              <a:ea typeface="Lato"/>
              <a:cs typeface="Lato"/>
              <a:sym typeface="Lato"/>
            </a:endParaRPr>
          </a:p>
          <a:p>
            <a:pPr indent="0" lvl="0" marL="0" marR="0" rtl="0" algn="l">
              <a:lnSpc>
                <a:spcPct val="115000"/>
              </a:lnSpc>
              <a:spcBef>
                <a:spcPts val="1100"/>
              </a:spcBef>
              <a:spcAft>
                <a:spcPts val="0"/>
              </a:spcAft>
              <a:buClr>
                <a:srgbClr val="000000"/>
              </a:buClr>
              <a:buSzPts val="1200"/>
              <a:buFont typeface="Arial"/>
              <a:buNone/>
            </a:pPr>
            <a:r>
              <a:rPr b="1" i="0" lang="en-GB" sz="1200" u="none" cap="none" strike="noStrike">
                <a:solidFill>
                  <a:schemeClr val="lt1"/>
                </a:solidFill>
                <a:latin typeface="Lato"/>
                <a:ea typeface="Lato"/>
                <a:cs typeface="Lato"/>
                <a:sym typeface="Lato"/>
              </a:rPr>
              <a:t>Persistence</a:t>
            </a:r>
            <a:r>
              <a:rPr b="0" i="0" lang="en-GB" sz="1200" u="none" cap="none" strike="noStrike">
                <a:solidFill>
                  <a:schemeClr val="lt1"/>
                </a:solidFill>
                <a:latin typeface="Lato"/>
                <a:ea typeface="Lato"/>
                <a:cs typeface="Lato"/>
                <a:sym typeface="Lato"/>
              </a:rPr>
              <a:t>: Tools for saving and loading algorithms, models, and/or pipelines.</a:t>
            </a:r>
            <a:endParaRPr b="0" i="0" sz="1200" u="none" cap="none" strike="noStrike">
              <a:solidFill>
                <a:schemeClr val="lt1"/>
              </a:solidFill>
              <a:latin typeface="Lato"/>
              <a:ea typeface="Lato"/>
              <a:cs typeface="Lato"/>
              <a:sym typeface="Lato"/>
            </a:endParaRPr>
          </a:p>
          <a:p>
            <a:pPr indent="0" lvl="0" marL="0" marR="0" rtl="0" algn="l">
              <a:lnSpc>
                <a:spcPct val="115000"/>
              </a:lnSpc>
              <a:spcBef>
                <a:spcPts val="1100"/>
              </a:spcBef>
              <a:spcAft>
                <a:spcPts val="0"/>
              </a:spcAft>
              <a:buClr>
                <a:srgbClr val="000000"/>
              </a:buClr>
              <a:buSzPts val="1200"/>
              <a:buFont typeface="Arial"/>
              <a:buNone/>
            </a:pPr>
            <a:r>
              <a:rPr b="1" i="0" lang="en-GB" sz="1200" u="none" cap="none" strike="noStrike">
                <a:solidFill>
                  <a:schemeClr val="lt1"/>
                </a:solidFill>
                <a:latin typeface="Lato"/>
                <a:ea typeface="Lato"/>
                <a:cs typeface="Lato"/>
                <a:sym typeface="Lato"/>
              </a:rPr>
              <a:t>Utilities</a:t>
            </a:r>
            <a:r>
              <a:rPr b="0" i="0" lang="en-GB" sz="1200" u="none" cap="none" strike="noStrike">
                <a:solidFill>
                  <a:schemeClr val="lt1"/>
                </a:solidFill>
                <a:latin typeface="Lato"/>
                <a:ea typeface="Lato"/>
                <a:cs typeface="Lato"/>
                <a:sym typeface="Lato"/>
              </a:rPr>
              <a:t>: Tools for linear algebra, statistics, data handling, etc.</a:t>
            </a:r>
            <a:endParaRPr b="0" i="0" sz="1200" u="none" cap="none" strike="noStrike">
              <a:solidFill>
                <a:schemeClr val="lt1"/>
              </a:solidFill>
              <a:latin typeface="Lato"/>
              <a:ea typeface="Lato"/>
              <a:cs typeface="Lato"/>
              <a:sym typeface="Lato"/>
            </a:endParaRPr>
          </a:p>
          <a:p>
            <a:pPr indent="0" lvl="0" marL="0" marR="0" rtl="0" algn="l">
              <a:lnSpc>
                <a:spcPct val="115000"/>
              </a:lnSpc>
              <a:spcBef>
                <a:spcPts val="1100"/>
              </a:spcBef>
              <a:spcAft>
                <a:spcPts val="0"/>
              </a:spcAft>
              <a:buClr>
                <a:srgbClr val="000000"/>
              </a:buClr>
              <a:buSzPts val="1200"/>
              <a:buFont typeface="Arial"/>
              <a:buNone/>
            </a:pPr>
            <a:r>
              <a:rPr b="0" i="0" lang="en-GB" sz="1200" u="none" cap="none" strike="noStrike">
                <a:solidFill>
                  <a:schemeClr val="lt1"/>
                </a:solidFill>
                <a:latin typeface="Lato"/>
                <a:ea typeface="Lato"/>
                <a:cs typeface="Lato"/>
                <a:sym typeface="Lato"/>
              </a:rPr>
              <a:t>A </a:t>
            </a:r>
            <a:r>
              <a:rPr b="1" i="0" lang="en-GB" sz="1200" u="none" cap="none" strike="noStrike">
                <a:solidFill>
                  <a:schemeClr val="lt1"/>
                </a:solidFill>
                <a:latin typeface="Lato"/>
                <a:ea typeface="Lato"/>
                <a:cs typeface="Lato"/>
                <a:sym typeface="Lato"/>
              </a:rPr>
              <a:t>Transformer</a:t>
            </a:r>
            <a:r>
              <a:rPr b="0" i="0" lang="en-GB" sz="1200" u="none" cap="none" strike="noStrike">
                <a:solidFill>
                  <a:schemeClr val="lt1"/>
                </a:solidFill>
                <a:latin typeface="Lato"/>
                <a:ea typeface="Lato"/>
                <a:cs typeface="Lato"/>
                <a:sym typeface="Lato"/>
              </a:rPr>
              <a:t> takes a Spark DataFrame as input and produces an altered DataFrame as output.</a:t>
            </a:r>
            <a:endParaRPr b="0" i="0" sz="1200" u="none" cap="none" strike="noStrike">
              <a:solidFill>
                <a:schemeClr val="lt1"/>
              </a:solidFill>
              <a:latin typeface="Lato"/>
              <a:ea typeface="Lato"/>
              <a:cs typeface="Lato"/>
              <a:sym typeface="Lato"/>
            </a:endParaRPr>
          </a:p>
          <a:p>
            <a:pPr indent="0" lvl="0" marL="0" marR="0" rtl="0" algn="l">
              <a:lnSpc>
                <a:spcPct val="115000"/>
              </a:lnSpc>
              <a:spcBef>
                <a:spcPts val="1100"/>
              </a:spcBef>
              <a:spcAft>
                <a:spcPts val="700"/>
              </a:spcAft>
              <a:buClr>
                <a:srgbClr val="000000"/>
              </a:buClr>
              <a:buSzPts val="1200"/>
              <a:buFont typeface="Arial"/>
              <a:buNone/>
            </a:pPr>
            <a:r>
              <a:rPr b="0" i="0" lang="en-GB" sz="1200" u="none" cap="none" strike="noStrike">
                <a:solidFill>
                  <a:schemeClr val="lt1"/>
                </a:solidFill>
                <a:latin typeface="Lato"/>
                <a:ea typeface="Lato"/>
                <a:cs typeface="Lato"/>
                <a:sym typeface="Lato"/>
              </a:rPr>
              <a:t>An </a:t>
            </a:r>
            <a:r>
              <a:rPr b="1" i="0" lang="en-GB" sz="1200" u="none" cap="none" strike="noStrike">
                <a:solidFill>
                  <a:schemeClr val="lt1"/>
                </a:solidFill>
                <a:latin typeface="Lato"/>
                <a:ea typeface="Lato"/>
                <a:cs typeface="Lato"/>
                <a:sym typeface="Lato"/>
              </a:rPr>
              <a:t>Estimator</a:t>
            </a:r>
            <a:r>
              <a:rPr b="0" i="0" lang="en-GB" sz="1200" u="none" cap="none" strike="noStrike">
                <a:solidFill>
                  <a:schemeClr val="lt1"/>
                </a:solidFill>
                <a:latin typeface="Lato"/>
                <a:ea typeface="Lato"/>
                <a:cs typeface="Lato"/>
                <a:sym typeface="Lato"/>
              </a:rPr>
              <a:t> is an algorithm which has a fit method, usually a machine learning model. When given an appropriate DataFrame as input it can create a model. </a:t>
            </a:r>
            <a:endParaRPr b="0" i="0" sz="1200" u="none" cap="none" strike="noStrike">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Common Spark Functions</a:t>
            </a:r>
            <a:endParaRPr sz="3200" u="none">
              <a:latin typeface="Lato"/>
              <a:ea typeface="Lato"/>
              <a:cs typeface="Lato"/>
              <a:sym typeface="Lato"/>
            </a:endParaRPr>
          </a:p>
        </p:txBody>
      </p:sp>
      <p:sp>
        <p:nvSpPr>
          <p:cNvPr id="114" name="Google Shape;114;p7"/>
          <p:cNvSpPr txBox="1"/>
          <p:nvPr>
            <p:ph idx="1" type="body"/>
          </p:nvPr>
        </p:nvSpPr>
        <p:spPr>
          <a:xfrm>
            <a:off x="230675" y="1396850"/>
            <a:ext cx="5654400" cy="3393000"/>
          </a:xfrm>
          <a:prstGeom prst="rect">
            <a:avLst/>
          </a:prstGeom>
          <a:noFill/>
          <a:ln>
            <a:noFill/>
          </a:ln>
        </p:spPr>
        <p:txBody>
          <a:bodyPr anchorCtr="0" anchor="t" bIns="45700" lIns="91425" spcFirstLastPara="1" rIns="91425" wrap="square" tIns="45700">
            <a:noAutofit/>
          </a:bodyPr>
          <a:lstStyle/>
          <a:p>
            <a:pPr indent="-304800" lvl="0" marL="457200" rtl="0" algn="l">
              <a:lnSpc>
                <a:spcPct val="115000"/>
              </a:lnSpc>
              <a:spcBef>
                <a:spcPts val="0"/>
              </a:spcBef>
              <a:spcAft>
                <a:spcPts val="0"/>
              </a:spcAft>
              <a:buSzPts val="1200"/>
              <a:buFont typeface="Lato"/>
              <a:buChar char="●"/>
            </a:pPr>
            <a:r>
              <a:rPr b="0" lang="en-GB" sz="1200">
                <a:latin typeface="Lato"/>
                <a:ea typeface="Lato"/>
                <a:cs typeface="Lato"/>
                <a:sym typeface="Lato"/>
              </a:rPr>
              <a:t>How to iterate a dataset like a loop</a:t>
            </a:r>
            <a:endParaRPr b="0" sz="1200">
              <a:latin typeface="Lato"/>
              <a:ea typeface="Lato"/>
              <a:cs typeface="Lato"/>
              <a:sym typeface="Lato"/>
            </a:endParaRPr>
          </a:p>
        </p:txBody>
      </p:sp>
      <p:pic>
        <p:nvPicPr>
          <p:cNvPr id="115" name="Google Shape;115;p7"/>
          <p:cNvPicPr preferRelativeResize="0"/>
          <p:nvPr/>
        </p:nvPicPr>
        <p:blipFill rotWithShape="1">
          <a:blip r:embed="rId3">
            <a:alphaModFix/>
          </a:blip>
          <a:srcRect b="0" l="0" r="0" t="0"/>
          <a:stretch/>
        </p:blipFill>
        <p:spPr>
          <a:xfrm>
            <a:off x="773925" y="1740525"/>
            <a:ext cx="4923546" cy="2773575"/>
          </a:xfrm>
          <a:prstGeom prst="rect">
            <a:avLst/>
          </a:prstGeom>
          <a:noFill/>
          <a:ln>
            <a:noFill/>
          </a:ln>
        </p:spPr>
      </p:pic>
      <p:sp>
        <p:nvSpPr>
          <p:cNvPr id="116" name="Google Shape;116;p7"/>
          <p:cNvSpPr txBox="1"/>
          <p:nvPr/>
        </p:nvSpPr>
        <p:spPr>
          <a:xfrm>
            <a:off x="773925" y="4473775"/>
            <a:ext cx="4923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lt1"/>
                </a:solidFill>
                <a:latin typeface="Open Sans"/>
                <a:ea typeface="Open Sans"/>
                <a:cs typeface="Open Sans"/>
                <a:sym typeface="Open Sans"/>
              </a:rPr>
              <a:t>Source: https://data-flair.training/blogs/apache-spark-map-vs-flatmap/#:~:text=Spark%20Map%20function%20takes%20one,the%20same%20number%20of%20records.</a:t>
            </a:r>
            <a:endParaRPr b="0" i="0" sz="800" u="none" cap="none" strike="noStrike">
              <a:solidFill>
                <a:schemeClr val="lt1"/>
              </a:solidFill>
              <a:latin typeface="Arial"/>
              <a:ea typeface="Arial"/>
              <a:cs typeface="Arial"/>
              <a:sym typeface="Arial"/>
            </a:endParaRPr>
          </a:p>
        </p:txBody>
      </p:sp>
      <p:sp>
        <p:nvSpPr>
          <p:cNvPr id="117" name="Google Shape;117;p7"/>
          <p:cNvSpPr txBox="1"/>
          <p:nvPr/>
        </p:nvSpPr>
        <p:spPr>
          <a:xfrm>
            <a:off x="5836050" y="1668025"/>
            <a:ext cx="3000000" cy="1569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Helvetica Neue"/>
                <a:ea typeface="Helvetica Neue"/>
                <a:cs typeface="Helvetica Neue"/>
                <a:sym typeface="Helvetica Neue"/>
              </a:rPr>
              <a:t>Example 1:</a:t>
            </a:r>
            <a:endParaRPr b="0" i="0" sz="10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Courier New"/>
                <a:ea typeface="Courier New"/>
                <a:cs typeface="Courier New"/>
                <a:sym typeface="Courier New"/>
              </a:rPr>
              <a:t>sc.parallelize([3,4,5]).map(lambda x: range(1,x)).collect() </a:t>
            </a:r>
            <a:endParaRPr b="0" i="0" sz="1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000"/>
              <a:buFont typeface="Arial"/>
              <a:buNone/>
            </a:pPr>
            <a:r>
              <a:t/>
            </a:r>
            <a:endParaRPr b="1" i="0" sz="1000" u="none" cap="none" strike="noStrike">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Helvetica Neue"/>
                <a:ea typeface="Helvetica Neue"/>
                <a:cs typeface="Helvetica Neue"/>
                <a:sym typeface="Helvetica Neue"/>
              </a:rPr>
              <a:t>NOTE</a:t>
            </a:r>
            <a:r>
              <a:rPr b="0" i="0" lang="en-GB" sz="1000" u="none" cap="none" strike="noStrike">
                <a:solidFill>
                  <a:schemeClr val="lt1"/>
                </a:solidFill>
                <a:latin typeface="Helvetica Neue"/>
                <a:ea typeface="Helvetica Neue"/>
                <a:cs typeface="Helvetica Neue"/>
                <a:sym typeface="Helvetica Neue"/>
              </a:rPr>
              <a:t>: </a:t>
            </a:r>
            <a:r>
              <a:rPr b="0" i="0" lang="en-GB" sz="1000" u="none" cap="none" strike="noStrike">
                <a:solidFill>
                  <a:schemeClr val="lt1"/>
                </a:solidFill>
                <a:latin typeface="Courier New"/>
                <a:ea typeface="Courier New"/>
                <a:cs typeface="Courier New"/>
                <a:sym typeface="Courier New"/>
              </a:rPr>
              <a:t>collect</a:t>
            </a:r>
            <a:r>
              <a:rPr b="0" i="0" lang="en-GB" sz="1000" u="none" cap="none" strike="noStrike">
                <a:solidFill>
                  <a:schemeClr val="lt1"/>
                </a:solidFill>
                <a:latin typeface="Helvetica Neue"/>
                <a:ea typeface="Helvetica Neue"/>
                <a:cs typeface="Helvetica Neue"/>
                <a:sym typeface="Helvetica Neue"/>
              </a:rPr>
              <a:t>: collect returns the elements of the RDD back to the driver program.</a:t>
            </a:r>
            <a:endParaRPr b="0" i="0" sz="1000" u="none" cap="none" strike="noStrike">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000"/>
              <a:buFont typeface="Arial"/>
              <a:buNone/>
            </a:pPr>
            <a:r>
              <a:t/>
            </a:r>
            <a:endParaRPr b="0" i="0" sz="1000" u="none" cap="none" strike="noStrike">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Helvetica Neue"/>
                <a:ea typeface="Helvetica Neue"/>
                <a:cs typeface="Helvetica Neue"/>
                <a:sym typeface="Helvetica Neue"/>
              </a:rPr>
              <a:t>Output:</a:t>
            </a:r>
            <a:r>
              <a:rPr b="0" i="0" lang="en-GB" sz="1000" u="none" cap="none" strike="noStrike">
                <a:solidFill>
                  <a:schemeClr val="lt1"/>
                </a:solidFill>
                <a:latin typeface="Helvetica Neue"/>
                <a:ea typeface="Helvetica Neue"/>
                <a:cs typeface="Helvetica Neue"/>
                <a:sym typeface="Helvetica Neue"/>
              </a:rPr>
              <a:t> Flattened out in a single list, [1, 2, 1, 2, 3, 1, 2, 3, 4]</a:t>
            </a:r>
            <a:endParaRPr b="0" i="0" sz="1000" u="none" cap="none" strike="noStrike">
              <a:solidFill>
                <a:schemeClr val="lt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8"/>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Common Spark Functions</a:t>
            </a:r>
            <a:endParaRPr sz="3200" u="none">
              <a:latin typeface="Lato"/>
              <a:ea typeface="Lato"/>
              <a:cs typeface="Lato"/>
              <a:sym typeface="Lato"/>
            </a:endParaRPr>
          </a:p>
        </p:txBody>
      </p:sp>
      <p:sp>
        <p:nvSpPr>
          <p:cNvPr id="123" name="Google Shape;123;p8"/>
          <p:cNvSpPr txBox="1"/>
          <p:nvPr>
            <p:ph idx="1" type="body"/>
          </p:nvPr>
        </p:nvSpPr>
        <p:spPr>
          <a:xfrm>
            <a:off x="230675" y="1320650"/>
            <a:ext cx="7742700" cy="3393000"/>
          </a:xfrm>
          <a:prstGeom prst="rect">
            <a:avLst/>
          </a:prstGeom>
          <a:noFill/>
          <a:ln>
            <a:noFill/>
          </a:ln>
        </p:spPr>
        <p:txBody>
          <a:bodyPr anchorCtr="0" anchor="t" bIns="45700" lIns="91425" spcFirstLastPara="1" rIns="91425" wrap="square" tIns="45700">
            <a:noAutofit/>
          </a:bodyPr>
          <a:lstStyle/>
          <a:p>
            <a:pPr indent="-323850" lvl="0" marL="457200" rtl="0" algn="l">
              <a:lnSpc>
                <a:spcPct val="100000"/>
              </a:lnSpc>
              <a:spcBef>
                <a:spcPts val="0"/>
              </a:spcBef>
              <a:spcAft>
                <a:spcPts val="0"/>
              </a:spcAft>
              <a:buSzPts val="1500"/>
              <a:buFont typeface="Lato"/>
              <a:buChar char="●"/>
            </a:pPr>
            <a:r>
              <a:rPr b="0" lang="en-GB" sz="1200">
                <a:latin typeface="Lato"/>
                <a:ea typeface="Lato"/>
                <a:cs typeface="Lato"/>
                <a:sym typeface="Lato"/>
              </a:rPr>
              <a:t>The function in map returns only one element, while the function in flatMap can return a list of elements (0 or more) which can be iterated over.</a:t>
            </a:r>
            <a:endParaRPr b="0" sz="1400">
              <a:latin typeface="Lato"/>
              <a:ea typeface="Lato"/>
              <a:cs typeface="Lato"/>
              <a:sym typeface="Lato"/>
            </a:endParaRPr>
          </a:p>
          <a:p>
            <a:pPr indent="0" lvl="0" marL="457200" rtl="0" algn="l">
              <a:lnSpc>
                <a:spcPct val="115000"/>
              </a:lnSpc>
              <a:spcBef>
                <a:spcPts val="0"/>
              </a:spcBef>
              <a:spcAft>
                <a:spcPts val="1200"/>
              </a:spcAft>
              <a:buSzPts val="3200"/>
              <a:buNone/>
            </a:pPr>
            <a:r>
              <a:t/>
            </a:r>
            <a:endParaRPr b="0" sz="1500">
              <a:latin typeface="Lato"/>
              <a:ea typeface="Lato"/>
              <a:cs typeface="Lato"/>
              <a:sym typeface="Lato"/>
            </a:endParaRPr>
          </a:p>
        </p:txBody>
      </p:sp>
      <p:sp>
        <p:nvSpPr>
          <p:cNvPr id="124" name="Google Shape;124;p8"/>
          <p:cNvSpPr txBox="1"/>
          <p:nvPr/>
        </p:nvSpPr>
        <p:spPr>
          <a:xfrm>
            <a:off x="677175" y="4070700"/>
            <a:ext cx="37407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
              <a:buFont typeface="Arial"/>
              <a:buNone/>
            </a:pPr>
            <a:r>
              <a:rPr b="0" i="0" lang="en-GB" sz="600" u="none" cap="none" strike="noStrike">
                <a:solidFill>
                  <a:schemeClr val="lt1"/>
                </a:solidFill>
                <a:latin typeface="Open Sans"/>
                <a:ea typeface="Open Sans"/>
                <a:cs typeface="Open Sans"/>
                <a:sym typeface="Open Sans"/>
              </a:rPr>
              <a:t>Source: https://data-flair.training/blogs/apache-spark-map-vs-flatmap/#:~:text=Spark%20Map%20function%20takes%20one,the%20same%20number%20of%20records.</a:t>
            </a:r>
            <a:endParaRPr b="0" i="0" sz="600" u="none" cap="none" strike="noStrike">
              <a:solidFill>
                <a:schemeClr val="lt1"/>
              </a:solidFill>
              <a:latin typeface="Arial"/>
              <a:ea typeface="Arial"/>
              <a:cs typeface="Arial"/>
              <a:sym typeface="Arial"/>
            </a:endParaRPr>
          </a:p>
        </p:txBody>
      </p:sp>
      <p:sp>
        <p:nvSpPr>
          <p:cNvPr id="125" name="Google Shape;125;p8"/>
          <p:cNvSpPr txBox="1"/>
          <p:nvPr/>
        </p:nvSpPr>
        <p:spPr>
          <a:xfrm>
            <a:off x="4788800" y="1615850"/>
            <a:ext cx="3974400" cy="350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200"/>
              <a:buFont typeface="Helvetica Neue"/>
              <a:buNone/>
            </a:pPr>
            <a:r>
              <a:rPr b="0" i="0" lang="en-GB" sz="800" u="none" cap="none" strike="noStrike">
                <a:solidFill>
                  <a:schemeClr val="lt1"/>
                </a:solidFill>
                <a:latin typeface="Helvetica Neue"/>
                <a:ea typeface="Helvetica Neue"/>
                <a:cs typeface="Helvetica Neue"/>
                <a:sym typeface="Helvetica Neue"/>
              </a:rPr>
              <a:t>There is a file greetings.txt in HDFS with the following lines:</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Helvetica Neue"/>
              <a:buNone/>
            </a:pPr>
            <a:r>
              <a:rPr b="0" i="0" lang="en-GB" sz="800" u="none" cap="none" strike="noStrike">
                <a:solidFill>
                  <a:schemeClr val="lt1"/>
                </a:solidFill>
                <a:latin typeface="Helvetica Neue"/>
                <a:ea typeface="Helvetica Neue"/>
                <a:cs typeface="Helvetica Neue"/>
                <a:sym typeface="Helvetica Neue"/>
              </a:rPr>
              <a:t>Good Morning </a:t>
            </a:r>
            <a:endParaRPr b="0" i="0" sz="800" u="none" cap="none" strike="noStrike">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200"/>
              <a:buFont typeface="Helvetica Neue"/>
              <a:buNone/>
            </a:pPr>
            <a:r>
              <a:rPr b="0" i="0" lang="en-GB" sz="800" u="none" cap="none" strike="noStrike">
                <a:solidFill>
                  <a:schemeClr val="lt1"/>
                </a:solidFill>
                <a:latin typeface="Helvetica Neue"/>
                <a:ea typeface="Helvetica Neue"/>
                <a:cs typeface="Helvetica Neue"/>
                <a:sym typeface="Helvetica Neue"/>
              </a:rPr>
              <a:t>Good Evening </a:t>
            </a:r>
            <a:endParaRPr b="0" i="0" sz="800" u="none" cap="none" strike="noStrike">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200"/>
              <a:buFont typeface="Helvetica Neue"/>
              <a:buNone/>
            </a:pPr>
            <a:r>
              <a:rPr b="0" i="0" lang="en-GB" sz="800" u="none" cap="none" strike="noStrike">
                <a:solidFill>
                  <a:schemeClr val="lt1"/>
                </a:solidFill>
                <a:latin typeface="Helvetica Neue"/>
                <a:ea typeface="Helvetica Neue"/>
                <a:cs typeface="Helvetica Neue"/>
                <a:sym typeface="Helvetica Neue"/>
              </a:rPr>
              <a:t>Good Day </a:t>
            </a:r>
            <a:endParaRPr b="0" i="0" sz="800" u="none" cap="none" strike="noStrike">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200"/>
              <a:buFont typeface="Helvetica Neue"/>
              <a:buNone/>
            </a:pPr>
            <a:r>
              <a:rPr b="0" i="0" lang="en-GB" sz="800" u="none" cap="none" strike="noStrike">
                <a:solidFill>
                  <a:schemeClr val="lt1"/>
                </a:solidFill>
                <a:latin typeface="Helvetica Neue"/>
                <a:ea typeface="Helvetica Neue"/>
                <a:cs typeface="Helvetica Neue"/>
                <a:sym typeface="Helvetica Neue"/>
              </a:rPr>
              <a:t>Happy Birthday </a:t>
            </a:r>
            <a:endParaRPr b="0" i="0" sz="800" u="none" cap="none" strike="noStrike">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200"/>
              <a:buFont typeface="Helvetica Neue"/>
              <a:buNone/>
            </a:pPr>
            <a:r>
              <a:rPr b="0" i="0" lang="en-GB" sz="800" u="none" cap="none" strike="noStrike">
                <a:solidFill>
                  <a:schemeClr val="lt1"/>
                </a:solidFill>
                <a:latin typeface="Helvetica Neue"/>
                <a:ea typeface="Helvetica Neue"/>
                <a:cs typeface="Helvetica Neue"/>
                <a:sym typeface="Helvetica Neue"/>
              </a:rPr>
              <a:t>Happy New Year</a:t>
            </a:r>
            <a:endParaRPr b="0" i="0" sz="800" u="none" cap="none" strike="noStrike">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200"/>
              <a:buFont typeface="Helvetica Neue"/>
              <a:buNone/>
            </a:pPr>
            <a:r>
              <a:t/>
            </a:r>
            <a:endParaRPr b="0" i="0" sz="800" u="none" cap="none" strike="noStrike">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200"/>
              <a:buFont typeface="Courier New"/>
              <a:buNone/>
            </a:pPr>
            <a:r>
              <a:rPr b="0" i="0" lang="en-GB" sz="800" u="none" cap="none" strike="noStrike">
                <a:solidFill>
                  <a:schemeClr val="lt1"/>
                </a:solidFill>
                <a:latin typeface="Courier New"/>
                <a:ea typeface="Courier New"/>
                <a:cs typeface="Courier New"/>
                <a:sym typeface="Courier New"/>
              </a:rPr>
              <a:t>lines = sc.textFile("greetings.txt") </a:t>
            </a:r>
            <a:endParaRPr b="0" i="0" sz="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GB" sz="800" u="none" cap="none" strike="noStrike">
                <a:solidFill>
                  <a:schemeClr val="lt1"/>
                </a:solidFill>
                <a:latin typeface="Courier New"/>
                <a:ea typeface="Courier New"/>
                <a:cs typeface="Courier New"/>
                <a:sym typeface="Courier New"/>
              </a:rPr>
              <a:t>lines.map(lambda line: line.split()).collect()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5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Helvetica Neue"/>
              <a:buNone/>
            </a:pPr>
            <a:r>
              <a:rPr b="1" i="0" lang="en-GB" sz="800" u="none" cap="none" strike="noStrike">
                <a:solidFill>
                  <a:schemeClr val="lt1"/>
                </a:solidFill>
                <a:latin typeface="Helvetica Neue"/>
                <a:ea typeface="Helvetica Neue"/>
                <a:cs typeface="Helvetica Neue"/>
                <a:sym typeface="Helvetica Neue"/>
              </a:rPr>
              <a:t>Output:</a:t>
            </a:r>
            <a:r>
              <a:rPr b="0" i="0" lang="en-GB" sz="800" u="none" cap="none" strike="noStrike">
                <a:solidFill>
                  <a:schemeClr val="lt1"/>
                </a:solidFill>
                <a:latin typeface="Helvetica Neue"/>
                <a:ea typeface="Helvetica Neue"/>
                <a:cs typeface="Helvetica Neue"/>
                <a:sym typeface="Helvetica Neue"/>
              </a:rPr>
              <a:t> [['Good', 'Morning'], ['Good', 'Evening'], ['Good', 'Day'], ['Happy', 'Birthday'], ['Happy', 'New', 'Year’]]</a:t>
            </a:r>
            <a:endParaRPr b="0" i="0" sz="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Arial"/>
              <a:buNone/>
            </a:pPr>
            <a:r>
              <a:t/>
            </a:r>
            <a:endParaRPr b="0" i="0" sz="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GB" sz="800" u="none" cap="none" strike="noStrike">
                <a:solidFill>
                  <a:schemeClr val="lt1"/>
                </a:solidFill>
                <a:latin typeface="Courier New"/>
                <a:ea typeface="Courier New"/>
                <a:cs typeface="Courier New"/>
                <a:sym typeface="Courier New"/>
              </a:rPr>
              <a:t>lines.flatMap(lambda line: line.split()).collect()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50"/>
              <a:buFont typeface="Arial"/>
              <a:buNone/>
            </a:pPr>
            <a:r>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Helvetica Neue"/>
              <a:buNone/>
            </a:pPr>
            <a:r>
              <a:rPr b="1" i="0" lang="en-GB" sz="800" u="none" cap="none" strike="noStrike">
                <a:solidFill>
                  <a:schemeClr val="lt1"/>
                </a:solidFill>
                <a:latin typeface="Helvetica Neue"/>
                <a:ea typeface="Helvetica Neue"/>
                <a:cs typeface="Helvetica Neue"/>
                <a:sym typeface="Helvetica Neue"/>
              </a:rPr>
              <a:t>Output:</a:t>
            </a:r>
            <a:r>
              <a:rPr b="0" i="0" lang="en-GB" sz="800" u="none" cap="none" strike="noStrike">
                <a:solidFill>
                  <a:schemeClr val="lt1"/>
                </a:solidFill>
                <a:latin typeface="Helvetica Neue"/>
                <a:ea typeface="Helvetica Neue"/>
                <a:cs typeface="Helvetica Neue"/>
                <a:sym typeface="Helvetica Neue"/>
              </a:rPr>
              <a:t> ['Good', 'Morning', 'Good', 'Evening', 'Good', 'Day', 'Happy', 'Birthday', 'Happy', 'New', 'Year’]</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800" u="none" cap="none" strike="noStrike">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200"/>
              <a:buFont typeface="Helvetica Neue"/>
              <a:buNone/>
            </a:pPr>
            <a:r>
              <a:rPr b="0" i="0" lang="en-GB" sz="800" u="none" cap="none" strike="noStrike">
                <a:solidFill>
                  <a:schemeClr val="lt1"/>
                </a:solidFill>
                <a:latin typeface="Helvetica Neue"/>
                <a:ea typeface="Helvetica Neue"/>
                <a:cs typeface="Helvetica Neue"/>
                <a:sym typeface="Helvetica Neue"/>
              </a:rPr>
              <a:t>We can do a word count of the file using </a:t>
            </a:r>
            <a:r>
              <a:rPr b="0" i="0" lang="en-GB" sz="800" u="none" cap="none" strike="noStrike">
                <a:solidFill>
                  <a:schemeClr val="lt1"/>
                </a:solidFill>
                <a:latin typeface="Courier New"/>
                <a:ea typeface="Courier New"/>
                <a:cs typeface="Courier New"/>
                <a:sym typeface="Courier New"/>
              </a:rPr>
              <a:t>flatMap</a:t>
            </a:r>
            <a:r>
              <a:rPr b="0" i="0" lang="en-GB" sz="800" u="none" cap="none" strike="noStrike">
                <a:solidFill>
                  <a:schemeClr val="lt1"/>
                </a:solidFill>
                <a:latin typeface="Helvetica Neue"/>
                <a:ea typeface="Helvetica Neue"/>
                <a:cs typeface="Helvetica Neue"/>
                <a:sym typeface="Helvetica Neue"/>
              </a:rPr>
              <a:t>:</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0" i="0" sz="800" u="none" cap="none" strike="noStrike">
              <a:solidFill>
                <a:schemeClr val="lt1"/>
              </a:solidFill>
              <a:latin typeface="Courier New"/>
              <a:ea typeface="Courier New"/>
              <a:cs typeface="Courier New"/>
              <a:sym typeface="Courier New"/>
            </a:endParaRPr>
          </a:p>
          <a:p>
            <a:pPr indent="0" lvl="0" marL="0" marR="0" rtl="0" algn="l">
              <a:lnSpc>
                <a:spcPct val="100000"/>
              </a:lnSpc>
              <a:spcBef>
                <a:spcPts val="0"/>
              </a:spcBef>
              <a:spcAft>
                <a:spcPts val="0"/>
              </a:spcAft>
              <a:buClr>
                <a:schemeClr val="dk1"/>
              </a:buClr>
              <a:buSzPts val="1200"/>
              <a:buFont typeface="Courier New"/>
              <a:buNone/>
            </a:pPr>
            <a:r>
              <a:rPr b="0" i="0" lang="en-GB" sz="800" u="none" cap="none" strike="noStrike">
                <a:solidFill>
                  <a:schemeClr val="lt1"/>
                </a:solidFill>
                <a:latin typeface="Courier New"/>
                <a:ea typeface="Courier New"/>
                <a:cs typeface="Courier New"/>
                <a:sym typeface="Courier New"/>
              </a:rPr>
              <a:t>lines = sc.textFile("greetings.txt") sorted(lines.flatMap(lambda line: line.split()).map(lambda w: (w,1)).reduceByKey(lambda v1, v2: v1+v2).collect()) </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200"/>
              <a:buFont typeface="Arial"/>
              <a:buNone/>
            </a:pPr>
            <a:r>
              <a:t/>
            </a:r>
            <a:endParaRPr b="1" i="0" sz="800" u="none" cap="none" strike="noStrike">
              <a:solidFill>
                <a:schemeClr val="lt1"/>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chemeClr val="dk1"/>
              </a:buClr>
              <a:buSzPts val="1200"/>
              <a:buFont typeface="Helvetica Neue"/>
              <a:buNone/>
            </a:pPr>
            <a:r>
              <a:rPr b="1" i="0" lang="en-GB" sz="800" u="none" cap="none" strike="noStrike">
                <a:solidFill>
                  <a:schemeClr val="lt1"/>
                </a:solidFill>
                <a:latin typeface="Helvetica Neue"/>
                <a:ea typeface="Helvetica Neue"/>
                <a:cs typeface="Helvetica Neue"/>
                <a:sym typeface="Helvetica Neue"/>
              </a:rPr>
              <a:t>Output:</a:t>
            </a:r>
            <a:r>
              <a:rPr b="0" i="0" lang="en-GB" sz="800" u="none" cap="none" strike="noStrike">
                <a:solidFill>
                  <a:schemeClr val="lt1"/>
                </a:solidFill>
                <a:latin typeface="Helvetica Neue"/>
                <a:ea typeface="Helvetica Neue"/>
                <a:cs typeface="Helvetica Neue"/>
                <a:sym typeface="Helvetica Neue"/>
              </a:rPr>
              <a:t> [('Birthday', 1), ('Day', 1), ('Evening', 1), ('Good', 3), ('Happy', 2), ('Morning', 1), ('New', 1), ('Year', 1)]</a:t>
            </a:r>
            <a:endParaRPr b="0" i="0" sz="8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800"/>
              <a:buFont typeface="Arial"/>
              <a:buNone/>
            </a:pPr>
            <a:r>
              <a:t/>
            </a:r>
            <a:endParaRPr b="1" i="0" sz="800" u="none" cap="none" strike="noStrike">
              <a:solidFill>
                <a:schemeClr val="lt1"/>
              </a:solidFill>
              <a:latin typeface="Helvetica Neue"/>
              <a:ea typeface="Helvetica Neue"/>
              <a:cs typeface="Helvetica Neue"/>
              <a:sym typeface="Helvetica Neue"/>
            </a:endParaRPr>
          </a:p>
        </p:txBody>
      </p:sp>
      <p:pic>
        <p:nvPicPr>
          <p:cNvPr id="126" name="Google Shape;126;p8"/>
          <p:cNvPicPr preferRelativeResize="0"/>
          <p:nvPr/>
        </p:nvPicPr>
        <p:blipFill rotWithShape="1">
          <a:blip r:embed="rId3">
            <a:alphaModFix/>
          </a:blip>
          <a:srcRect b="0" l="0" r="0" t="0"/>
          <a:stretch/>
        </p:blipFill>
        <p:spPr>
          <a:xfrm>
            <a:off x="725525" y="1869975"/>
            <a:ext cx="3740775" cy="210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9"/>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Spark Transformations and Actions</a:t>
            </a:r>
            <a:endParaRPr sz="3200" u="none">
              <a:latin typeface="Lato"/>
              <a:ea typeface="Lato"/>
              <a:cs typeface="Lato"/>
              <a:sym typeface="Lato"/>
            </a:endParaRPr>
          </a:p>
        </p:txBody>
      </p:sp>
      <p:sp>
        <p:nvSpPr>
          <p:cNvPr id="132" name="Google Shape;132;p9"/>
          <p:cNvSpPr txBox="1"/>
          <p:nvPr/>
        </p:nvSpPr>
        <p:spPr>
          <a:xfrm>
            <a:off x="753125" y="1625825"/>
            <a:ext cx="7651404" cy="1341876"/>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800"/>
              </a:spcBef>
              <a:spcAft>
                <a:spcPts val="0"/>
              </a:spcAft>
              <a:buClr>
                <a:srgbClr val="000000"/>
              </a:buClr>
              <a:buSzPts val="1600"/>
              <a:buFont typeface="Arial"/>
              <a:buNone/>
            </a:pPr>
            <a:r>
              <a:rPr b="0" i="0" lang="en-GB" sz="1600" u="sng" cap="none" strike="noStrike">
                <a:solidFill>
                  <a:schemeClr val="dk1"/>
                </a:solidFill>
                <a:highlight>
                  <a:srgbClr val="FFFFFF"/>
                </a:highlight>
                <a:latin typeface="Arial"/>
                <a:ea typeface="Arial"/>
                <a:cs typeface="Arial"/>
                <a:sym typeface="Arial"/>
                <a:hlinkClick r:id="rId3">
                  <a:extLst>
                    <a:ext uri="{A12FA001-AC4F-418D-AE19-62706E023703}">
                      <ahyp:hlinkClr val="tx"/>
                    </a:ext>
                  </a:extLst>
                </a:hlinkClick>
              </a:rPr>
              <a:t>https://spark.apache.org/docs/latest/rdd-programming-guide.html#transformations</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800"/>
              </a:spcBef>
              <a:spcAft>
                <a:spcPts val="0"/>
              </a:spcAft>
              <a:buClr>
                <a:srgbClr val="000000"/>
              </a:buClr>
              <a:buSzPts val="1600"/>
              <a:buFont typeface="Arial"/>
              <a:buNone/>
            </a:pPr>
            <a:r>
              <a:t/>
            </a:r>
            <a:endParaRPr b="0" i="0" sz="1600" u="none" cap="none" strike="noStrike">
              <a:solidFill>
                <a:schemeClr val="dk1"/>
              </a:solidFill>
              <a:highlight>
                <a:srgbClr val="FFFFFF"/>
              </a:highlight>
              <a:latin typeface="Arial"/>
              <a:ea typeface="Arial"/>
              <a:cs typeface="Arial"/>
              <a:sym typeface="Arial"/>
            </a:endParaRPr>
          </a:p>
          <a:p>
            <a:pPr indent="0" lvl="0" marL="0" marR="0" rtl="0" algn="l">
              <a:lnSpc>
                <a:spcPct val="115000"/>
              </a:lnSpc>
              <a:spcBef>
                <a:spcPts val="800"/>
              </a:spcBef>
              <a:spcAft>
                <a:spcPts val="0"/>
              </a:spcAft>
              <a:buClr>
                <a:srgbClr val="000000"/>
              </a:buClr>
              <a:buSzPts val="1600"/>
              <a:buFont typeface="Arial"/>
              <a:buNone/>
            </a:pPr>
            <a:r>
              <a:rPr b="0" i="0" lang="en-GB" sz="1600" u="sng" cap="none" strike="noStrike">
                <a:solidFill>
                  <a:schemeClr val="dk1"/>
                </a:solidFill>
                <a:highlight>
                  <a:srgbClr val="FFFFFF"/>
                </a:highlight>
                <a:latin typeface="Arial"/>
                <a:ea typeface="Arial"/>
                <a:cs typeface="Arial"/>
                <a:sym typeface="Arial"/>
                <a:hlinkClick r:id="rId4">
                  <a:extLst>
                    <a:ext uri="{A12FA001-AC4F-418D-AE19-62706E023703}">
                      <ahyp:hlinkClr val="tx"/>
                    </a:ext>
                  </a:extLst>
                </a:hlinkClick>
              </a:rPr>
              <a:t>https://spark.apache.org/docs/latest/rdd-programming-guide.html#actions</a:t>
            </a:r>
            <a:r>
              <a:rPr b="0" i="0" lang="en-GB" sz="1600" u="none" cap="none" strike="noStrike">
                <a:solidFill>
                  <a:schemeClr val="dk1"/>
                </a:solidFill>
                <a:highlight>
                  <a:srgbClr val="FFFFFF"/>
                </a:highlight>
                <a:latin typeface="Arial"/>
                <a:ea typeface="Arial"/>
                <a:cs typeface="Arial"/>
                <a:sym typeface="Arial"/>
              </a:rPr>
              <a:t>  </a:t>
            </a:r>
            <a:endParaRPr b="0" i="0" sz="1600" u="none" cap="none" strike="noStrike">
              <a:solidFill>
                <a:schemeClr val="dk1"/>
              </a:solidFill>
              <a:highlight>
                <a:srgbClr val="FFFFFF"/>
              </a:highlight>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