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WUh1QaKR0wA40xc45CM1+wjCk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19" Type="http://schemas.openxmlformats.org/officeDocument/2006/relationships/font" Target="fonts/Economica-italic.fntdata"/><Relationship Id="rId18" Type="http://schemas.openxmlformats.org/officeDocument/2006/relationships/font" Target="fonts/Economic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Note: </a:t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f4576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Note: </a:t>
            </a:r>
            <a:endParaRPr/>
          </a:p>
        </p:txBody>
      </p:sp>
      <p:sp>
        <p:nvSpPr>
          <p:cNvPr id="85" name="Google Shape;85;g35ef457630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-20955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Don’t put all of your eggs in one basket!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955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b="1"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Distribute: </a:t>
            </a: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Distribute data, datacenters regionally (can have a data center in America and in Europe! If one centre goes down, switch to using the other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955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b="1"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Compartmentalize/decouple software:</a:t>
            </a: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if one component of the software goes down, it doesn’t affect the others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955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b="1"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Share-nothing architecture (microservices):</a:t>
            </a:r>
            <a:r>
              <a:rPr lang="en-GB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have clear boundaries between systems and have protocols to allow them to communicate 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lide">
  <p:cSld name="Section Divider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16442" y="171320"/>
            <a:ext cx="8711100" cy="4800900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52400" y="0"/>
            <a:ext cx="8839200" cy="74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442" y="171449"/>
            <a:ext cx="1914095" cy="4294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514" y="190664"/>
            <a:ext cx="2259049" cy="4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315468" y="273844"/>
            <a:ext cx="79074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Open Sans Light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315469" y="1369219"/>
            <a:ext cx="79074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65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175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315468" y="4663440"/>
            <a:ext cx="20574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2825496" y="4663440"/>
            <a:ext cx="5397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8627364" y="0"/>
            <a:ext cx="5145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13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1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2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 Light"/>
              <a:buNone/>
            </a:pP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Data Science: </a:t>
            </a:r>
            <a:br>
              <a:rPr lang="en-GB" sz="3600" u="none">
                <a:latin typeface="Lato"/>
                <a:ea typeface="Lato"/>
                <a:cs typeface="Lato"/>
                <a:sym typeface="Lato"/>
              </a:rPr>
            </a:b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Big Data Management Systems &amp; Tools</a:t>
            </a:r>
            <a:endParaRPr sz="3600" u="none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"/>
          <p:cNvSpPr txBox="1"/>
          <p:nvPr>
            <p:ph idx="1" type="body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lang="en-GB" sz="1700">
                <a:latin typeface="Lato"/>
                <a:ea typeface="Lato"/>
                <a:cs typeface="Lato"/>
                <a:sym typeface="Lato"/>
              </a:rPr>
              <a:t>Module 1: Reliable &amp; Scalable Data-Intensive Applications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Microservices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230675" y="1396850"/>
            <a:ext cx="35445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Microservices fit well with reactive design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Microservices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are single purpose applications that can be combined together to build a larger application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Each independent service communicates with the others through requests and responses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What are Microservices?"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425" y="1266400"/>
            <a:ext cx="3244201" cy="1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4471023" y="2910833"/>
            <a:ext cx="4572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https://www.weave.works/blog/what-are-microservices/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icroservices with Spring"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626" y="3185426"/>
            <a:ext cx="2505425" cy="159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3395750" y="4747556"/>
            <a:ext cx="4572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https://spring.io/blog/2015/07/14/microservices-with-spring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Why is this important?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859675" y="3336050"/>
            <a:ext cx="3000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3200"/>
              <a:buNone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We build applications for users, and if the users are not happy they will not use the application 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075" y="1430200"/>
            <a:ext cx="1856102" cy="185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675" y="1430200"/>
            <a:ext cx="1856102" cy="185610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/>
          <p:nvPr/>
        </p:nvSpPr>
        <p:spPr>
          <a:xfrm>
            <a:off x="5018050" y="3336050"/>
            <a:ext cx="3000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expectations will continue to change and designer will need to continuously adapt to meet them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3625" y="1343287"/>
            <a:ext cx="1807350" cy="18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ctrTitle"/>
          </p:nvPr>
        </p:nvSpPr>
        <p:spPr>
          <a:xfrm>
            <a:off x="230675" y="744100"/>
            <a:ext cx="4886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Welcome!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230675" y="1396850"/>
            <a:ext cx="87249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Introductions - Melissa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Course Objectives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Understand the architecture of reliable Big Data systems.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Describe how they differ from the traditional system.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several NoSQL database management systems.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Address the many challenges of working with data at scale.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b="0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tools such as MongoDB and Spark to process large datasets.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Apply MLOps and cloud-based analytics.</a:t>
            </a:r>
            <a:endParaRPr b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Course Logistics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Weekly Webinars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Discussion Board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 Modules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Assignments + Final Project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Note: Assignments 3 &amp; 4 may have possible amendments for additional tools to be supported (TBC)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ef4576304_0_0"/>
          <p:cNvSpPr txBox="1"/>
          <p:nvPr>
            <p:ph type="ctrTitle"/>
          </p:nvPr>
        </p:nvSpPr>
        <p:spPr>
          <a:xfrm>
            <a:off x="230675" y="744100"/>
            <a:ext cx="4886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Welcome!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g35ef4576304_0_0"/>
          <p:cNvSpPr txBox="1"/>
          <p:nvPr>
            <p:ph idx="1" type="body"/>
          </p:nvPr>
        </p:nvSpPr>
        <p:spPr>
          <a:xfrm>
            <a:off x="230675" y="1396850"/>
            <a:ext cx="8724900" cy="17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ands-On T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ools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Assignment 1: SQL and SQLite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Assignment 2: MongoDB + Pymongo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Assignments 3 &amp; 4: Spark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Final Group Project: up to you!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ctrTitle"/>
          </p:nvPr>
        </p:nvSpPr>
        <p:spPr>
          <a:xfrm>
            <a:off x="230675" y="744100"/>
            <a:ext cx="4886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Module 1 Summary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230675" y="1396850"/>
            <a:ext cx="87249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Make applications that satisfy the needs of today’s users</a:t>
            </a:r>
            <a:endParaRPr b="0" sz="1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Learning Outcomes</a:t>
            </a:r>
            <a:endParaRPr b="0" sz="1500" u="sng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Identify the issues of scaling to Big Data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Describe Reactive Design as a framework for high-quality data-intensive systems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Discuss the impact of latency on user experience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Contrast and recognize the importance of asynchrony and parallelism, and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Explain strategies for highly reliable systems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We live in a 24 x 7 x 365 world 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230675" y="1396850"/>
            <a:ext cx="59622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Users expect rich data sets, that are responsive, AND  highly available, AND continuously improving, AND multi-platform applications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This is </a:t>
            </a: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not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a simple because: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Network links &amp; servers get congested, or go down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Programming errors cause sudden loss or flood of data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Subservices could go down or take a long time to respond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load can increase suddenly/dramatically from users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BUT users expect these issues to be handled seamlessly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Accomplishing this requires a fundamentally different way of building systems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200"/>
              <a:buNone/>
            </a:pPr>
            <a:r>
              <a:t/>
            </a:r>
            <a:endParaRPr b="0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2875" y="1612675"/>
            <a:ext cx="525293" cy="9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4050" y="3123317"/>
            <a:ext cx="1198323" cy="828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X logo 2023.svg - Wikipedia" id="103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876" y="1779600"/>
            <a:ext cx="685375" cy="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Possible solution with Reactive Design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230675" y="1396850"/>
            <a:ext cx="75702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We can summarize the issues from the last slide into, large data, lots of users and high expectation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 common solution to this is an application with a Reactive Design framework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Reactive Design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has four pillars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Responsive: should always provide continual feedback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Elasticity : system should stay responsive under varying workload (scalable)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Resilience: system should stay responsive even when failures occur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Message-Driven: the architecture used to implement the above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Strategies for highly reliable systems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230675" y="1474775"/>
            <a:ext cx="6500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Responsiveness</a:t>
            </a:r>
            <a:endParaRPr b="0" sz="1500" u="sng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Decouple responsibility (Microservices)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 pieces at own pace &amp; Continuous Delivery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230675" y="2497475"/>
            <a:ext cx="43413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Resilience</a:t>
            </a:r>
            <a:endParaRPr b="0" sz="1500" u="sng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Test-Driven Design (TDD) to create better code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Replicate data for redundancy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Compartmentalize/decouple software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732800" y="2744200"/>
            <a:ext cx="3795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i="0" lang="en-GB" sz="15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Message-driven </a:t>
            </a:r>
            <a:endParaRPr b="0" i="0" sz="1500" u="sng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Green thread (manage parallel processing within application)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Actors ( message passing between threads in addition to being non-blocking and asynchronous)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230675" y="4003225"/>
            <a:ext cx="3426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b="0" i="0" lang="en-GB" sz="15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Elasticity</a:t>
            </a:r>
            <a:endParaRPr b="0" i="0" sz="1500" u="sng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Scalable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b="0" i="0" lang="en-GB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Parallelism (Distributed)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Users want low latency 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230675" y="1396850"/>
            <a:ext cx="50268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Economica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One key part of our expectations is low </a:t>
            </a:r>
            <a:r>
              <a:rPr b="0" lang="en-GB" sz="1500" u="sng">
                <a:latin typeface="Lato"/>
                <a:ea typeface="Lato"/>
                <a:cs typeface="Lato"/>
                <a:sym typeface="Lato"/>
              </a:rPr>
              <a:t>latency</a:t>
            </a:r>
            <a:r>
              <a:rPr b="0" lang="en-GB" sz="1500">
                <a:latin typeface="Lato"/>
                <a:ea typeface="Lato"/>
                <a:cs typeface="Lato"/>
                <a:sym typeface="Lato"/>
              </a:rPr>
              <a:t> ( time between when we interact with a system and when the system responds to us)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At internet scale even the speed of light becomes a limiting factor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On a personal level, this can leave the user feeling a loss of control 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On a professional level, this can cost companies a lot of money in churn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200"/>
              <a:buNone/>
            </a:pPr>
            <a:r>
              <a:t/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750" y="1570450"/>
            <a:ext cx="1449924" cy="257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1250" y="1349888"/>
            <a:ext cx="1538924" cy="30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Reducing latency with async and parallelism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230675" y="1396850"/>
            <a:ext cx="44223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The best way to reduce latency is to avoid blocking when waiting for something whenever possible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b="0" lang="en-GB" sz="1500">
                <a:latin typeface="Lato"/>
                <a:ea typeface="Lato"/>
                <a:cs typeface="Lato"/>
                <a:sym typeface="Lato"/>
              </a:rPr>
              <a:t>In order to do this, we can employ the following:</a:t>
            </a:r>
            <a:endParaRPr b="0"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Asynchronous - A system in which there is no central, coordinating clock.  Execution of blocks of code occur in response to events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conomica"/>
              <a:buChar char="○"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Parallelism - A system in which two or more processes are actually executing simultaneously on different CPUs</a:t>
            </a:r>
            <a:endParaRPr b="0"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44272" t="0"/>
          <a:stretch/>
        </p:blipFill>
        <p:spPr>
          <a:xfrm>
            <a:off x="5037225" y="1840700"/>
            <a:ext cx="2675824" cy="230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/>
        </p:nvSpPr>
        <p:spPr>
          <a:xfrm>
            <a:off x="7935525" y="199572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Sync</a:t>
            </a:r>
            <a:endParaRPr b="0" i="0" sz="14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892025" y="2791325"/>
            <a:ext cx="6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Async</a:t>
            </a:r>
            <a:endParaRPr b="0" i="0" sz="14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806525" y="3586925"/>
            <a:ext cx="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Parallel</a:t>
            </a:r>
            <a:endParaRPr b="0" i="0" sz="1400" u="none" cap="none" strike="noStrike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