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2" r:id="rId1"/>
    <p:sldMasterId id="2147484219" r:id="rId2"/>
  </p:sldMasterIdLst>
  <p:notesMasterIdLst>
    <p:notesMasterId r:id="rId43"/>
  </p:notesMasterIdLst>
  <p:handoutMasterIdLst>
    <p:handoutMasterId r:id="rId44"/>
  </p:handoutMasterIdLst>
  <p:sldIdLst>
    <p:sldId id="317" r:id="rId3"/>
    <p:sldId id="318" r:id="rId4"/>
    <p:sldId id="761" r:id="rId5"/>
    <p:sldId id="808" r:id="rId6"/>
    <p:sldId id="828" r:id="rId7"/>
    <p:sldId id="687" r:id="rId8"/>
    <p:sldId id="689" r:id="rId9"/>
    <p:sldId id="683" r:id="rId10"/>
    <p:sldId id="691" r:id="rId11"/>
    <p:sldId id="690" r:id="rId12"/>
    <p:sldId id="692" r:id="rId13"/>
    <p:sldId id="693" r:id="rId14"/>
    <p:sldId id="694" r:id="rId15"/>
    <p:sldId id="695" r:id="rId16"/>
    <p:sldId id="696" r:id="rId17"/>
    <p:sldId id="697" r:id="rId18"/>
    <p:sldId id="698" r:id="rId19"/>
    <p:sldId id="705" r:id="rId20"/>
    <p:sldId id="706" r:id="rId21"/>
    <p:sldId id="707" r:id="rId22"/>
    <p:sldId id="700" r:id="rId23"/>
    <p:sldId id="782" r:id="rId24"/>
    <p:sldId id="701" r:id="rId25"/>
    <p:sldId id="784" r:id="rId26"/>
    <p:sldId id="703" r:id="rId27"/>
    <p:sldId id="785" r:id="rId28"/>
    <p:sldId id="684" r:id="rId29"/>
    <p:sldId id="708" r:id="rId30"/>
    <p:sldId id="719" r:id="rId31"/>
    <p:sldId id="713" r:id="rId32"/>
    <p:sldId id="720" r:id="rId33"/>
    <p:sldId id="710" r:id="rId34"/>
    <p:sldId id="712" r:id="rId35"/>
    <p:sldId id="723" r:id="rId36"/>
    <p:sldId id="716" r:id="rId37"/>
    <p:sldId id="717" r:id="rId38"/>
    <p:sldId id="721" r:id="rId39"/>
    <p:sldId id="709" r:id="rId40"/>
    <p:sldId id="722" r:id="rId41"/>
    <p:sldId id="74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on Ja Yeom" initials="SJY" lastIdx="1" clrIdx="0">
    <p:extLst>
      <p:ext uri="{19B8F6BF-5375-455C-9EA6-DF929625EA0E}">
        <p15:presenceInfo xmlns:p15="http://schemas.microsoft.com/office/powerpoint/2012/main" userId="936995bc-9852-42b9-ada8-8da03cffe5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0E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039"/>
    <p:restoredTop sz="96578" autoAdjust="0"/>
  </p:normalViewPr>
  <p:slideViewPr>
    <p:cSldViewPr snapToGrid="0" snapToObjects="1">
      <p:cViewPr varScale="1">
        <p:scale>
          <a:sx n="113" d="100"/>
          <a:sy n="113" d="100"/>
        </p:scale>
        <p:origin x="192" y="7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D283C-DE37-6F4C-BF0F-BED1216340AF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1257F-F465-014D-9568-D0F86ECB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60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36E82-B77E-8E40-B1FA-A4F22FFDEC61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06D52-AE12-B74E-B5E1-3ED9C62B5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354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3B4AB-A930-754A-A2C0-B457A05F41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0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86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97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92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/>
          </a:p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94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1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95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99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4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9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8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DFE19-785B-A345-845C-D8AFE79C09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17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41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80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51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60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45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038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991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42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89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2DDAD-B5DC-7445-8C9A-04E95BBB1A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817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741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511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383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091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650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638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840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478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330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02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515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06D52-AE12-B74E-B5E1-3ED9C62B5C6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71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06D52-AE12-B74E-B5E1-3ED9C62B5C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31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22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58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25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69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7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2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03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5E1116F-C16B-A047-81DE-E2658897E2B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61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8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0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96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50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98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9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70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8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19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948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342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542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16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924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8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4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6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116F-C16B-A047-81DE-E2658897E2B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4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A5E1116F-C16B-A047-81DE-E2658897E2B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  <p:sldLayoutId id="2147484231" r:id="rId12"/>
    <p:sldLayoutId id="2147484232" r:id="rId13"/>
    <p:sldLayoutId id="2147484233" r:id="rId14"/>
    <p:sldLayoutId id="2147484234" r:id="rId15"/>
    <p:sldLayoutId id="2147484235" r:id="rId16"/>
    <p:sldLayoutId id="21474842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Secure Web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6522901" cy="861420"/>
          </a:xfrm>
        </p:spPr>
        <p:txBody>
          <a:bodyPr/>
          <a:lstStyle/>
          <a:p>
            <a:r>
              <a:rPr lang="en-US" dirty="0"/>
              <a:t>Lecture 11 Different ways of dynamic web pages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9FFB5-F743-6546-A81D-A6AE898C99AC}"/>
              </a:ext>
            </a:extLst>
          </p:cNvPr>
          <p:cNvSpPr txBox="1"/>
          <p:nvPr/>
        </p:nvSpPr>
        <p:spPr>
          <a:xfrm>
            <a:off x="5261995" y="5721350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Soonja.Yeom@utas.edu.au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A792C-C2D0-6545-9223-C6BBE15E53E0}"/>
              </a:ext>
            </a:extLst>
          </p:cNvPr>
          <p:cNvSpPr txBox="1"/>
          <p:nvPr/>
        </p:nvSpPr>
        <p:spPr>
          <a:xfrm>
            <a:off x="5234743" y="5454134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Amanda.Lunt@utas.edu.au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920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69" y="927098"/>
            <a:ext cx="6790975" cy="709865"/>
          </a:xfrm>
        </p:spPr>
        <p:txBody>
          <a:bodyPr/>
          <a:lstStyle/>
          <a:p>
            <a:r>
              <a:rPr lang="en-US" dirty="0"/>
              <a:t>Program Languages under CGI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346745" cy="3530600"/>
          </a:xfrm>
        </p:spPr>
        <p:txBody>
          <a:bodyPr/>
          <a:lstStyle/>
          <a:p>
            <a:r>
              <a:rPr lang="en-US" dirty="0"/>
              <a:t>The following languages commonly used for programs running under CGI:</a:t>
            </a:r>
          </a:p>
          <a:p>
            <a:pPr lvl="1"/>
            <a:r>
              <a:rPr lang="en-US" dirty="0"/>
              <a:t>Perl</a:t>
            </a:r>
          </a:p>
          <a:p>
            <a:pPr lvl="1"/>
            <a:r>
              <a:rPr lang="en-US" dirty="0"/>
              <a:t>C/C++</a:t>
            </a:r>
          </a:p>
          <a:p>
            <a:pPr lvl="1"/>
            <a:r>
              <a:rPr lang="en-US" dirty="0"/>
              <a:t>VBScript</a:t>
            </a:r>
          </a:p>
          <a:p>
            <a:pPr lvl="1"/>
            <a:r>
              <a:rPr lang="en-US" b="1" dirty="0"/>
              <a:t>Any Language that will run on the system</a:t>
            </a:r>
            <a:endParaRPr lang="en-US" dirty="0"/>
          </a:p>
          <a:p>
            <a:r>
              <a:rPr lang="en-US" altLang="ko-KR" dirty="0"/>
              <a:t>What makes the developers choose the language?</a:t>
            </a:r>
          </a:p>
          <a:p>
            <a:pPr lvl="1"/>
            <a:r>
              <a:rPr lang="en-US" altLang="ko-KR" dirty="0"/>
              <a:t>Performance (complied or interpreted), Tools or support (debuggers, complies, libraries, …), Code reusability, etc.</a:t>
            </a:r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0B9C9-0705-BC43-AAFE-FB2534F2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97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CGI with </a:t>
            </a:r>
            <a:r>
              <a:rPr lang="en-US" u="sng" dirty="0"/>
              <a:t>Compiled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208200" cy="35306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Compiled Languages:</a:t>
            </a:r>
          </a:p>
          <a:p>
            <a:pPr lvl="1"/>
            <a:r>
              <a:rPr lang="en-US" altLang="ko-KR" dirty="0"/>
              <a:t>C, C++, FORTRAN, Pascal, etc.</a:t>
            </a:r>
          </a:p>
          <a:p>
            <a:r>
              <a:rPr lang="en-US" altLang="ko-KR" dirty="0"/>
              <a:t>advantages</a:t>
            </a:r>
          </a:p>
          <a:p>
            <a:pPr lvl="1"/>
            <a:r>
              <a:rPr lang="en-US" altLang="ko-KR" dirty="0"/>
              <a:t>compact, fast execution time in general</a:t>
            </a:r>
          </a:p>
          <a:p>
            <a:pPr lvl="2"/>
            <a:r>
              <a:rPr lang="en-US" altLang="ko-KR" dirty="0"/>
              <a:t>Short code</a:t>
            </a:r>
          </a:p>
          <a:p>
            <a:pPr lvl="2"/>
            <a:r>
              <a:rPr lang="en-US" altLang="ko-KR" dirty="0"/>
              <a:t>reduced impact on the server</a:t>
            </a:r>
          </a:p>
          <a:p>
            <a:r>
              <a:rPr lang="en-US" altLang="ko-KR" dirty="0"/>
              <a:t>disadvantages</a:t>
            </a:r>
          </a:p>
          <a:p>
            <a:pPr lvl="1"/>
            <a:r>
              <a:rPr lang="en-US" altLang="ko-KR" dirty="0"/>
              <a:t>usually difficult to manipulate strings</a:t>
            </a:r>
          </a:p>
          <a:p>
            <a:pPr lvl="2"/>
            <a:r>
              <a:rPr lang="en-US" altLang="ko-KR" dirty="0"/>
              <a:t>many CGIs do a lot of string manipulation</a:t>
            </a:r>
          </a:p>
          <a:p>
            <a:pPr lvl="1"/>
            <a:r>
              <a:rPr lang="en-US" altLang="ko-KR" dirty="0"/>
              <a:t>modifications require recompilation</a:t>
            </a:r>
          </a:p>
          <a:p>
            <a:pPr lvl="2"/>
            <a:r>
              <a:rPr lang="en-US" altLang="ko-KR" dirty="0"/>
              <a:t>slows development cycle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424AA-E4FA-1645-923D-7D3D3DD7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94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CGI with </a:t>
            </a:r>
            <a:r>
              <a:rPr lang="en-US" u="sng" dirty="0"/>
              <a:t>Compiled Language</a:t>
            </a:r>
            <a:r>
              <a:rPr lang="en-US" dirty="0"/>
              <a:t>: C++ or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6986527" cy="3530600"/>
          </a:xfrm>
        </p:spPr>
        <p:txBody>
          <a:bodyPr>
            <a:normAutofit/>
          </a:bodyPr>
          <a:lstStyle/>
          <a:p>
            <a:r>
              <a:rPr lang="en-US" altLang="ko-KR" dirty="0"/>
              <a:t>C++ or C</a:t>
            </a:r>
          </a:p>
          <a:p>
            <a:pPr lvl="1"/>
            <a:r>
              <a:rPr lang="en-US" altLang="ko-KR" sz="1800" dirty="0"/>
              <a:t>Most popular language for most platforms</a:t>
            </a:r>
          </a:p>
          <a:p>
            <a:pPr lvl="2"/>
            <a:r>
              <a:rPr lang="en-US" altLang="ko-KR" dirty="0"/>
              <a:t>including Unix, Windows, Macintosh</a:t>
            </a:r>
          </a:p>
          <a:p>
            <a:pPr lvl="1"/>
            <a:r>
              <a:rPr lang="en-US" altLang="ko-KR" sz="1800" dirty="0"/>
              <a:t>Good performance for large size program</a:t>
            </a:r>
          </a:p>
          <a:p>
            <a:pPr lvl="2"/>
            <a:r>
              <a:rPr lang="en-US" altLang="ko-KR" dirty="0"/>
              <a:t>lower level programming</a:t>
            </a:r>
          </a:p>
          <a:p>
            <a:pPr lvl="1"/>
            <a:r>
              <a:rPr lang="en-US" altLang="ko-KR" sz="1800" dirty="0"/>
              <a:t>More difficult to write the program than Perl</a:t>
            </a:r>
          </a:p>
          <a:p>
            <a:pPr lvl="2"/>
            <a:r>
              <a:rPr lang="en-US" altLang="ko-KR" dirty="0"/>
              <a:t>Low level programming is possible (powerful but difficult to handle)</a:t>
            </a:r>
          </a:p>
          <a:p>
            <a:pPr lvl="2"/>
            <a:r>
              <a:rPr lang="en-US" altLang="ko-KR" dirty="0"/>
              <a:t>HTTP is based on text format and handling string data (using pointer or array) is difficult in C (or C++)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F2DC6-236B-A345-B14E-DC451071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20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7252794" cy="709865"/>
          </a:xfrm>
        </p:spPr>
        <p:txBody>
          <a:bodyPr/>
          <a:lstStyle/>
          <a:p>
            <a:r>
              <a:rPr lang="en-US" dirty="0"/>
              <a:t>CGI with </a:t>
            </a:r>
            <a:r>
              <a:rPr lang="en-US" u="sng" dirty="0"/>
              <a:t>Interpreted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254382" cy="35306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dirty="0"/>
              <a:t>Interpreted Languages:</a:t>
            </a:r>
          </a:p>
          <a:p>
            <a:pPr lvl="1"/>
            <a:r>
              <a:rPr lang="en-US" altLang="ko-KR" sz="1900" dirty="0"/>
              <a:t>Perl, Unix shell scripts, </a:t>
            </a:r>
            <a:r>
              <a:rPr lang="en-US" altLang="ko-KR" sz="1900" dirty="0" err="1"/>
              <a:t>Tcl</a:t>
            </a:r>
            <a:endParaRPr lang="en-US" altLang="ko-KR" sz="1900" dirty="0"/>
          </a:p>
          <a:p>
            <a:r>
              <a:rPr lang="en-US" altLang="ko-KR" sz="2000" dirty="0"/>
              <a:t>advantages</a:t>
            </a:r>
          </a:p>
          <a:p>
            <a:pPr lvl="1"/>
            <a:r>
              <a:rPr lang="en-US" altLang="ko-KR" sz="1900" dirty="0"/>
              <a:t>dependent on the language</a:t>
            </a:r>
          </a:p>
          <a:p>
            <a:pPr lvl="2"/>
            <a:r>
              <a:rPr lang="en-US" altLang="ko-KR" sz="1500" dirty="0" err="1"/>
              <a:t>eg</a:t>
            </a:r>
            <a:r>
              <a:rPr lang="en-US" altLang="ko-KR" sz="1500" dirty="0"/>
              <a:t>., Perl has very powerful string handling</a:t>
            </a:r>
          </a:p>
          <a:p>
            <a:pPr lvl="1"/>
            <a:r>
              <a:rPr lang="en-US" altLang="ko-KR" sz="1900" dirty="0"/>
              <a:t>often easier to modify</a:t>
            </a:r>
          </a:p>
          <a:p>
            <a:pPr lvl="2"/>
            <a:r>
              <a:rPr lang="en-US" altLang="ko-KR" sz="1500" dirty="0"/>
              <a:t>don't need to recompile to retest</a:t>
            </a:r>
          </a:p>
          <a:p>
            <a:r>
              <a:rPr lang="en-US" altLang="ko-KR" sz="2000" dirty="0"/>
              <a:t>disadvantages</a:t>
            </a:r>
          </a:p>
          <a:p>
            <a:pPr lvl="1"/>
            <a:r>
              <a:rPr lang="en-US" altLang="ko-KR" sz="1900" dirty="0"/>
              <a:t>slower execution time</a:t>
            </a:r>
          </a:p>
          <a:p>
            <a:pPr lvl="1"/>
            <a:r>
              <a:rPr lang="en-US" altLang="ko-KR" sz="1900" dirty="0"/>
              <a:t>may not be extensible/functional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B3C0F-A4C9-5448-8D52-B8EDD25F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96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7557594" cy="709865"/>
          </a:xfrm>
        </p:spPr>
        <p:txBody>
          <a:bodyPr/>
          <a:lstStyle/>
          <a:p>
            <a:r>
              <a:rPr lang="en-US" dirty="0"/>
              <a:t>CGI with </a:t>
            </a:r>
            <a:r>
              <a:rPr lang="en-US" u="sng" dirty="0"/>
              <a:t>Interpreted Language</a:t>
            </a:r>
            <a:r>
              <a:rPr lang="en-US" dirty="0"/>
              <a:t>: Perl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660783" cy="390236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600" dirty="0"/>
              <a:t>PERL</a:t>
            </a:r>
          </a:p>
          <a:p>
            <a:pPr lvl="1"/>
            <a:r>
              <a:rPr lang="en-US" altLang="ko-KR" sz="2200" dirty="0"/>
              <a:t>a freely available scripted programming language for most platforms</a:t>
            </a:r>
          </a:p>
          <a:p>
            <a:pPr lvl="2"/>
            <a:r>
              <a:rPr lang="en-US" altLang="ko-KR" sz="2100" dirty="0"/>
              <a:t>including Unix, Windows, Macintosh</a:t>
            </a:r>
          </a:p>
          <a:p>
            <a:pPr lvl="1"/>
            <a:r>
              <a:rPr lang="en-US" altLang="ko-KR" sz="2200" dirty="0"/>
              <a:t>borrows from many Unix programs</a:t>
            </a:r>
          </a:p>
          <a:p>
            <a:pPr lvl="2"/>
            <a:r>
              <a:rPr lang="en-US" altLang="ko-KR" sz="2100" dirty="0" err="1"/>
              <a:t>sh</a:t>
            </a:r>
            <a:r>
              <a:rPr lang="en-US" altLang="ko-KR" sz="2100" dirty="0"/>
              <a:t>, </a:t>
            </a:r>
            <a:r>
              <a:rPr lang="en-US" altLang="ko-KR" sz="2100" dirty="0" err="1"/>
              <a:t>csh</a:t>
            </a:r>
            <a:r>
              <a:rPr lang="en-US" altLang="ko-KR" sz="2100" dirty="0"/>
              <a:t>, </a:t>
            </a:r>
            <a:r>
              <a:rPr lang="en-US" altLang="ko-KR" sz="2100" dirty="0" err="1"/>
              <a:t>sed</a:t>
            </a:r>
            <a:r>
              <a:rPr lang="en-US" altLang="ko-KR" sz="2100" dirty="0"/>
              <a:t>, </a:t>
            </a:r>
            <a:r>
              <a:rPr lang="en-US" altLang="ko-KR" sz="2100" dirty="0" err="1"/>
              <a:t>awk</a:t>
            </a:r>
            <a:r>
              <a:rPr lang="en-US" altLang="ko-KR" sz="2100" dirty="0"/>
              <a:t>, + others</a:t>
            </a:r>
          </a:p>
          <a:p>
            <a:pPr lvl="1"/>
            <a:r>
              <a:rPr lang="en-US" altLang="ko-KR" sz="2200" dirty="0"/>
              <a:t>object-oriented features</a:t>
            </a:r>
          </a:p>
          <a:p>
            <a:pPr lvl="1"/>
            <a:r>
              <a:rPr lang="en-US" altLang="ko-KR" sz="2200" dirty="0"/>
              <a:t>good text handling &amp; reporting facilities</a:t>
            </a:r>
          </a:p>
          <a:p>
            <a:pPr lvl="1"/>
            <a:r>
              <a:rPr lang="en-US" altLang="ko-KR" sz="2200" dirty="0"/>
              <a:t>subroutines with parameter passing</a:t>
            </a:r>
          </a:p>
          <a:p>
            <a:pPr lvl="1"/>
            <a:r>
              <a:rPr lang="en-US" altLang="ko-KR" sz="2200" dirty="0"/>
              <a:t>simple database capability</a:t>
            </a:r>
          </a:p>
          <a:p>
            <a:pPr lvl="1"/>
            <a:r>
              <a:rPr lang="en-US" altLang="ko-KR" sz="2200" dirty="0"/>
              <a:t>extremely large archive of add-ons (CPAN)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CAA2E-D2F1-D945-8CB3-D3720B46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7363630" cy="709865"/>
          </a:xfrm>
        </p:spPr>
        <p:txBody>
          <a:bodyPr/>
          <a:lstStyle/>
          <a:p>
            <a:r>
              <a:rPr lang="en-US" dirty="0"/>
              <a:t>Interpreted vs Compiled (CGI)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365218" cy="3530600"/>
          </a:xfrm>
        </p:spPr>
        <p:txBody>
          <a:bodyPr>
            <a:normAutofit/>
          </a:bodyPr>
          <a:lstStyle/>
          <a:p>
            <a:r>
              <a:rPr lang="en-US" altLang="ko-KR" dirty="0"/>
              <a:t>Speed: </a:t>
            </a:r>
          </a:p>
          <a:p>
            <a:pPr lvl="1"/>
            <a:r>
              <a:rPr lang="en-US" altLang="ko-KR" dirty="0"/>
              <a:t>Most interpreted languages are slower than compiled CGIs.</a:t>
            </a:r>
          </a:p>
          <a:p>
            <a:pPr lvl="1"/>
            <a:r>
              <a:rPr lang="en-US" altLang="ko-KR" dirty="0"/>
              <a:t>Some interpreted languages, such as PERL and AppleScript, are faster than Shell CGIs, but still slightly slower than compiled CGIs. </a:t>
            </a:r>
          </a:p>
          <a:p>
            <a:r>
              <a:rPr lang="en-US" altLang="ko-KR" dirty="0"/>
              <a:t>Security: </a:t>
            </a:r>
          </a:p>
          <a:p>
            <a:pPr lvl="1"/>
            <a:r>
              <a:rPr lang="en-US" altLang="ko-KR" dirty="0"/>
              <a:t>Improperly written scripts can cause various types of security issues. </a:t>
            </a:r>
          </a:p>
          <a:p>
            <a:pPr lvl="1"/>
            <a:r>
              <a:rPr lang="en-US" altLang="ko-KR" dirty="0"/>
              <a:t>Script programs must be carefully written so as to prevent a user from causing crashes, obtaining secure information, gaining access to a prompt, etc.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E5F94-FC41-A849-9BFB-0406D54A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98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Interpreted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143545" cy="3530600"/>
          </a:xfrm>
        </p:spPr>
        <p:txBody>
          <a:bodyPr>
            <a:normAutofit/>
          </a:bodyPr>
          <a:lstStyle/>
          <a:p>
            <a:r>
              <a:rPr lang="en-US" altLang="ko-KR" dirty="0"/>
              <a:t>Easy development: </a:t>
            </a:r>
          </a:p>
          <a:p>
            <a:pPr lvl="1"/>
            <a:r>
              <a:rPr lang="en-US" altLang="ko-KR" dirty="0"/>
              <a:t>The benefit of using interpreted languages, such as shell or PERL, is that it is very easy to write and develop.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F4E3C-8E35-DE4C-8CC7-DBD82CF6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2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762383" cy="392083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200" dirty="0"/>
              <a:t>when you write a CGI</a:t>
            </a:r>
            <a:r>
              <a:rPr lang="en-US" altLang="ko-KR" dirty="0"/>
              <a:t>, it must</a:t>
            </a:r>
          </a:p>
          <a:p>
            <a:pPr lvl="1"/>
            <a:r>
              <a:rPr lang="en-US" altLang="ko-KR" sz="1800" dirty="0"/>
              <a:t>be executable (Unix 0755)</a:t>
            </a:r>
          </a:p>
          <a:p>
            <a:pPr lvl="1"/>
            <a:r>
              <a:rPr lang="en-US" altLang="ko-KR" sz="1800" dirty="0"/>
              <a:t>have the appropriate extension (.</a:t>
            </a:r>
            <a:r>
              <a:rPr lang="en-US" altLang="ko-KR" sz="1800" dirty="0" err="1"/>
              <a:t>cgi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be located in an appropriate directory</a:t>
            </a:r>
          </a:p>
          <a:p>
            <a:pPr lvl="2"/>
            <a:r>
              <a:rPr lang="en-US" altLang="ko-KR" sz="1600" dirty="0"/>
              <a:t>often CGIs are installed in a standard directory on the web server (/</a:t>
            </a:r>
            <a:r>
              <a:rPr lang="en-US" altLang="ko-KR" sz="1600" dirty="0" err="1"/>
              <a:t>cgi</a:t>
            </a:r>
            <a:r>
              <a:rPr lang="en-US" altLang="ko-KR" sz="1600" dirty="0"/>
              <a:t>-bin)</a:t>
            </a:r>
          </a:p>
          <a:p>
            <a:pPr lvl="2"/>
            <a:r>
              <a:rPr lang="en-US" altLang="ko-KR" sz="1600" dirty="0"/>
              <a:t>server may be configured to allow CGIs in any directory</a:t>
            </a:r>
          </a:p>
          <a:p>
            <a:pPr lvl="2"/>
            <a:r>
              <a:rPr lang="en-US" altLang="ko-KR" sz="1600" dirty="0" err="1"/>
              <a:t>alacritas</a:t>
            </a:r>
            <a:r>
              <a:rPr lang="en-US" altLang="ko-KR" sz="1600" dirty="0"/>
              <a:t> does not allow CGIs (currently..)</a:t>
            </a:r>
          </a:p>
          <a:p>
            <a:pPr lvl="3"/>
            <a:r>
              <a:rPr lang="en-US" altLang="ko-KR" sz="1600" dirty="0"/>
              <a:t>TRY THIS IN YOUR PC or MAC </a:t>
            </a:r>
            <a:r>
              <a:rPr lang="en-US" altLang="ko-KR" sz="1600" dirty="0">
                <a:sym typeface="Wingdings"/>
              </a:rPr>
              <a:t></a:t>
            </a:r>
            <a:endParaRPr lang="en-US" altLang="ko-KR" sz="1600" dirty="0"/>
          </a:p>
          <a:p>
            <a:pPr lvl="1"/>
            <a:r>
              <a:rPr lang="en-US" altLang="ko-KR" sz="1800" dirty="0"/>
              <a:t>your CGIs run with your UID, and hence have your permissions on the entire system</a:t>
            </a:r>
          </a:p>
          <a:p>
            <a:pPr lvl="2"/>
            <a:r>
              <a:rPr lang="en-US" altLang="ko-KR" sz="1700" dirty="0"/>
              <a:t>security implications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C150D-D479-FF4B-BC4D-E62D331F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68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forms are processed in CGI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309800" cy="3530600"/>
          </a:xfrm>
        </p:spPr>
        <p:txBody>
          <a:bodyPr/>
          <a:lstStyle/>
          <a:p>
            <a:r>
              <a:rPr lang="en-US" altLang="ko-KR" dirty="0"/>
              <a:t>the web server sees that the URL is for a CGI, and spawns the CGI child process</a:t>
            </a:r>
          </a:p>
          <a:p>
            <a:r>
              <a:rPr lang="en-US" altLang="ko-KR" dirty="0"/>
              <a:t>the CGI </a:t>
            </a:r>
          </a:p>
          <a:p>
            <a:pPr lvl="1"/>
            <a:r>
              <a:rPr lang="en-US" altLang="ko-KR" dirty="0"/>
              <a:t>receives and processes the data from the form according to the method in the request message</a:t>
            </a:r>
          </a:p>
          <a:p>
            <a:pPr lvl="1"/>
            <a:r>
              <a:rPr lang="en-US" altLang="ko-KR" dirty="0"/>
              <a:t>generates content (normally HTML file) for the client and output to the web server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9C156-95EA-4342-A03F-C8A89CB3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30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CGI receives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457582" cy="353060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Input for CGI is the parameter or information from the client</a:t>
            </a:r>
          </a:p>
          <a:p>
            <a:pPr lvl="1"/>
            <a:r>
              <a:rPr lang="en-US" altLang="ko-KR" dirty="0"/>
              <a:t>may be from the URL</a:t>
            </a:r>
          </a:p>
          <a:p>
            <a:pPr lvl="1"/>
            <a:r>
              <a:rPr lang="en-US" altLang="ko-KR" dirty="0"/>
              <a:t>may be data from a form</a:t>
            </a:r>
          </a:p>
          <a:p>
            <a:r>
              <a:rPr lang="en-US" altLang="ko-KR" dirty="0"/>
              <a:t>Two methods that may be used to send this information to the CGI</a:t>
            </a:r>
          </a:p>
          <a:p>
            <a:pPr lvl="1"/>
            <a:r>
              <a:rPr lang="en-US" altLang="ko-KR" b="1" dirty="0"/>
              <a:t>GET</a:t>
            </a:r>
            <a:r>
              <a:rPr lang="en-US" altLang="ko-KR" dirty="0"/>
              <a:t> is used for simple data, or just a few fields on a form</a:t>
            </a:r>
          </a:p>
          <a:p>
            <a:pPr lvl="1"/>
            <a:r>
              <a:rPr lang="en-US" altLang="ko-KR" b="1" dirty="0"/>
              <a:t>POST</a:t>
            </a:r>
            <a:r>
              <a:rPr lang="en-US" altLang="ko-KR" dirty="0"/>
              <a:t> is used for complex forms or data </a:t>
            </a:r>
          </a:p>
          <a:p>
            <a:r>
              <a:rPr lang="en-US" altLang="ko-KR" dirty="0"/>
              <a:t>actual method is indicated in the first line of the HTTP request</a:t>
            </a:r>
          </a:p>
          <a:p>
            <a:pPr lvl="1"/>
            <a:r>
              <a:rPr lang="en-US" altLang="ko-KR" dirty="0"/>
              <a:t>Browser generate the method in the HTTP request according to ‘method’ attribute of &lt;form&gt; tag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E1DDC-669E-2840-93A0-4ACAFCC6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5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2862826" y="2155674"/>
            <a:ext cx="3435785" cy="4421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Secure Web Programming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50758" y="3182731"/>
            <a:ext cx="2540148" cy="3488910"/>
          </a:xfrm>
          <a:prstGeom prst="rect">
            <a:avLst/>
          </a:prstGeom>
          <a:ln>
            <a:solidFill>
              <a:srgbClr val="66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21624" y="3182730"/>
            <a:ext cx="2636626" cy="3488911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310645" y="3182731"/>
            <a:ext cx="2540148" cy="348891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1"/>
            <a:endCxn id="5" idx="0"/>
          </p:cNvCxnSpPr>
          <p:nvPr/>
        </p:nvCxnSpPr>
        <p:spPr>
          <a:xfrm flipH="1">
            <a:off x="1720832" y="2376773"/>
            <a:ext cx="1141994" cy="80595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2"/>
            <a:endCxn id="7" idx="0"/>
          </p:cNvCxnSpPr>
          <p:nvPr/>
        </p:nvCxnSpPr>
        <p:spPr>
          <a:xfrm>
            <a:off x="4580719" y="2597871"/>
            <a:ext cx="0" cy="584860"/>
          </a:xfrm>
          <a:prstGeom prst="lin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3"/>
            <a:endCxn id="6" idx="0"/>
          </p:cNvCxnSpPr>
          <p:nvPr/>
        </p:nvCxnSpPr>
        <p:spPr>
          <a:xfrm>
            <a:off x="6298611" y="2376773"/>
            <a:ext cx="1241326" cy="805957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38750" y="3680060"/>
            <a:ext cx="2267427" cy="547577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defTabSz="457200">
              <a:defRPr/>
            </a:pPr>
            <a:r>
              <a:rPr lang="en-US" sz="1300" dirty="0"/>
              <a:t>HTTP Protocols, Storage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38750" y="4387352"/>
            <a:ext cx="2267427" cy="665290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Security Issues and Technologies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438750" y="5209100"/>
            <a:ext cx="2267427" cy="60932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Secure Programming and Users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374024" y="4425452"/>
            <a:ext cx="2267427" cy="581056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defTabSz="457200">
              <a:defRPr/>
            </a:pPr>
            <a:r>
              <a:rPr lang="en-US" sz="1400" dirty="0"/>
              <a:t>Session management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59863" y="3680060"/>
            <a:ext cx="2267427" cy="547577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Advanced Web Applications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6374024" y="5209100"/>
            <a:ext cx="2267427" cy="703222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Common Gateway Interface</a:t>
            </a:r>
          </a:p>
          <a:p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6359863" y="6051823"/>
            <a:ext cx="2281588" cy="469822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  Advanced Security Issues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7652138" y="2333400"/>
            <a:ext cx="975152" cy="419245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Review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737491" y="2201877"/>
            <a:ext cx="889799" cy="27699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Week13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533745" y="2062625"/>
            <a:ext cx="1228027" cy="80361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03159" y="3680059"/>
            <a:ext cx="2261248" cy="547577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00" dirty="0"/>
              <a:t>Fundamentals – protocol, CS model, etc.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3158" y="4312842"/>
            <a:ext cx="2267427" cy="66969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Human</a:t>
            </a:r>
            <a:r>
              <a:rPr lang="en-US" sz="2400" dirty="0"/>
              <a:t> </a:t>
            </a:r>
            <a:r>
              <a:rPr lang="en-US" sz="1200" dirty="0"/>
              <a:t>Computer Interaction with Web Page Design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3158" y="5103412"/>
            <a:ext cx="2267427" cy="70042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Client-side Scripting Language and Document Object Model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3158" y="5912322"/>
            <a:ext cx="2267427" cy="668888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Server-side Scripting Language and Privilege configuration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03158" y="3272325"/>
            <a:ext cx="2261249" cy="29238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8100" cmpd="sng"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+mj-lt"/>
              </a:rPr>
              <a:t>Basic Web Programming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75360" y="3279862"/>
            <a:ext cx="2231271" cy="307777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Web Security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0192" y="3272326"/>
            <a:ext cx="2461580" cy="292388"/>
          </a:xfrm>
          <a:prstGeom prst="rect">
            <a:avLst/>
          </a:prstGeom>
          <a:solidFill>
            <a:srgbClr val="20E45C"/>
          </a:solidFill>
          <a:ln w="3810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+mj-lt"/>
              </a:rPr>
              <a:t>Adv. Web Programming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438749" y="5912323"/>
            <a:ext cx="2267427" cy="668888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>
                <a:solidFill>
                  <a:schemeClr val="tx1"/>
                </a:solidFill>
              </a:rPr>
              <a:t>Encryption and Authentication</a:t>
            </a: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499F3C7D-577B-D740-BA03-2EF0B536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6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CGI Example with PERL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60782" cy="3530600"/>
          </a:xfrm>
        </p:spPr>
        <p:txBody>
          <a:bodyPr>
            <a:normAutofit/>
          </a:bodyPr>
          <a:lstStyle/>
          <a:p>
            <a:r>
              <a:rPr lang="en-US" sz="2400" dirty="0"/>
              <a:t>The example will demonstrate how forms are processed CGI</a:t>
            </a:r>
          </a:p>
          <a:p>
            <a:pPr lvl="1"/>
            <a:r>
              <a:rPr lang="en-US" sz="2000" dirty="0"/>
              <a:t>With PERL (Interpreted Language)</a:t>
            </a:r>
          </a:p>
          <a:p>
            <a:pPr lvl="1"/>
            <a:r>
              <a:rPr lang="en-US" sz="2000" dirty="0"/>
              <a:t>GET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4AF71-D7CC-2946-AEE8-B76DF253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37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(GET METHOD)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150" y="4548066"/>
            <a:ext cx="3721100" cy="1993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4808"/>
          <a:stretch/>
        </p:blipFill>
        <p:spPr>
          <a:xfrm>
            <a:off x="323850" y="1906777"/>
            <a:ext cx="8534400" cy="25266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9F53F5C-5181-974A-88A6-C6F516FE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73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CGI Receives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750" y="4203635"/>
            <a:ext cx="6172200" cy="1343936"/>
          </a:xfrm>
        </p:spPr>
        <p:txBody>
          <a:bodyPr>
            <a:normAutofit/>
          </a:bodyPr>
          <a:lstStyle/>
          <a:p>
            <a:r>
              <a:rPr lang="en-US" altLang="ko-KR" b="1" dirty="0"/>
              <a:t>Parameters from forms as string</a:t>
            </a:r>
          </a:p>
          <a:p>
            <a:pPr lvl="1"/>
            <a:r>
              <a:rPr lang="en-US" altLang="ko-KR" b="1" dirty="0"/>
              <a:t>name=</a:t>
            </a:r>
            <a:r>
              <a:rPr lang="en-US" altLang="ko-KR" b="1" dirty="0" err="1"/>
              <a:t>Soonja+Yeom&amp;address</a:t>
            </a:r>
            <a:r>
              <a:rPr lang="en-US" altLang="ko-KR" b="1" dirty="0"/>
              <a:t>=135+Duke+Street+Sandy+bay&amp;state=TAS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12669" y="3325123"/>
            <a:ext cx="28103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After clicking the submit button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607" y="2605986"/>
            <a:ext cx="3371850" cy="1438275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cxnSp>
        <p:nvCxnSpPr>
          <p:cNvPr id="8" name="Elbow Connector 7"/>
          <p:cNvCxnSpPr/>
          <p:nvPr/>
        </p:nvCxnSpPr>
        <p:spPr>
          <a:xfrm rot="10800000" flipV="1">
            <a:off x="2779165" y="3777489"/>
            <a:ext cx="3007620" cy="1"/>
          </a:xfrm>
          <a:prstGeom prst="bentConnector3">
            <a:avLst/>
          </a:prstGeom>
          <a:ln w="57150" cmpd="sng">
            <a:solidFill>
              <a:srgbClr val="FD424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1EDB40F-62BB-5A4D-B490-DA1911A4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81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CGI-GET Input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27" y="2280754"/>
            <a:ext cx="7848600" cy="4368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F6B96-A6EE-3545-8A1B-29546B1B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41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earlier form was decoded with previous script, $contents hash would look like this:</a:t>
            </a:r>
          </a:p>
          <a:p>
            <a:pPr lvl="1"/>
            <a:r>
              <a:rPr lang="en-US" altLang="ko-KR" dirty="0"/>
              <a:t>$contents{"name"} = "Soonja Yeom";</a:t>
            </a:r>
          </a:p>
          <a:p>
            <a:pPr lvl="1"/>
            <a:r>
              <a:rPr lang="en-US" altLang="ko-KR" dirty="0"/>
              <a:t>$contents{"address"} = "135 Duke Street Sandy Bay"; </a:t>
            </a:r>
          </a:p>
          <a:p>
            <a:pPr lvl="1"/>
            <a:r>
              <a:rPr lang="en-US" altLang="ko-KR" dirty="0"/>
              <a:t>$contents{"state"} = "TAS";</a:t>
            </a:r>
          </a:p>
          <a:p>
            <a:r>
              <a:rPr lang="en-US" altLang="ko-KR" dirty="0"/>
              <a:t>with the data decoded, we can now process the form further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545E0-F8E4-4049-AC57-54837E27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86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CGI output to Server (HTML format)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28" y="2199760"/>
            <a:ext cx="7215909" cy="435282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9FD32-5C81-954F-8609-D53AAC70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94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83" y="897737"/>
            <a:ext cx="6685360" cy="685800"/>
          </a:xfrm>
        </p:spPr>
        <p:txBody>
          <a:bodyPr/>
          <a:lstStyle/>
          <a:p>
            <a:r>
              <a:rPr lang="en-US" dirty="0"/>
              <a:t>Output of CGI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175" y="4559282"/>
            <a:ext cx="3786790" cy="13242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175" y="2555444"/>
            <a:ext cx="5683446" cy="1754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8B66D7-75EA-014B-AB61-A7381391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69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CGI with PERL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37" y="2404176"/>
            <a:ext cx="8359486" cy="3710297"/>
          </a:xfrm>
        </p:spPr>
        <p:txBody>
          <a:bodyPr>
            <a:normAutofit/>
          </a:bodyPr>
          <a:lstStyle/>
          <a:p>
            <a:r>
              <a:rPr lang="en-US" dirty="0"/>
              <a:t>Please have a look at more examples:</a:t>
            </a:r>
          </a:p>
          <a:p>
            <a:r>
              <a:rPr lang="en-US" dirty="0"/>
              <a:t>http://</a:t>
            </a:r>
            <a:r>
              <a:rPr lang="en-US" dirty="0" err="1"/>
              <a:t>www.tutorialspoint.com</a:t>
            </a:r>
            <a:r>
              <a:rPr lang="en-US" dirty="0"/>
              <a:t>/</a:t>
            </a:r>
            <a:r>
              <a:rPr lang="en-US" dirty="0" err="1"/>
              <a:t>perl</a:t>
            </a:r>
            <a:r>
              <a:rPr lang="en-US" dirty="0"/>
              <a:t>/</a:t>
            </a:r>
            <a:r>
              <a:rPr lang="en-US" dirty="0" err="1"/>
              <a:t>perl_cgi.htm</a:t>
            </a:r>
            <a:endParaRPr lang="en-US" dirty="0"/>
          </a:p>
          <a:p>
            <a:pPr lvl="1"/>
            <a:r>
              <a:rPr lang="en-US" dirty="0"/>
              <a:t>Simple FORM example: GET method</a:t>
            </a:r>
          </a:p>
          <a:p>
            <a:pPr lvl="1"/>
            <a:r>
              <a:rPr lang="en-US" dirty="0"/>
              <a:t>Passing information using: POST method</a:t>
            </a:r>
          </a:p>
          <a:p>
            <a:pPr lvl="1"/>
            <a:r>
              <a:rPr lang="en-US" dirty="0"/>
              <a:t>Passing data to CGI Program</a:t>
            </a:r>
          </a:p>
          <a:p>
            <a:pPr lvl="2"/>
            <a:r>
              <a:rPr lang="en-US" dirty="0"/>
              <a:t>Checkbox data</a:t>
            </a:r>
          </a:p>
          <a:p>
            <a:pPr lvl="2"/>
            <a:r>
              <a:rPr lang="en-US" dirty="0"/>
              <a:t>Radio Button data</a:t>
            </a:r>
          </a:p>
          <a:p>
            <a:pPr lvl="2"/>
            <a:r>
              <a:rPr lang="en-US" dirty="0" err="1"/>
              <a:t>Textarea</a:t>
            </a:r>
            <a:r>
              <a:rPr lang="en-US" dirty="0"/>
              <a:t> data</a:t>
            </a:r>
          </a:p>
          <a:p>
            <a:pPr lvl="2"/>
            <a:r>
              <a:rPr lang="en-US" dirty="0"/>
              <a:t>Dropdown box data</a:t>
            </a:r>
          </a:p>
          <a:p>
            <a:pPr lvl="1"/>
            <a:r>
              <a:rPr lang="en-US" dirty="0"/>
              <a:t>Cookie in CGI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1F226-6CB8-A647-A594-D044896F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88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FastCGI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549945" cy="3530600"/>
          </a:xfrm>
        </p:spPr>
        <p:txBody>
          <a:bodyPr/>
          <a:lstStyle/>
          <a:p>
            <a:r>
              <a:rPr lang="en-US" sz="2000" dirty="0"/>
              <a:t>Fast CGI</a:t>
            </a:r>
          </a:p>
          <a:p>
            <a:pPr lvl="1"/>
            <a:r>
              <a:rPr lang="en-US" sz="1800" dirty="0"/>
              <a:t>Exactly same as CGI but few extensions</a:t>
            </a:r>
          </a:p>
          <a:p>
            <a:pPr lvl="1"/>
            <a:r>
              <a:rPr lang="en-US" sz="1800" dirty="0"/>
              <a:t>Fast, Open and Secure Web server interface</a:t>
            </a:r>
          </a:p>
          <a:p>
            <a:pPr lvl="1"/>
            <a:r>
              <a:rPr lang="en-US" sz="1800" dirty="0"/>
              <a:t>Solves the Performance problems in CGI</a:t>
            </a:r>
          </a:p>
          <a:p>
            <a:pPr lvl="1"/>
            <a:r>
              <a:rPr lang="en-US" sz="1800" dirty="0"/>
              <a:t>No overhead and complexity of proprietary APIs</a:t>
            </a:r>
          </a:p>
          <a:p>
            <a:pPr lvl="1"/>
            <a:r>
              <a:rPr lang="en-US" sz="1800" dirty="0"/>
              <a:t>Provides the Development Kit - C, C++, Perl, and Java, libraries as well as assorted documentation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3010" y="6338059"/>
            <a:ext cx="2659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www.fastcgi.com</a:t>
            </a:r>
            <a:r>
              <a:rPr lang="en-US" sz="1600" dirty="0"/>
              <a:t>/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B9EFF6A-BF09-1C48-8DD2-FF070A6A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15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Fast CGI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14600" cy="3530600"/>
          </a:xfrm>
        </p:spPr>
        <p:txBody>
          <a:bodyPr>
            <a:normAutofit/>
          </a:bodyPr>
          <a:lstStyle/>
          <a:p>
            <a:r>
              <a:rPr lang="en-US" dirty="0"/>
              <a:t>Distributed computing:</a:t>
            </a:r>
          </a:p>
          <a:p>
            <a:pPr lvl="1"/>
            <a:r>
              <a:rPr lang="en-US" dirty="0"/>
              <a:t>Run </a:t>
            </a:r>
            <a:r>
              <a:rPr lang="en-US" dirty="0" err="1"/>
              <a:t>FastCGI</a:t>
            </a:r>
            <a:r>
              <a:rPr lang="en-US" dirty="0"/>
              <a:t> application on a different machine from the one on which they run their Web server. </a:t>
            </a:r>
          </a:p>
          <a:p>
            <a:pPr lvl="1"/>
            <a:r>
              <a:rPr lang="en-US" dirty="0"/>
              <a:t>The technique for scaling, linking to existing corporate systems, improving system availability, and improving security via compartmentalization, such as firewalls.</a:t>
            </a:r>
          </a:p>
          <a:p>
            <a:r>
              <a:rPr lang="en-US" dirty="0"/>
              <a:t>Multiple and extensible roles:</a:t>
            </a:r>
          </a:p>
          <a:p>
            <a:pPr lvl="1"/>
            <a:r>
              <a:rPr lang="en-US" dirty="0"/>
              <a:t>computing the response to an HTTP request</a:t>
            </a:r>
          </a:p>
          <a:p>
            <a:pPr lvl="1"/>
            <a:r>
              <a:rPr lang="en-US" dirty="0"/>
              <a:t>Performing modular authentication and authorization checks and translate data from one type to another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467DE-6C19-5442-B1AD-9535421C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5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Website Design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320626"/>
            <a:ext cx="7610476" cy="3945703"/>
          </a:xfrm>
        </p:spPr>
        <p:txBody>
          <a:bodyPr>
            <a:normAutofit/>
          </a:bodyPr>
          <a:lstStyle/>
          <a:p>
            <a:r>
              <a:rPr lang="en-US" sz="2400" dirty="0"/>
              <a:t>What to consider?</a:t>
            </a:r>
          </a:p>
          <a:p>
            <a:pPr lvl="1"/>
            <a:r>
              <a:rPr lang="en-US" sz="2000" dirty="0"/>
              <a:t>Content</a:t>
            </a:r>
          </a:p>
          <a:p>
            <a:pPr lvl="1"/>
            <a:r>
              <a:rPr lang="en-US" sz="2000" dirty="0"/>
              <a:t>Target audience</a:t>
            </a:r>
          </a:p>
          <a:p>
            <a:pPr lvl="1"/>
            <a:r>
              <a:rPr lang="en-US" sz="2000" dirty="0" err="1"/>
              <a:t>Organising</a:t>
            </a:r>
            <a:r>
              <a:rPr lang="en-US" sz="2000" dirty="0"/>
              <a:t> (Navigation, Site structure)</a:t>
            </a:r>
          </a:p>
          <a:p>
            <a:pPr lvl="1"/>
            <a:r>
              <a:rPr lang="en-US" sz="2000" dirty="0"/>
              <a:t>Visual appearance</a:t>
            </a:r>
          </a:p>
          <a:p>
            <a:pPr lvl="1"/>
            <a:r>
              <a:rPr lang="en-US" sz="2000" dirty="0"/>
              <a:t>Usability</a:t>
            </a:r>
          </a:p>
          <a:p>
            <a:pPr marL="349250" lvl="1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07CF3-CE8A-7847-91AF-8DF710A9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1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CGI::</a:t>
            </a:r>
            <a:r>
              <a:rPr lang="en-US" dirty="0" err="1"/>
              <a:t>SpeedyCGI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365218" cy="2692400"/>
          </a:xfrm>
        </p:spPr>
        <p:txBody>
          <a:bodyPr/>
          <a:lstStyle/>
          <a:p>
            <a:r>
              <a:rPr lang="en-US" dirty="0" err="1"/>
              <a:t>SpeedyCGI</a:t>
            </a:r>
            <a:r>
              <a:rPr lang="en-US" dirty="0"/>
              <a:t> is a way to run PERL scripts persistently</a:t>
            </a:r>
          </a:p>
          <a:p>
            <a:pPr lvl="1"/>
            <a:r>
              <a:rPr lang="en-US" dirty="0"/>
              <a:t>Also called as ‘</a:t>
            </a:r>
            <a:r>
              <a:rPr lang="en-US" dirty="0" err="1"/>
              <a:t>PersistentPerl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Run much more quickly (Speed)</a:t>
            </a:r>
          </a:p>
          <a:p>
            <a:pPr lvl="1"/>
            <a:r>
              <a:rPr lang="en-US" dirty="0"/>
              <a:t>After the initial run, the PERL interpreter is kept running.</a:t>
            </a:r>
          </a:p>
          <a:p>
            <a:pPr lvl="1"/>
            <a:r>
              <a:rPr lang="en-US" dirty="0"/>
              <a:t>Provides an Apache module so that under the Apache web server</a:t>
            </a:r>
          </a:p>
          <a:p>
            <a:pPr lvl="2"/>
            <a:r>
              <a:rPr lang="en-US" dirty="0"/>
              <a:t>scripts can be run without the overhead of doing a fork/exec for each request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E5FEB-7CDB-0640-9F1B-40BEBCBD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32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Interpreted Markup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549945" cy="3530600"/>
          </a:xfrm>
        </p:spPr>
        <p:txBody>
          <a:bodyPr>
            <a:normAutofit/>
          </a:bodyPr>
          <a:lstStyle/>
          <a:p>
            <a:r>
              <a:rPr lang="en-US" sz="2000" dirty="0"/>
              <a:t>Statements embedded into the HTML are interpreted by the server (or interpreting engine attached to server) before being returned to the client</a:t>
            </a:r>
          </a:p>
          <a:p>
            <a:r>
              <a:rPr lang="en-US" sz="2000" dirty="0"/>
              <a:t>Interpreted Markup Languages with database connectivity:</a:t>
            </a:r>
          </a:p>
          <a:p>
            <a:pPr lvl="1"/>
            <a:r>
              <a:rPr lang="en-US" dirty="0"/>
              <a:t>JSP (</a:t>
            </a:r>
            <a:r>
              <a:rPr lang="en-US" dirty="0" err="1"/>
              <a:t>JavaServer</a:t>
            </a:r>
            <a:r>
              <a:rPr lang="en-US" dirty="0"/>
              <a:t> Pages)</a:t>
            </a:r>
          </a:p>
          <a:p>
            <a:pPr lvl="1"/>
            <a:r>
              <a:rPr lang="en-US" dirty="0"/>
              <a:t>ASP (</a:t>
            </a:r>
            <a:r>
              <a:rPr lang="en-US" dirty="0" err="1"/>
              <a:t>ActiveServer</a:t>
            </a:r>
            <a:r>
              <a:rPr lang="en-US" dirty="0"/>
              <a:t> Pages)</a:t>
            </a:r>
          </a:p>
          <a:p>
            <a:pPr lvl="1"/>
            <a:r>
              <a:rPr lang="en-US" dirty="0"/>
              <a:t>PHP (PHP Hypertext Preprocessor)</a:t>
            </a:r>
          </a:p>
          <a:p>
            <a:pPr lvl="1"/>
            <a:r>
              <a:rPr lang="en-US" dirty="0"/>
              <a:t>Others: Cold Fusion, </a:t>
            </a:r>
            <a:r>
              <a:rPr lang="en-US" dirty="0" err="1"/>
              <a:t>Zope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A8D1A-FA85-2740-AEE5-06E2130E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33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(</a:t>
            </a:r>
            <a:r>
              <a:rPr lang="en-US" dirty="0" err="1"/>
              <a:t>JavaServer</a:t>
            </a:r>
            <a:r>
              <a:rPr lang="en-US" dirty="0"/>
              <a:t> Page)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688491" cy="353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technology for developing web pages that support dynamic content.</a:t>
            </a:r>
          </a:p>
          <a:p>
            <a:r>
              <a:rPr lang="en-US" dirty="0"/>
              <a:t>Insert java code in HTML pages by making use of special JSP tags.</a:t>
            </a:r>
          </a:p>
          <a:p>
            <a:r>
              <a:rPr lang="en-US" dirty="0"/>
              <a:t>Start with &lt;% and end with %&gt;.</a:t>
            </a:r>
          </a:p>
          <a:p>
            <a:r>
              <a:rPr lang="en-US" dirty="0"/>
              <a:t>Performance is significantly better because JSP allows embedding Dynamic Elements in HTML Pages itself instead of having a separate CGI files.</a:t>
            </a:r>
          </a:p>
          <a:p>
            <a:r>
              <a:rPr lang="en-US" dirty="0"/>
              <a:t>JSP are always compiled before it's processed by the server unlike CGI/Perl which requires the server to load an interpreter and the target script each time the page is requested.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420B2-B865-2947-BAA7-0DC99F61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90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JSP and </a:t>
            </a:r>
            <a:r>
              <a:rPr lang="en-US" dirty="0" err="1"/>
              <a:t>JavaServlet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568418" cy="38100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JSP</a:t>
            </a:r>
          </a:p>
          <a:p>
            <a:pPr lvl="1"/>
            <a:r>
              <a:rPr lang="en-US" sz="1900" dirty="0"/>
              <a:t>Do not need to compile</a:t>
            </a:r>
          </a:p>
          <a:p>
            <a:pPr lvl="1"/>
            <a:r>
              <a:rPr lang="en-US" sz="1900" dirty="0"/>
              <a:t>Put Java inside HTML code</a:t>
            </a:r>
          </a:p>
          <a:p>
            <a:pPr lvl="1"/>
            <a:r>
              <a:rPr lang="en-US" sz="1900" dirty="0"/>
              <a:t>Easy to learn (Easy to separate controller/view/model part)</a:t>
            </a:r>
          </a:p>
          <a:p>
            <a:r>
              <a:rPr lang="en-US" sz="2200" dirty="0" err="1"/>
              <a:t>JavaServlet</a:t>
            </a:r>
            <a:endParaRPr lang="en-US" sz="2200" dirty="0"/>
          </a:p>
          <a:p>
            <a:pPr lvl="1"/>
            <a:r>
              <a:rPr lang="en-US" sz="1900" dirty="0"/>
              <a:t>Be required to compile and upload webserver/servlet engine</a:t>
            </a:r>
          </a:p>
          <a:p>
            <a:pPr lvl="1"/>
            <a:r>
              <a:rPr lang="en-US" sz="1900" dirty="0"/>
              <a:t>Put HTML inside Java code</a:t>
            </a:r>
          </a:p>
          <a:p>
            <a:pPr lvl="1"/>
            <a:r>
              <a:rPr lang="en-US" sz="1900" dirty="0"/>
              <a:t>Does not manage any ‘presentation/ view’ part.</a:t>
            </a:r>
          </a:p>
          <a:p>
            <a:pPr lvl="1"/>
            <a:r>
              <a:rPr lang="en-US" sz="1900" dirty="0"/>
              <a:t>Almost all about the ‘controller’ part </a:t>
            </a:r>
          </a:p>
          <a:p>
            <a:pPr lvl="2"/>
            <a:r>
              <a:rPr lang="en-US" sz="1700" dirty="0"/>
              <a:t>Business logic or calculation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48EDE-322F-8E4A-84A0-601266FF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66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7198680" cy="709865"/>
          </a:xfrm>
        </p:spPr>
        <p:txBody>
          <a:bodyPr/>
          <a:lstStyle/>
          <a:p>
            <a:r>
              <a:rPr lang="en-US" dirty="0"/>
              <a:t>JSP – Servlet Lifecycle </a:t>
            </a:r>
          </a:p>
        </p:txBody>
      </p: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718943" y="4535146"/>
            <a:ext cx="148539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AU" altLang="ko-KR" sz="1400" b="1" dirty="0">
                <a:latin typeface="Arial" charset="0"/>
                <a:ea typeface="굴림" charset="-127"/>
              </a:rPr>
              <a:t>Client Computer</a:t>
            </a:r>
            <a:br>
              <a:rPr lang="en-AU" altLang="ko-KR" sz="1400" b="1" dirty="0">
                <a:latin typeface="Arial" charset="0"/>
                <a:ea typeface="굴림" charset="-127"/>
              </a:rPr>
            </a:br>
            <a:r>
              <a:rPr lang="en-AU" altLang="ko-KR" sz="1400" b="1" dirty="0">
                <a:latin typeface="Arial" charset="0"/>
                <a:ea typeface="굴림" charset="-127"/>
              </a:rPr>
              <a:t>(Browser) </a:t>
            </a:r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4872930" y="3670101"/>
            <a:ext cx="21563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AU" altLang="ko-KR" sz="1400" b="1" dirty="0">
                <a:latin typeface="Arial" charset="0"/>
                <a:ea typeface="굴림" charset="-127"/>
              </a:rPr>
              <a:t>Web Server with Servlet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15140" y="2510926"/>
            <a:ext cx="788020" cy="1208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29828" y="3202490"/>
            <a:ext cx="1287448" cy="1283113"/>
          </a:xfrm>
          <a:prstGeom prst="rect">
            <a:avLst/>
          </a:prstGeom>
        </p:spPr>
      </p:pic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2554914" y="3848280"/>
            <a:ext cx="2201813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 flipH="1">
            <a:off x="2477333" y="4611327"/>
            <a:ext cx="2279394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H="1">
            <a:off x="5828467" y="4191199"/>
            <a:ext cx="2" cy="733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5074548" y="5873151"/>
            <a:ext cx="14959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AU" altLang="ko-KR" sz="1400" b="1" dirty="0">
                <a:latin typeface="Arial" charset="0"/>
                <a:ea typeface="굴림" charset="-127"/>
              </a:rPr>
              <a:t>Processed JSP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3353" y="2913118"/>
            <a:ext cx="939348" cy="1036761"/>
          </a:xfrm>
          <a:prstGeom prst="rect">
            <a:avLst/>
          </a:prstGeom>
        </p:spPr>
      </p:pic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7072917" y="3352687"/>
            <a:ext cx="11027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AU" altLang="ko-KR" sz="1400" b="1" dirty="0">
                <a:latin typeface="Arial" charset="0"/>
                <a:ea typeface="굴림" charset="-127"/>
              </a:rPr>
              <a:t>Database</a:t>
            </a:r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 flipV="1">
            <a:off x="7597071" y="4005486"/>
            <a:ext cx="0" cy="544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870212" y="4055060"/>
            <a:ext cx="0" cy="495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01524" y="2613890"/>
            <a:ext cx="1837187" cy="34604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872930" y="2410690"/>
            <a:ext cx="3282779" cy="378385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6085120" y="6283651"/>
            <a:ext cx="14421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b="1" dirty="0">
                <a:latin typeface="Arial" charset="0"/>
                <a:ea typeface="굴림" charset="-127"/>
              </a:rPr>
              <a:t>Server-side</a:t>
            </a: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891232" y="6180928"/>
            <a:ext cx="13646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b="1" dirty="0">
                <a:latin typeface="Arial" charset="0"/>
                <a:ea typeface="굴림" charset="-127"/>
              </a:rPr>
              <a:t>Client-side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6689" y="5013509"/>
            <a:ext cx="668431" cy="891241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6939203" y="4723606"/>
            <a:ext cx="1176813" cy="46321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866882" y="4770103"/>
            <a:ext cx="1635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Java Beans</a:t>
            </a:r>
          </a:p>
        </p:txBody>
      </p:sp>
      <p:cxnSp>
        <p:nvCxnSpPr>
          <p:cNvPr id="69" name="Straight Arrow Connector 68"/>
          <p:cNvCxnSpPr>
            <a:cxnSpLocks/>
          </p:cNvCxnSpPr>
          <p:nvPr/>
        </p:nvCxnSpPr>
        <p:spPr>
          <a:xfrm>
            <a:off x="6294048" y="3475717"/>
            <a:ext cx="608211" cy="112907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62" idx="3"/>
            <a:endCxn id="66" idx="1"/>
          </p:cNvCxnSpPr>
          <p:nvPr/>
        </p:nvCxnSpPr>
        <p:spPr>
          <a:xfrm flipV="1">
            <a:off x="6085120" y="4955213"/>
            <a:ext cx="854083" cy="50391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075C1B1C-3CD1-B849-B58B-4C3F2995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2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09" y="2182503"/>
            <a:ext cx="8007927" cy="417211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an HTML-embedded server-side scripting language commonly used on web servers</a:t>
            </a:r>
          </a:p>
          <a:p>
            <a:pPr lvl="1"/>
            <a:r>
              <a:rPr lang="en-US" altLang="ko-KR" dirty="0"/>
              <a:t>used to make web pages dynamic</a:t>
            </a:r>
          </a:p>
          <a:p>
            <a:r>
              <a:rPr lang="en-US" altLang="ko-KR" dirty="0"/>
              <a:t>PHP is an interpreted language</a:t>
            </a:r>
          </a:p>
          <a:p>
            <a:pPr lvl="1"/>
            <a:r>
              <a:rPr lang="en-US" altLang="ko-KR" dirty="0"/>
              <a:t>generates HTML and/or other resources and send them to client browsers</a:t>
            </a:r>
          </a:p>
          <a:p>
            <a:r>
              <a:rPr lang="en-US" altLang="ko-KR" dirty="0"/>
              <a:t>Easy to use</a:t>
            </a:r>
          </a:p>
          <a:p>
            <a:pPr lvl="1"/>
            <a:r>
              <a:rPr lang="en-US" altLang="ko-KR" dirty="0"/>
              <a:t>language itself simple and easy to learn</a:t>
            </a:r>
          </a:p>
          <a:p>
            <a:pPr lvl="1"/>
            <a:r>
              <a:rPr lang="en-US" altLang="ko-KR" dirty="0"/>
              <a:t>lots of built-in functionality</a:t>
            </a:r>
          </a:p>
          <a:p>
            <a:pPr lvl="1"/>
            <a:r>
              <a:rPr lang="en-US" altLang="ko-KR" dirty="0"/>
              <a:t>can be use a number of different editors</a:t>
            </a:r>
          </a:p>
          <a:p>
            <a:pPr lvl="1"/>
            <a:r>
              <a:rPr lang="en-US" altLang="ko-KR" dirty="0"/>
              <a:t>similar syntax to C / C++ / Java / JavaScript …</a:t>
            </a:r>
          </a:p>
          <a:p>
            <a:r>
              <a:rPr lang="en-US" altLang="ko-KR" dirty="0"/>
              <a:t>Open source, Multiple platform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EC483-F1DC-5649-A9D6-19DFD4BC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1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LifeCycle</a:t>
            </a:r>
            <a:endParaRPr lang="en-US" dirty="0"/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1060859" y="4580614"/>
            <a:ext cx="148470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300" b="1" dirty="0">
                <a:latin typeface="Arial" charset="0"/>
                <a:ea typeface="굴림" charset="-127"/>
              </a:rPr>
              <a:t>Client Computer</a:t>
            </a:r>
            <a:br>
              <a:rPr lang="en-AU" altLang="ko-KR" sz="1300" b="1" dirty="0">
                <a:latin typeface="Arial" charset="0"/>
                <a:ea typeface="굴림" charset="-127"/>
              </a:rPr>
            </a:br>
            <a:r>
              <a:rPr lang="en-AU" altLang="ko-KR" sz="1300" b="1" dirty="0">
                <a:latin typeface="Arial" charset="0"/>
                <a:ea typeface="굴림" charset="-127"/>
              </a:rPr>
              <a:t>(Browser) </a:t>
            </a: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5782030" y="3700346"/>
            <a:ext cx="117211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400" b="1" dirty="0">
                <a:latin typeface="Arial" charset="0"/>
                <a:ea typeface="굴림" charset="-127"/>
              </a:rPr>
              <a:t>Web Server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71366" y="2566632"/>
            <a:ext cx="778776" cy="1194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17411" y="3133205"/>
            <a:ext cx="1371599" cy="1366981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946400" y="3917053"/>
            <a:ext cx="1542474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2946401" y="4710462"/>
            <a:ext cx="1542473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6338502" y="4214610"/>
            <a:ext cx="0" cy="779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6093123" y="4166585"/>
            <a:ext cx="1" cy="827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4974406" y="5785169"/>
            <a:ext cx="15055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400" b="1" dirty="0">
                <a:latin typeface="Arial" charset="0"/>
                <a:ea typeface="굴림" charset="-127"/>
              </a:rPr>
              <a:t>PHP Interpreter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558" y="4844675"/>
            <a:ext cx="862873" cy="952356"/>
          </a:xfrm>
          <a:prstGeom prst="rect">
            <a:avLst/>
          </a:prstGeom>
        </p:spPr>
      </p:pic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6909366" y="5320853"/>
            <a:ext cx="10109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AU" altLang="ko-KR" sz="1400" b="1" dirty="0">
                <a:latin typeface="Arial" charset="0"/>
                <a:ea typeface="굴림" charset="-127"/>
              </a:rPr>
              <a:t>Database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6561334" y="5356716"/>
            <a:ext cx="3928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6552838" y="5532262"/>
            <a:ext cx="3828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76691" y="2742572"/>
            <a:ext cx="1699903" cy="28989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822003" y="2409056"/>
            <a:ext cx="3046109" cy="370187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5788055" y="6157746"/>
            <a:ext cx="14421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b="1" dirty="0">
                <a:latin typeface="Arial" charset="0"/>
                <a:ea typeface="굴림" charset="-127"/>
              </a:rPr>
              <a:t>Server-side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060859" y="5973080"/>
            <a:ext cx="13646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b="1" dirty="0">
                <a:latin typeface="Arial" charset="0"/>
                <a:ea typeface="굴림" charset="-127"/>
              </a:rPr>
              <a:t>Client-side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3585" y="5067726"/>
            <a:ext cx="1275562" cy="671265"/>
          </a:xfrm>
          <a:prstGeom prst="rect">
            <a:avLst/>
          </a:prstGeom>
        </p:spPr>
      </p:pic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A63C7CB2-EE0D-BD4A-8CF6-165228A7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01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PHP, JSP, and ASP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65970" y="2366477"/>
          <a:ext cx="7361958" cy="37110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48081">
                  <a:extLst>
                    <a:ext uri="{9D8B030D-6E8A-4147-A177-3AD203B41FA5}">
                      <a16:colId xmlns:a16="http://schemas.microsoft.com/office/drawing/2014/main" val="525396163"/>
                    </a:ext>
                  </a:extLst>
                </a:gridCol>
                <a:gridCol w="2003119">
                  <a:extLst>
                    <a:ext uri="{9D8B030D-6E8A-4147-A177-3AD203B41FA5}">
                      <a16:colId xmlns:a16="http://schemas.microsoft.com/office/drawing/2014/main" val="1428394182"/>
                    </a:ext>
                  </a:extLst>
                </a:gridCol>
                <a:gridCol w="2270268">
                  <a:extLst>
                    <a:ext uri="{9D8B030D-6E8A-4147-A177-3AD203B41FA5}">
                      <a16:colId xmlns:a16="http://schemas.microsoft.com/office/drawing/2014/main" val="1484710417"/>
                    </a:ext>
                  </a:extLst>
                </a:gridCol>
                <a:gridCol w="1840490">
                  <a:extLst>
                    <a:ext uri="{9D8B030D-6E8A-4147-A177-3AD203B41FA5}">
                      <a16:colId xmlns:a16="http://schemas.microsoft.com/office/drawing/2014/main" val="3887114177"/>
                    </a:ext>
                  </a:extLst>
                </a:gridCol>
              </a:tblGrid>
              <a:tr h="380048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912280"/>
                  </a:ext>
                </a:extLst>
              </a:tr>
              <a:tr h="468967">
                <a:tc>
                  <a:txBody>
                    <a:bodyPr/>
                    <a:lstStyle/>
                    <a:p>
                      <a:r>
                        <a:rPr lang="en-US" sz="1400" dirty="0"/>
                        <a:t>Operating System</a:t>
                      </a:r>
                      <a:r>
                        <a:rPr lang="en-US" sz="1400" baseline="0" dirty="0"/>
                        <a:t> (OS)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Linux</a:t>
                      </a:r>
                      <a:r>
                        <a:rPr lang="en-US" sz="1400" baseline="0" dirty="0"/>
                        <a:t> (Unix)</a:t>
                      </a:r>
                    </a:p>
                    <a:p>
                      <a:r>
                        <a:rPr lang="en-US" sz="1400" baseline="0" dirty="0"/>
                        <a:t>Windows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Linux</a:t>
                      </a:r>
                      <a:r>
                        <a:rPr lang="en-US" sz="1400" baseline="0" dirty="0"/>
                        <a:t> (Unix)</a:t>
                      </a:r>
                    </a:p>
                    <a:p>
                      <a:r>
                        <a:rPr lang="en-US" sz="1400" baseline="0" dirty="0"/>
                        <a:t>Windows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Windows</a:t>
                      </a:r>
                      <a:r>
                        <a:rPr lang="en-US" sz="1400" baseline="0" dirty="0"/>
                        <a:t> 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920804"/>
                  </a:ext>
                </a:extLst>
              </a:tr>
              <a:tr h="707406">
                <a:tc>
                  <a:txBody>
                    <a:bodyPr/>
                    <a:lstStyle/>
                    <a:p>
                      <a:r>
                        <a:rPr lang="en-US" sz="1400" dirty="0"/>
                        <a:t>Web Service</a:t>
                      </a:r>
                      <a:r>
                        <a:rPr lang="en-US" sz="1400" baseline="0" dirty="0"/>
                        <a:t> Demon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Apache, IIS (Internet Information</a:t>
                      </a:r>
                      <a:r>
                        <a:rPr lang="en-US" sz="1400" baseline="0" dirty="0"/>
                        <a:t> Server)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Apache*, IIS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IIS,</a:t>
                      </a:r>
                      <a:r>
                        <a:rPr lang="en-US" sz="1400" baseline="0" dirty="0"/>
                        <a:t> PWS (Personal Web Server)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09864231"/>
                  </a:ext>
                </a:extLst>
              </a:tr>
              <a:tr h="859785">
                <a:tc>
                  <a:txBody>
                    <a:bodyPr/>
                    <a:lstStyle/>
                    <a:p>
                      <a:r>
                        <a:rPr lang="en-US" sz="1400" dirty="0"/>
                        <a:t>Script Interpreter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Tomcat,</a:t>
                      </a:r>
                      <a:r>
                        <a:rPr lang="en-US" sz="1400" baseline="0" dirty="0"/>
                        <a:t> Resin, </a:t>
                      </a:r>
                      <a:r>
                        <a:rPr lang="en-US" sz="1400" baseline="0" dirty="0" err="1"/>
                        <a:t>Jrun</a:t>
                      </a:r>
                      <a:r>
                        <a:rPr lang="en-US" sz="1400" baseline="0" dirty="0"/>
                        <a:t>, </a:t>
                      </a:r>
                      <a:r>
                        <a:rPr lang="en-US" sz="1400" baseline="0" dirty="0" err="1"/>
                        <a:t>Weblogic</a:t>
                      </a:r>
                      <a:r>
                        <a:rPr lang="en-US" sz="1400" baseline="0" dirty="0"/>
                        <a:t>, GNU JSP, </a:t>
                      </a:r>
                      <a:r>
                        <a:rPr lang="en-US" sz="1400" baseline="0" dirty="0" err="1"/>
                        <a:t>WebSphere</a:t>
                      </a:r>
                      <a:r>
                        <a:rPr lang="en-US" sz="1400" baseline="0" dirty="0"/>
                        <a:t>,  OSDK, </a:t>
                      </a:r>
                      <a:r>
                        <a:rPr lang="en-US" sz="1400" baseline="0" dirty="0" err="1"/>
                        <a:t>JServ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IIS</a:t>
                      </a:r>
                      <a:endParaRPr lang="en-US" sz="1400" baseline="0" dirty="0"/>
                    </a:p>
                    <a:p>
                      <a:r>
                        <a:rPr lang="en-US" sz="1400" baseline="0" dirty="0"/>
                        <a:t>PWS (Personal Web Server)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133430"/>
                  </a:ext>
                </a:extLst>
              </a:tr>
              <a:tr h="663050">
                <a:tc>
                  <a:txBody>
                    <a:bodyPr/>
                    <a:lstStyle/>
                    <a:p>
                      <a:r>
                        <a:rPr lang="en-US" sz="14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Oracle, MySQL, 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MS SQL, Access,</a:t>
                      </a:r>
                      <a:r>
                        <a:rPr lang="en-US" sz="1400" baseline="0" dirty="0"/>
                        <a:t> etc.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Oracle, MySQL, MSSQL, Access,</a:t>
                      </a:r>
                      <a:r>
                        <a:rPr lang="en-US" sz="1400" baseline="0" dirty="0"/>
                        <a:t> etc.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 SQL, Oracle,</a:t>
                      </a:r>
                      <a:r>
                        <a:rPr lang="en-US" sz="1400" baseline="0" dirty="0"/>
                        <a:t> Access, etc.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88626"/>
                  </a:ext>
                </a:extLst>
              </a:tr>
            </a:tbl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1373DE8-5AD6-4840-8447-E1F527E7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21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Web Page Solution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980548" y="3347484"/>
            <a:ext cx="1143576" cy="478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959319" y="3227508"/>
            <a:ext cx="1166594" cy="466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964892" y="2615442"/>
            <a:ext cx="144392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Application Server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59378" y="2877051"/>
            <a:ext cx="775353" cy="992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265" y="4428047"/>
            <a:ext cx="974251" cy="10752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836688" y="3119734"/>
            <a:ext cx="1050050" cy="161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93995" y="3362830"/>
            <a:ext cx="1371599" cy="1366981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2146217" y="3694270"/>
            <a:ext cx="26105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965594" y="4428047"/>
            <a:ext cx="27778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49993" y="2669273"/>
            <a:ext cx="5609326" cy="276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7325205" y="4867673"/>
            <a:ext cx="81304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Database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59028" y="2615441"/>
            <a:ext cx="8290187" cy="2904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6640823" y="2669273"/>
            <a:ext cx="0" cy="2850446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731727" y="3952153"/>
            <a:ext cx="7664" cy="3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873407" y="3869426"/>
            <a:ext cx="0" cy="466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565448" y="4682225"/>
            <a:ext cx="128184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Client Computer</a:t>
            </a:r>
            <a:br>
              <a:rPr lang="en-AU" altLang="ko-KR" sz="1100" b="1" dirty="0">
                <a:latin typeface="Arial" charset="0"/>
                <a:ea typeface="굴림" charset="-127"/>
              </a:rPr>
            </a:br>
            <a:r>
              <a:rPr lang="en-AU" altLang="ko-KR" sz="1100" b="1" dirty="0">
                <a:latin typeface="Arial" charset="0"/>
                <a:ea typeface="굴림" charset="-127"/>
              </a:rPr>
              <a:t>(Browser) 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4836688" y="4736868"/>
            <a:ext cx="97113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Web Server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31866" y="226218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Dynamic Web Page Process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1224" y="3694270"/>
            <a:ext cx="683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B1C2D656-B035-0744-8A1B-73B88A8E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64381" y="2489200"/>
            <a:ext cx="7439109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/>
            <a:r>
              <a:rPr lang="en-US" sz="2400" dirty="0"/>
              <a:t>Dynamic Web page Solution: Server-side</a:t>
            </a:r>
          </a:p>
          <a:p>
            <a:pPr marL="803275" indent="-342900">
              <a:buFont typeface="Arial"/>
              <a:buChar char="•"/>
            </a:pPr>
            <a:r>
              <a:rPr lang="en-US" dirty="0"/>
              <a:t>CGI (Common Gateway Interface)</a:t>
            </a:r>
          </a:p>
          <a:p>
            <a:pPr marL="803275" indent="-342900">
              <a:buFont typeface="Arial"/>
              <a:buChar char="•"/>
            </a:pPr>
            <a:r>
              <a:rPr lang="en-US" dirty="0"/>
              <a:t>Advanced CGI</a:t>
            </a:r>
          </a:p>
          <a:p>
            <a:pPr marL="803275" indent="-342900">
              <a:buFont typeface="Arial"/>
              <a:buChar char="•"/>
            </a:pPr>
            <a:r>
              <a:rPr lang="en-US" dirty="0"/>
              <a:t>JSP, ASP, PHP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DCDEC51-AFAA-464C-9223-4AA43E10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4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69" y="927098"/>
            <a:ext cx="7178903" cy="709865"/>
          </a:xfrm>
        </p:spPr>
        <p:txBody>
          <a:bodyPr/>
          <a:lstStyle/>
          <a:p>
            <a:r>
              <a:rPr lang="en-US" dirty="0"/>
              <a:t>Review: Design Web Site/interface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515120" cy="3956570"/>
          </a:xfrm>
        </p:spPr>
        <p:txBody>
          <a:bodyPr>
            <a:normAutofit/>
          </a:bodyPr>
          <a:lstStyle/>
          <a:p>
            <a:r>
              <a:rPr lang="en-US" dirty="0"/>
              <a:t>Principles to remember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Target audience</a:t>
            </a:r>
          </a:p>
          <a:p>
            <a:pPr lvl="1"/>
            <a:r>
              <a:rPr lang="en-US" dirty="0"/>
              <a:t>Readability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Plan and design your screen, functionality, navigation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A2AA5-9401-B943-9F41-698F4F4A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9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BB235B-50EA-F047-8128-0C5CEE706765}"/>
              </a:ext>
            </a:extLst>
          </p:cNvPr>
          <p:cNvSpPr/>
          <p:nvPr/>
        </p:nvSpPr>
        <p:spPr>
          <a:xfrm>
            <a:off x="3040380" y="2377440"/>
            <a:ext cx="30175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Thank you</a:t>
            </a:r>
          </a:p>
          <a:p>
            <a:pPr algn="ctr"/>
            <a:r>
              <a:rPr lang="en-US" sz="2400" dirty="0"/>
              <a:t>Any Questions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FFA1F6B-7651-CD49-BBC1-72A77191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6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5FF2-BBBD-9744-8AD9-1E777EB9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Assistive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A51B-1BA5-E14B-A1CE-AEE292E36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1" y="2489200"/>
            <a:ext cx="7515689" cy="3530600"/>
          </a:xfrm>
        </p:spPr>
        <p:txBody>
          <a:bodyPr/>
          <a:lstStyle/>
          <a:p>
            <a:r>
              <a:rPr lang="en-US" dirty="0"/>
              <a:t>Screen readers (</a:t>
            </a:r>
            <a:r>
              <a:rPr lang="en-US" dirty="0" err="1"/>
              <a:t>e.g</a:t>
            </a:r>
            <a:r>
              <a:rPr lang="en-US" dirty="0"/>
              <a:t> JAWS for Windows, Voiceover for Mac)</a:t>
            </a:r>
          </a:p>
          <a:p>
            <a:r>
              <a:rPr lang="en-US" dirty="0"/>
              <a:t>Screen magnification software (</a:t>
            </a:r>
            <a:r>
              <a:rPr lang="en-US" dirty="0" err="1"/>
              <a:t>e.g</a:t>
            </a:r>
            <a:r>
              <a:rPr lang="en-US" dirty="0"/>
              <a:t> handheld magnifier over it)</a:t>
            </a:r>
          </a:p>
          <a:p>
            <a:r>
              <a:rPr lang="en-US" dirty="0"/>
              <a:t>Text reader (synthesized voice)</a:t>
            </a:r>
          </a:p>
          <a:p>
            <a:r>
              <a:rPr lang="en-US" dirty="0"/>
              <a:t>Speech input software (</a:t>
            </a:r>
            <a:r>
              <a:rPr lang="en-US" dirty="0" err="1"/>
              <a:t>e.g</a:t>
            </a:r>
            <a:r>
              <a:rPr lang="en-US" dirty="0"/>
              <a:t> Dragon Naturally Speaking)</a:t>
            </a:r>
          </a:p>
          <a:p>
            <a:r>
              <a:rPr lang="en-US" dirty="0"/>
              <a:t>Alternative input devices</a:t>
            </a:r>
          </a:p>
          <a:p>
            <a:pPr lvl="1"/>
            <a:r>
              <a:rPr lang="en-US" dirty="0"/>
              <a:t>Head pointers</a:t>
            </a:r>
          </a:p>
          <a:p>
            <a:pPr lvl="1"/>
            <a:r>
              <a:rPr lang="en-US" dirty="0"/>
              <a:t>Motion tracking or eye tracking</a:t>
            </a:r>
          </a:p>
          <a:p>
            <a:pPr lvl="1"/>
            <a:r>
              <a:rPr lang="en-US" dirty="0"/>
              <a:t>Single switch entry devices (e.g. on-screen keyboard with a cursor)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8DB53-97CA-6A47-9C97-4635951D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8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Web Page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980548" y="3347484"/>
            <a:ext cx="1143576" cy="478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959319" y="3227508"/>
            <a:ext cx="1166594" cy="466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964892" y="2615442"/>
            <a:ext cx="144392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Application Server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59378" y="2877051"/>
            <a:ext cx="775353" cy="992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265" y="4428047"/>
            <a:ext cx="974251" cy="10752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836688" y="3119734"/>
            <a:ext cx="1050050" cy="161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93995" y="3362830"/>
            <a:ext cx="1371599" cy="1366981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2146217" y="3694270"/>
            <a:ext cx="26105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965594" y="4428047"/>
            <a:ext cx="27778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49993" y="2669273"/>
            <a:ext cx="5609326" cy="276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7325205" y="4867673"/>
            <a:ext cx="81304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Database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59028" y="2615441"/>
            <a:ext cx="8290187" cy="2904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6640823" y="2669273"/>
            <a:ext cx="0" cy="2850446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731727" y="3952153"/>
            <a:ext cx="7664" cy="3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873407" y="3869426"/>
            <a:ext cx="0" cy="466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565448" y="4682225"/>
            <a:ext cx="128184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Client Computer</a:t>
            </a:r>
            <a:br>
              <a:rPr lang="en-AU" altLang="ko-KR" sz="1100" b="1" dirty="0">
                <a:latin typeface="Arial" charset="0"/>
                <a:ea typeface="굴림" charset="-127"/>
              </a:rPr>
            </a:br>
            <a:r>
              <a:rPr lang="en-AU" altLang="ko-KR" sz="1100" b="1" dirty="0">
                <a:latin typeface="Arial" charset="0"/>
                <a:ea typeface="굴림" charset="-127"/>
              </a:rPr>
              <a:t>(Browser) 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4836688" y="4736868"/>
            <a:ext cx="97113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Web Server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31866" y="215347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Dynamic Web Page Process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B2D33EBF-87A9-0B42-A08B-47EC3927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5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Web Page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134309" cy="35306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Client-side scripting</a:t>
            </a:r>
            <a:endParaRPr lang="en-US" sz="2000" dirty="0"/>
          </a:p>
          <a:p>
            <a:pPr marL="803275" lvl="1" indent="-342900"/>
            <a:r>
              <a:rPr lang="en-US" dirty="0"/>
              <a:t>the type of user interaction (i.e. mouse or keyboard action)</a:t>
            </a:r>
          </a:p>
          <a:p>
            <a:pPr marL="803275" lvl="1" indent="-342900"/>
            <a:r>
              <a:rPr lang="en-US" dirty="0"/>
              <a:t>JavaScript, DHTML, </a:t>
            </a:r>
            <a:r>
              <a:rPr lang="en-US" dirty="0" err="1"/>
              <a:t>ActionScript</a:t>
            </a:r>
            <a:endParaRPr lang="en-US" dirty="0"/>
          </a:p>
          <a:p>
            <a:pPr marL="457200"/>
            <a:r>
              <a:rPr lang="en-US" sz="2000" dirty="0"/>
              <a:t>Server-side scripting</a:t>
            </a:r>
          </a:p>
          <a:p>
            <a:pPr marL="917575" lvl="1"/>
            <a:r>
              <a:rPr lang="en-US" sz="1800" dirty="0"/>
              <a:t>CGI (Common Gateway Interface)</a:t>
            </a:r>
          </a:p>
          <a:p>
            <a:pPr marL="917575" lvl="1"/>
            <a:r>
              <a:rPr lang="en-US" sz="1800" dirty="0"/>
              <a:t>Advanced CGI</a:t>
            </a:r>
          </a:p>
          <a:p>
            <a:pPr marL="917575" lvl="1"/>
            <a:r>
              <a:rPr lang="en-US" sz="1800" dirty="0"/>
              <a:t>JSP, ASP, PHP</a:t>
            </a:r>
          </a:p>
          <a:p>
            <a:pPr marL="1263650" lvl="2"/>
            <a:endParaRPr lang="en-US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F46FF-F6ED-374F-94D5-888D1876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0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CGI?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078891" cy="35306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C</a:t>
            </a:r>
            <a:r>
              <a:rPr lang="en-US" altLang="ko-KR" sz="2000" b="1" dirty="0"/>
              <a:t>GI (Common Gateway Interface)</a:t>
            </a:r>
          </a:p>
          <a:p>
            <a:pPr lvl="1"/>
            <a:r>
              <a:rPr lang="en-US" altLang="ko-KR" dirty="0"/>
              <a:t>a standard way for a web server to pass client data to another process, and have the output from that process sent back to the client</a:t>
            </a:r>
          </a:p>
          <a:p>
            <a:pPr lvl="2"/>
            <a:r>
              <a:rPr lang="en-US" altLang="ko-KR" dirty="0" err="1"/>
              <a:t>ie</a:t>
            </a:r>
            <a:r>
              <a:rPr lang="en-US" altLang="ko-KR" dirty="0"/>
              <a:t>., permit web clients to execute programs on a web server and receive their output</a:t>
            </a:r>
          </a:p>
          <a:p>
            <a:r>
              <a:rPr lang="en-US" altLang="ko-KR" dirty="0"/>
              <a:t>the external application is often referred to a "CGI" but this is technically incorrect</a:t>
            </a:r>
          </a:p>
          <a:p>
            <a:pPr lvl="1"/>
            <a:r>
              <a:rPr lang="en-US" altLang="ko-KR" dirty="0"/>
              <a:t>the CGI process is started by the web server</a:t>
            </a:r>
          </a:p>
          <a:p>
            <a:pPr lvl="2"/>
            <a:r>
              <a:rPr lang="en-US" altLang="ko-KR" dirty="0"/>
              <a:t>it is a child process of the web server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AE721-83B0-B040-9457-AF0638D1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2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CGI </a:t>
            </a:r>
            <a:r>
              <a:rPr lang="en-US" dirty="0" err="1"/>
              <a:t>LifeCycle</a:t>
            </a:r>
            <a:endParaRPr lang="en-US" dirty="0"/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986227" y="3260664"/>
            <a:ext cx="128184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Client Computer</a:t>
            </a:r>
            <a:br>
              <a:rPr lang="en-AU" altLang="ko-KR" sz="1100" b="1" dirty="0">
                <a:latin typeface="Arial" charset="0"/>
                <a:ea typeface="굴림" charset="-127"/>
              </a:rPr>
            </a:br>
            <a:r>
              <a:rPr lang="en-AU" altLang="ko-KR" sz="1100" b="1" dirty="0">
                <a:latin typeface="Arial" charset="0"/>
                <a:ea typeface="굴림" charset="-127"/>
              </a:rPr>
              <a:t>(Browser) </a:t>
            </a: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5744012" y="3429941"/>
            <a:ext cx="97113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Web Server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03586" y="1930436"/>
            <a:ext cx="911565" cy="139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86227" y="1961188"/>
            <a:ext cx="1371599" cy="136698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628208" y="2535724"/>
            <a:ext cx="27084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58794" y="3221152"/>
            <a:ext cx="27778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441442" y="3691551"/>
            <a:ext cx="1" cy="1089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093121" y="3691551"/>
            <a:ext cx="1" cy="1089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975" y="4869160"/>
            <a:ext cx="797901" cy="1063868"/>
          </a:xfrm>
          <a:prstGeom prst="rect">
            <a:avLst/>
          </a:prstGeom>
        </p:spPr>
      </p:pic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5769144" y="5933028"/>
            <a:ext cx="10567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CGI Program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3774" y="4999038"/>
            <a:ext cx="974251" cy="1075284"/>
          </a:xfrm>
          <a:prstGeom prst="rect">
            <a:avLst/>
          </a:prstGeom>
        </p:spPr>
      </p:pic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7468788" y="5483054"/>
            <a:ext cx="81304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Database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25844" y="5412101"/>
            <a:ext cx="5679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825845" y="5744664"/>
            <a:ext cx="56792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284164" y="4161175"/>
            <a:ext cx="4912336" cy="2239346"/>
          </a:xfr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Web server send the request message to the CGI program in </a:t>
            </a:r>
            <a:r>
              <a:rPr lang="en-US" sz="1600" b="1" dirty="0">
                <a:solidFill>
                  <a:srgbClr val="000000"/>
                </a:solidFill>
              </a:rPr>
              <a:t>environment variables</a:t>
            </a:r>
          </a:p>
          <a:p>
            <a:r>
              <a:rPr lang="en-US" altLang="ko-KR" sz="1600" dirty="0"/>
              <a:t>the web server can send data to the child CGI process via the child's STDIN</a:t>
            </a:r>
          </a:p>
          <a:p>
            <a:r>
              <a:rPr lang="en-US" altLang="ko-KR" sz="1600" dirty="0"/>
              <a:t>the web server reads data that the child sends to its STDOUT, and passes this back to the web client</a:t>
            </a:r>
          </a:p>
          <a:p>
            <a:endParaRPr lang="en-US" sz="1600" b="1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9ABB69-B694-7A48-8E7F-B6DB1DECE05B}"/>
              </a:ext>
            </a:extLst>
          </p:cNvPr>
          <p:cNvSpPr txBox="1"/>
          <p:nvPr/>
        </p:nvSpPr>
        <p:spPr>
          <a:xfrm>
            <a:off x="6528090" y="3976509"/>
            <a:ext cx="51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CGI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184544D2-B527-A94A-B427-B016A468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9648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202_Template" id="{39D82ABA-158B-CC4F-8341-CB4BE71E0933}" vid="{027ABE4F-AB90-0C43-8EA3-72B3581221FA}"/>
    </a:ext>
  </a:extLst>
</a:theme>
</file>

<file path=ppt/theme/theme2.xml><?xml version="1.0" encoding="utf-8"?>
<a:theme xmlns:a="http://schemas.openxmlformats.org/drawingml/2006/main" name="Ion Boardroom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202_Template" id="{39D82ABA-158B-CC4F-8341-CB4BE71E0933}" vid="{9DE789D6-519B-4941-B89B-65665DE8154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33516</TotalTime>
  <Words>2000</Words>
  <Application>Microsoft Macintosh PowerPoint</Application>
  <PresentationFormat>On-screen Show (4:3)</PresentationFormat>
  <Paragraphs>394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굴림</vt:lpstr>
      <vt:lpstr>맑은 고딕</vt:lpstr>
      <vt:lpstr>Arial</vt:lpstr>
      <vt:lpstr>Calibri</vt:lpstr>
      <vt:lpstr>Calibri Light</vt:lpstr>
      <vt:lpstr>Century Gothic</vt:lpstr>
      <vt:lpstr>Wingdings</vt:lpstr>
      <vt:lpstr>Wingdings 3</vt:lpstr>
      <vt:lpstr>Custom Design</vt:lpstr>
      <vt:lpstr>Ion Boardroom</vt:lpstr>
      <vt:lpstr>Secure Web Programming</vt:lpstr>
      <vt:lpstr>Topics</vt:lpstr>
      <vt:lpstr>Review: Website Design </vt:lpstr>
      <vt:lpstr>Review: Design Web Site/interface </vt:lpstr>
      <vt:lpstr>Review: Assistive Technology</vt:lpstr>
      <vt:lpstr>Dynamic Web Page</vt:lpstr>
      <vt:lpstr>Dynamic Web Page Solution</vt:lpstr>
      <vt:lpstr>What is CGI?</vt:lpstr>
      <vt:lpstr>CGI LifeCycle</vt:lpstr>
      <vt:lpstr>Program Languages under CGI</vt:lpstr>
      <vt:lpstr>CGI with Compiled Language</vt:lpstr>
      <vt:lpstr>CGI with Compiled Language: C++ or C</vt:lpstr>
      <vt:lpstr>CGI with Interpreted Language</vt:lpstr>
      <vt:lpstr>CGI with Interpreted Language: Perl</vt:lpstr>
      <vt:lpstr>Interpreted vs Compiled (CGI)</vt:lpstr>
      <vt:lpstr>Interpreted languages</vt:lpstr>
      <vt:lpstr>Implementation</vt:lpstr>
      <vt:lpstr>How forms are processed in CGI</vt:lpstr>
      <vt:lpstr>How CGI receives input</vt:lpstr>
      <vt:lpstr>CGI Example with PERL</vt:lpstr>
      <vt:lpstr>HTML FORM (GET METHOD)</vt:lpstr>
      <vt:lpstr>What CGI Receives</vt:lpstr>
      <vt:lpstr>Decoding CGI-GET Input</vt:lpstr>
      <vt:lpstr>End Result</vt:lpstr>
      <vt:lpstr>CGI output to Server (HTML format)</vt:lpstr>
      <vt:lpstr>Output of CGI</vt:lpstr>
      <vt:lpstr>More CGI with PERL example</vt:lpstr>
      <vt:lpstr>FastCGI</vt:lpstr>
      <vt:lpstr>Benefits of using Fast CGI</vt:lpstr>
      <vt:lpstr>CGI::SpeedyCGI</vt:lpstr>
      <vt:lpstr>Interpreted Markup Languages</vt:lpstr>
      <vt:lpstr>JSP (JavaServer Page)</vt:lpstr>
      <vt:lpstr>Difference between JSP and JavaServlet</vt:lpstr>
      <vt:lpstr>JSP – Servlet Lifecycle </vt:lpstr>
      <vt:lpstr>PHP </vt:lpstr>
      <vt:lpstr>PHP LifeCycle</vt:lpstr>
      <vt:lpstr>PHP, JSP, and ASP</vt:lpstr>
      <vt:lpstr>Dynamic Web Page Solution</vt:lpstr>
      <vt:lpstr>In Summary</vt:lpstr>
      <vt:lpstr>PowerPoint Presentation</vt:lpstr>
    </vt:vector>
  </TitlesOfParts>
  <Company>University of Tasmania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Secured Web Programming</dc:title>
  <dc:creator>Soyeon HAN</dc:creator>
  <cp:lastModifiedBy>Soonja Yeom</cp:lastModifiedBy>
  <cp:revision>363</cp:revision>
  <cp:lastPrinted>2015-02-24T02:13:19Z</cp:lastPrinted>
  <dcterms:created xsi:type="dcterms:W3CDTF">2013-11-07T09:10:10Z</dcterms:created>
  <dcterms:modified xsi:type="dcterms:W3CDTF">2018-05-14T22:43:07Z</dcterms:modified>
</cp:coreProperties>
</file>