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39"/>
  </p:notesMasterIdLst>
  <p:handoutMasterIdLst>
    <p:handoutMasterId r:id="rId40"/>
  </p:handoutMasterIdLst>
  <p:sldIdLst>
    <p:sldId id="317" r:id="rId3"/>
    <p:sldId id="318" r:id="rId4"/>
    <p:sldId id="829" r:id="rId5"/>
    <p:sldId id="732" r:id="rId6"/>
    <p:sldId id="733" r:id="rId7"/>
    <p:sldId id="830" r:id="rId8"/>
    <p:sldId id="734" r:id="rId9"/>
    <p:sldId id="735" r:id="rId10"/>
    <p:sldId id="831" r:id="rId11"/>
    <p:sldId id="832" r:id="rId12"/>
    <p:sldId id="833" r:id="rId13"/>
    <p:sldId id="834" r:id="rId14"/>
    <p:sldId id="704" r:id="rId15"/>
    <p:sldId id="835" r:id="rId16"/>
    <p:sldId id="836" r:id="rId17"/>
    <p:sldId id="699" r:id="rId18"/>
    <p:sldId id="837" r:id="rId19"/>
    <p:sldId id="838" r:id="rId20"/>
    <p:sldId id="839" r:id="rId21"/>
    <p:sldId id="727" r:id="rId22"/>
    <p:sldId id="840" r:id="rId23"/>
    <p:sldId id="841" r:id="rId24"/>
    <p:sldId id="714" r:id="rId25"/>
    <p:sldId id="842" r:id="rId26"/>
    <p:sldId id="702" r:id="rId27"/>
    <p:sldId id="843" r:id="rId28"/>
    <p:sldId id="844" r:id="rId29"/>
    <p:sldId id="845" r:id="rId30"/>
    <p:sldId id="846" r:id="rId31"/>
    <p:sldId id="730" r:id="rId32"/>
    <p:sldId id="731" r:id="rId33"/>
    <p:sldId id="728" r:id="rId34"/>
    <p:sldId id="711" r:id="rId35"/>
    <p:sldId id="847" r:id="rId36"/>
    <p:sldId id="848" r:id="rId37"/>
    <p:sldId id="74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1"/>
    <p:restoredTop sz="39266" autoAdjust="0"/>
  </p:normalViewPr>
  <p:slideViewPr>
    <p:cSldViewPr snapToGrid="0" snapToObjects="1">
      <p:cViewPr varScale="1">
        <p:scale>
          <a:sx n="58" d="100"/>
          <a:sy n="58" d="100"/>
        </p:scale>
        <p:origin x="2744" y="18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0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5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13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8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8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8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3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4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6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1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6522901" cy="861420"/>
          </a:xfrm>
        </p:spPr>
        <p:txBody>
          <a:bodyPr/>
          <a:lstStyle/>
          <a:p>
            <a:r>
              <a:rPr lang="en-US" dirty="0"/>
              <a:t>Lecture 12 MVC on the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Organising</a:t>
            </a:r>
            <a:r>
              <a:rPr lang="en-US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encapsulation</a:t>
            </a:r>
          </a:p>
          <a:p>
            <a:pPr lvl="1"/>
            <a:r>
              <a:rPr lang="en-US" dirty="0"/>
              <a:t>Keep data in an object that acts as an intermediary between the program and the underlying data store</a:t>
            </a:r>
          </a:p>
          <a:p>
            <a:pPr lvl="1"/>
            <a:r>
              <a:rPr lang="en-US" dirty="0"/>
              <a:t>Knows how to load and save the data inside of it</a:t>
            </a:r>
          </a:p>
          <a:p>
            <a:r>
              <a:rPr lang="en-US" dirty="0"/>
              <a:t>Pluggable/interchangeable user interfaces</a:t>
            </a:r>
          </a:p>
          <a:p>
            <a:pPr lvl="1"/>
            <a:r>
              <a:rPr lang="en-US" dirty="0"/>
              <a:t>Program decides which UI to display based on some logic.</a:t>
            </a:r>
          </a:p>
          <a:p>
            <a:pPr lvl="1"/>
            <a:r>
              <a:rPr lang="en-US" dirty="0"/>
              <a:t>Pieces of data injected into UI as appropriate.</a:t>
            </a:r>
          </a:p>
          <a:p>
            <a:r>
              <a:rPr lang="en-US" dirty="0"/>
              <a:t>Simple, concise control flow logic.</a:t>
            </a:r>
          </a:p>
          <a:p>
            <a:pPr lvl="1"/>
            <a:r>
              <a:rPr lang="en-US" dirty="0"/>
              <a:t>Decide which UI to display, data to update,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8858-5502-9A45-9D96-139FB9FD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8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Model-View-Controller Pattern</a:t>
            </a:r>
          </a:p>
          <a:p>
            <a:r>
              <a:rPr lang="en-AU" dirty="0"/>
              <a:t>Provides clean separation of logic, data, and presentation (UI)</a:t>
            </a:r>
          </a:p>
          <a:p>
            <a:r>
              <a:rPr lang="en-AU" dirty="0"/>
              <a:t>Allows each to work independently and interchangeably</a:t>
            </a:r>
          </a:p>
          <a:p>
            <a:pPr lvl="1"/>
            <a:r>
              <a:rPr lang="en-AU" dirty="0"/>
              <a:t>Allows to decide which UI to output based on form validation</a:t>
            </a:r>
          </a:p>
          <a:p>
            <a:pPr lvl="1"/>
            <a:r>
              <a:rPr lang="en-AU" dirty="0"/>
              <a:t>Allows same data (Model) to display on multiple UIs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D030-D1B4-2D45-BAB2-571F5EFF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Model-View-Controller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2839" y="4094327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094328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094328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2" y="5431252"/>
            <a:ext cx="1292692" cy="142674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1888118" y="4996750"/>
            <a:ext cx="0" cy="6684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323338" y="6021288"/>
            <a:ext cx="1211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Database</a:t>
            </a:r>
            <a:endParaRPr lang="en-AU" altLang="ko-KR" sz="1100" b="1" dirty="0">
              <a:latin typeface="Arial" charset="0"/>
              <a:ea typeface="굴림" charset="-127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07" y="2107480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4028364" y="173814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8" idx="2"/>
            <a:endCxn id="6" idx="0"/>
          </p:cNvCxnSpPr>
          <p:nvPr/>
        </p:nvCxnSpPr>
        <p:spPr>
          <a:xfrm>
            <a:off x="4598500" y="3497839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2823822" y="4545539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4" idx="1"/>
          </p:cNvCxnSpPr>
          <p:nvPr/>
        </p:nvCxnSpPr>
        <p:spPr>
          <a:xfrm flipV="1">
            <a:off x="5536292" y="4545539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0"/>
            <a:endCxn id="18" idx="3"/>
          </p:cNvCxnSpPr>
          <p:nvPr/>
        </p:nvCxnSpPr>
        <p:spPr>
          <a:xfrm rot="16200000" flipV="1">
            <a:off x="5781585" y="2557368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45A2C7C-672E-A04C-934C-F3D6A808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3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49" y="3914442"/>
            <a:ext cx="1292692" cy="1426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(1)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05" y="2717168"/>
            <a:ext cx="6774544" cy="3657127"/>
          </a:xfrm>
        </p:spPr>
        <p:txBody>
          <a:bodyPr>
            <a:normAutofit/>
          </a:bodyPr>
          <a:lstStyle/>
          <a:p>
            <a:r>
              <a:rPr lang="en-US" sz="2200" dirty="0"/>
              <a:t>Model represents the Data</a:t>
            </a:r>
          </a:p>
          <a:p>
            <a:pPr lvl="1"/>
            <a:r>
              <a:rPr lang="en-US" sz="1800" dirty="0"/>
              <a:t>Data structures that store the information </a:t>
            </a:r>
          </a:p>
          <a:p>
            <a:r>
              <a:rPr lang="en-US" sz="2200" dirty="0"/>
              <a:t>Often interfaces with the underlying data store</a:t>
            </a:r>
          </a:p>
          <a:p>
            <a:pPr lvl="1"/>
            <a:r>
              <a:rPr lang="en-US" sz="1800" dirty="0"/>
              <a:t>Files</a:t>
            </a:r>
          </a:p>
          <a:p>
            <a:pPr lvl="1"/>
            <a:r>
              <a:rPr lang="en-US" sz="1800" dirty="0"/>
              <a:t>Database</a:t>
            </a:r>
          </a:p>
          <a:p>
            <a:r>
              <a:rPr lang="en-US" sz="2200" dirty="0"/>
              <a:t>Takes care of fetching, adding, updating data in the underlying store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0691" y="2503860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7786395" y="3406282"/>
            <a:ext cx="0" cy="6684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236296" y="4550162"/>
            <a:ext cx="1211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Database</a:t>
            </a:r>
            <a:endParaRPr lang="en-AU" altLang="ko-KR" sz="1100" b="1" dirty="0">
              <a:latin typeface="Arial" charset="0"/>
              <a:ea typeface="굴림" charset="-127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DF3AF0E-B3B0-3144-9409-62CA7B6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(2) -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8" y="2497431"/>
            <a:ext cx="6781209" cy="4234673"/>
          </a:xfrm>
        </p:spPr>
        <p:txBody>
          <a:bodyPr/>
          <a:lstStyle/>
          <a:p>
            <a:r>
              <a:rPr lang="en-US" sz="2400" dirty="0"/>
              <a:t>View: User Interface</a:t>
            </a:r>
          </a:p>
          <a:p>
            <a:pPr lvl="1"/>
            <a:r>
              <a:rPr lang="en-US" sz="2000" dirty="0"/>
              <a:t>Presenting the pieces of data plugged in</a:t>
            </a:r>
          </a:p>
          <a:p>
            <a:pPr lvl="1"/>
            <a:r>
              <a:rPr lang="en-US" sz="2000" dirty="0"/>
              <a:t>Providing event handlers to respond to user input</a:t>
            </a:r>
            <a:r>
              <a:rPr lang="en-US" dirty="0"/>
              <a:t>.</a:t>
            </a:r>
          </a:p>
          <a:p>
            <a:r>
              <a:rPr lang="en-US" sz="2400" dirty="0"/>
              <a:t>The “front end” of the program </a:t>
            </a:r>
          </a:p>
          <a:p>
            <a:r>
              <a:rPr lang="en-US" sz="2400" dirty="0"/>
              <a:t>Displaying the information, but not directly extracting it from storage or processing users’ input</a:t>
            </a:r>
          </a:p>
          <a:p>
            <a:r>
              <a:rPr lang="en-US" sz="2400" dirty="0"/>
              <a:t>Expects to be provided with the data it outputs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9851" y="2732268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3D87709-6081-4644-86B6-98556D10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4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(3)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5" y="2252870"/>
            <a:ext cx="7979180" cy="4358137"/>
          </a:xfrm>
        </p:spPr>
        <p:txBody>
          <a:bodyPr>
            <a:normAutofit/>
          </a:bodyPr>
          <a:lstStyle/>
          <a:p>
            <a:r>
              <a:rPr lang="en-US" dirty="0"/>
              <a:t>What is Controller?</a:t>
            </a:r>
          </a:p>
          <a:p>
            <a:r>
              <a:rPr lang="en-US" dirty="0"/>
              <a:t>Deal with business logic</a:t>
            </a:r>
          </a:p>
          <a:p>
            <a:r>
              <a:rPr lang="en-US" dirty="0"/>
              <a:t>Interact with Model and View layer</a:t>
            </a:r>
          </a:p>
          <a:p>
            <a:pPr lvl="1"/>
            <a:r>
              <a:rPr lang="en-US" dirty="0"/>
              <a:t> processes data, and decides what UI should be presented to the user.</a:t>
            </a:r>
          </a:p>
          <a:p>
            <a:r>
              <a:rPr lang="en-US" dirty="0"/>
              <a:t>input-based management :</a:t>
            </a:r>
          </a:p>
          <a:p>
            <a:pPr lvl="1"/>
            <a:r>
              <a:rPr lang="en-US" dirty="0"/>
              <a:t>Validates data submitted from a View layer</a:t>
            </a:r>
          </a:p>
          <a:p>
            <a:pPr lvl="1"/>
            <a:r>
              <a:rPr lang="en-US" dirty="0"/>
              <a:t>invokes the appropriate Model to load the data</a:t>
            </a:r>
          </a:p>
          <a:p>
            <a:r>
              <a:rPr lang="en-US" dirty="0"/>
              <a:t>Output-based management:</a:t>
            </a:r>
          </a:p>
          <a:p>
            <a:pPr lvl="1"/>
            <a:r>
              <a:rPr lang="en-US" dirty="0"/>
              <a:t>Sends updated data to the appropriate Model to store</a:t>
            </a:r>
          </a:p>
          <a:p>
            <a:pPr lvl="1"/>
            <a:r>
              <a:rPr lang="en-US" dirty="0"/>
              <a:t>Decides which page the View layer to display next</a:t>
            </a:r>
          </a:p>
          <a:p>
            <a:pPr lvl="1"/>
            <a:r>
              <a:rPr lang="en-US" dirty="0"/>
              <a:t>Sends the appropriate data to the View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0137" y="2375204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A33409-BDB2-A847-9C67-3A269133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8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Model-View-Controller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2839" y="4094327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094328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094328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2" y="5431252"/>
            <a:ext cx="1292692" cy="142674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1888118" y="4996750"/>
            <a:ext cx="0" cy="6684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323338" y="6021288"/>
            <a:ext cx="1211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Database</a:t>
            </a:r>
            <a:endParaRPr lang="en-AU" altLang="ko-KR" sz="1100" b="1" dirty="0">
              <a:latin typeface="Arial" charset="0"/>
              <a:ea typeface="굴림" charset="-127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07" y="2107480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4028364" y="173814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8" idx="2"/>
            <a:endCxn id="6" idx="0"/>
          </p:cNvCxnSpPr>
          <p:nvPr/>
        </p:nvCxnSpPr>
        <p:spPr>
          <a:xfrm>
            <a:off x="4598500" y="3497839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2823822" y="4545539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4" idx="1"/>
          </p:cNvCxnSpPr>
          <p:nvPr/>
        </p:nvCxnSpPr>
        <p:spPr>
          <a:xfrm flipV="1">
            <a:off x="5536292" y="4545539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0"/>
            <a:endCxn id="18" idx="3"/>
          </p:cNvCxnSpPr>
          <p:nvPr/>
        </p:nvCxnSpPr>
        <p:spPr>
          <a:xfrm rot="16200000" flipV="1">
            <a:off x="5781585" y="2557368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66C6499-7A55-574A-B045-9AC94848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MVC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32" y="2239617"/>
            <a:ext cx="8574087" cy="1607169"/>
          </a:xfrm>
        </p:spPr>
        <p:txBody>
          <a:bodyPr>
            <a:normAutofit/>
          </a:bodyPr>
          <a:lstStyle/>
          <a:p>
            <a:r>
              <a:rPr lang="en-US" sz="2200" dirty="0" err="1"/>
              <a:t>CakePHP</a:t>
            </a:r>
            <a:r>
              <a:rPr lang="en-US" sz="2200" dirty="0"/>
              <a:t> : </a:t>
            </a:r>
            <a:r>
              <a:rPr lang="en-US" sz="2200" b="1" dirty="0">
                <a:solidFill>
                  <a:srgbClr val="000000"/>
                </a:solidFill>
              </a:rPr>
              <a:t>http://</a:t>
            </a:r>
            <a:r>
              <a:rPr lang="en-US" sz="2200" b="1" dirty="0" err="1">
                <a:solidFill>
                  <a:srgbClr val="000000"/>
                </a:solidFill>
              </a:rPr>
              <a:t>cakephp.org</a:t>
            </a:r>
            <a:r>
              <a:rPr lang="en-US" sz="2200" b="1" dirty="0">
                <a:solidFill>
                  <a:srgbClr val="000000"/>
                </a:solidFill>
              </a:rPr>
              <a:t>/</a:t>
            </a:r>
          </a:p>
          <a:p>
            <a:r>
              <a:rPr lang="en-US" sz="2200" dirty="0" err="1"/>
              <a:t>Symfony</a:t>
            </a:r>
            <a:r>
              <a:rPr lang="en-US" sz="2200" dirty="0"/>
              <a:t> : </a:t>
            </a:r>
            <a:r>
              <a:rPr lang="en-US" sz="2200" b="1" dirty="0"/>
              <a:t>http://</a:t>
            </a:r>
            <a:r>
              <a:rPr lang="en-US" sz="2200" b="1" dirty="0" err="1"/>
              <a:t>symfony.com</a:t>
            </a:r>
            <a:r>
              <a:rPr lang="en-US" sz="2200" b="1" dirty="0"/>
              <a:t>/</a:t>
            </a:r>
          </a:p>
          <a:p>
            <a:r>
              <a:rPr lang="en-US" sz="2200" dirty="0" err="1"/>
              <a:t>Zendframework</a:t>
            </a:r>
            <a:r>
              <a:rPr lang="en-US" sz="2200" dirty="0"/>
              <a:t> : </a:t>
            </a:r>
            <a:r>
              <a:rPr lang="en-US" sz="2200" b="1" dirty="0"/>
              <a:t>http://</a:t>
            </a:r>
            <a:r>
              <a:rPr lang="en-US" sz="2200" b="1" dirty="0" err="1"/>
              <a:t>framework.zend.com</a:t>
            </a:r>
            <a:r>
              <a:rPr lang="en-US" sz="2200" b="1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70" y="5017340"/>
            <a:ext cx="26416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70" y="5797362"/>
            <a:ext cx="3362686" cy="890006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F0E4D02-5983-C949-BD08-7D926875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48520-B78F-1B48-81A8-E95C6F631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70" y="4017701"/>
            <a:ext cx="3576206" cy="7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ko-KR" altLang="en-US" dirty="0"/>
              <a:t> </a:t>
            </a:r>
            <a:r>
              <a:rPr lang="en-US" altLang="ko-KR" dirty="0"/>
              <a:t>and others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164" y="2005385"/>
            <a:ext cx="2807001" cy="4629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1165" y="2005385"/>
            <a:ext cx="2924075" cy="4629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5240" y="2005385"/>
            <a:ext cx="2843010" cy="4629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4163" y="2607000"/>
            <a:ext cx="8574087" cy="1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4164" y="5650497"/>
            <a:ext cx="8574087" cy="1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3302" y="2088104"/>
            <a:ext cx="79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MVC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45851" y="2088104"/>
            <a:ext cx="7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MVP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04855" y="2088104"/>
            <a:ext cx="108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MVVM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352191" y="4437113"/>
            <a:ext cx="584813" cy="52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7544" y="4437112"/>
            <a:ext cx="584813" cy="526414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36664" y="4437110"/>
            <a:ext cx="584813" cy="526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1052357" y="4700318"/>
            <a:ext cx="384307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17" idx="1"/>
          </p:cNvCxnSpPr>
          <p:nvPr/>
        </p:nvCxnSpPr>
        <p:spPr>
          <a:xfrm>
            <a:off x="2021477" y="4700318"/>
            <a:ext cx="330714" cy="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63" y="3392444"/>
            <a:ext cx="795615" cy="5897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1193470" y="2996952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47" idx="2"/>
            <a:endCxn id="19" idx="0"/>
          </p:cNvCxnSpPr>
          <p:nvPr/>
        </p:nvCxnSpPr>
        <p:spPr>
          <a:xfrm>
            <a:off x="1729071" y="3982228"/>
            <a:ext cx="0" cy="4548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595" y="4441731"/>
            <a:ext cx="584813" cy="52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03848" y="4437112"/>
            <a:ext cx="584813" cy="526414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65715" y="4441728"/>
            <a:ext cx="584813" cy="526416"/>
          </a:xfrm>
          <a:prstGeom prst="rect">
            <a:avLst/>
          </a:prstGeom>
          <a:solidFill>
            <a:srgbClr val="FF6600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3788661" y="4700319"/>
            <a:ext cx="477054" cy="461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04" y="3397062"/>
            <a:ext cx="795615" cy="5897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4011911" y="3001570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167181" y="4446349"/>
            <a:ext cx="584813" cy="526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r>
              <a:rPr lang="en-US" dirty="0"/>
              <a:t>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84041" y="4446348"/>
            <a:ext cx="584813" cy="526414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53161" y="4446346"/>
            <a:ext cx="721614" cy="526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</a:t>
            </a:r>
            <a:r>
              <a:rPr lang="en-US" dirty="0" err="1"/>
              <a:t>m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stCxn id="62" idx="3"/>
            <a:endCxn id="63" idx="1"/>
          </p:cNvCxnSpPr>
          <p:nvPr/>
        </p:nvCxnSpPr>
        <p:spPr>
          <a:xfrm flipV="1">
            <a:off x="6768854" y="4709554"/>
            <a:ext cx="384307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60" y="3401680"/>
            <a:ext cx="795615" cy="5897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67" name="TextBox 66"/>
          <p:cNvSpPr txBox="1"/>
          <p:nvPr/>
        </p:nvSpPr>
        <p:spPr>
          <a:xfrm>
            <a:off x="6909967" y="300618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4834" y="5669204"/>
            <a:ext cx="1495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: Model</a:t>
            </a:r>
            <a:br>
              <a:rPr lang="en-US" b="1" dirty="0"/>
            </a:br>
            <a:r>
              <a:rPr lang="en-US" b="1" dirty="0"/>
              <a:t> V : View</a:t>
            </a:r>
          </a:p>
          <a:p>
            <a:r>
              <a:rPr lang="en-US" b="1" dirty="0"/>
              <a:t> </a:t>
            </a:r>
            <a:r>
              <a:rPr lang="en-US" b="1" u="sng" dirty="0"/>
              <a:t>C : Controller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23275" y="5643968"/>
            <a:ext cx="1495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: Model</a:t>
            </a:r>
            <a:br>
              <a:rPr lang="en-US" b="1" dirty="0"/>
            </a:br>
            <a:r>
              <a:rPr lang="en-US" b="1" dirty="0"/>
              <a:t> V : View</a:t>
            </a:r>
          </a:p>
          <a:p>
            <a:r>
              <a:rPr lang="en-US" b="1" u="sng" dirty="0"/>
              <a:t> P : Presenter</a:t>
            </a:r>
          </a:p>
        </p:txBody>
      </p:sp>
      <p:cxnSp>
        <p:nvCxnSpPr>
          <p:cNvPr id="72" name="Elbow Connector 71"/>
          <p:cNvCxnSpPr>
            <a:stCxn id="58" idx="3"/>
            <a:endCxn id="53" idx="0"/>
          </p:cNvCxnSpPr>
          <p:nvPr/>
        </p:nvCxnSpPr>
        <p:spPr>
          <a:xfrm>
            <a:off x="4945319" y="3691954"/>
            <a:ext cx="634683" cy="749777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5" idx="3"/>
            <a:endCxn id="53" idx="1"/>
          </p:cNvCxnSpPr>
          <p:nvPr/>
        </p:nvCxnSpPr>
        <p:spPr>
          <a:xfrm>
            <a:off x="4850528" y="4704936"/>
            <a:ext cx="437067" cy="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6" idx="3"/>
            <a:endCxn id="61" idx="0"/>
          </p:cNvCxnSpPr>
          <p:nvPr/>
        </p:nvCxnSpPr>
        <p:spPr>
          <a:xfrm>
            <a:off x="7843375" y="3696572"/>
            <a:ext cx="616213" cy="749777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71998" y="5667209"/>
            <a:ext cx="179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: Model</a:t>
            </a:r>
            <a:br>
              <a:rPr lang="en-US" b="1" dirty="0"/>
            </a:br>
            <a:r>
              <a:rPr lang="en-US" b="1" dirty="0"/>
              <a:t> V</a:t>
            </a:r>
            <a:r>
              <a:rPr lang="en-US" sz="1400" b="1" dirty="0"/>
              <a:t>i</a:t>
            </a:r>
            <a:r>
              <a:rPr lang="en-US" b="1" dirty="0"/>
              <a:t> : View</a:t>
            </a:r>
          </a:p>
          <a:p>
            <a:r>
              <a:rPr lang="en-US" b="1" u="sng" dirty="0"/>
              <a:t> </a:t>
            </a:r>
            <a:r>
              <a:rPr lang="en-US" b="1" u="sng" dirty="0" err="1"/>
              <a:t>V</a:t>
            </a:r>
            <a:r>
              <a:rPr lang="en-US" sz="1400" b="1" u="sng" dirty="0" err="1"/>
              <a:t>m</a:t>
            </a:r>
            <a:r>
              <a:rPr lang="en-US" b="1" u="sng" dirty="0"/>
              <a:t>: View Model</a:t>
            </a:r>
          </a:p>
        </p:txBody>
      </p:sp>
      <p:cxnSp>
        <p:nvCxnSpPr>
          <p:cNvPr id="97" name="Straight Arrow Connector 96"/>
          <p:cNvCxnSpPr>
            <a:cxnSpLocks/>
            <a:stCxn id="61" idx="1"/>
            <a:endCxn id="63" idx="3"/>
          </p:cNvCxnSpPr>
          <p:nvPr/>
        </p:nvCxnSpPr>
        <p:spPr>
          <a:xfrm flipH="1" flipV="1">
            <a:off x="7874775" y="4709554"/>
            <a:ext cx="292406" cy="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FAE825E7-9265-B142-8635-A61BC0C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8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Controller, Presenter, and View model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31308" y="2213114"/>
            <a:ext cx="8574087" cy="449248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MVC</a:t>
            </a:r>
          </a:p>
          <a:p>
            <a:pPr lvl="1"/>
            <a:r>
              <a:rPr lang="en-US" sz="2000" dirty="0"/>
              <a:t>Controller: All input data is managed by controller. </a:t>
            </a:r>
            <a:br>
              <a:rPr lang="en-US" sz="2000" dirty="0"/>
            </a:br>
            <a:r>
              <a:rPr lang="en-US" sz="2000" dirty="0"/>
              <a:t>It sends input data to Model layer, and receive the output data from Model data. Based on that, it choose different View.</a:t>
            </a:r>
          </a:p>
          <a:p>
            <a:r>
              <a:rPr lang="en-US" sz="2200" dirty="0"/>
              <a:t>MVP</a:t>
            </a:r>
          </a:p>
          <a:p>
            <a:pPr lvl="1"/>
            <a:r>
              <a:rPr lang="en-US" sz="2000" dirty="0"/>
              <a:t>Presenter: It interacts with both View and Model layer (like a Bridge). As the input data is managed by View layer, what Presenter does is only sending, receiving, and interacting with View and Model </a:t>
            </a:r>
          </a:p>
          <a:p>
            <a:r>
              <a:rPr lang="en-US" sz="2200" dirty="0"/>
              <a:t>MVVM</a:t>
            </a:r>
          </a:p>
          <a:p>
            <a:pPr lvl="1"/>
            <a:r>
              <a:rPr lang="en-US" sz="2000" dirty="0"/>
              <a:t>View model: View model is an abstraction of the view that also serves in mediating between the view and the model which is the target of the view data bindings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23BB-A628-2646-B17C-89895CD5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3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MVC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312209" cy="3530600"/>
          </a:xfrm>
        </p:spPr>
        <p:txBody>
          <a:bodyPr/>
          <a:lstStyle/>
          <a:p>
            <a:r>
              <a:rPr lang="en-US" sz="2400" dirty="0"/>
              <a:t>There are two main approaches:</a:t>
            </a:r>
          </a:p>
          <a:p>
            <a:r>
              <a:rPr lang="en-US" sz="2400" b="1" dirty="0"/>
              <a:t>Template style – Smarty</a:t>
            </a:r>
          </a:p>
          <a:p>
            <a:pPr lvl="1"/>
            <a:r>
              <a:rPr lang="en-US" sz="2200" dirty="0"/>
              <a:t>Mixed imperative and class/object style</a:t>
            </a:r>
          </a:p>
          <a:p>
            <a:pPr lvl="1"/>
            <a:endParaRPr lang="en-US" dirty="0"/>
          </a:p>
          <a:p>
            <a:r>
              <a:rPr lang="en-US" sz="2400" b="1" dirty="0"/>
              <a:t>PHP framework – Cake framework</a:t>
            </a:r>
          </a:p>
          <a:p>
            <a:pPr lvl="1"/>
            <a:r>
              <a:rPr lang="en-US" sz="2200" dirty="0"/>
              <a:t>Class/Object style throughout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6B3D-0E62-BA4A-8263-14581FDE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in PHP – with Smarty (Template)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2839" y="4311577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311578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311578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7" y="2324730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28364" y="195539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4598500" y="3715089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823822" y="4762789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5536292" y="4762789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7" idx="3"/>
          </p:cNvCxnSpPr>
          <p:nvPr/>
        </p:nvCxnSpPr>
        <p:spPr>
          <a:xfrm rot="16200000" flipV="1">
            <a:off x="5781585" y="2774618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9503" y="5247424"/>
            <a:ext cx="149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 style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015" y="5214000"/>
            <a:ext cx="228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templates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6059" y="5214001"/>
            <a:ext cx="225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style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20C5988-15CA-5447-8FFA-13273DFB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in PHP – with Smarty (Template)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2839" y="4311577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311578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311578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7" y="2324730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28364" y="195539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4598500" y="3715089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823822" y="4762789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5536292" y="4762789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7" idx="3"/>
          </p:cNvCxnSpPr>
          <p:nvPr/>
        </p:nvCxnSpPr>
        <p:spPr>
          <a:xfrm rot="16200000" flipV="1">
            <a:off x="5781585" y="2774618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2414" y="5247424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PHP Classes</a:t>
            </a:r>
            <a:br>
              <a:rPr lang="en-US" sz="2000" dirty="0"/>
            </a:br>
            <a:r>
              <a:rPr lang="en-US" sz="2000" dirty="0"/>
              <a:t>SQL</a:t>
            </a:r>
          </a:p>
          <a:p>
            <a:r>
              <a:rPr lang="en-US" sz="2000" dirty="0"/>
              <a:t>NO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015" y="5214000"/>
            <a:ext cx="2481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Smarty templates</a:t>
            </a:r>
          </a:p>
          <a:p>
            <a:r>
              <a:rPr lang="en-US" sz="2000" dirty="0"/>
              <a:t>(HTML and Smarty </a:t>
            </a:r>
            <a:br>
              <a:rPr lang="en-US" sz="2000" dirty="0"/>
            </a:br>
            <a:r>
              <a:rPr lang="en-US" sz="2000" dirty="0"/>
              <a:t>variables)</a:t>
            </a:r>
            <a:br>
              <a:rPr lang="en-US" sz="2000" dirty="0"/>
            </a:br>
            <a:r>
              <a:rPr lang="en-US" sz="2000" dirty="0"/>
              <a:t>No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0636" y="5348825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Smarty Controller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0F98AEB5-D518-514D-AAAE-6F1E23A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in PHP – with Smarty (Template)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2839" y="4161174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161175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161175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7" y="2174327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28364" y="1804995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4598500" y="3564686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823822" y="4612386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5536292" y="4612386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7" idx="3"/>
          </p:cNvCxnSpPr>
          <p:nvPr/>
        </p:nvCxnSpPr>
        <p:spPr>
          <a:xfrm rot="16200000" flipV="1">
            <a:off x="5781585" y="2624215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2033" y="5063598"/>
            <a:ext cx="2238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Construct model</a:t>
            </a:r>
            <a:br>
              <a:rPr lang="en-AU" sz="2000" b="1" dirty="0"/>
            </a:br>
            <a:r>
              <a:rPr lang="en-AU" sz="2000" b="1" dirty="0"/>
              <a:t>classes for the </a:t>
            </a:r>
            <a:br>
              <a:rPr lang="en-AU" sz="2000" b="1" dirty="0"/>
            </a:br>
            <a:r>
              <a:rPr lang="en-AU" sz="2000" b="1" dirty="0"/>
              <a:t>application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74015" y="5099309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Construct Views</a:t>
            </a:r>
            <a:br>
              <a:rPr lang="en-AU" sz="2000" b="1" dirty="0"/>
            </a:br>
            <a:r>
              <a:rPr lang="en-AU" sz="2000" b="1" dirty="0"/>
              <a:t>HTML templates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26787" y="5063597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Create controllers</a:t>
            </a:r>
            <a:br>
              <a:rPr lang="en-AU" sz="2000" b="1" dirty="0"/>
            </a:br>
            <a:r>
              <a:rPr lang="en-AU" sz="2000" b="1" dirty="0"/>
              <a:t>that pass data to</a:t>
            </a:r>
            <a:br>
              <a:rPr lang="en-AU" sz="2000" b="1" dirty="0"/>
            </a:br>
            <a:r>
              <a:rPr lang="en-AU" sz="2000" b="1" dirty="0"/>
              <a:t>views</a:t>
            </a:r>
            <a:endParaRPr lang="en-US" sz="2000" b="1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0423143-4E0C-504C-9AEA-EF26ACA7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72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in PHP – with Smarty (Template)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033" y="2170103"/>
            <a:ext cx="6345260" cy="3530600"/>
          </a:xfrm>
        </p:spPr>
        <p:txBody>
          <a:bodyPr/>
          <a:lstStyle/>
          <a:p>
            <a:r>
              <a:rPr lang="en-US" dirty="0"/>
              <a:t>Have a look at the template.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2839" y="4562251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414" y="4562252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008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884" y="4562252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7" y="2575404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4598500" y="3965763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823822" y="5013463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5536292" y="5013463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0"/>
            <a:endCxn id="7" idx="3"/>
          </p:cNvCxnSpPr>
          <p:nvPr/>
        </p:nvCxnSpPr>
        <p:spPr>
          <a:xfrm rot="16200000" flipV="1">
            <a:off x="5781585" y="3025292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033" y="5464675"/>
            <a:ext cx="23791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Any PHP classes</a:t>
            </a:r>
            <a:br>
              <a:rPr lang="en-AU" sz="2200" b="1" dirty="0"/>
            </a:br>
            <a:r>
              <a:rPr lang="en-AU" sz="2200" b="1" dirty="0"/>
              <a:t>Database</a:t>
            </a:r>
            <a:br>
              <a:rPr lang="en-AU" sz="2200" b="1" dirty="0"/>
            </a:br>
            <a:endParaRPr lang="en-US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60707" y="5462609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err="1"/>
              <a:t>mainpage.php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06864" y="5464674"/>
            <a:ext cx="2028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err="1"/>
              <a:t>mainpage.tpl</a:t>
            </a:r>
            <a:endParaRPr lang="en-US" sz="2200" b="1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8CEC4A7-A553-274B-8CCF-96FD6CB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PHP –</a:t>
            </a:r>
            <a:r>
              <a:rPr lang="ko-KR" altLang="en-US" dirty="0"/>
              <a:t> </a:t>
            </a:r>
            <a:r>
              <a:rPr lang="en-AU" altLang="ko-KR" dirty="0"/>
              <a:t>Login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18" y="2312768"/>
            <a:ext cx="7756251" cy="3604556"/>
          </a:xfrm>
        </p:spPr>
        <p:txBody>
          <a:bodyPr/>
          <a:lstStyle/>
          <a:p>
            <a:r>
              <a:rPr lang="en-US" dirty="0"/>
              <a:t>MVC-based  Login Form in PHP</a:t>
            </a:r>
          </a:p>
          <a:p>
            <a:r>
              <a:rPr lang="en-US" b="1" dirty="0"/>
              <a:t>Model: Manage the data</a:t>
            </a:r>
          </a:p>
          <a:p>
            <a:pPr lvl="1"/>
            <a:r>
              <a:rPr lang="en-US" dirty="0"/>
              <a:t>Retrieving the user’s data from the database</a:t>
            </a:r>
          </a:p>
          <a:p>
            <a:pPr lvl="1"/>
            <a:r>
              <a:rPr lang="en-US" dirty="0"/>
              <a:t>Validating the user’s username and password</a:t>
            </a:r>
          </a:p>
          <a:p>
            <a:r>
              <a:rPr lang="en-US" b="1" dirty="0"/>
              <a:t>View: Represent the page</a:t>
            </a:r>
          </a:p>
          <a:p>
            <a:pPr lvl="1"/>
            <a:r>
              <a:rPr lang="en-US" dirty="0"/>
              <a:t>Presenting login page (incl. login form)</a:t>
            </a:r>
          </a:p>
          <a:p>
            <a:pPr lvl="1"/>
            <a:r>
              <a:rPr lang="en-US" dirty="0"/>
              <a:t>Presenting after login page (incl. Welcome or error message)</a:t>
            </a:r>
          </a:p>
          <a:p>
            <a:r>
              <a:rPr lang="en-US" b="1" dirty="0"/>
              <a:t>Controller: Interact with Model and View layer</a:t>
            </a:r>
          </a:p>
          <a:p>
            <a:pPr lvl="1"/>
            <a:r>
              <a:rPr lang="en-US" dirty="0"/>
              <a:t>Pass the data to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F277-CC8F-0747-8493-E2A91CB6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2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PHP – Login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16" y="1912339"/>
            <a:ext cx="4333534" cy="1902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912339"/>
            <a:ext cx="2616200" cy="279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7090" y="1788135"/>
            <a:ext cx="4188885" cy="486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27984" y="1772817"/>
            <a:ext cx="4430266" cy="4881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66756" y="5849041"/>
            <a:ext cx="2322550" cy="635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One PHP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99535" y="5849041"/>
            <a:ext cx="2322550" cy="635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MVC-based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F24A0B0-6835-014D-8614-CB253EC8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FE4F5-925E-224C-857C-36A06525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32" y="2167010"/>
            <a:ext cx="4012558" cy="45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and your choice..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358887"/>
            <a:ext cx="8574087" cy="41753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one </a:t>
            </a:r>
            <a:r>
              <a:rPr lang="en-US" dirty="0" err="1"/>
              <a:t>php</a:t>
            </a:r>
            <a:r>
              <a:rPr lang="en-US" dirty="0"/>
              <a:t> file or MVC-based system, the output is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choose MVC-based if:</a:t>
            </a:r>
          </a:p>
          <a:p>
            <a:pPr marL="803275" lvl="1" indent="-342900"/>
            <a:r>
              <a:rPr lang="en-US" dirty="0"/>
              <a:t>you work as a team</a:t>
            </a:r>
          </a:p>
          <a:p>
            <a:pPr marL="803275" lvl="1" indent="-342900"/>
            <a:r>
              <a:rPr lang="en-US" dirty="0"/>
              <a:t>you need to separate presentation and logic part</a:t>
            </a:r>
          </a:p>
          <a:p>
            <a:pPr marL="803275" lvl="1" indent="-342900"/>
            <a:r>
              <a:rPr lang="en-US" dirty="0"/>
              <a:t>you care about the maintenance</a:t>
            </a:r>
          </a:p>
          <a:p>
            <a:pPr marL="803275" lvl="1" indent="-342900"/>
            <a:r>
              <a:rPr lang="en-US" dirty="0"/>
              <a:t>you need test driven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0856"/>
            <a:ext cx="2799036" cy="106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68" y="3520856"/>
            <a:ext cx="2799036" cy="1063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14974" y="2735415"/>
            <a:ext cx="2322550" cy="635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MVC-based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239" y="2735415"/>
            <a:ext cx="2322550" cy="635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One PHP FILE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FE809CA-EE88-0842-90B4-5FECED8F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1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on Web Designer’s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2839" y="4094327"/>
            <a:ext cx="1871408" cy="90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2414" y="4094328"/>
            <a:ext cx="1871408" cy="90242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64884" y="4094328"/>
            <a:ext cx="1871408" cy="9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7" y="2107480"/>
            <a:ext cx="1875585" cy="139035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4028364" y="1738148"/>
            <a:ext cx="107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9" idx="2"/>
            <a:endCxn id="15" idx="0"/>
          </p:cNvCxnSpPr>
          <p:nvPr/>
        </p:nvCxnSpPr>
        <p:spPr>
          <a:xfrm>
            <a:off x="4598500" y="3497839"/>
            <a:ext cx="2088" cy="596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5" idx="1"/>
          </p:cNvCxnSpPr>
          <p:nvPr/>
        </p:nvCxnSpPr>
        <p:spPr>
          <a:xfrm>
            <a:off x="2823822" y="4545539"/>
            <a:ext cx="841062" cy="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3" idx="1"/>
          </p:cNvCxnSpPr>
          <p:nvPr/>
        </p:nvCxnSpPr>
        <p:spPr>
          <a:xfrm flipV="1">
            <a:off x="5536292" y="4545539"/>
            <a:ext cx="84654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0"/>
            <a:endCxn id="19" idx="3"/>
          </p:cNvCxnSpPr>
          <p:nvPr/>
        </p:nvCxnSpPr>
        <p:spPr>
          <a:xfrm rot="16200000" flipV="1">
            <a:off x="5781585" y="2557368"/>
            <a:ext cx="1291667" cy="178225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2414" y="5032783"/>
            <a:ext cx="1887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Crazy database stuff.</a:t>
            </a:r>
          </a:p>
          <a:p>
            <a:pPr algn="ctr"/>
            <a:r>
              <a:rPr lang="en-US" sz="1400" dirty="0"/>
              <a:t>I leave to programmers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37800" y="5032783"/>
            <a:ext cx="1909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“Project Manager” </a:t>
            </a:r>
            <a:br>
              <a:rPr lang="en-US" sz="1400" dirty="0"/>
            </a:br>
            <a:r>
              <a:rPr lang="en-US" sz="1400" dirty="0"/>
              <a:t>who dumbs down the</a:t>
            </a:r>
            <a:br>
              <a:rPr lang="en-US" sz="1400" dirty="0"/>
            </a:br>
            <a:r>
              <a:rPr lang="en-US" sz="1400" dirty="0"/>
              <a:t>technical stuff into </a:t>
            </a:r>
            <a:br>
              <a:rPr lang="en-US" sz="1400" dirty="0"/>
            </a:br>
            <a:r>
              <a:rPr lang="en-US" sz="1400" dirty="0"/>
              <a:t>simple works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9098" y="5078949"/>
            <a:ext cx="166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My world,</a:t>
            </a:r>
            <a:r>
              <a:rPr lang="ko-KR" altLang="en-US" sz="1400" dirty="0"/>
              <a:t> </a:t>
            </a:r>
            <a:r>
              <a:rPr lang="en-AU" altLang="ko-KR" sz="1400" dirty="0"/>
              <a:t>keep out!</a:t>
            </a:r>
            <a:r>
              <a:rPr lang="en-US" sz="1400" dirty="0"/>
              <a:t> 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5300716-CA3B-6D4D-A33B-949726F0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2197155"/>
            <a:ext cx="8076828" cy="3835784"/>
          </a:xfrm>
        </p:spPr>
        <p:txBody>
          <a:bodyPr>
            <a:normAutofit/>
          </a:bodyPr>
          <a:lstStyle/>
          <a:p>
            <a:r>
              <a:rPr lang="en-US" sz="2400" dirty="0"/>
              <a:t>How we manage our code?</a:t>
            </a:r>
          </a:p>
          <a:p>
            <a:pPr lvl="1"/>
            <a:r>
              <a:rPr lang="en-US" sz="2000" dirty="0"/>
              <a:t>Version control? Version control allow to keep all the historical versions of your software for easy tracking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How do I control the version effectively?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84A9AE8-06A0-BE47-BCC2-E1AC3755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4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7502055" cy="709865"/>
          </a:xfrm>
        </p:spPr>
        <p:txBody>
          <a:bodyPr/>
          <a:lstStyle/>
          <a:p>
            <a:r>
              <a:rPr lang="en-US" dirty="0"/>
              <a:t>Review: CGI Lifecycle (with Perl or C)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986227" y="3260664"/>
            <a:ext cx="128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744012" y="3429941"/>
            <a:ext cx="9711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3586" y="1930436"/>
            <a:ext cx="911565" cy="139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6227" y="1961188"/>
            <a:ext cx="1371599" cy="13669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28208" y="2535724"/>
            <a:ext cx="27084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58794" y="3221152"/>
            <a:ext cx="2777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41442" y="3691551"/>
            <a:ext cx="1" cy="108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093121" y="3691551"/>
            <a:ext cx="1" cy="108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75" y="4869160"/>
            <a:ext cx="797901" cy="1063868"/>
          </a:xfrm>
          <a:prstGeom prst="rect">
            <a:avLst/>
          </a:prstGeom>
        </p:spPr>
      </p:pic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769144" y="5933028"/>
            <a:ext cx="10567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CGI Program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774" y="4999038"/>
            <a:ext cx="974251" cy="1075284"/>
          </a:xfrm>
          <a:prstGeom prst="rect">
            <a:avLst/>
          </a:prstGeom>
        </p:spPr>
      </p:pic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468788" y="5483054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25844" y="5412101"/>
            <a:ext cx="567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825845" y="5744664"/>
            <a:ext cx="5679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84164" y="4161175"/>
            <a:ext cx="4912336" cy="2239346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Web server send the request message to the CGI program in </a:t>
            </a:r>
            <a:r>
              <a:rPr lang="en-US" sz="1600" b="1" dirty="0">
                <a:solidFill>
                  <a:srgbClr val="000000"/>
                </a:solidFill>
              </a:rPr>
              <a:t>environment variables</a:t>
            </a:r>
          </a:p>
          <a:p>
            <a:r>
              <a:rPr lang="en-US" altLang="ko-KR" sz="1600" dirty="0"/>
              <a:t>the web server can send data to the child CGI process via the child's STDIN</a:t>
            </a:r>
          </a:p>
          <a:p>
            <a:r>
              <a:rPr lang="en-US" altLang="ko-KR" sz="1600" dirty="0"/>
              <a:t>the web server reads data that the child sends to its STDOUT, and passes this back to the web client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2385F-FAF7-5949-B6B1-2B176BD583EA}"/>
              </a:ext>
            </a:extLst>
          </p:cNvPr>
          <p:cNvSpPr txBox="1"/>
          <p:nvPr/>
        </p:nvSpPr>
        <p:spPr>
          <a:xfrm>
            <a:off x="6528090" y="3976509"/>
            <a:ext cx="5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CGI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58E301C4-1EC5-AF44-8B7D-14E4F4D3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Management: SVN and GIT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52" y="2016609"/>
            <a:ext cx="803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SVN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7466" y="2056951"/>
            <a:ext cx="68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52452" y="5004612"/>
            <a:ext cx="2465168" cy="1605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531392" y="2577002"/>
            <a:ext cx="1307287" cy="106441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53116" y="4635280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10" name="Straight Arrow Connector 9"/>
          <p:cNvCxnSpPr>
            <a:stCxn id="6" idx="0"/>
            <a:endCxn id="7" idx="3"/>
          </p:cNvCxnSpPr>
          <p:nvPr/>
        </p:nvCxnSpPr>
        <p:spPr>
          <a:xfrm flipV="1">
            <a:off x="2185036" y="3641416"/>
            <a:ext cx="0" cy="136319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1596757" y="3940199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42" y="2763741"/>
            <a:ext cx="136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In the server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00221" y="5004612"/>
            <a:ext cx="2465168" cy="1605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979161" y="2577002"/>
            <a:ext cx="1307287" cy="106441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885" y="4635280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16" name="Straight Arrow Connector 15"/>
          <p:cNvCxnSpPr>
            <a:stCxn id="13" idx="0"/>
            <a:endCxn id="14" idx="3"/>
          </p:cNvCxnSpPr>
          <p:nvPr/>
        </p:nvCxnSpPr>
        <p:spPr>
          <a:xfrm flipV="1">
            <a:off x="6632805" y="3641416"/>
            <a:ext cx="0" cy="136319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6044526" y="3940199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91317" y="2718086"/>
            <a:ext cx="1367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</a:t>
            </a:r>
            <a:br>
              <a:rPr lang="en-US" dirty="0"/>
            </a:br>
            <a:r>
              <a:rPr lang="en-US" dirty="0"/>
              <a:t>Repository</a:t>
            </a:r>
          </a:p>
          <a:p>
            <a:r>
              <a:rPr lang="en-US" dirty="0"/>
              <a:t>In the server</a:t>
            </a:r>
          </a:p>
        </p:txBody>
      </p:sp>
      <p:sp>
        <p:nvSpPr>
          <p:cNvPr id="19" name="Can 18"/>
          <p:cNvSpPr/>
          <p:nvPr/>
        </p:nvSpPr>
        <p:spPr>
          <a:xfrm>
            <a:off x="6723476" y="5154003"/>
            <a:ext cx="995216" cy="83307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54653" y="595998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cxnSp>
        <p:nvCxnSpPr>
          <p:cNvPr id="22" name="Straight Arrow Connector 21"/>
          <p:cNvCxnSpPr>
            <a:endCxn id="19" idx="2"/>
          </p:cNvCxnSpPr>
          <p:nvPr/>
        </p:nvCxnSpPr>
        <p:spPr>
          <a:xfrm flipV="1">
            <a:off x="6287396" y="5570538"/>
            <a:ext cx="436080" cy="6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62A0ED6-05B0-364A-A6E3-F45F5E29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56415" y="2094522"/>
            <a:ext cx="8217228" cy="2010331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6415" y="4428899"/>
            <a:ext cx="8217228" cy="201033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Management: SVN and GIT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61" y="2045084"/>
            <a:ext cx="83500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svn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43114" y="2501605"/>
            <a:ext cx="1830201" cy="133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7" name="Can 6"/>
          <p:cNvSpPr/>
          <p:nvPr/>
        </p:nvSpPr>
        <p:spPr>
          <a:xfrm>
            <a:off x="6872042" y="2501606"/>
            <a:ext cx="1524464" cy="133518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3463" y="2150946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>
            <a:off x="2773315" y="3169198"/>
            <a:ext cx="409872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4893036" y="2837735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5627" y="288477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656" y="4216106"/>
            <a:ext cx="67698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git</a:t>
            </a:r>
            <a:endParaRPr lang="en-US" sz="36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1174" y="4779558"/>
            <a:ext cx="3918385" cy="133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6872042" y="4779559"/>
            <a:ext cx="1524464" cy="133518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32874" y="4428899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33" name="Straight Arrow Connector 32"/>
          <p:cNvCxnSpPr>
            <a:stCxn id="30" idx="3"/>
            <a:endCxn id="31" idx="2"/>
          </p:cNvCxnSpPr>
          <p:nvPr/>
        </p:nvCxnSpPr>
        <p:spPr>
          <a:xfrm>
            <a:off x="4509559" y="5447151"/>
            <a:ext cx="236248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75627" y="516272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9987" y="4945316"/>
            <a:ext cx="1424576" cy="10143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838100" y="4939992"/>
            <a:ext cx="1424576" cy="10143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Repository</a:t>
            </a:r>
          </a:p>
        </p:txBody>
      </p:sp>
      <p:cxnSp>
        <p:nvCxnSpPr>
          <p:cNvPr id="42" name="Straight Arrow Connector 41"/>
          <p:cNvCxnSpPr>
            <a:stCxn id="37" idx="3"/>
            <a:endCxn id="41" idx="1"/>
          </p:cNvCxnSpPr>
          <p:nvPr/>
        </p:nvCxnSpPr>
        <p:spPr>
          <a:xfrm flipV="1">
            <a:off x="2174563" y="5447151"/>
            <a:ext cx="663537" cy="5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31" idx="2"/>
          </p:cNvCxnSpPr>
          <p:nvPr/>
        </p:nvCxnSpPr>
        <p:spPr>
          <a:xfrm>
            <a:off x="4262676" y="5447151"/>
            <a:ext cx="26093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5229542" y="5115688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719659" y="6488668"/>
            <a:ext cx="40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is Distributed Version Control System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41047" y="5682857"/>
            <a:ext cx="92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52438" y="5498191"/>
            <a:ext cx="90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commit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00417" y="313152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svn</a:t>
            </a:r>
            <a:r>
              <a:rPr lang="en-US" dirty="0"/>
              <a:t> commit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11BCFADA-C424-624A-B8CF-D1E9E33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3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Management: SVN and GIT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415" y="1879608"/>
            <a:ext cx="8217228" cy="2010331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415" y="4428899"/>
            <a:ext cx="8217228" cy="201033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3114" y="2286691"/>
            <a:ext cx="1830201" cy="133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7" name="Can 6"/>
          <p:cNvSpPr/>
          <p:nvPr/>
        </p:nvSpPr>
        <p:spPr>
          <a:xfrm>
            <a:off x="6872042" y="2286692"/>
            <a:ext cx="1524464" cy="133518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3463" y="1936032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10" name="Cloud 9"/>
          <p:cNvSpPr/>
          <p:nvPr/>
        </p:nvSpPr>
        <p:spPr>
          <a:xfrm>
            <a:off x="4893036" y="2622821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75627" y="266986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9559" y="4151900"/>
            <a:ext cx="67698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git</a:t>
            </a:r>
            <a:endParaRPr 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1174" y="4779558"/>
            <a:ext cx="3918385" cy="1442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6872042" y="4779559"/>
            <a:ext cx="1524464" cy="133518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32874" y="4428899"/>
            <a:ext cx="145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cxnSp>
        <p:nvCxnSpPr>
          <p:cNvPr id="16" name="Straight Arrow Connector 15"/>
          <p:cNvCxnSpPr>
            <a:stCxn id="14" idx="2"/>
            <a:endCxn id="19" idx="3"/>
          </p:cNvCxnSpPr>
          <p:nvPr/>
        </p:nvCxnSpPr>
        <p:spPr>
          <a:xfrm flipH="1">
            <a:off x="4262676" y="5447151"/>
            <a:ext cx="26093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5627" y="516272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9987" y="4945316"/>
            <a:ext cx="1424576" cy="10143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38100" y="4939992"/>
            <a:ext cx="1424576" cy="10143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Repository</a:t>
            </a:r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2174563" y="5447151"/>
            <a:ext cx="663537" cy="5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5229542" y="5115688"/>
            <a:ext cx="1176558" cy="69508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08706" y="6443898"/>
            <a:ext cx="18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fetch+merge</a:t>
            </a:r>
            <a:r>
              <a:rPr lang="en-US" b="1" dirty="0"/>
              <a:t>=pull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73315" y="2954284"/>
            <a:ext cx="409872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0417" y="2946859"/>
            <a:ext cx="121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svn</a:t>
            </a:r>
            <a:r>
              <a:rPr lang="en-US" dirty="0"/>
              <a:t> update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047" y="5682857"/>
            <a:ext cx="95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fetch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955" y="5852759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697BA17-DDFA-8040-8A2C-9F243D36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618B7-3C4A-ED48-895D-CCBB13299E4A}"/>
              </a:ext>
            </a:extLst>
          </p:cNvPr>
          <p:cNvSpPr txBox="1"/>
          <p:nvPr/>
        </p:nvSpPr>
        <p:spPr>
          <a:xfrm>
            <a:off x="3721479" y="1898924"/>
            <a:ext cx="83500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svn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57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 –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4158" y="2345635"/>
            <a:ext cx="7513982" cy="4105021"/>
          </a:xfrm>
        </p:spPr>
        <p:txBody>
          <a:bodyPr>
            <a:normAutofit/>
          </a:bodyPr>
          <a:lstStyle/>
          <a:p>
            <a:r>
              <a:rPr lang="en-US" b="1" u="sng" dirty="0" err="1"/>
              <a:t>Git</a:t>
            </a:r>
            <a:r>
              <a:rPr lang="en-US" dirty="0"/>
              <a:t> is a distributed version control and source code management system</a:t>
            </a:r>
          </a:p>
          <a:p>
            <a:r>
              <a:rPr lang="en-AU" dirty="0"/>
              <a:t>Flexible committing activity</a:t>
            </a:r>
          </a:p>
          <a:p>
            <a:r>
              <a:rPr lang="en-US" dirty="0"/>
              <a:t>Well-implemented branching and merging</a:t>
            </a:r>
          </a:p>
          <a:p>
            <a:r>
              <a:rPr lang="en-US" dirty="0"/>
              <a:t>Data Redundancy and replication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Superior disk utilization and network performance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488855-B8C8-A849-987A-69E4C028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0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Management -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191" b="38105"/>
          <a:stretch/>
        </p:blipFill>
        <p:spPr>
          <a:xfrm>
            <a:off x="284163" y="4783356"/>
            <a:ext cx="4341729" cy="1333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892" y="4783356"/>
            <a:ext cx="4435481" cy="13330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5970" y="2474842"/>
            <a:ext cx="7992280" cy="190831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There are several web-based service for software development projects that use the Git version control system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  <a:p>
            <a:r>
              <a:rPr lang="en-US" dirty="0" err="1"/>
              <a:t>Bitbucket</a:t>
            </a:r>
            <a:r>
              <a:rPr lang="en-US" dirty="0"/>
              <a:t>: https://</a:t>
            </a:r>
            <a:r>
              <a:rPr lang="en-US" dirty="0" err="1"/>
              <a:t>bitbucket.org</a:t>
            </a:r>
            <a:r>
              <a:rPr lang="en-US" dirty="0"/>
              <a:t>/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551E9AB-120D-3041-A0E8-0D73D775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You are now a Junior Web Developer!</a:t>
            </a:r>
          </a:p>
          <a:p>
            <a:pPr lvl="1"/>
            <a:r>
              <a:rPr lang="en-US" dirty="0"/>
              <a:t>If you completed all the task (self-study + tutorial) I asked..</a:t>
            </a:r>
          </a:p>
          <a:p>
            <a:pPr lvl="1"/>
            <a:endParaRPr lang="en-US" dirty="0"/>
          </a:p>
          <a:p>
            <a:r>
              <a:rPr lang="en-US" dirty="0"/>
              <a:t>Your last web developer’s life coding activity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=LIy_Y-4V2w0</a:t>
            </a:r>
          </a:p>
          <a:p>
            <a:pPr lvl="1"/>
            <a:endParaRPr lang="en-US" dirty="0"/>
          </a:p>
          <a:p>
            <a:r>
              <a:rPr lang="en-US" dirty="0"/>
              <a:t>How will be your life as a junior web developer?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=ppEWn8w83SI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91EA0-047B-C141-B9E7-3E150C3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7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FFA1F6B-7651-CD49-BBC1-72A77191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PHP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060859" y="4580614"/>
            <a:ext cx="14847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300" b="1" dirty="0">
                <a:latin typeface="Arial" charset="0"/>
                <a:ea typeface="굴림" charset="-127"/>
              </a:rPr>
              <a:t>Client Computer</a:t>
            </a:r>
            <a:br>
              <a:rPr lang="en-AU" altLang="ko-KR" sz="1300" b="1" dirty="0">
                <a:latin typeface="Arial" charset="0"/>
                <a:ea typeface="굴림" charset="-127"/>
              </a:rPr>
            </a:br>
            <a:r>
              <a:rPr lang="en-AU" altLang="ko-KR" sz="1300" b="1" dirty="0">
                <a:latin typeface="Arial" charset="0"/>
                <a:ea typeface="굴림" charset="-127"/>
              </a:rPr>
              <a:t>(Browser) 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782030" y="3700346"/>
            <a:ext cx="11721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Web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71366" y="2566632"/>
            <a:ext cx="778776" cy="119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17411" y="3133205"/>
            <a:ext cx="1371599" cy="136698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946400" y="3917053"/>
            <a:ext cx="154247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946401" y="4710462"/>
            <a:ext cx="154247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338502" y="4214610"/>
            <a:ext cx="0" cy="779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093123" y="4166585"/>
            <a:ext cx="1" cy="82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74406" y="5785169"/>
            <a:ext cx="15055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PHP Interpreter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58" y="4844675"/>
            <a:ext cx="862873" cy="952356"/>
          </a:xfrm>
          <a:prstGeom prst="rect">
            <a:avLst/>
          </a:prstGeom>
        </p:spPr>
      </p:pic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909366" y="5320853"/>
            <a:ext cx="1010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4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6561334" y="5356716"/>
            <a:ext cx="3928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552838" y="5532262"/>
            <a:ext cx="3828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6691" y="2742572"/>
            <a:ext cx="1699903" cy="28989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2003" y="2409056"/>
            <a:ext cx="3046109" cy="37018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88055" y="6157746"/>
            <a:ext cx="1442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Server-side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60859" y="5973080"/>
            <a:ext cx="1364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b="1" dirty="0">
                <a:latin typeface="Arial" charset="0"/>
                <a:ea typeface="굴림" charset="-127"/>
              </a:rPr>
              <a:t>Client-side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585" y="5067726"/>
            <a:ext cx="1275562" cy="671265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91CE223-7ACC-5F46-B79D-221E4351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Review: PHP, JSP, and ASP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5970" y="2366477"/>
          <a:ext cx="7361958" cy="3711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8081">
                  <a:extLst>
                    <a:ext uri="{9D8B030D-6E8A-4147-A177-3AD203B41FA5}">
                      <a16:colId xmlns:a16="http://schemas.microsoft.com/office/drawing/2014/main" val="525396163"/>
                    </a:ext>
                  </a:extLst>
                </a:gridCol>
                <a:gridCol w="2003119">
                  <a:extLst>
                    <a:ext uri="{9D8B030D-6E8A-4147-A177-3AD203B41FA5}">
                      <a16:colId xmlns:a16="http://schemas.microsoft.com/office/drawing/2014/main" val="1428394182"/>
                    </a:ext>
                  </a:extLst>
                </a:gridCol>
                <a:gridCol w="2270268">
                  <a:extLst>
                    <a:ext uri="{9D8B030D-6E8A-4147-A177-3AD203B41FA5}">
                      <a16:colId xmlns:a16="http://schemas.microsoft.com/office/drawing/2014/main" val="1484710417"/>
                    </a:ext>
                  </a:extLst>
                </a:gridCol>
                <a:gridCol w="1840490">
                  <a:extLst>
                    <a:ext uri="{9D8B030D-6E8A-4147-A177-3AD203B41FA5}">
                      <a16:colId xmlns:a16="http://schemas.microsoft.com/office/drawing/2014/main" val="3887114177"/>
                    </a:ext>
                  </a:extLst>
                </a:gridCol>
              </a:tblGrid>
              <a:tr h="380048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12280"/>
                  </a:ext>
                </a:extLst>
              </a:tr>
              <a:tr h="468967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System</a:t>
                      </a:r>
                      <a:r>
                        <a:rPr lang="en-US" sz="1400" baseline="0" dirty="0"/>
                        <a:t> (OS)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</a:t>
                      </a:r>
                      <a:r>
                        <a:rPr lang="en-US" sz="1400" baseline="0" dirty="0"/>
                        <a:t> (Unix)</a:t>
                      </a:r>
                    </a:p>
                    <a:p>
                      <a:r>
                        <a:rPr lang="en-US" sz="1400" baseline="0" dirty="0"/>
                        <a:t>Windows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</a:t>
                      </a:r>
                      <a:r>
                        <a:rPr lang="en-US" sz="1400" baseline="0" dirty="0"/>
                        <a:t> (Unix)</a:t>
                      </a:r>
                    </a:p>
                    <a:p>
                      <a:r>
                        <a:rPr lang="en-US" sz="1400" baseline="0" dirty="0"/>
                        <a:t>Windows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20804"/>
                  </a:ext>
                </a:extLst>
              </a:tr>
              <a:tr h="707406">
                <a:tc>
                  <a:txBody>
                    <a:bodyPr/>
                    <a:lstStyle/>
                    <a:p>
                      <a:r>
                        <a:rPr lang="en-US" sz="1400" dirty="0"/>
                        <a:t>Web Service</a:t>
                      </a:r>
                      <a:r>
                        <a:rPr lang="en-US" sz="1400" baseline="0" dirty="0"/>
                        <a:t> Demon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Apache, IIS (Internet Information</a:t>
                      </a:r>
                      <a:r>
                        <a:rPr lang="en-US" sz="1400" baseline="0" dirty="0"/>
                        <a:t> Server)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Apache*, IIS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IIS,</a:t>
                      </a:r>
                      <a:r>
                        <a:rPr lang="en-US" sz="1400" baseline="0" dirty="0"/>
                        <a:t> PWS (Personal Web Server)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9864231"/>
                  </a:ext>
                </a:extLst>
              </a:tr>
              <a:tr h="859785">
                <a:tc>
                  <a:txBody>
                    <a:bodyPr/>
                    <a:lstStyle/>
                    <a:p>
                      <a:r>
                        <a:rPr lang="en-US" sz="1400" dirty="0"/>
                        <a:t>Script 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Tomcat,</a:t>
                      </a:r>
                      <a:r>
                        <a:rPr lang="en-US" sz="1400" baseline="0" dirty="0"/>
                        <a:t> Resin, </a:t>
                      </a:r>
                      <a:r>
                        <a:rPr lang="en-US" sz="1400" baseline="0" dirty="0" err="1"/>
                        <a:t>Jrun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Weblogic</a:t>
                      </a:r>
                      <a:r>
                        <a:rPr lang="en-US" sz="1400" baseline="0" dirty="0"/>
                        <a:t>, GNU JSP, </a:t>
                      </a:r>
                      <a:r>
                        <a:rPr lang="en-US" sz="1400" baseline="0" dirty="0" err="1"/>
                        <a:t>WebSphere</a:t>
                      </a:r>
                      <a:r>
                        <a:rPr lang="en-US" sz="1400" baseline="0" dirty="0"/>
                        <a:t>,  OSDK, </a:t>
                      </a:r>
                      <a:r>
                        <a:rPr lang="en-US" sz="1400" baseline="0" dirty="0" err="1"/>
                        <a:t>JServ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IIS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PWS (Personal Web Server)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33430"/>
                  </a:ext>
                </a:extLst>
              </a:tr>
              <a:tr h="66305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Oracle, MySQL,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MS SQL, Access,</a:t>
                      </a:r>
                      <a:r>
                        <a:rPr lang="en-US" sz="1400" baseline="0" dirty="0"/>
                        <a:t>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Oracle, MySQL, MSSQL, Access,</a:t>
                      </a:r>
                      <a:r>
                        <a:rPr lang="en-US" sz="1400" baseline="0" dirty="0"/>
                        <a:t>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 SQL, Oracle,</a:t>
                      </a:r>
                      <a:r>
                        <a:rPr lang="en-US" sz="1400" baseline="0" dirty="0"/>
                        <a:t> Access, etc.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8626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4428C0-2203-9C4A-BB4F-815B7478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624205"/>
            <a:ext cx="6955315" cy="2578416"/>
          </a:xfrm>
        </p:spPr>
        <p:txBody>
          <a:bodyPr/>
          <a:lstStyle/>
          <a:p>
            <a:r>
              <a:rPr lang="en-US" dirty="0"/>
              <a:t>We built out web pages like this:</a:t>
            </a:r>
          </a:p>
          <a:p>
            <a:pPr lvl="1"/>
            <a:r>
              <a:rPr lang="en-US" dirty="0"/>
              <a:t>Merging PHP and HTML code in one </a:t>
            </a:r>
            <a:r>
              <a:rPr lang="en-US" dirty="0" err="1"/>
              <a:t>php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db_conn.php</a:t>
            </a:r>
            <a:r>
              <a:rPr lang="en-US" dirty="0"/>
              <a:t> for database connection</a:t>
            </a:r>
          </a:p>
          <a:p>
            <a:pPr lvl="1"/>
            <a:r>
              <a:rPr lang="en-US" dirty="0"/>
              <a:t>Used external </a:t>
            </a:r>
            <a:r>
              <a:rPr lang="en-US" dirty="0" err="1"/>
              <a:t>css</a:t>
            </a:r>
            <a:r>
              <a:rPr lang="en-US" dirty="0"/>
              <a:t> for </a:t>
            </a:r>
            <a:r>
              <a:rPr lang="en-US" dirty="0" err="1"/>
              <a:t>seperating</a:t>
            </a:r>
            <a:r>
              <a:rPr lang="en-US" dirty="0"/>
              <a:t> appearance</a:t>
            </a:r>
          </a:p>
          <a:p>
            <a:pPr lvl="1"/>
            <a:r>
              <a:rPr lang="en-US" u="sng" dirty="0"/>
              <a:t>Data, Logic, and Presentation are All-in-one code</a:t>
            </a:r>
          </a:p>
          <a:p>
            <a:pPr lvl="1"/>
            <a:r>
              <a:rPr lang="en-US" u="sng" dirty="0"/>
              <a:t>Good for Event-based Task Development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7C4A-4166-584B-ABD2-EC74894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4B93-A722-F24A-9975-0586CABB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EE17-98E4-AC48-B69E-F3A57BF7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A1AB4-2D5E-8C47-B8CA-5662A451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55" y="2971416"/>
            <a:ext cx="3063002" cy="17502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62692-DE31-CD48-BCCB-F70CBD4F78BB}"/>
              </a:ext>
            </a:extLst>
          </p:cNvPr>
          <p:cNvSpPr txBox="1"/>
          <p:nvPr/>
        </p:nvSpPr>
        <p:spPr>
          <a:xfrm>
            <a:off x="5428203" y="2585869"/>
            <a:ext cx="19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for Tutorial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2CBC0-790E-544E-9FB5-1C43510D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2" y="2579589"/>
            <a:ext cx="3418814" cy="21421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8DCAA-463E-CC47-B368-D2B503AF8B10}"/>
              </a:ext>
            </a:extLst>
          </p:cNvPr>
          <p:cNvSpPr txBox="1"/>
          <p:nvPr/>
        </p:nvSpPr>
        <p:spPr>
          <a:xfrm>
            <a:off x="998054" y="221025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of Tutorial 5 main page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51E274C-4982-D14D-9EAB-8DF89029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8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5EB6-30C4-294B-BDBC-E57C782D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1434-091E-B34A-81B1-B4B20A23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EF7B8-DD60-6842-B261-B1A4901C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6" y="927098"/>
            <a:ext cx="8066719" cy="5775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21D2EA-50D2-784F-9A15-55D7D780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7027299" cy="709865"/>
          </a:xfrm>
        </p:spPr>
        <p:txBody>
          <a:bodyPr/>
          <a:lstStyle/>
          <a:p>
            <a:r>
              <a:rPr lang="en-US" dirty="0"/>
              <a:t>Issues with using all-in-one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69" y="2270233"/>
            <a:ext cx="8280181" cy="421384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Combining Logic part and Presentation part</a:t>
            </a:r>
          </a:p>
          <a:p>
            <a:pPr marL="917575" lvl="1"/>
            <a:r>
              <a:rPr lang="en-US" sz="1700" dirty="0"/>
              <a:t>As the logic part (</a:t>
            </a:r>
            <a:r>
              <a:rPr lang="en-US" sz="1700" dirty="0" err="1"/>
              <a:t>php</a:t>
            </a:r>
            <a:r>
              <a:rPr lang="en-US" sz="1700" dirty="0"/>
              <a:t> code) and presentation part (incl. html code in echo) are combined in the one file, it is necessary to discuss with web designer whenever you need to modify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Difficult to work as a team (developers)</a:t>
            </a:r>
          </a:p>
          <a:p>
            <a:pPr marL="917575" lvl="1"/>
            <a:r>
              <a:rPr lang="en-US" sz="1700" dirty="0"/>
              <a:t>It is very difficult to separate the work as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Difficult to manage</a:t>
            </a:r>
          </a:p>
          <a:p>
            <a:pPr marL="917575" lvl="1"/>
            <a:r>
              <a:rPr lang="en-US" sz="1700" dirty="0"/>
              <a:t>If the application/page is getting complicated, it is almost impossible to separate different logic module.</a:t>
            </a:r>
            <a:endParaRPr lang="en-US" dirty="0"/>
          </a:p>
          <a:p>
            <a:pPr marL="460375" indent="-457200">
              <a:buFont typeface="+mj-lt"/>
              <a:buAutoNum type="arabicPeriod"/>
            </a:pPr>
            <a:r>
              <a:rPr lang="en-US" sz="1900" dirty="0"/>
              <a:t>Difficult to reuse</a:t>
            </a:r>
          </a:p>
          <a:p>
            <a:pPr marL="920750" lvl="1"/>
            <a:r>
              <a:rPr lang="en-US" sz="1700" dirty="0"/>
              <a:t>It requires a lot of modifications</a:t>
            </a:r>
          </a:p>
          <a:p>
            <a:pPr marL="920750" lvl="1"/>
            <a:endParaRPr lang="en-US" dirty="0"/>
          </a:p>
          <a:p>
            <a:r>
              <a:rPr lang="en-US" sz="2000" dirty="0"/>
              <a:t>How to solve this issues?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78970-F9FA-5842-9443-3077DE2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96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33929</TotalTime>
  <Words>1439</Words>
  <Application>Microsoft Macintosh PowerPoint</Application>
  <PresentationFormat>On-screen Show (4:3)</PresentationFormat>
  <Paragraphs>406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Arial</vt:lpstr>
      <vt:lpstr>Calibri</vt:lpstr>
      <vt:lpstr>Calibri Light</vt:lpstr>
      <vt:lpstr>Century Gothic</vt:lpstr>
      <vt:lpstr>Wingdings 3</vt:lpstr>
      <vt:lpstr>Custom Design</vt:lpstr>
      <vt:lpstr>Ion Boardroom</vt:lpstr>
      <vt:lpstr>Secure Web Programming</vt:lpstr>
      <vt:lpstr>Topics</vt:lpstr>
      <vt:lpstr>Review: CGI Lifecycle (with Perl or C)</vt:lpstr>
      <vt:lpstr>Review: PHP LifeCycle</vt:lpstr>
      <vt:lpstr>Review: PHP, JSP, and ASP</vt:lpstr>
      <vt:lpstr>Our experiences</vt:lpstr>
      <vt:lpstr>PowerPoint Presentation</vt:lpstr>
      <vt:lpstr>PowerPoint Presentation</vt:lpstr>
      <vt:lpstr>Issues with using all-in-one code</vt:lpstr>
      <vt:lpstr>Organising code</vt:lpstr>
      <vt:lpstr>What is MVC?</vt:lpstr>
      <vt:lpstr>Model-View-Controller Pattern</vt:lpstr>
      <vt:lpstr>MVC (1) - Model</vt:lpstr>
      <vt:lpstr>MVC (2) - View</vt:lpstr>
      <vt:lpstr>MVC (3) - Controller</vt:lpstr>
      <vt:lpstr>Model-View-Controller Pattern</vt:lpstr>
      <vt:lpstr>PHP MVC frameworks</vt:lpstr>
      <vt:lpstr>MVC and others</vt:lpstr>
      <vt:lpstr>Controller, Presenter, and View model</vt:lpstr>
      <vt:lpstr>Use MVC in PHP</vt:lpstr>
      <vt:lpstr>MVC in PHP – with Smarty (Template)</vt:lpstr>
      <vt:lpstr>MVC in PHP – with Smarty (Template)</vt:lpstr>
      <vt:lpstr>MVC in PHP – with Smarty (Template)</vt:lpstr>
      <vt:lpstr>MVC in PHP – with Smarty (Template)</vt:lpstr>
      <vt:lpstr>MVC in PHP – Login Form</vt:lpstr>
      <vt:lpstr>MVC in PHP – Login Form</vt:lpstr>
      <vt:lpstr>The output and your choice.. </vt:lpstr>
      <vt:lpstr>MVC on Web Designer’s view</vt:lpstr>
      <vt:lpstr>Source Management</vt:lpstr>
      <vt:lpstr>Source Management: SVN and GIT </vt:lpstr>
      <vt:lpstr>Source Management: SVN and GIT </vt:lpstr>
      <vt:lpstr>Source Management: SVN and GIT </vt:lpstr>
      <vt:lpstr>Source Management –git</vt:lpstr>
      <vt:lpstr>Source Management -git</vt:lpstr>
      <vt:lpstr>Congrats!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Soonja Yeom</cp:lastModifiedBy>
  <cp:revision>377</cp:revision>
  <cp:lastPrinted>2015-02-24T02:13:19Z</cp:lastPrinted>
  <dcterms:created xsi:type="dcterms:W3CDTF">2013-11-07T09:10:10Z</dcterms:created>
  <dcterms:modified xsi:type="dcterms:W3CDTF">2018-05-23T03:13:08Z</dcterms:modified>
</cp:coreProperties>
</file>