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 id="2147484219" r:id="rId2"/>
  </p:sldMasterIdLst>
  <p:notesMasterIdLst>
    <p:notesMasterId r:id="rId32"/>
  </p:notesMasterIdLst>
  <p:handoutMasterIdLst>
    <p:handoutMasterId r:id="rId33"/>
  </p:handoutMasterIdLst>
  <p:sldIdLst>
    <p:sldId id="317" r:id="rId3"/>
    <p:sldId id="318" r:id="rId4"/>
    <p:sldId id="760" r:id="rId5"/>
    <p:sldId id="761" r:id="rId6"/>
    <p:sldId id="762" r:id="rId7"/>
    <p:sldId id="763" r:id="rId8"/>
    <p:sldId id="764" r:id="rId9"/>
    <p:sldId id="765" r:id="rId10"/>
    <p:sldId id="766" r:id="rId11"/>
    <p:sldId id="767" r:id="rId12"/>
    <p:sldId id="768" r:id="rId13"/>
    <p:sldId id="769" r:id="rId14"/>
    <p:sldId id="770" r:id="rId15"/>
    <p:sldId id="771" r:id="rId16"/>
    <p:sldId id="772" r:id="rId17"/>
    <p:sldId id="292" r:id="rId18"/>
    <p:sldId id="284" r:id="rId19"/>
    <p:sldId id="773" r:id="rId20"/>
    <p:sldId id="774" r:id="rId21"/>
    <p:sldId id="775" r:id="rId22"/>
    <p:sldId id="776" r:id="rId23"/>
    <p:sldId id="777" r:id="rId24"/>
    <p:sldId id="778" r:id="rId25"/>
    <p:sldId id="779" r:id="rId26"/>
    <p:sldId id="780" r:id="rId27"/>
    <p:sldId id="781" r:id="rId28"/>
    <p:sldId id="782" r:id="rId29"/>
    <p:sldId id="783" r:id="rId30"/>
    <p:sldId id="74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on Ja Yeom" initials="SJY" lastIdx="1" clrIdx="0">
    <p:extLst>
      <p:ext uri="{19B8F6BF-5375-455C-9EA6-DF929625EA0E}">
        <p15:presenceInfo xmlns:p15="http://schemas.microsoft.com/office/powerpoint/2012/main" userId="936995bc-9852-42b9-ada8-8da03cffe5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0E4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52"/>
    <p:restoredTop sz="61724" autoAdjust="0"/>
  </p:normalViewPr>
  <p:slideViewPr>
    <p:cSldViewPr snapToGrid="0" snapToObjects="1">
      <p:cViewPr varScale="1">
        <p:scale>
          <a:sx n="82" d="100"/>
          <a:sy n="82" d="100"/>
        </p:scale>
        <p:origin x="1168" y="176"/>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8D283C-DE37-6F4C-BF0F-BED1216340AF}" type="datetimeFigureOut">
              <a:rPr lang="en-US" smtClean="0"/>
              <a:t>5/23/18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01257F-F465-014D-9568-D0F86ECBD9BA}" type="slidenum">
              <a:rPr lang="en-US" smtClean="0"/>
              <a:t>‹#›</a:t>
            </a:fld>
            <a:endParaRPr lang="en-US"/>
          </a:p>
        </p:txBody>
      </p:sp>
    </p:spTree>
    <p:extLst>
      <p:ext uri="{BB962C8B-B14F-4D97-AF65-F5344CB8AC3E}">
        <p14:creationId xmlns:p14="http://schemas.microsoft.com/office/powerpoint/2010/main" val="2764560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36E82-B77E-8E40-B1FA-A4F22FFDEC61}" type="datetimeFigureOut">
              <a:rPr lang="en-US" smtClean="0"/>
              <a:t>5/23/18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06D52-AE12-B74E-B5E1-3ED9C62B5C63}" type="slidenum">
              <a:rPr lang="en-US" smtClean="0"/>
              <a:t>‹#›</a:t>
            </a:fld>
            <a:endParaRPr lang="en-US"/>
          </a:p>
        </p:txBody>
      </p:sp>
    </p:spTree>
    <p:extLst>
      <p:ext uri="{BB962C8B-B14F-4D97-AF65-F5344CB8AC3E}">
        <p14:creationId xmlns:p14="http://schemas.microsoft.com/office/powerpoint/2010/main" val="16852354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a:t>
            </a:fld>
            <a:endParaRPr lang="en-US"/>
          </a:p>
        </p:txBody>
      </p:sp>
    </p:spTree>
    <p:extLst>
      <p:ext uri="{BB962C8B-B14F-4D97-AF65-F5344CB8AC3E}">
        <p14:creationId xmlns:p14="http://schemas.microsoft.com/office/powerpoint/2010/main" val="109692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10</a:t>
            </a:fld>
            <a:endParaRPr lang="en-US"/>
          </a:p>
        </p:txBody>
      </p:sp>
    </p:spTree>
    <p:extLst>
      <p:ext uri="{BB962C8B-B14F-4D97-AF65-F5344CB8AC3E}">
        <p14:creationId xmlns:p14="http://schemas.microsoft.com/office/powerpoint/2010/main" val="3376072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292611D1-50F3-CD4F-99F5-935B2875DEB6}" type="slidenum">
              <a:rPr lang="en-US" smtClean="0"/>
              <a:t>11</a:t>
            </a:fld>
            <a:endParaRPr lang="en-US"/>
          </a:p>
        </p:txBody>
      </p:sp>
    </p:spTree>
    <p:extLst>
      <p:ext uri="{BB962C8B-B14F-4D97-AF65-F5344CB8AC3E}">
        <p14:creationId xmlns:p14="http://schemas.microsoft.com/office/powerpoint/2010/main" val="1152437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12</a:t>
            </a:fld>
            <a:endParaRPr lang="en-US"/>
          </a:p>
        </p:txBody>
      </p:sp>
    </p:spTree>
    <p:extLst>
      <p:ext uri="{BB962C8B-B14F-4D97-AF65-F5344CB8AC3E}">
        <p14:creationId xmlns:p14="http://schemas.microsoft.com/office/powerpoint/2010/main" val="2620991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13</a:t>
            </a:fld>
            <a:endParaRPr lang="en-US"/>
          </a:p>
        </p:txBody>
      </p:sp>
    </p:spTree>
    <p:extLst>
      <p:ext uri="{BB962C8B-B14F-4D97-AF65-F5344CB8AC3E}">
        <p14:creationId xmlns:p14="http://schemas.microsoft.com/office/powerpoint/2010/main" val="414405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14</a:t>
            </a:fld>
            <a:endParaRPr lang="en-US"/>
          </a:p>
        </p:txBody>
      </p:sp>
    </p:spTree>
    <p:extLst>
      <p:ext uri="{BB962C8B-B14F-4D97-AF65-F5344CB8AC3E}">
        <p14:creationId xmlns:p14="http://schemas.microsoft.com/office/powerpoint/2010/main" val="2624271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US" dirty="0"/>
          </a:p>
        </p:txBody>
      </p:sp>
      <p:sp>
        <p:nvSpPr>
          <p:cNvPr id="4" name="Slide Number Placeholder 3"/>
          <p:cNvSpPr>
            <a:spLocks noGrp="1"/>
          </p:cNvSpPr>
          <p:nvPr>
            <p:ph type="sldNum" sz="quarter" idx="10"/>
          </p:nvPr>
        </p:nvSpPr>
        <p:spPr/>
        <p:txBody>
          <a:bodyPr/>
          <a:lstStyle/>
          <a:p>
            <a:fld id="{EB02DDAD-B5DC-7445-8C9A-04E95BBB1A46}" type="slidenum">
              <a:rPr lang="en-US" smtClean="0"/>
              <a:t>15</a:t>
            </a:fld>
            <a:endParaRPr lang="en-US"/>
          </a:p>
        </p:txBody>
      </p:sp>
    </p:spTree>
    <p:extLst>
      <p:ext uri="{BB962C8B-B14F-4D97-AF65-F5344CB8AC3E}">
        <p14:creationId xmlns:p14="http://schemas.microsoft.com/office/powerpoint/2010/main" val="225210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06D52-AE12-B74E-B5E1-3ED9C62B5C63}" type="slidenum">
              <a:rPr lang="en-US" smtClean="0"/>
              <a:t>16</a:t>
            </a:fld>
            <a:endParaRPr lang="en-US"/>
          </a:p>
        </p:txBody>
      </p:sp>
    </p:spTree>
    <p:extLst>
      <p:ext uri="{BB962C8B-B14F-4D97-AF65-F5344CB8AC3E}">
        <p14:creationId xmlns:p14="http://schemas.microsoft.com/office/powerpoint/2010/main" val="3782508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17</a:t>
            </a:fld>
            <a:endParaRPr lang="en-US"/>
          </a:p>
        </p:txBody>
      </p:sp>
    </p:spTree>
    <p:extLst>
      <p:ext uri="{BB962C8B-B14F-4D97-AF65-F5344CB8AC3E}">
        <p14:creationId xmlns:p14="http://schemas.microsoft.com/office/powerpoint/2010/main" val="3311795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06D52-AE12-B74E-B5E1-3ED9C62B5C63}" type="slidenum">
              <a:rPr lang="en-US" smtClean="0"/>
              <a:t>18</a:t>
            </a:fld>
            <a:endParaRPr lang="en-US"/>
          </a:p>
        </p:txBody>
      </p:sp>
    </p:spTree>
    <p:extLst>
      <p:ext uri="{BB962C8B-B14F-4D97-AF65-F5344CB8AC3E}">
        <p14:creationId xmlns:p14="http://schemas.microsoft.com/office/powerpoint/2010/main" val="980578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06D52-AE12-B74E-B5E1-3ED9C62B5C63}" type="slidenum">
              <a:rPr lang="en-US" smtClean="0"/>
              <a:t>19</a:t>
            </a:fld>
            <a:endParaRPr lang="en-US"/>
          </a:p>
        </p:txBody>
      </p:sp>
    </p:spTree>
    <p:extLst>
      <p:ext uri="{BB962C8B-B14F-4D97-AF65-F5344CB8AC3E}">
        <p14:creationId xmlns:p14="http://schemas.microsoft.com/office/powerpoint/2010/main" val="387609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baseline="0" dirty="0"/>
          </a:p>
          <a:p>
            <a:endParaRPr lang="en-US" dirty="0"/>
          </a:p>
        </p:txBody>
      </p:sp>
      <p:sp>
        <p:nvSpPr>
          <p:cNvPr id="4" name="Slide Number Placeholder 3"/>
          <p:cNvSpPr>
            <a:spLocks noGrp="1"/>
          </p:cNvSpPr>
          <p:nvPr>
            <p:ph type="sldNum" sz="quarter" idx="10"/>
          </p:nvPr>
        </p:nvSpPr>
        <p:spPr/>
        <p:txBody>
          <a:bodyPr/>
          <a:lstStyle/>
          <a:p>
            <a:fld id="{5E0DFE19-785B-A345-845C-D8AFE79C09BD}" type="slidenum">
              <a:rPr lang="en-US" smtClean="0"/>
              <a:t>2</a:t>
            </a:fld>
            <a:endParaRPr lang="en-US"/>
          </a:p>
        </p:txBody>
      </p:sp>
    </p:spTree>
    <p:extLst>
      <p:ext uri="{BB962C8B-B14F-4D97-AF65-F5344CB8AC3E}">
        <p14:creationId xmlns:p14="http://schemas.microsoft.com/office/powerpoint/2010/main" val="415251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20</a:t>
            </a:fld>
            <a:endParaRPr lang="en-US"/>
          </a:p>
        </p:txBody>
      </p:sp>
    </p:spTree>
    <p:extLst>
      <p:ext uri="{BB962C8B-B14F-4D97-AF65-F5344CB8AC3E}">
        <p14:creationId xmlns:p14="http://schemas.microsoft.com/office/powerpoint/2010/main" val="47638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21</a:t>
            </a:fld>
            <a:endParaRPr lang="en-US"/>
          </a:p>
        </p:txBody>
      </p:sp>
    </p:spTree>
    <p:extLst>
      <p:ext uri="{BB962C8B-B14F-4D97-AF65-F5344CB8AC3E}">
        <p14:creationId xmlns:p14="http://schemas.microsoft.com/office/powerpoint/2010/main" val="404015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22</a:t>
            </a:fld>
            <a:endParaRPr lang="en-US"/>
          </a:p>
        </p:txBody>
      </p:sp>
    </p:spTree>
    <p:extLst>
      <p:ext uri="{BB962C8B-B14F-4D97-AF65-F5344CB8AC3E}">
        <p14:creationId xmlns:p14="http://schemas.microsoft.com/office/powerpoint/2010/main" val="3420443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23</a:t>
            </a:fld>
            <a:endParaRPr lang="en-US"/>
          </a:p>
        </p:txBody>
      </p:sp>
    </p:spTree>
    <p:extLst>
      <p:ext uri="{BB962C8B-B14F-4D97-AF65-F5344CB8AC3E}">
        <p14:creationId xmlns:p14="http://schemas.microsoft.com/office/powerpoint/2010/main" val="122076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24</a:t>
            </a:fld>
            <a:endParaRPr lang="en-US"/>
          </a:p>
        </p:txBody>
      </p:sp>
    </p:spTree>
    <p:extLst>
      <p:ext uri="{BB962C8B-B14F-4D97-AF65-F5344CB8AC3E}">
        <p14:creationId xmlns:p14="http://schemas.microsoft.com/office/powerpoint/2010/main" val="2336569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25</a:t>
            </a:fld>
            <a:endParaRPr lang="en-US"/>
          </a:p>
        </p:txBody>
      </p:sp>
    </p:spTree>
    <p:extLst>
      <p:ext uri="{BB962C8B-B14F-4D97-AF65-F5344CB8AC3E}">
        <p14:creationId xmlns:p14="http://schemas.microsoft.com/office/powerpoint/2010/main" val="3033322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26</a:t>
            </a:fld>
            <a:endParaRPr lang="en-US"/>
          </a:p>
        </p:txBody>
      </p:sp>
    </p:spTree>
    <p:extLst>
      <p:ext uri="{BB962C8B-B14F-4D97-AF65-F5344CB8AC3E}">
        <p14:creationId xmlns:p14="http://schemas.microsoft.com/office/powerpoint/2010/main" val="2597730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27</a:t>
            </a:fld>
            <a:endParaRPr lang="en-US"/>
          </a:p>
        </p:txBody>
      </p:sp>
    </p:spTree>
    <p:extLst>
      <p:ext uri="{BB962C8B-B14F-4D97-AF65-F5344CB8AC3E}">
        <p14:creationId xmlns:p14="http://schemas.microsoft.com/office/powerpoint/2010/main" val="1077478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baseline="0" dirty="0"/>
          </a:p>
        </p:txBody>
      </p:sp>
      <p:sp>
        <p:nvSpPr>
          <p:cNvPr id="4" name="Slide Number Placeholder 3"/>
          <p:cNvSpPr>
            <a:spLocks noGrp="1"/>
          </p:cNvSpPr>
          <p:nvPr>
            <p:ph type="sldNum" sz="quarter" idx="10"/>
          </p:nvPr>
        </p:nvSpPr>
        <p:spPr/>
        <p:txBody>
          <a:bodyPr/>
          <a:lstStyle/>
          <a:p>
            <a:fld id="{292611D1-50F3-CD4F-99F5-935B2875DEB6}" type="slidenum">
              <a:rPr lang="en-US" smtClean="0"/>
              <a:t>28</a:t>
            </a:fld>
            <a:endParaRPr lang="en-US"/>
          </a:p>
        </p:txBody>
      </p:sp>
    </p:spTree>
    <p:extLst>
      <p:ext uri="{BB962C8B-B14F-4D97-AF65-F5344CB8AC3E}">
        <p14:creationId xmlns:p14="http://schemas.microsoft.com/office/powerpoint/2010/main" val="3219911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D06D52-AE12-B74E-B5E1-3ED9C62B5C63}" type="slidenum">
              <a:rPr lang="en-US" smtClean="0"/>
              <a:t>29</a:t>
            </a:fld>
            <a:endParaRPr lang="en-US"/>
          </a:p>
        </p:txBody>
      </p:sp>
    </p:spTree>
    <p:extLst>
      <p:ext uri="{BB962C8B-B14F-4D97-AF65-F5344CB8AC3E}">
        <p14:creationId xmlns:p14="http://schemas.microsoft.com/office/powerpoint/2010/main" val="1302271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2611D1-50F3-CD4F-99F5-935B2875DEB6}" type="slidenum">
              <a:rPr lang="en-US" smtClean="0"/>
              <a:t>3</a:t>
            </a:fld>
            <a:endParaRPr lang="en-US"/>
          </a:p>
        </p:txBody>
      </p:sp>
    </p:spTree>
    <p:extLst>
      <p:ext uri="{BB962C8B-B14F-4D97-AF65-F5344CB8AC3E}">
        <p14:creationId xmlns:p14="http://schemas.microsoft.com/office/powerpoint/2010/main" val="55686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4</a:t>
            </a:fld>
            <a:endParaRPr lang="en-US"/>
          </a:p>
        </p:txBody>
      </p:sp>
    </p:spTree>
    <p:extLst>
      <p:ext uri="{BB962C8B-B14F-4D97-AF65-F5344CB8AC3E}">
        <p14:creationId xmlns:p14="http://schemas.microsoft.com/office/powerpoint/2010/main" val="38826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5</a:t>
            </a:fld>
            <a:endParaRPr lang="en-US"/>
          </a:p>
        </p:txBody>
      </p:sp>
    </p:spTree>
    <p:extLst>
      <p:ext uri="{BB962C8B-B14F-4D97-AF65-F5344CB8AC3E}">
        <p14:creationId xmlns:p14="http://schemas.microsoft.com/office/powerpoint/2010/main" val="384191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6</a:t>
            </a:fld>
            <a:endParaRPr lang="en-US"/>
          </a:p>
        </p:txBody>
      </p:sp>
    </p:spTree>
    <p:extLst>
      <p:ext uri="{BB962C8B-B14F-4D97-AF65-F5344CB8AC3E}">
        <p14:creationId xmlns:p14="http://schemas.microsoft.com/office/powerpoint/2010/main" val="42333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7</a:t>
            </a:fld>
            <a:endParaRPr lang="en-US"/>
          </a:p>
        </p:txBody>
      </p:sp>
    </p:spTree>
    <p:extLst>
      <p:ext uri="{BB962C8B-B14F-4D97-AF65-F5344CB8AC3E}">
        <p14:creationId xmlns:p14="http://schemas.microsoft.com/office/powerpoint/2010/main" val="262318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8</a:t>
            </a:fld>
            <a:endParaRPr lang="en-US"/>
          </a:p>
        </p:txBody>
      </p:sp>
    </p:spTree>
    <p:extLst>
      <p:ext uri="{BB962C8B-B14F-4D97-AF65-F5344CB8AC3E}">
        <p14:creationId xmlns:p14="http://schemas.microsoft.com/office/powerpoint/2010/main" val="231718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9</a:t>
            </a:fld>
            <a:endParaRPr lang="en-US"/>
          </a:p>
        </p:txBody>
      </p:sp>
    </p:spTree>
    <p:extLst>
      <p:ext uri="{BB962C8B-B14F-4D97-AF65-F5344CB8AC3E}">
        <p14:creationId xmlns:p14="http://schemas.microsoft.com/office/powerpoint/2010/main" val="12507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3277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6807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77462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070103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530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32738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60474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07859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860350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2098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5E1116F-C16B-A047-81DE-E2658897E2B0}" type="datetimeFigureOut">
              <a:rPr lang="en-US" smtClean="0"/>
              <a:t>5/23/18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97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183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76337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889748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927601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927394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149834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127654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9556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912316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001792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3758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4068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5374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850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95146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1116F-C16B-A047-81DE-E2658897E2B0}" type="datetimeFigureOut">
              <a:rPr lang="en-US" smtClean="0"/>
              <a:t>5/23/18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2270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3082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8222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1948548723"/>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3959204315"/>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Web Programming</a:t>
            </a:r>
          </a:p>
        </p:txBody>
      </p:sp>
      <p:sp>
        <p:nvSpPr>
          <p:cNvPr id="3" name="Subtitle 2"/>
          <p:cNvSpPr>
            <a:spLocks noGrp="1"/>
          </p:cNvSpPr>
          <p:nvPr>
            <p:ph type="subTitle" idx="1"/>
          </p:nvPr>
        </p:nvSpPr>
        <p:spPr>
          <a:xfrm>
            <a:off x="866440" y="4777380"/>
            <a:ext cx="6522901" cy="861420"/>
          </a:xfrm>
        </p:spPr>
        <p:txBody>
          <a:bodyPr/>
          <a:lstStyle/>
          <a:p>
            <a:r>
              <a:rPr lang="en-US" dirty="0"/>
              <a:t>Lecture 1</a:t>
            </a:r>
            <a:r>
              <a:rPr lang="en-US" altLang="ko-KR" dirty="0"/>
              <a:t>3</a:t>
            </a:r>
            <a:r>
              <a:rPr lang="en-US" dirty="0"/>
              <a:t> revision &amp; exam</a:t>
            </a:r>
          </a:p>
        </p:txBody>
      </p:sp>
      <p:sp>
        <p:nvSpPr>
          <p:cNvPr id="4" name="Slide Number Placeholder 3"/>
          <p:cNvSpPr>
            <a:spLocks noGrp="1"/>
          </p:cNvSpPr>
          <p:nvPr>
            <p:ph type="sldNum" sz="quarter" idx="12"/>
          </p:nvPr>
        </p:nvSpPr>
        <p:spPr/>
        <p:txBody>
          <a:bodyPr/>
          <a:lstStyle/>
          <a:p>
            <a:fld id="{5FD889E0-CAB2-4699-909D-B9A88D47ACBE}" type="slidenum">
              <a:rPr lang="en-US" smtClean="0"/>
              <a:t>1</a:t>
            </a:fld>
            <a:endParaRPr lang="en-US" dirty="0"/>
          </a:p>
        </p:txBody>
      </p:sp>
      <p:sp>
        <p:nvSpPr>
          <p:cNvPr id="5" name="TextBox 4">
            <a:extLst>
              <a:ext uri="{FF2B5EF4-FFF2-40B4-BE49-F238E27FC236}">
                <a16:creationId xmlns:a16="http://schemas.microsoft.com/office/drawing/2014/main" id="{7099FFB5-F743-6546-A81D-A6AE898C99AC}"/>
              </a:ext>
            </a:extLst>
          </p:cNvPr>
          <p:cNvSpPr txBox="1"/>
          <p:nvPr/>
        </p:nvSpPr>
        <p:spPr>
          <a:xfrm>
            <a:off x="5261995" y="5721350"/>
            <a:ext cx="3207929" cy="369332"/>
          </a:xfrm>
          <a:prstGeom prst="rect">
            <a:avLst/>
          </a:prstGeom>
          <a:noFill/>
        </p:spPr>
        <p:txBody>
          <a:bodyPr wrap="none" rtlCol="0">
            <a:spAutoFit/>
          </a:bodyPr>
          <a:lstStyle/>
          <a:p>
            <a:r>
              <a:rPr lang="en-US" dirty="0" err="1">
                <a:solidFill>
                  <a:schemeClr val="bg2"/>
                </a:solidFill>
              </a:rPr>
              <a:t>Soonja.Yeom@utas.edu.au</a:t>
            </a:r>
            <a:endParaRPr lang="en-US" dirty="0">
              <a:solidFill>
                <a:schemeClr val="bg2"/>
              </a:solidFill>
            </a:endParaRPr>
          </a:p>
        </p:txBody>
      </p:sp>
      <p:sp>
        <p:nvSpPr>
          <p:cNvPr id="6" name="TextBox 5">
            <a:extLst>
              <a:ext uri="{FF2B5EF4-FFF2-40B4-BE49-F238E27FC236}">
                <a16:creationId xmlns:a16="http://schemas.microsoft.com/office/drawing/2014/main" id="{A15A792C-C2D0-6545-9223-C6BBE15E53E0}"/>
              </a:ext>
            </a:extLst>
          </p:cNvPr>
          <p:cNvSpPr txBox="1"/>
          <p:nvPr/>
        </p:nvSpPr>
        <p:spPr>
          <a:xfrm>
            <a:off x="5234743" y="5454134"/>
            <a:ext cx="3262432" cy="369332"/>
          </a:xfrm>
          <a:prstGeom prst="rect">
            <a:avLst/>
          </a:prstGeom>
          <a:noFill/>
        </p:spPr>
        <p:txBody>
          <a:bodyPr wrap="none" rtlCol="0">
            <a:spAutoFit/>
          </a:bodyPr>
          <a:lstStyle/>
          <a:p>
            <a:r>
              <a:rPr lang="en-US" dirty="0" err="1">
                <a:solidFill>
                  <a:schemeClr val="bg2"/>
                </a:solidFill>
              </a:rPr>
              <a:t>Amanda.Lunt@utas.edu.au</a:t>
            </a:r>
            <a:endParaRPr lang="en-US" dirty="0">
              <a:solidFill>
                <a:schemeClr val="bg2"/>
              </a:solidFill>
            </a:endParaRPr>
          </a:p>
        </p:txBody>
      </p:sp>
    </p:spTree>
    <p:extLst>
      <p:ext uri="{BB962C8B-B14F-4D97-AF65-F5344CB8AC3E}">
        <p14:creationId xmlns:p14="http://schemas.microsoft.com/office/powerpoint/2010/main" val="413592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5: </a:t>
            </a:r>
            <a:r>
              <a:rPr lang="en-US" sz="3900" dirty="0"/>
              <a:t>Database and State Management</a:t>
            </a:r>
          </a:p>
        </p:txBody>
      </p:sp>
      <p:sp>
        <p:nvSpPr>
          <p:cNvPr id="3" name="Content Placeholder 2"/>
          <p:cNvSpPr>
            <a:spLocks noGrp="1"/>
          </p:cNvSpPr>
          <p:nvPr>
            <p:ph idx="1"/>
          </p:nvPr>
        </p:nvSpPr>
        <p:spPr/>
        <p:txBody>
          <a:bodyPr/>
          <a:lstStyle/>
          <a:p>
            <a:r>
              <a:rPr lang="en-US" altLang="ko-KR" dirty="0"/>
              <a:t>How does the server know whether you have logged in or not?</a:t>
            </a:r>
          </a:p>
          <a:p>
            <a:r>
              <a:rPr lang="en-US" altLang="ko-KR" dirty="0"/>
              <a:t>Session? Cookie?</a:t>
            </a:r>
          </a:p>
          <a:p>
            <a:endParaRPr lang="en-US" dirty="0"/>
          </a:p>
        </p:txBody>
      </p:sp>
      <p:pic>
        <p:nvPicPr>
          <p:cNvPr id="4" name="Picture 3" descr="C:\Users\David\Dropbox\[[KXT209]]\2012\Lectures\youtube_views.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b="36374"/>
          <a:stretch/>
        </p:blipFill>
        <p:spPr bwMode="auto">
          <a:xfrm>
            <a:off x="1298666" y="3605927"/>
            <a:ext cx="6294120" cy="2675164"/>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p:cNvSpPr/>
          <p:nvPr/>
        </p:nvSpPr>
        <p:spPr>
          <a:xfrm>
            <a:off x="6841672" y="3605927"/>
            <a:ext cx="751114" cy="283166"/>
          </a:xfrm>
          <a:prstGeom prst="frame">
            <a:avLst>
              <a:gd name="adj1" fmla="val 0"/>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6" name="Slide Number Placeholder 3">
            <a:extLst>
              <a:ext uri="{FF2B5EF4-FFF2-40B4-BE49-F238E27FC236}">
                <a16:creationId xmlns:a16="http://schemas.microsoft.com/office/drawing/2014/main" id="{695C3C1A-FD17-8642-8517-082E69A4963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10</a:t>
            </a:fld>
            <a:endParaRPr lang="en-US" dirty="0"/>
          </a:p>
        </p:txBody>
      </p:sp>
    </p:spTree>
    <p:extLst>
      <p:ext uri="{BB962C8B-B14F-4D97-AF65-F5344CB8AC3E}">
        <p14:creationId xmlns:p14="http://schemas.microsoft.com/office/powerpoint/2010/main" val="30406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Lecture 6: State and Header Management and Security</a:t>
            </a:r>
          </a:p>
        </p:txBody>
      </p:sp>
      <p:sp>
        <p:nvSpPr>
          <p:cNvPr id="4" name="Rectangle 24"/>
          <p:cNvSpPr>
            <a:spLocks noChangeArrowheads="1"/>
          </p:cNvSpPr>
          <p:nvPr/>
        </p:nvSpPr>
        <p:spPr bwMode="auto">
          <a:xfrm>
            <a:off x="3515032" y="4219026"/>
            <a:ext cx="1952381" cy="671289"/>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AU" altLang="ko-KR" sz="2400" b="1" dirty="0">
                <a:solidFill>
                  <a:srgbClr val="000000"/>
                </a:solidFill>
                <a:latin typeface="Arial" charset="0"/>
              </a:rPr>
              <a:t>Initial Line</a:t>
            </a:r>
            <a:endParaRPr lang="ko-KR" altLang="ko-KR" sz="2400" b="1" dirty="0">
              <a:solidFill>
                <a:srgbClr val="000000"/>
              </a:solidFill>
              <a:latin typeface="Arial" charset="0"/>
            </a:endParaRPr>
          </a:p>
        </p:txBody>
      </p:sp>
      <p:sp>
        <p:nvSpPr>
          <p:cNvPr id="5" name="Rectangle 25"/>
          <p:cNvSpPr>
            <a:spLocks noChangeArrowheads="1"/>
          </p:cNvSpPr>
          <p:nvPr/>
        </p:nvSpPr>
        <p:spPr bwMode="auto">
          <a:xfrm>
            <a:off x="3515499" y="4890316"/>
            <a:ext cx="1952381" cy="1179899"/>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AU" altLang="ko-KR" sz="2400" b="1" dirty="0">
                <a:solidFill>
                  <a:srgbClr val="000000"/>
                </a:solidFill>
                <a:latin typeface="Arial" charset="0"/>
              </a:rPr>
              <a:t>Headers</a:t>
            </a:r>
            <a:endParaRPr lang="ko-KR" altLang="ko-KR" sz="3200" b="1" dirty="0">
              <a:solidFill>
                <a:srgbClr val="000000"/>
              </a:solidFill>
              <a:latin typeface="Arial" charset="0"/>
            </a:endParaRPr>
          </a:p>
        </p:txBody>
      </p:sp>
      <p:sp>
        <p:nvSpPr>
          <p:cNvPr id="6" name="Rectangle 26"/>
          <p:cNvSpPr>
            <a:spLocks noChangeArrowheads="1"/>
          </p:cNvSpPr>
          <p:nvPr/>
        </p:nvSpPr>
        <p:spPr bwMode="auto">
          <a:xfrm>
            <a:off x="3507681" y="6350917"/>
            <a:ext cx="1952381" cy="437425"/>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AU" altLang="ko-KR" sz="1600" b="1" dirty="0">
                <a:solidFill>
                  <a:srgbClr val="000000"/>
                </a:solidFill>
                <a:latin typeface="Arial" charset="0"/>
              </a:rPr>
              <a:t>Optional Contents</a:t>
            </a:r>
            <a:endParaRPr lang="ko-KR" altLang="ko-KR" sz="1600" b="1" dirty="0">
              <a:solidFill>
                <a:srgbClr val="000000"/>
              </a:solidFill>
              <a:latin typeface="Arial" charset="0"/>
            </a:endParaRPr>
          </a:p>
        </p:txBody>
      </p:sp>
      <p:sp>
        <p:nvSpPr>
          <p:cNvPr id="7" name="Rectangle 27"/>
          <p:cNvSpPr>
            <a:spLocks noChangeArrowheads="1"/>
          </p:cNvSpPr>
          <p:nvPr/>
        </p:nvSpPr>
        <p:spPr bwMode="auto">
          <a:xfrm>
            <a:off x="3515499" y="6079907"/>
            <a:ext cx="1944563" cy="251341"/>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AU" altLang="ko-KR" sz="1600" b="1" dirty="0">
                <a:solidFill>
                  <a:srgbClr val="000000"/>
                </a:solidFill>
                <a:latin typeface="Arial" charset="0"/>
              </a:rPr>
              <a:t>Blank Line</a:t>
            </a:r>
            <a:endParaRPr lang="ko-KR" altLang="ko-KR" sz="1600" b="1" dirty="0">
              <a:solidFill>
                <a:srgbClr val="000000"/>
              </a:solidFill>
              <a:latin typeface="Arial" charset="0"/>
            </a:endParaRPr>
          </a:p>
        </p:txBody>
      </p:sp>
      <p:cxnSp>
        <p:nvCxnSpPr>
          <p:cNvPr id="8" name="Straight Connector 7"/>
          <p:cNvCxnSpPr/>
          <p:nvPr/>
        </p:nvCxnSpPr>
        <p:spPr>
          <a:xfrm>
            <a:off x="409634" y="4194189"/>
            <a:ext cx="3078470" cy="11758"/>
          </a:xfrm>
          <a:prstGeom prst="line">
            <a:avLst/>
          </a:prstGeom>
          <a:ln w="28575" cmpd="sng">
            <a:prstDash val="dash"/>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456606" y="4890316"/>
            <a:ext cx="3058893" cy="16010"/>
          </a:xfrm>
          <a:prstGeom prst="line">
            <a:avLst/>
          </a:prstGeom>
          <a:ln>
            <a:solidFill>
              <a:schemeClr val="accent1"/>
            </a:solidFill>
            <a:prstDash val="dash"/>
          </a:ln>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437029" y="6079907"/>
            <a:ext cx="3078470" cy="0"/>
          </a:xfrm>
          <a:prstGeom prst="line">
            <a:avLst/>
          </a:prstGeom>
          <a:ln>
            <a:prstDash val="dash"/>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429211" y="6345210"/>
            <a:ext cx="3078470" cy="1"/>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12" name="Straight Connector 11"/>
          <p:cNvCxnSpPr/>
          <p:nvPr/>
        </p:nvCxnSpPr>
        <p:spPr>
          <a:xfrm>
            <a:off x="421393" y="6751028"/>
            <a:ext cx="3078470" cy="8090"/>
          </a:xfrm>
          <a:prstGeom prst="line">
            <a:avLst/>
          </a:prstGeom>
          <a:ln>
            <a:prstDash val="dash"/>
          </a:ln>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flipH="1">
            <a:off x="5467414" y="6751028"/>
            <a:ext cx="3136677" cy="1"/>
          </a:xfrm>
          <a:prstGeom prst="line">
            <a:avLst/>
          </a:prstGeom>
          <a:ln>
            <a:prstDash val="dash"/>
          </a:ln>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flipH="1">
            <a:off x="5467413" y="6350918"/>
            <a:ext cx="3144029" cy="8091"/>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15" name="Straight Connector 14"/>
          <p:cNvCxnSpPr/>
          <p:nvPr/>
        </p:nvCxnSpPr>
        <p:spPr>
          <a:xfrm flipH="1">
            <a:off x="5467880" y="6079907"/>
            <a:ext cx="3144029" cy="0"/>
          </a:xfrm>
          <a:prstGeom prst="line">
            <a:avLst/>
          </a:prstGeom>
          <a:ln>
            <a:prstDash val="dash"/>
          </a:ln>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flipH="1">
            <a:off x="5487457" y="4906326"/>
            <a:ext cx="3151380" cy="0"/>
          </a:xfrm>
          <a:prstGeom prst="line">
            <a:avLst/>
          </a:prstGeom>
          <a:ln>
            <a:solidFill>
              <a:schemeClr val="accent1"/>
            </a:solidFill>
            <a:prstDash val="dash"/>
          </a:ln>
        </p:spPr>
        <p:style>
          <a:lnRef idx="2">
            <a:schemeClr val="accent3"/>
          </a:lnRef>
          <a:fillRef idx="0">
            <a:schemeClr val="accent3"/>
          </a:fillRef>
          <a:effectRef idx="1">
            <a:schemeClr val="accent3"/>
          </a:effectRef>
          <a:fontRef idx="minor">
            <a:schemeClr val="tx1"/>
          </a:fontRef>
        </p:style>
      </p:cxnSp>
      <p:cxnSp>
        <p:nvCxnSpPr>
          <p:cNvPr id="17" name="Straight Connector 16"/>
          <p:cNvCxnSpPr/>
          <p:nvPr/>
        </p:nvCxnSpPr>
        <p:spPr>
          <a:xfrm flipH="1">
            <a:off x="5464523" y="4252992"/>
            <a:ext cx="3151380" cy="1"/>
          </a:xfrm>
          <a:prstGeom prst="line">
            <a:avLst/>
          </a:prstGeom>
          <a:ln w="28575" cmpd="sng">
            <a:prstDash val="dash"/>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854457" y="3795439"/>
            <a:ext cx="2653223" cy="369332"/>
          </a:xfrm>
          <a:prstGeom prst="rect">
            <a:avLst/>
          </a:prstGeom>
          <a:noFill/>
        </p:spPr>
        <p:txBody>
          <a:bodyPr wrap="square" rtlCol="0">
            <a:spAutoFit/>
          </a:bodyPr>
          <a:lstStyle/>
          <a:p>
            <a:r>
              <a:rPr lang="en-US" b="1" dirty="0"/>
              <a:t>Request message</a:t>
            </a:r>
          </a:p>
        </p:txBody>
      </p:sp>
      <p:sp>
        <p:nvSpPr>
          <p:cNvPr id="19" name="TextBox 18"/>
          <p:cNvSpPr txBox="1"/>
          <p:nvPr/>
        </p:nvSpPr>
        <p:spPr>
          <a:xfrm>
            <a:off x="5922535" y="3836615"/>
            <a:ext cx="2716301" cy="369332"/>
          </a:xfrm>
          <a:prstGeom prst="rect">
            <a:avLst/>
          </a:prstGeom>
          <a:noFill/>
        </p:spPr>
        <p:txBody>
          <a:bodyPr wrap="square" rtlCol="0">
            <a:spAutoFit/>
          </a:bodyPr>
          <a:lstStyle/>
          <a:p>
            <a:r>
              <a:rPr lang="en-US" b="1" dirty="0"/>
              <a:t>Response message</a:t>
            </a:r>
          </a:p>
        </p:txBody>
      </p:sp>
      <p:sp>
        <p:nvSpPr>
          <p:cNvPr id="20" name="TextBox 19"/>
          <p:cNvSpPr txBox="1"/>
          <p:nvPr/>
        </p:nvSpPr>
        <p:spPr>
          <a:xfrm>
            <a:off x="448788" y="4219028"/>
            <a:ext cx="3058893" cy="707886"/>
          </a:xfrm>
          <a:prstGeom prst="rect">
            <a:avLst/>
          </a:prstGeom>
          <a:noFill/>
        </p:spPr>
        <p:txBody>
          <a:bodyPr wrap="square" rtlCol="0">
            <a:spAutoFit/>
          </a:bodyPr>
          <a:lstStyle/>
          <a:p>
            <a:r>
              <a:rPr lang="en-US" sz="1000" b="1" dirty="0">
                <a:solidFill>
                  <a:srgbClr val="7E13E3"/>
                </a:solidFill>
              </a:rPr>
              <a:t>Called the request line – 3 parts</a:t>
            </a:r>
          </a:p>
          <a:p>
            <a:pPr marL="171450" indent="-171450">
              <a:buFont typeface="Arial"/>
              <a:buChar char="•"/>
            </a:pPr>
            <a:r>
              <a:rPr lang="en-US" sz="1000" b="1" dirty="0">
                <a:solidFill>
                  <a:srgbClr val="7E13E3"/>
                </a:solidFill>
              </a:rPr>
              <a:t>Method (e.g. GET, POST)</a:t>
            </a:r>
          </a:p>
          <a:p>
            <a:pPr marL="171450" indent="-171450">
              <a:buFont typeface="Arial"/>
              <a:buChar char="•"/>
            </a:pPr>
            <a:r>
              <a:rPr lang="en-US" sz="1000" b="1" dirty="0">
                <a:solidFill>
                  <a:srgbClr val="7E13E3"/>
                </a:solidFill>
              </a:rPr>
              <a:t>Uri of request resource</a:t>
            </a:r>
          </a:p>
          <a:p>
            <a:pPr marL="171450" indent="-171450">
              <a:buFont typeface="Arial"/>
              <a:buChar char="•"/>
            </a:pPr>
            <a:r>
              <a:rPr lang="en-US" sz="1000" b="1" dirty="0">
                <a:solidFill>
                  <a:srgbClr val="7E13E3"/>
                </a:solidFill>
              </a:rPr>
              <a:t>HTTP version being used </a:t>
            </a:r>
          </a:p>
        </p:txBody>
      </p:sp>
      <p:sp>
        <p:nvSpPr>
          <p:cNvPr id="21" name="TextBox 20"/>
          <p:cNvSpPr txBox="1"/>
          <p:nvPr/>
        </p:nvSpPr>
        <p:spPr>
          <a:xfrm>
            <a:off x="456606" y="6345210"/>
            <a:ext cx="2924882" cy="400110"/>
          </a:xfrm>
          <a:prstGeom prst="rect">
            <a:avLst/>
          </a:prstGeom>
          <a:noFill/>
        </p:spPr>
        <p:txBody>
          <a:bodyPr wrap="square" rtlCol="0">
            <a:spAutoFit/>
          </a:bodyPr>
          <a:lstStyle/>
          <a:p>
            <a:pPr algn="just"/>
            <a:r>
              <a:rPr lang="en-US" sz="1000" b="1" dirty="0"/>
              <a:t>May contain data that has been submitted </a:t>
            </a:r>
            <a:br>
              <a:rPr lang="en-US" sz="1000" b="1" dirty="0"/>
            </a:br>
            <a:r>
              <a:rPr lang="en-US" sz="1000" b="1" dirty="0"/>
              <a:t>from a form</a:t>
            </a:r>
          </a:p>
        </p:txBody>
      </p:sp>
      <p:sp>
        <p:nvSpPr>
          <p:cNvPr id="22" name="TextBox 21"/>
          <p:cNvSpPr txBox="1"/>
          <p:nvPr/>
        </p:nvSpPr>
        <p:spPr>
          <a:xfrm>
            <a:off x="5460062" y="6350918"/>
            <a:ext cx="3025187" cy="400110"/>
          </a:xfrm>
          <a:prstGeom prst="rect">
            <a:avLst/>
          </a:prstGeom>
          <a:noFill/>
        </p:spPr>
        <p:txBody>
          <a:bodyPr wrap="none" rtlCol="0">
            <a:spAutoFit/>
          </a:bodyPr>
          <a:lstStyle/>
          <a:p>
            <a:r>
              <a:rPr lang="en-US" sz="1000" b="1" dirty="0"/>
              <a:t>The actual contents of the resource requested</a:t>
            </a:r>
            <a:br>
              <a:rPr lang="en-US" sz="1000" b="1" dirty="0"/>
            </a:br>
            <a:r>
              <a:rPr lang="en-US" sz="1000" b="1" dirty="0"/>
              <a:t>(e.g. the html code)</a:t>
            </a:r>
          </a:p>
        </p:txBody>
      </p:sp>
      <p:sp>
        <p:nvSpPr>
          <p:cNvPr id="23" name="TextBox 22"/>
          <p:cNvSpPr txBox="1"/>
          <p:nvPr/>
        </p:nvSpPr>
        <p:spPr>
          <a:xfrm>
            <a:off x="5487457" y="4219027"/>
            <a:ext cx="2563436" cy="707886"/>
          </a:xfrm>
          <a:prstGeom prst="rect">
            <a:avLst/>
          </a:prstGeom>
          <a:noFill/>
        </p:spPr>
        <p:txBody>
          <a:bodyPr wrap="square" rtlCol="0">
            <a:spAutoFit/>
          </a:bodyPr>
          <a:lstStyle/>
          <a:p>
            <a:r>
              <a:rPr lang="en-US" sz="1000" b="1" dirty="0">
                <a:solidFill>
                  <a:srgbClr val="7E13E3"/>
                </a:solidFill>
              </a:rPr>
              <a:t>Called the status line – 3 parts</a:t>
            </a:r>
          </a:p>
          <a:p>
            <a:pPr marL="171450" indent="-171450">
              <a:buFont typeface="Arial"/>
              <a:buChar char="•"/>
            </a:pPr>
            <a:r>
              <a:rPr lang="en-US" sz="1000" b="1" dirty="0">
                <a:solidFill>
                  <a:srgbClr val="7E13E3"/>
                </a:solidFill>
              </a:rPr>
              <a:t>HTTP version</a:t>
            </a:r>
          </a:p>
          <a:p>
            <a:pPr marL="171450" indent="-171450">
              <a:buFont typeface="Arial"/>
              <a:buChar char="•"/>
            </a:pPr>
            <a:r>
              <a:rPr lang="en-US" sz="1000" b="1" dirty="0">
                <a:solidFill>
                  <a:srgbClr val="7E13E3"/>
                </a:solidFill>
              </a:rPr>
              <a:t>Response code</a:t>
            </a:r>
          </a:p>
          <a:p>
            <a:pPr marL="171450" indent="-171450">
              <a:buFont typeface="Arial"/>
              <a:buChar char="•"/>
            </a:pPr>
            <a:r>
              <a:rPr lang="en-US" sz="1000" b="1" dirty="0">
                <a:solidFill>
                  <a:srgbClr val="7E13E3"/>
                </a:solidFill>
              </a:rPr>
              <a:t>Response phrase</a:t>
            </a:r>
          </a:p>
        </p:txBody>
      </p:sp>
      <p:sp>
        <p:nvSpPr>
          <p:cNvPr id="24" name="TextBox 23"/>
          <p:cNvSpPr txBox="1"/>
          <p:nvPr/>
        </p:nvSpPr>
        <p:spPr>
          <a:xfrm>
            <a:off x="5518326" y="4921339"/>
            <a:ext cx="3085765" cy="861774"/>
          </a:xfrm>
          <a:prstGeom prst="rect">
            <a:avLst/>
          </a:prstGeom>
          <a:noFill/>
        </p:spPr>
        <p:txBody>
          <a:bodyPr wrap="square" rtlCol="0">
            <a:spAutoFit/>
          </a:bodyPr>
          <a:lstStyle/>
          <a:p>
            <a:r>
              <a:rPr lang="en-US" sz="1000" b="1" dirty="0"/>
              <a:t>Contain information about such things as:</a:t>
            </a:r>
          </a:p>
          <a:p>
            <a:pPr marL="171450" indent="-171450">
              <a:buFont typeface="Arial"/>
              <a:buChar char="•"/>
            </a:pPr>
            <a:r>
              <a:rPr lang="en-US" sz="1000" dirty="0"/>
              <a:t>the media type of the content sent to the recipient</a:t>
            </a:r>
          </a:p>
          <a:p>
            <a:pPr marL="171450" indent="-171450">
              <a:buFont typeface="Arial"/>
              <a:buChar char="•"/>
            </a:pPr>
            <a:r>
              <a:rPr lang="en-US" sz="1000" dirty="0"/>
              <a:t>a new URL that the server is instructing the client to use in place of the one the client initially requested </a:t>
            </a:r>
          </a:p>
          <a:p>
            <a:pPr marL="171450" indent="-171450">
              <a:buFont typeface="Arial"/>
              <a:buChar char="•"/>
            </a:pPr>
            <a:r>
              <a:rPr lang="en-US" sz="1000" dirty="0"/>
              <a:t>cookies that the client should store </a:t>
            </a:r>
            <a:endParaRPr lang="en-US" sz="1000" dirty="0">
              <a:effectLst/>
            </a:endParaRPr>
          </a:p>
        </p:txBody>
      </p:sp>
      <p:sp>
        <p:nvSpPr>
          <p:cNvPr id="25" name="TextBox 24"/>
          <p:cNvSpPr txBox="1"/>
          <p:nvPr/>
        </p:nvSpPr>
        <p:spPr>
          <a:xfrm>
            <a:off x="429211" y="4890316"/>
            <a:ext cx="3078470" cy="1169551"/>
          </a:xfrm>
          <a:prstGeom prst="rect">
            <a:avLst/>
          </a:prstGeom>
          <a:noFill/>
        </p:spPr>
        <p:txBody>
          <a:bodyPr wrap="square" rtlCol="0">
            <a:spAutoFit/>
          </a:bodyPr>
          <a:lstStyle/>
          <a:p>
            <a:r>
              <a:rPr lang="en-US" sz="1000" b="1" dirty="0"/>
              <a:t>Contain information that allows the client to:</a:t>
            </a:r>
          </a:p>
          <a:p>
            <a:pPr marL="171450" indent="-171450">
              <a:buFont typeface="Arial"/>
              <a:buChar char="•"/>
            </a:pPr>
            <a:r>
              <a:rPr lang="en-US" sz="1000" dirty="0"/>
              <a:t>Provide information about itself to the server</a:t>
            </a:r>
          </a:p>
          <a:p>
            <a:pPr marL="171450" indent="-171450">
              <a:buFont typeface="Arial"/>
              <a:buChar char="•"/>
            </a:pPr>
            <a:r>
              <a:rPr lang="en-US" sz="1000" dirty="0"/>
              <a:t>Give additional details about the nature of the request that the client is making</a:t>
            </a:r>
          </a:p>
          <a:p>
            <a:pPr marL="171450" indent="-171450">
              <a:buFont typeface="Arial"/>
              <a:buChar char="•"/>
            </a:pPr>
            <a:r>
              <a:rPr lang="en-US" sz="1000" dirty="0"/>
              <a:t>Allow the client to have greater control over how its request is proceed and how a response is returned by the server or intermediary</a:t>
            </a:r>
          </a:p>
        </p:txBody>
      </p:sp>
      <p:sp>
        <p:nvSpPr>
          <p:cNvPr id="26" name="Content Placeholder 2"/>
          <p:cNvSpPr>
            <a:spLocks noGrp="1"/>
          </p:cNvSpPr>
          <p:nvPr>
            <p:ph idx="1"/>
          </p:nvPr>
        </p:nvSpPr>
        <p:spPr>
          <a:xfrm>
            <a:off x="296689" y="1995781"/>
            <a:ext cx="8574087" cy="1886915"/>
          </a:xfrm>
        </p:spPr>
        <p:txBody>
          <a:bodyPr/>
          <a:lstStyle/>
          <a:p>
            <a:r>
              <a:rPr lang="en-US" dirty="0"/>
              <a:t>Text messages with a set format –contain all of the communication between client and server</a:t>
            </a:r>
          </a:p>
          <a:p>
            <a:pPr lvl="1"/>
            <a:r>
              <a:rPr lang="en-US" sz="1800" dirty="0"/>
              <a:t>Request message (sent by client)</a:t>
            </a:r>
          </a:p>
          <a:p>
            <a:pPr lvl="1"/>
            <a:r>
              <a:rPr lang="en-US" sz="1800" dirty="0"/>
              <a:t>Response message (sent by server)</a:t>
            </a:r>
          </a:p>
          <a:p>
            <a:pPr lvl="1"/>
            <a:r>
              <a:rPr lang="en-US" sz="1800" dirty="0"/>
              <a:t>Message structure is same for both request and response.</a:t>
            </a:r>
          </a:p>
        </p:txBody>
      </p:sp>
      <p:sp>
        <p:nvSpPr>
          <p:cNvPr id="27" name="Slide Number Placeholder 3">
            <a:extLst>
              <a:ext uri="{FF2B5EF4-FFF2-40B4-BE49-F238E27FC236}">
                <a16:creationId xmlns:a16="http://schemas.microsoft.com/office/drawing/2014/main" id="{9704FF6B-0F0E-144A-82B3-1FF2197FE4AE}"/>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11</a:t>
            </a:fld>
            <a:endParaRPr lang="en-US" dirty="0"/>
          </a:p>
        </p:txBody>
      </p:sp>
    </p:spTree>
    <p:extLst>
      <p:ext uri="{BB962C8B-B14F-4D97-AF65-F5344CB8AC3E}">
        <p14:creationId xmlns:p14="http://schemas.microsoft.com/office/powerpoint/2010/main" val="243386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7, 8: Security (Issue, Programming)</a:t>
            </a:r>
          </a:p>
        </p:txBody>
      </p:sp>
      <p:sp>
        <p:nvSpPr>
          <p:cNvPr id="3" name="Content Placeholder 2"/>
          <p:cNvSpPr>
            <a:spLocks noGrp="1"/>
          </p:cNvSpPr>
          <p:nvPr>
            <p:ph idx="1"/>
          </p:nvPr>
        </p:nvSpPr>
        <p:spPr>
          <a:xfrm>
            <a:off x="684997" y="2165932"/>
            <a:ext cx="7619760" cy="2973792"/>
          </a:xfrm>
        </p:spPr>
        <p:txBody>
          <a:bodyPr>
            <a:normAutofit fontScale="77500" lnSpcReduction="20000"/>
          </a:bodyPr>
          <a:lstStyle/>
          <a:p>
            <a:pPr marL="571500" indent="-457200">
              <a:buFont typeface="+mj-lt"/>
              <a:buAutoNum type="arabicPeriod"/>
            </a:pPr>
            <a:r>
              <a:rPr lang="en-US" sz="2800" dirty="0">
                <a:solidFill>
                  <a:schemeClr val="tx1"/>
                </a:solidFill>
              </a:rPr>
              <a:t>Phishing attacks</a:t>
            </a:r>
          </a:p>
          <a:p>
            <a:pPr lvl="1"/>
            <a:r>
              <a:rPr lang="en-US" dirty="0">
                <a:solidFill>
                  <a:schemeClr val="tx1"/>
                </a:solidFill>
              </a:rPr>
              <a:t>Fool the users </a:t>
            </a:r>
            <a:endParaRPr lang="en-US" sz="2000" dirty="0">
              <a:solidFill>
                <a:schemeClr val="tx1"/>
              </a:solidFill>
            </a:endParaRPr>
          </a:p>
          <a:p>
            <a:pPr lvl="1"/>
            <a:r>
              <a:rPr lang="en-US" sz="2400" dirty="0">
                <a:solidFill>
                  <a:schemeClr val="tx1"/>
                </a:solidFill>
              </a:rPr>
              <a:t>How to prevent</a:t>
            </a:r>
          </a:p>
          <a:p>
            <a:pPr marL="571500" indent="-457200">
              <a:buFont typeface="+mj-lt"/>
              <a:buAutoNum type="arabicPeriod"/>
            </a:pPr>
            <a:r>
              <a:rPr lang="en-US" sz="2800" dirty="0">
                <a:solidFill>
                  <a:schemeClr val="tx1"/>
                </a:solidFill>
              </a:rPr>
              <a:t>Network attacks</a:t>
            </a:r>
          </a:p>
          <a:p>
            <a:pPr lvl="1"/>
            <a:r>
              <a:rPr lang="en-US" dirty="0">
                <a:solidFill>
                  <a:schemeClr val="tx1"/>
                </a:solidFill>
              </a:rPr>
              <a:t>Attack the connection</a:t>
            </a:r>
          </a:p>
          <a:p>
            <a:pPr lvl="1"/>
            <a:r>
              <a:rPr lang="en-US" dirty="0">
                <a:solidFill>
                  <a:schemeClr val="tx1"/>
                </a:solidFill>
              </a:rPr>
              <a:t>How to prevent</a:t>
            </a:r>
          </a:p>
          <a:p>
            <a:pPr marL="571500" indent="-457200">
              <a:buFont typeface="+mj-lt"/>
              <a:buAutoNum type="arabicPeriod"/>
            </a:pPr>
            <a:r>
              <a:rPr lang="en-US" sz="2800" dirty="0">
                <a:solidFill>
                  <a:schemeClr val="tx1"/>
                </a:solidFill>
              </a:rPr>
              <a:t>Code injection attacks</a:t>
            </a:r>
          </a:p>
          <a:p>
            <a:pPr lvl="1"/>
            <a:r>
              <a:rPr lang="en-US" sz="2000" dirty="0">
                <a:solidFill>
                  <a:schemeClr val="tx1"/>
                </a:solidFill>
              </a:rPr>
              <a:t>Attack the server or browser</a:t>
            </a:r>
          </a:p>
          <a:p>
            <a:pPr lvl="1"/>
            <a:r>
              <a:rPr lang="en-US" sz="2000" dirty="0">
                <a:solidFill>
                  <a:schemeClr val="tx1"/>
                </a:solidFill>
              </a:rPr>
              <a:t>How to prevent</a:t>
            </a:r>
            <a:r>
              <a:rPr lang="en-US" sz="1800" dirty="0">
                <a:solidFill>
                  <a:schemeClr val="tx1"/>
                </a:solidFill>
              </a:rPr>
              <a:t> </a:t>
            </a:r>
          </a:p>
          <a:p>
            <a:endParaRPr lang="en-US" dirty="0"/>
          </a:p>
        </p:txBody>
      </p:sp>
      <p:pic>
        <p:nvPicPr>
          <p:cNvPr id="4" name="Picture 3"/>
          <p:cNvPicPr>
            <a:picLocks noChangeAspect="1"/>
          </p:cNvPicPr>
          <p:nvPr/>
        </p:nvPicPr>
        <p:blipFill>
          <a:blip r:embed="rId3"/>
          <a:stretch>
            <a:fillRect/>
          </a:stretch>
        </p:blipFill>
        <p:spPr>
          <a:xfrm>
            <a:off x="1139516" y="5139724"/>
            <a:ext cx="6955878" cy="1718276"/>
          </a:xfrm>
          <a:prstGeom prst="rect">
            <a:avLst/>
          </a:prstGeom>
        </p:spPr>
      </p:pic>
      <p:cxnSp>
        <p:nvCxnSpPr>
          <p:cNvPr id="5" name="Straight Connector 4"/>
          <p:cNvCxnSpPr/>
          <p:nvPr/>
        </p:nvCxnSpPr>
        <p:spPr>
          <a:xfrm>
            <a:off x="2180396" y="5473877"/>
            <a:ext cx="587375" cy="0"/>
          </a:xfrm>
          <a:prstGeom prst="line">
            <a:avLst/>
          </a:prstGeom>
          <a:ln w="38100" cmpd="sng">
            <a:solidFill>
              <a:srgbClr val="FF0000"/>
            </a:solidFill>
          </a:ln>
        </p:spPr>
        <p:style>
          <a:lnRef idx="1">
            <a:schemeClr val="accent5"/>
          </a:lnRef>
          <a:fillRef idx="0">
            <a:schemeClr val="accent5"/>
          </a:fillRef>
          <a:effectRef idx="0">
            <a:schemeClr val="accent5"/>
          </a:effectRef>
          <a:fontRef idx="minor">
            <a:schemeClr val="tx1"/>
          </a:fontRef>
        </p:style>
      </p:cxnSp>
      <p:sp>
        <p:nvSpPr>
          <p:cNvPr id="6" name="Rectangle 4"/>
          <p:cNvSpPr>
            <a:spLocks noChangeArrowheads="1"/>
          </p:cNvSpPr>
          <p:nvPr/>
        </p:nvSpPr>
        <p:spPr bwMode="auto">
          <a:xfrm>
            <a:off x="5142644" y="2399620"/>
            <a:ext cx="984250"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7" name="Rectangle 5"/>
          <p:cNvSpPr>
            <a:spLocks noChangeArrowheads="1"/>
          </p:cNvSpPr>
          <p:nvPr/>
        </p:nvSpPr>
        <p:spPr bwMode="auto">
          <a:xfrm>
            <a:off x="5142644" y="3112407"/>
            <a:ext cx="2952750" cy="711200"/>
          </a:xfrm>
          <a:prstGeom prst="rect">
            <a:avLst/>
          </a:prstGeom>
          <a:gradFill rotWithShape="0">
            <a:gsLst>
              <a:gs pos="0">
                <a:srgbClr val="FFFF00"/>
              </a:gs>
              <a:gs pos="100000">
                <a:srgbClr val="FFFF00">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latin typeface="Verdana" pitchFamily="34" charset="0"/>
            </a:endParaRPr>
          </a:p>
        </p:txBody>
      </p:sp>
      <p:sp>
        <p:nvSpPr>
          <p:cNvPr id="8" name="Rectangle 6"/>
          <p:cNvSpPr>
            <a:spLocks noChangeArrowheads="1"/>
          </p:cNvSpPr>
          <p:nvPr/>
        </p:nvSpPr>
        <p:spPr bwMode="auto">
          <a:xfrm>
            <a:off x="5142644" y="3823607"/>
            <a:ext cx="2952750" cy="711200"/>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9" name="Rectangle 7"/>
          <p:cNvSpPr>
            <a:spLocks noChangeArrowheads="1"/>
          </p:cNvSpPr>
          <p:nvPr/>
        </p:nvSpPr>
        <p:spPr bwMode="auto">
          <a:xfrm>
            <a:off x="6126894" y="2399620"/>
            <a:ext cx="982663"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10" name="Rectangle 8"/>
          <p:cNvSpPr>
            <a:spLocks noChangeArrowheads="1"/>
          </p:cNvSpPr>
          <p:nvPr/>
        </p:nvSpPr>
        <p:spPr bwMode="auto">
          <a:xfrm>
            <a:off x="7109557" y="2399620"/>
            <a:ext cx="985837"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11" name="Rectangle 10"/>
          <p:cNvSpPr>
            <a:spLocks noChangeArrowheads="1"/>
          </p:cNvSpPr>
          <p:nvPr/>
        </p:nvSpPr>
        <p:spPr bwMode="auto">
          <a:xfrm>
            <a:off x="5198207" y="2455182"/>
            <a:ext cx="874712"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HTTP </a:t>
            </a:r>
          </a:p>
        </p:txBody>
      </p:sp>
      <p:sp>
        <p:nvSpPr>
          <p:cNvPr id="12" name="Rectangle 11"/>
          <p:cNvSpPr>
            <a:spLocks noChangeArrowheads="1"/>
          </p:cNvSpPr>
          <p:nvPr/>
        </p:nvSpPr>
        <p:spPr bwMode="auto">
          <a:xfrm>
            <a:off x="5198207" y="3166382"/>
            <a:ext cx="2841625" cy="603250"/>
          </a:xfrm>
          <a:prstGeom prst="rect">
            <a:avLst/>
          </a:prstGeom>
          <a:gradFill rotWithShape="0">
            <a:gsLst>
              <a:gs pos="0">
                <a:srgbClr val="FFFF00">
                  <a:gamma/>
                  <a:shade val="46275"/>
                  <a:invGamma/>
                </a:srgbClr>
              </a:gs>
              <a:gs pos="100000">
                <a:srgbClr val="FFFF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b="1">
                <a:latin typeface="Verdana" pitchFamily="34" charset="0"/>
              </a:rPr>
              <a:t>SSL</a:t>
            </a:r>
            <a:endParaRPr kumimoji="0" lang="en-AU" altLang="ko-KR" sz="1400" b="1">
              <a:latin typeface="Verdana" pitchFamily="34" charset="0"/>
            </a:endParaRPr>
          </a:p>
        </p:txBody>
      </p:sp>
      <p:sp>
        <p:nvSpPr>
          <p:cNvPr id="13" name="Rectangle 12"/>
          <p:cNvSpPr>
            <a:spLocks noChangeArrowheads="1"/>
          </p:cNvSpPr>
          <p:nvPr/>
        </p:nvSpPr>
        <p:spPr bwMode="auto">
          <a:xfrm>
            <a:off x="5198207" y="3879170"/>
            <a:ext cx="2841625" cy="601662"/>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TCP/IP</a:t>
            </a:r>
          </a:p>
        </p:txBody>
      </p:sp>
      <p:sp>
        <p:nvSpPr>
          <p:cNvPr id="14" name="Rectangle 13"/>
          <p:cNvSpPr>
            <a:spLocks noChangeArrowheads="1"/>
          </p:cNvSpPr>
          <p:nvPr/>
        </p:nvSpPr>
        <p:spPr bwMode="auto">
          <a:xfrm>
            <a:off x="6180869" y="2455182"/>
            <a:ext cx="874713"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IMAP </a:t>
            </a:r>
          </a:p>
        </p:txBody>
      </p:sp>
      <p:sp>
        <p:nvSpPr>
          <p:cNvPr id="15" name="Rectangle 14"/>
          <p:cNvSpPr>
            <a:spLocks noChangeArrowheads="1"/>
          </p:cNvSpPr>
          <p:nvPr/>
        </p:nvSpPr>
        <p:spPr bwMode="auto">
          <a:xfrm>
            <a:off x="7165119" y="2455182"/>
            <a:ext cx="874713"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LDAP </a:t>
            </a:r>
          </a:p>
        </p:txBody>
      </p:sp>
      <p:sp>
        <p:nvSpPr>
          <p:cNvPr id="16" name="Slide Number Placeholder 3">
            <a:extLst>
              <a:ext uri="{FF2B5EF4-FFF2-40B4-BE49-F238E27FC236}">
                <a16:creationId xmlns:a16="http://schemas.microsoft.com/office/drawing/2014/main" id="{FF54A9C2-EB4F-5D44-86B2-26D6D8BA86A9}"/>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12</a:t>
            </a:fld>
            <a:endParaRPr lang="en-US" dirty="0"/>
          </a:p>
        </p:txBody>
      </p:sp>
    </p:spTree>
    <p:extLst>
      <p:ext uri="{BB962C8B-B14F-4D97-AF65-F5344CB8AC3E}">
        <p14:creationId xmlns:p14="http://schemas.microsoft.com/office/powerpoint/2010/main" val="64200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35" y="619125"/>
            <a:ext cx="8184215" cy="934604"/>
          </a:xfrm>
        </p:spPr>
        <p:txBody>
          <a:bodyPr>
            <a:normAutofit fontScale="90000"/>
          </a:bodyPr>
          <a:lstStyle/>
          <a:p>
            <a:r>
              <a:rPr lang="en-US" sz="3600" dirty="0"/>
              <a:t>Lecture 7, 8: Security (Issue, Programming)</a:t>
            </a:r>
            <a:endParaRPr lang="en-US" dirty="0"/>
          </a:p>
        </p:txBody>
      </p:sp>
      <p:sp>
        <p:nvSpPr>
          <p:cNvPr id="3" name="Content Placeholder 2"/>
          <p:cNvSpPr>
            <a:spLocks noGrp="1"/>
          </p:cNvSpPr>
          <p:nvPr>
            <p:ph idx="1"/>
          </p:nvPr>
        </p:nvSpPr>
        <p:spPr>
          <a:xfrm>
            <a:off x="284164" y="2029255"/>
            <a:ext cx="7933484" cy="3813527"/>
          </a:xfrm>
        </p:spPr>
        <p:txBody>
          <a:bodyPr>
            <a:normAutofit/>
          </a:bodyPr>
          <a:lstStyle/>
          <a:p>
            <a:pPr marL="114300" indent="0">
              <a:buNone/>
            </a:pPr>
            <a:r>
              <a:rPr lang="en-US" sz="2600" dirty="0"/>
              <a:t>Symmetric, Public, Hash</a:t>
            </a:r>
            <a:endParaRPr lang="en-US" sz="2600" b="1" dirty="0">
              <a:solidFill>
                <a:srgbClr val="FF6600"/>
              </a:solidFill>
              <a:sym typeface="Wingdings"/>
            </a:endParaRPr>
          </a:p>
          <a:p>
            <a:pPr marL="571500" indent="-457200">
              <a:buFont typeface="+mj-lt"/>
              <a:buAutoNum type="arabicPeriod"/>
            </a:pPr>
            <a:r>
              <a:rPr lang="en-US" sz="2400" dirty="0"/>
              <a:t>Symmetric Key Encryption</a:t>
            </a:r>
          </a:p>
          <a:p>
            <a:pPr marL="571500" indent="-457200">
              <a:buFont typeface="+mj-lt"/>
              <a:buAutoNum type="arabicPeriod"/>
            </a:pPr>
            <a:endParaRPr lang="en-US" sz="2800" dirty="0"/>
          </a:p>
          <a:p>
            <a:pPr marL="571500" indent="-457200">
              <a:buFont typeface="+mj-lt"/>
              <a:buAutoNum type="arabicPeriod"/>
            </a:pPr>
            <a:endParaRPr lang="en-US" sz="2800" dirty="0"/>
          </a:p>
          <a:p>
            <a:pPr marL="571500" indent="-457200">
              <a:buFont typeface="+mj-lt"/>
              <a:buAutoNum type="arabicPeriod"/>
            </a:pPr>
            <a:endParaRPr lang="en-US" sz="2800" dirty="0"/>
          </a:p>
          <a:p>
            <a:pPr marL="571500" indent="-457200">
              <a:buFont typeface="+mj-lt"/>
              <a:buAutoNum type="arabicPeriod"/>
            </a:pPr>
            <a:r>
              <a:rPr lang="en-US" sz="2400" dirty="0"/>
              <a:t>Public Key (Asymmetric Key) Encryption</a:t>
            </a:r>
          </a:p>
        </p:txBody>
      </p:sp>
      <p:sp>
        <p:nvSpPr>
          <p:cNvPr id="30" name="Rectangle 29" descr="Wide upward diagonal"/>
          <p:cNvSpPr>
            <a:spLocks noChangeArrowheads="1"/>
          </p:cNvSpPr>
          <p:nvPr/>
        </p:nvSpPr>
        <p:spPr bwMode="auto">
          <a:xfrm>
            <a:off x="3857746" y="3373221"/>
            <a:ext cx="658458" cy="916949"/>
          </a:xfrm>
          <a:prstGeom prst="rect">
            <a:avLst/>
          </a:prstGeom>
          <a:pattFill prst="wdUpDiag">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31" name="Text Box 5"/>
          <p:cNvSpPr txBox="1">
            <a:spLocks noChangeArrowheads="1"/>
          </p:cNvSpPr>
          <p:nvPr/>
        </p:nvSpPr>
        <p:spPr bwMode="auto">
          <a:xfrm>
            <a:off x="3942411" y="3528048"/>
            <a:ext cx="501435" cy="484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dirty="0" err="1">
                <a:latin typeface="Verdana" pitchFamily="34" charset="0"/>
              </a:rPr>
              <a:t>ajsdhj</a:t>
            </a:r>
            <a:endParaRPr kumimoji="0" lang="en-AU" altLang="ko-KR" sz="900" dirty="0">
              <a:latin typeface="Verdana" pitchFamily="34" charset="0"/>
            </a:endParaRPr>
          </a:p>
          <a:p>
            <a:pPr algn="ctr" eaLnBrk="0" latinLnBrk="0" hangingPunct="0"/>
            <a:r>
              <a:rPr kumimoji="0" lang="en-AU" altLang="ko-KR" sz="900" dirty="0" err="1">
                <a:latin typeface="Verdana" pitchFamily="34" charset="0"/>
              </a:rPr>
              <a:t>asdklajs</a:t>
            </a:r>
            <a:endParaRPr kumimoji="0" lang="en-AU" altLang="ko-KR" sz="900" dirty="0">
              <a:latin typeface="Verdana" pitchFamily="34" charset="0"/>
            </a:endParaRPr>
          </a:p>
        </p:txBody>
      </p:sp>
      <p:grpSp>
        <p:nvGrpSpPr>
          <p:cNvPr id="32" name="Group 31"/>
          <p:cNvGrpSpPr>
            <a:grpSpLocks/>
          </p:cNvGrpSpPr>
          <p:nvPr/>
        </p:nvGrpSpPr>
        <p:grpSpPr bwMode="auto">
          <a:xfrm>
            <a:off x="2544883" y="3391580"/>
            <a:ext cx="439328" cy="844615"/>
            <a:chOff x="2448" y="3072"/>
            <a:chExt cx="576" cy="1104"/>
          </a:xfrm>
        </p:grpSpPr>
        <p:sp>
          <p:nvSpPr>
            <p:cNvPr id="33" name="Oval 32"/>
            <p:cNvSpPr>
              <a:spLocks noChangeArrowheads="1"/>
            </p:cNvSpPr>
            <p:nvPr/>
          </p:nvSpPr>
          <p:spPr bwMode="auto">
            <a:xfrm>
              <a:off x="2448" y="3072"/>
              <a:ext cx="576"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34" name="Oval 33"/>
            <p:cNvSpPr>
              <a:spLocks noChangeArrowheads="1"/>
            </p:cNvSpPr>
            <p:nvPr/>
          </p:nvSpPr>
          <p:spPr bwMode="auto">
            <a:xfrm>
              <a:off x="2544"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35" name="Rectangle 34"/>
            <p:cNvSpPr>
              <a:spLocks noChangeArrowheads="1"/>
            </p:cNvSpPr>
            <p:nvPr/>
          </p:nvSpPr>
          <p:spPr bwMode="auto">
            <a:xfrm>
              <a:off x="2688" y="3456"/>
              <a:ext cx="96" cy="7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36" name="Rectangle 35"/>
            <p:cNvSpPr>
              <a:spLocks noChangeArrowheads="1"/>
            </p:cNvSpPr>
            <p:nvPr/>
          </p:nvSpPr>
          <p:spPr bwMode="auto">
            <a:xfrm>
              <a:off x="2784" y="3984"/>
              <a:ext cx="48" cy="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37" name="Rectangle 36"/>
            <p:cNvSpPr>
              <a:spLocks noChangeArrowheads="1"/>
            </p:cNvSpPr>
            <p:nvPr/>
          </p:nvSpPr>
          <p:spPr bwMode="auto">
            <a:xfrm>
              <a:off x="2784" y="4080"/>
              <a:ext cx="96" cy="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grpSp>
      <p:grpSp>
        <p:nvGrpSpPr>
          <p:cNvPr id="38" name="Group 37"/>
          <p:cNvGrpSpPr>
            <a:grpSpLocks/>
          </p:cNvGrpSpPr>
          <p:nvPr/>
        </p:nvGrpSpPr>
        <p:grpSpPr bwMode="auto">
          <a:xfrm>
            <a:off x="5442071" y="3391580"/>
            <a:ext cx="439327" cy="844615"/>
            <a:chOff x="2448" y="3072"/>
            <a:chExt cx="576" cy="1104"/>
          </a:xfrm>
        </p:grpSpPr>
        <p:sp>
          <p:nvSpPr>
            <p:cNvPr id="39" name="Oval 38"/>
            <p:cNvSpPr>
              <a:spLocks noChangeArrowheads="1"/>
            </p:cNvSpPr>
            <p:nvPr/>
          </p:nvSpPr>
          <p:spPr bwMode="auto">
            <a:xfrm>
              <a:off x="2448" y="3072"/>
              <a:ext cx="576"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0" name="Oval 39"/>
            <p:cNvSpPr>
              <a:spLocks noChangeArrowheads="1"/>
            </p:cNvSpPr>
            <p:nvPr/>
          </p:nvSpPr>
          <p:spPr bwMode="auto">
            <a:xfrm>
              <a:off x="2544"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1" name="Rectangle 40"/>
            <p:cNvSpPr>
              <a:spLocks noChangeArrowheads="1"/>
            </p:cNvSpPr>
            <p:nvPr/>
          </p:nvSpPr>
          <p:spPr bwMode="auto">
            <a:xfrm>
              <a:off x="2688" y="3456"/>
              <a:ext cx="96" cy="7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2" name="Rectangle 41"/>
            <p:cNvSpPr>
              <a:spLocks noChangeArrowheads="1"/>
            </p:cNvSpPr>
            <p:nvPr/>
          </p:nvSpPr>
          <p:spPr bwMode="auto">
            <a:xfrm>
              <a:off x="2784" y="3984"/>
              <a:ext cx="48" cy="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3" name="Rectangle 42"/>
            <p:cNvSpPr>
              <a:spLocks noChangeArrowheads="1"/>
            </p:cNvSpPr>
            <p:nvPr/>
          </p:nvSpPr>
          <p:spPr bwMode="auto">
            <a:xfrm>
              <a:off x="2784" y="4080"/>
              <a:ext cx="96" cy="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grpSp>
      <p:sp>
        <p:nvSpPr>
          <p:cNvPr id="44" name="Text Box 18"/>
          <p:cNvSpPr txBox="1">
            <a:spLocks noChangeArrowheads="1"/>
          </p:cNvSpPr>
          <p:nvPr/>
        </p:nvSpPr>
        <p:spPr bwMode="auto">
          <a:xfrm>
            <a:off x="2583857" y="4351891"/>
            <a:ext cx="444154" cy="207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dirty="0">
                <a:latin typeface="Verdana" pitchFamily="34" charset="0"/>
              </a:rPr>
              <a:t>key</a:t>
            </a:r>
          </a:p>
        </p:txBody>
      </p:sp>
      <p:sp>
        <p:nvSpPr>
          <p:cNvPr id="45" name="Text Box 19"/>
          <p:cNvSpPr txBox="1">
            <a:spLocks noChangeArrowheads="1"/>
          </p:cNvSpPr>
          <p:nvPr/>
        </p:nvSpPr>
        <p:spPr bwMode="auto">
          <a:xfrm>
            <a:off x="5479457" y="4351891"/>
            <a:ext cx="444154" cy="207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dirty="0">
                <a:latin typeface="Verdana" pitchFamily="34" charset="0"/>
              </a:rPr>
              <a:t>key</a:t>
            </a:r>
          </a:p>
        </p:txBody>
      </p:sp>
      <p:sp>
        <p:nvSpPr>
          <p:cNvPr id="46" name="Text Box 20"/>
          <p:cNvSpPr txBox="1">
            <a:spLocks noChangeArrowheads="1"/>
          </p:cNvSpPr>
          <p:nvPr/>
        </p:nvSpPr>
        <p:spPr bwMode="auto">
          <a:xfrm>
            <a:off x="3713811" y="4397457"/>
            <a:ext cx="928686"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dirty="0">
                <a:latin typeface="Verdana" pitchFamily="34" charset="0"/>
              </a:rPr>
              <a:t>encrypted</a:t>
            </a:r>
          </a:p>
          <a:p>
            <a:pPr algn="ctr" eaLnBrk="0" latinLnBrk="0" hangingPunct="0"/>
            <a:r>
              <a:rPr kumimoji="0" lang="en-AU" altLang="ko-KR" sz="900" dirty="0">
                <a:latin typeface="Verdana" pitchFamily="34" charset="0"/>
              </a:rPr>
              <a:t>message</a:t>
            </a:r>
          </a:p>
        </p:txBody>
      </p:sp>
      <p:sp>
        <p:nvSpPr>
          <p:cNvPr id="47" name="Line 21"/>
          <p:cNvSpPr>
            <a:spLocks noChangeShapeType="1"/>
          </p:cNvSpPr>
          <p:nvPr/>
        </p:nvSpPr>
        <p:spPr bwMode="auto">
          <a:xfrm>
            <a:off x="2162296" y="3688507"/>
            <a:ext cx="26466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8" name="Line 22"/>
          <p:cNvSpPr>
            <a:spLocks noChangeShapeType="1"/>
          </p:cNvSpPr>
          <p:nvPr/>
        </p:nvSpPr>
        <p:spPr bwMode="auto">
          <a:xfrm>
            <a:off x="3146546" y="3688507"/>
            <a:ext cx="26466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49" name="Line 23"/>
          <p:cNvSpPr>
            <a:spLocks noChangeShapeType="1"/>
          </p:cNvSpPr>
          <p:nvPr/>
        </p:nvSpPr>
        <p:spPr bwMode="auto">
          <a:xfrm>
            <a:off x="5005508" y="3688507"/>
            <a:ext cx="26466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50" name="Line 24"/>
          <p:cNvSpPr>
            <a:spLocks noChangeShapeType="1"/>
          </p:cNvSpPr>
          <p:nvPr/>
        </p:nvSpPr>
        <p:spPr bwMode="auto">
          <a:xfrm>
            <a:off x="5988171" y="3688507"/>
            <a:ext cx="26466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51" name="Text Box 25"/>
          <p:cNvSpPr txBox="1">
            <a:spLocks noChangeArrowheads="1"/>
          </p:cNvSpPr>
          <p:nvPr/>
        </p:nvSpPr>
        <p:spPr bwMode="auto">
          <a:xfrm>
            <a:off x="967612" y="4379995"/>
            <a:ext cx="841199"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dirty="0">
                <a:latin typeface="Verdana" pitchFamily="34" charset="0"/>
              </a:rPr>
              <a:t>original </a:t>
            </a:r>
          </a:p>
          <a:p>
            <a:pPr algn="ctr" eaLnBrk="0" latinLnBrk="0" hangingPunct="0"/>
            <a:r>
              <a:rPr kumimoji="0" lang="en-AU" altLang="ko-KR" sz="900" dirty="0">
                <a:latin typeface="Verdana" pitchFamily="34" charset="0"/>
              </a:rPr>
              <a:t>message</a:t>
            </a:r>
          </a:p>
        </p:txBody>
      </p:sp>
      <p:sp>
        <p:nvSpPr>
          <p:cNvPr id="52" name="Text Box 26"/>
          <p:cNvSpPr txBox="1">
            <a:spLocks noChangeArrowheads="1"/>
          </p:cNvSpPr>
          <p:nvPr/>
        </p:nvSpPr>
        <p:spPr bwMode="auto">
          <a:xfrm>
            <a:off x="6606409" y="4397457"/>
            <a:ext cx="841202"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original </a:t>
            </a:r>
          </a:p>
          <a:p>
            <a:pPr algn="ctr" eaLnBrk="0" latinLnBrk="0" hangingPunct="0"/>
            <a:r>
              <a:rPr kumimoji="0" lang="en-AU" altLang="ko-KR" sz="900">
                <a:latin typeface="Verdana" pitchFamily="34" charset="0"/>
              </a:rPr>
              <a:t>message</a:t>
            </a:r>
          </a:p>
        </p:txBody>
      </p:sp>
      <p:pic>
        <p:nvPicPr>
          <p:cNvPr id="53" name="Picture 5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5008" y="3414146"/>
            <a:ext cx="727603" cy="777599"/>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5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43808" y="3414146"/>
            <a:ext cx="727603" cy="777599"/>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5" name="표 29"/>
          <p:cNvGraphicFramePr>
            <a:graphicFrameLocks noGrp="1"/>
          </p:cNvGraphicFramePr>
          <p:nvPr>
            <p:extLst/>
          </p:nvPr>
        </p:nvGraphicFramePr>
        <p:xfrm>
          <a:off x="841008" y="3256205"/>
          <a:ext cx="7315200" cy="1446098"/>
        </p:xfrm>
        <a:graphic>
          <a:graphicData uri="http://schemas.openxmlformats.org/drawingml/2006/table">
            <a:tbl>
              <a:tblPr>
                <a:tableStyleId>{5C22544A-7EE6-4342-B048-85BDC9FD1C3A}</a:tableStyleId>
              </a:tblPr>
              <a:tblGrid>
                <a:gridCol w="7315200">
                  <a:extLst>
                    <a:ext uri="{9D8B030D-6E8A-4147-A177-3AD203B41FA5}">
                      <a16:colId xmlns:a16="http://schemas.microsoft.com/office/drawing/2014/main" val="1063809360"/>
                    </a:ext>
                  </a:extLst>
                </a:gridCol>
              </a:tblGrid>
              <a:tr h="1446098">
                <a:tc>
                  <a:txBody>
                    <a:bodyPr/>
                    <a:lstStyle/>
                    <a:p>
                      <a:pPr latinLnBrk="1"/>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104026"/>
                  </a:ext>
                </a:extLst>
              </a:tr>
            </a:tbl>
          </a:graphicData>
        </a:graphic>
      </p:graphicFrame>
      <p:sp>
        <p:nvSpPr>
          <p:cNvPr id="56" name="Rectangle 55" descr="Wide upward diagonal"/>
          <p:cNvSpPr>
            <a:spLocks noChangeArrowheads="1"/>
          </p:cNvSpPr>
          <p:nvPr/>
        </p:nvSpPr>
        <p:spPr bwMode="auto">
          <a:xfrm>
            <a:off x="3702720" y="5547303"/>
            <a:ext cx="628915" cy="906713"/>
          </a:xfrm>
          <a:prstGeom prst="rect">
            <a:avLst/>
          </a:prstGeom>
          <a:pattFill prst="wdUpDiag">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57" name="Text Box 5"/>
          <p:cNvSpPr txBox="1">
            <a:spLocks noChangeArrowheads="1"/>
          </p:cNvSpPr>
          <p:nvPr/>
        </p:nvSpPr>
        <p:spPr bwMode="auto">
          <a:xfrm>
            <a:off x="1146339" y="6339226"/>
            <a:ext cx="750426"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original </a:t>
            </a:r>
          </a:p>
          <a:p>
            <a:pPr algn="ctr" eaLnBrk="0" latinLnBrk="0" hangingPunct="0"/>
            <a:r>
              <a:rPr kumimoji="0" lang="en-AU" altLang="ko-KR" sz="900">
                <a:latin typeface="Verdana" pitchFamily="34" charset="0"/>
              </a:rPr>
              <a:t>message</a:t>
            </a:r>
          </a:p>
        </p:txBody>
      </p:sp>
      <p:sp>
        <p:nvSpPr>
          <p:cNvPr id="58" name="Text Box 6"/>
          <p:cNvSpPr txBox="1">
            <a:spLocks noChangeArrowheads="1"/>
          </p:cNvSpPr>
          <p:nvPr/>
        </p:nvSpPr>
        <p:spPr bwMode="auto">
          <a:xfrm>
            <a:off x="3702720" y="5549514"/>
            <a:ext cx="615845"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ajsdhj</a:t>
            </a:r>
          </a:p>
          <a:p>
            <a:pPr algn="ctr" eaLnBrk="0" latinLnBrk="0" hangingPunct="0"/>
            <a:r>
              <a:rPr kumimoji="0" lang="en-AU" altLang="ko-KR" sz="900">
                <a:latin typeface="Verdana" pitchFamily="34" charset="0"/>
              </a:rPr>
              <a:t>asdklajs</a:t>
            </a:r>
          </a:p>
        </p:txBody>
      </p:sp>
      <p:sp>
        <p:nvSpPr>
          <p:cNvPr id="59" name="Text Box 7"/>
          <p:cNvSpPr txBox="1">
            <a:spLocks noChangeArrowheads="1"/>
          </p:cNvSpPr>
          <p:nvPr/>
        </p:nvSpPr>
        <p:spPr bwMode="auto">
          <a:xfrm>
            <a:off x="6587750" y="6361894"/>
            <a:ext cx="748496"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original </a:t>
            </a:r>
          </a:p>
          <a:p>
            <a:pPr algn="ctr" eaLnBrk="0" latinLnBrk="0" hangingPunct="0"/>
            <a:r>
              <a:rPr kumimoji="0" lang="en-AU" altLang="ko-KR" sz="900">
                <a:latin typeface="Verdana" pitchFamily="34" charset="0"/>
              </a:rPr>
              <a:t>message</a:t>
            </a:r>
          </a:p>
        </p:txBody>
      </p:sp>
      <p:grpSp>
        <p:nvGrpSpPr>
          <p:cNvPr id="60" name="Group 59"/>
          <p:cNvGrpSpPr>
            <a:grpSpLocks/>
          </p:cNvGrpSpPr>
          <p:nvPr/>
        </p:nvGrpSpPr>
        <p:grpSpPr bwMode="auto">
          <a:xfrm>
            <a:off x="2573427" y="5541290"/>
            <a:ext cx="419616" cy="835185"/>
            <a:chOff x="2448" y="3072"/>
            <a:chExt cx="576" cy="1104"/>
          </a:xfrm>
        </p:grpSpPr>
        <p:sp>
          <p:nvSpPr>
            <p:cNvPr id="61" name="Oval 60"/>
            <p:cNvSpPr>
              <a:spLocks noChangeArrowheads="1"/>
            </p:cNvSpPr>
            <p:nvPr/>
          </p:nvSpPr>
          <p:spPr bwMode="auto">
            <a:xfrm>
              <a:off x="2448" y="3072"/>
              <a:ext cx="576" cy="384"/>
            </a:xfrm>
            <a:prstGeom prst="ellipse">
              <a:avLst/>
            </a:prstGeom>
            <a:solidFill>
              <a:srgbClr val="18605A"/>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2" name="Oval 61"/>
            <p:cNvSpPr>
              <a:spLocks noChangeArrowheads="1"/>
            </p:cNvSpPr>
            <p:nvPr/>
          </p:nvSpPr>
          <p:spPr bwMode="auto">
            <a:xfrm>
              <a:off x="2544"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3" name="Rectangle 62"/>
            <p:cNvSpPr>
              <a:spLocks noChangeArrowheads="1"/>
            </p:cNvSpPr>
            <p:nvPr/>
          </p:nvSpPr>
          <p:spPr bwMode="auto">
            <a:xfrm>
              <a:off x="2688" y="3456"/>
              <a:ext cx="96" cy="720"/>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4" name="Rectangle 63"/>
            <p:cNvSpPr>
              <a:spLocks noChangeArrowheads="1"/>
            </p:cNvSpPr>
            <p:nvPr/>
          </p:nvSpPr>
          <p:spPr bwMode="auto">
            <a:xfrm>
              <a:off x="2784" y="3984"/>
              <a:ext cx="48" cy="48"/>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5" name="Rectangle 64"/>
            <p:cNvSpPr>
              <a:spLocks noChangeArrowheads="1"/>
            </p:cNvSpPr>
            <p:nvPr/>
          </p:nvSpPr>
          <p:spPr bwMode="auto">
            <a:xfrm>
              <a:off x="2784" y="4080"/>
              <a:ext cx="96" cy="48"/>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grpSp>
      <p:grpSp>
        <p:nvGrpSpPr>
          <p:cNvPr id="66" name="Group 65"/>
          <p:cNvGrpSpPr>
            <a:grpSpLocks/>
          </p:cNvGrpSpPr>
          <p:nvPr/>
        </p:nvGrpSpPr>
        <p:grpSpPr bwMode="auto">
          <a:xfrm flipH="1">
            <a:off x="5379010" y="5520517"/>
            <a:ext cx="419615" cy="835185"/>
            <a:chOff x="4992" y="3072"/>
            <a:chExt cx="576" cy="1104"/>
          </a:xfrm>
        </p:grpSpPr>
        <p:sp>
          <p:nvSpPr>
            <p:cNvPr id="67" name="Oval 66"/>
            <p:cNvSpPr>
              <a:spLocks noChangeArrowheads="1"/>
            </p:cNvSpPr>
            <p:nvPr/>
          </p:nvSpPr>
          <p:spPr bwMode="auto">
            <a:xfrm>
              <a:off x="4992" y="3072"/>
              <a:ext cx="576" cy="384"/>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8" name="Oval 67"/>
            <p:cNvSpPr>
              <a:spLocks noChangeArrowheads="1"/>
            </p:cNvSpPr>
            <p:nvPr/>
          </p:nvSpPr>
          <p:spPr bwMode="auto">
            <a:xfrm>
              <a:off x="5088"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69" name="Rectangle 68"/>
            <p:cNvSpPr>
              <a:spLocks noChangeArrowheads="1"/>
            </p:cNvSpPr>
            <p:nvPr/>
          </p:nvSpPr>
          <p:spPr bwMode="auto">
            <a:xfrm>
              <a:off x="5232" y="3456"/>
              <a:ext cx="96" cy="72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70" name="Rectangle 69"/>
            <p:cNvSpPr>
              <a:spLocks noChangeArrowheads="1"/>
            </p:cNvSpPr>
            <p:nvPr/>
          </p:nvSpPr>
          <p:spPr bwMode="auto">
            <a:xfrm>
              <a:off x="5328" y="3984"/>
              <a:ext cx="48" cy="4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71" name="Rectangle 70"/>
            <p:cNvSpPr>
              <a:spLocks noChangeArrowheads="1"/>
            </p:cNvSpPr>
            <p:nvPr/>
          </p:nvSpPr>
          <p:spPr bwMode="auto">
            <a:xfrm>
              <a:off x="5328" y="4080"/>
              <a:ext cx="96" cy="4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grpSp>
      <p:sp>
        <p:nvSpPr>
          <p:cNvPr id="72" name="Text Box 20"/>
          <p:cNvSpPr txBox="1">
            <a:spLocks noChangeArrowheads="1"/>
          </p:cNvSpPr>
          <p:nvPr/>
        </p:nvSpPr>
        <p:spPr bwMode="auto">
          <a:xfrm>
            <a:off x="2469544" y="6395879"/>
            <a:ext cx="551727"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public</a:t>
            </a:r>
          </a:p>
          <a:p>
            <a:pPr algn="ctr" eaLnBrk="0" latinLnBrk="0" hangingPunct="0"/>
            <a:r>
              <a:rPr kumimoji="0" lang="en-AU" altLang="ko-KR" sz="900">
                <a:latin typeface="Verdana" pitchFamily="34" charset="0"/>
              </a:rPr>
              <a:t>key</a:t>
            </a:r>
          </a:p>
        </p:txBody>
      </p:sp>
      <p:sp>
        <p:nvSpPr>
          <p:cNvPr id="73" name="Text Box 21"/>
          <p:cNvSpPr txBox="1">
            <a:spLocks noChangeArrowheads="1"/>
          </p:cNvSpPr>
          <p:nvPr/>
        </p:nvSpPr>
        <p:spPr bwMode="auto">
          <a:xfrm>
            <a:off x="5211127" y="6376475"/>
            <a:ext cx="626961"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private</a:t>
            </a:r>
          </a:p>
          <a:p>
            <a:pPr algn="ctr" eaLnBrk="0" latinLnBrk="0" hangingPunct="0"/>
            <a:r>
              <a:rPr kumimoji="0" lang="en-AU" altLang="ko-KR" sz="900">
                <a:latin typeface="Verdana" pitchFamily="34" charset="0"/>
              </a:rPr>
              <a:t>key</a:t>
            </a:r>
          </a:p>
        </p:txBody>
      </p:sp>
      <p:sp>
        <p:nvSpPr>
          <p:cNvPr id="74" name="Text Box 22"/>
          <p:cNvSpPr txBox="1">
            <a:spLocks noChangeArrowheads="1"/>
          </p:cNvSpPr>
          <p:nvPr/>
        </p:nvSpPr>
        <p:spPr bwMode="auto">
          <a:xfrm>
            <a:off x="3672947" y="6406140"/>
            <a:ext cx="825661" cy="346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900">
                <a:latin typeface="Verdana" pitchFamily="34" charset="0"/>
              </a:rPr>
              <a:t>encrypted</a:t>
            </a:r>
          </a:p>
          <a:p>
            <a:pPr algn="ctr" eaLnBrk="0" latinLnBrk="0" hangingPunct="0"/>
            <a:r>
              <a:rPr kumimoji="0" lang="en-AU" altLang="ko-KR" sz="900">
                <a:latin typeface="Verdana" pitchFamily="34" charset="0"/>
              </a:rPr>
              <a:t>message</a:t>
            </a:r>
          </a:p>
        </p:txBody>
      </p:sp>
      <p:sp>
        <p:nvSpPr>
          <p:cNvPr id="75" name="Line 23"/>
          <p:cNvSpPr>
            <a:spLocks noChangeShapeType="1"/>
          </p:cNvSpPr>
          <p:nvPr/>
        </p:nvSpPr>
        <p:spPr bwMode="auto">
          <a:xfrm flipV="1">
            <a:off x="2169116" y="5656094"/>
            <a:ext cx="331808"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76" name="Line 24"/>
          <p:cNvSpPr>
            <a:spLocks noChangeShapeType="1"/>
          </p:cNvSpPr>
          <p:nvPr/>
        </p:nvSpPr>
        <p:spPr bwMode="auto">
          <a:xfrm flipV="1">
            <a:off x="3261395" y="5666355"/>
            <a:ext cx="331808"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77" name="Line 25"/>
          <p:cNvSpPr>
            <a:spLocks noChangeShapeType="1"/>
          </p:cNvSpPr>
          <p:nvPr/>
        </p:nvSpPr>
        <p:spPr bwMode="auto">
          <a:xfrm flipV="1">
            <a:off x="4942448" y="5636690"/>
            <a:ext cx="331808"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78" name="Line 26"/>
          <p:cNvSpPr>
            <a:spLocks noChangeShapeType="1"/>
          </p:cNvSpPr>
          <p:nvPr/>
        </p:nvSpPr>
        <p:spPr bwMode="auto">
          <a:xfrm flipV="1">
            <a:off x="6198813" y="5622109"/>
            <a:ext cx="331808"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pic>
        <p:nvPicPr>
          <p:cNvPr id="79" name="Picture 7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7373" y="5508954"/>
            <a:ext cx="719479" cy="768917"/>
          </a:xfrm>
          <a:prstGeom prst="rect">
            <a:avLst/>
          </a:prstGeom>
          <a:noFill/>
          <a:extLst>
            <a:ext uri="{909E8E84-426E-40dd-AFC4-6F175D3DCCD1}">
              <a14:hiddenFill xmlns:a14="http://schemas.microsoft.com/office/drawing/2010/main" xmlns="">
                <a:solidFill>
                  <a:srgbClr val="FFFFFF"/>
                </a:solidFill>
              </a14:hiddenFill>
            </a:ext>
          </a:extLst>
        </p:spPr>
      </p:pic>
      <p:pic>
        <p:nvPicPr>
          <p:cNvPr id="80" name="Picture 7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06409" y="5514160"/>
            <a:ext cx="719479" cy="768917"/>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1" name="표 29"/>
          <p:cNvGraphicFramePr>
            <a:graphicFrameLocks noGrp="1"/>
          </p:cNvGraphicFramePr>
          <p:nvPr>
            <p:extLst/>
          </p:nvPr>
        </p:nvGraphicFramePr>
        <p:xfrm>
          <a:off x="674035" y="5384832"/>
          <a:ext cx="7315200" cy="1375704"/>
        </p:xfrm>
        <a:graphic>
          <a:graphicData uri="http://schemas.openxmlformats.org/drawingml/2006/table">
            <a:tbl>
              <a:tblPr>
                <a:tableStyleId>{5C22544A-7EE6-4342-B048-85BDC9FD1C3A}</a:tableStyleId>
              </a:tblPr>
              <a:tblGrid>
                <a:gridCol w="7315200">
                  <a:extLst>
                    <a:ext uri="{9D8B030D-6E8A-4147-A177-3AD203B41FA5}">
                      <a16:colId xmlns:a16="http://schemas.microsoft.com/office/drawing/2014/main" val="40710188"/>
                    </a:ext>
                  </a:extLst>
                </a:gridCol>
              </a:tblGrid>
              <a:tr h="1375704">
                <a:tc>
                  <a:txBody>
                    <a:bodyPr/>
                    <a:lstStyle/>
                    <a:p>
                      <a:pPr latinLnBrk="1"/>
                      <a:r>
                        <a:rPr lang="en-US" altLang="ko-KR" dirty="0">
                          <a:solidFill>
                            <a:sysClr val="windowText" lastClr="000000"/>
                          </a:solidFill>
                        </a:rPr>
                        <a:t> </a:t>
                      </a:r>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9185154"/>
                  </a:ext>
                </a:extLst>
              </a:tr>
            </a:tbl>
          </a:graphicData>
        </a:graphic>
      </p:graphicFrame>
      <p:sp>
        <p:nvSpPr>
          <p:cNvPr id="82" name="Slide Number Placeholder 3">
            <a:extLst>
              <a:ext uri="{FF2B5EF4-FFF2-40B4-BE49-F238E27FC236}">
                <a16:creationId xmlns:a16="http://schemas.microsoft.com/office/drawing/2014/main" id="{B8DF43B2-7D67-8944-8977-74803337A5D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13</a:t>
            </a:fld>
            <a:endParaRPr lang="en-US" dirty="0"/>
          </a:p>
        </p:txBody>
      </p:sp>
    </p:spTree>
    <p:extLst>
      <p:ext uri="{BB962C8B-B14F-4D97-AF65-F5344CB8AC3E}">
        <p14:creationId xmlns:p14="http://schemas.microsoft.com/office/powerpoint/2010/main" val="7242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ppt_x</p:attrName>
                                        </p:attrNameLst>
                                      </p:cBhvr>
                                      <p:tavLst>
                                        <p:tav tm="0">
                                          <p:val>
                                            <p:strVal val="#ppt_x-#ppt_w*1.125000"/>
                                          </p:val>
                                        </p:tav>
                                        <p:tav tm="100000">
                                          <p:val>
                                            <p:strVal val="#ppt_x"/>
                                          </p:val>
                                        </p:tav>
                                      </p:tavLst>
                                    </p:anim>
                                    <p:animEffect transition="in" filter="wipe(right)">
                                      <p:cBhvr>
                                        <p:cTn id="8" dur="500"/>
                                        <p:tgtEl>
                                          <p:spTgt spid="47"/>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9: AJAX and Web applications</a:t>
            </a:r>
          </a:p>
        </p:txBody>
      </p:sp>
      <p:sp>
        <p:nvSpPr>
          <p:cNvPr id="4" name="Content Placeholder 2"/>
          <p:cNvSpPr>
            <a:spLocks noGrp="1"/>
          </p:cNvSpPr>
          <p:nvPr>
            <p:ph idx="1"/>
          </p:nvPr>
        </p:nvSpPr>
        <p:spPr>
          <a:xfrm>
            <a:off x="0" y="1872806"/>
            <a:ext cx="8574087" cy="4239431"/>
          </a:xfrm>
        </p:spPr>
        <p:txBody>
          <a:bodyPr/>
          <a:lstStyle/>
          <a:p>
            <a:r>
              <a:rPr lang="en-US" dirty="0"/>
              <a:t>Classic Web Application Model</a:t>
            </a:r>
          </a:p>
          <a:p>
            <a:endParaRPr lang="en-US" dirty="0"/>
          </a:p>
          <a:p>
            <a:endParaRPr lang="en-US" dirty="0"/>
          </a:p>
          <a:p>
            <a:endParaRPr lang="en-US" dirty="0"/>
          </a:p>
          <a:p>
            <a:endParaRPr lang="en-US" dirty="0"/>
          </a:p>
          <a:p>
            <a:endParaRPr lang="en-US" dirty="0"/>
          </a:p>
          <a:p>
            <a:r>
              <a:rPr lang="en-US" dirty="0"/>
              <a:t>AJAX Web Application Model</a:t>
            </a:r>
          </a:p>
        </p:txBody>
      </p:sp>
      <p:pic>
        <p:nvPicPr>
          <p:cNvPr id="5" name="Picture 4"/>
          <p:cNvPicPr>
            <a:picLocks noChangeAspect="1"/>
          </p:cNvPicPr>
          <p:nvPr/>
        </p:nvPicPr>
        <p:blipFill>
          <a:blip r:embed="rId3"/>
          <a:stretch>
            <a:fillRect/>
          </a:stretch>
        </p:blipFill>
        <p:spPr>
          <a:xfrm flipH="1">
            <a:off x="5936484" y="2350459"/>
            <a:ext cx="963816" cy="1477851"/>
          </a:xfrm>
          <a:prstGeom prst="rect">
            <a:avLst/>
          </a:prstGeom>
        </p:spPr>
      </p:pic>
      <p:sp>
        <p:nvSpPr>
          <p:cNvPr id="6" name="Rectangle 5"/>
          <p:cNvSpPr/>
          <p:nvPr/>
        </p:nvSpPr>
        <p:spPr>
          <a:xfrm>
            <a:off x="284164" y="2247074"/>
            <a:ext cx="8574086" cy="18804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flipH="1">
            <a:off x="437939" y="2461329"/>
            <a:ext cx="1371599" cy="1366981"/>
          </a:xfrm>
          <a:prstGeom prst="rect">
            <a:avLst/>
          </a:prstGeom>
        </p:spPr>
      </p:pic>
      <p:cxnSp>
        <p:nvCxnSpPr>
          <p:cNvPr id="8" name="Straight Arrow Connector 7"/>
          <p:cNvCxnSpPr/>
          <p:nvPr/>
        </p:nvCxnSpPr>
        <p:spPr>
          <a:xfrm flipV="1">
            <a:off x="1953137" y="2976252"/>
            <a:ext cx="3829098" cy="121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1944878" y="3258044"/>
            <a:ext cx="3730273" cy="220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 Box 22"/>
          <p:cNvSpPr txBox="1">
            <a:spLocks noChangeArrowheads="1"/>
          </p:cNvSpPr>
          <p:nvPr/>
        </p:nvSpPr>
        <p:spPr bwMode="auto">
          <a:xfrm>
            <a:off x="465926" y="3780509"/>
            <a:ext cx="12584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p>
        </p:txBody>
      </p:sp>
      <p:sp>
        <p:nvSpPr>
          <p:cNvPr id="11" name="Text Box 22"/>
          <p:cNvSpPr txBox="1">
            <a:spLocks noChangeArrowheads="1"/>
          </p:cNvSpPr>
          <p:nvPr/>
        </p:nvSpPr>
        <p:spPr bwMode="auto">
          <a:xfrm>
            <a:off x="6121788" y="3828310"/>
            <a:ext cx="6239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Server</a:t>
            </a:r>
          </a:p>
        </p:txBody>
      </p:sp>
      <p:sp>
        <p:nvSpPr>
          <p:cNvPr id="12" name="Text Box 22"/>
          <p:cNvSpPr txBox="1">
            <a:spLocks noChangeArrowheads="1"/>
          </p:cNvSpPr>
          <p:nvPr/>
        </p:nvSpPr>
        <p:spPr bwMode="auto">
          <a:xfrm>
            <a:off x="3073045" y="2716207"/>
            <a:ext cx="138426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Request message</a:t>
            </a:r>
          </a:p>
        </p:txBody>
      </p:sp>
      <p:sp>
        <p:nvSpPr>
          <p:cNvPr id="13" name="Text Box 22"/>
          <p:cNvSpPr txBox="1">
            <a:spLocks noChangeArrowheads="1"/>
          </p:cNvSpPr>
          <p:nvPr/>
        </p:nvSpPr>
        <p:spPr bwMode="auto">
          <a:xfrm>
            <a:off x="2108811" y="3254646"/>
            <a:ext cx="3312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Response message (</a:t>
            </a:r>
            <a:r>
              <a:rPr lang="en-AU" altLang="ko-KR" sz="1100" b="1" dirty="0" err="1">
                <a:latin typeface="Arial" charset="0"/>
                <a:ea typeface="굴림" charset="-127"/>
              </a:rPr>
              <a:t>HTML+CSS+JavaScript</a:t>
            </a:r>
            <a:r>
              <a:rPr lang="en-AU" altLang="ko-KR" sz="1100" b="1" dirty="0">
                <a:latin typeface="Arial" charset="0"/>
                <a:ea typeface="굴림" charset="-127"/>
              </a:rPr>
              <a:t>…)</a:t>
            </a:r>
          </a:p>
        </p:txBody>
      </p:sp>
      <p:pic>
        <p:nvPicPr>
          <p:cNvPr id="14" name="Picture 13"/>
          <p:cNvPicPr>
            <a:picLocks noChangeAspect="1"/>
          </p:cNvPicPr>
          <p:nvPr/>
        </p:nvPicPr>
        <p:blipFill>
          <a:blip r:embed="rId5"/>
          <a:stretch>
            <a:fillRect/>
          </a:stretch>
        </p:blipFill>
        <p:spPr>
          <a:xfrm>
            <a:off x="838250" y="2653175"/>
            <a:ext cx="750758" cy="649283"/>
          </a:xfrm>
          <a:prstGeom prst="rect">
            <a:avLst/>
          </a:prstGeom>
        </p:spPr>
      </p:pic>
      <p:pic>
        <p:nvPicPr>
          <p:cNvPr id="15" name="Picture 14"/>
          <p:cNvPicPr>
            <a:picLocks noChangeAspect="1"/>
          </p:cNvPicPr>
          <p:nvPr/>
        </p:nvPicPr>
        <p:blipFill>
          <a:blip r:embed="rId6"/>
          <a:stretch>
            <a:fillRect/>
          </a:stretch>
        </p:blipFill>
        <p:spPr>
          <a:xfrm>
            <a:off x="7588208" y="2440175"/>
            <a:ext cx="1123199" cy="1239678"/>
          </a:xfrm>
          <a:prstGeom prst="rect">
            <a:avLst/>
          </a:prstGeom>
        </p:spPr>
      </p:pic>
      <p:sp>
        <p:nvSpPr>
          <p:cNvPr id="16" name="Text Box 22"/>
          <p:cNvSpPr txBox="1">
            <a:spLocks noChangeArrowheads="1"/>
          </p:cNvSpPr>
          <p:nvPr/>
        </p:nvSpPr>
        <p:spPr bwMode="auto">
          <a:xfrm>
            <a:off x="7810096" y="2988438"/>
            <a:ext cx="81304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Database</a:t>
            </a:r>
          </a:p>
        </p:txBody>
      </p:sp>
      <p:cxnSp>
        <p:nvCxnSpPr>
          <p:cNvPr id="17" name="Straight Arrow Connector 16"/>
          <p:cNvCxnSpPr/>
          <p:nvPr/>
        </p:nvCxnSpPr>
        <p:spPr>
          <a:xfrm flipV="1">
            <a:off x="7017312" y="2977817"/>
            <a:ext cx="570896" cy="3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flipV="1">
            <a:off x="7017312" y="3254958"/>
            <a:ext cx="570896"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 Box 22"/>
          <p:cNvSpPr txBox="1">
            <a:spLocks noChangeArrowheads="1"/>
          </p:cNvSpPr>
          <p:nvPr/>
        </p:nvSpPr>
        <p:spPr bwMode="auto">
          <a:xfrm>
            <a:off x="7097788" y="3280051"/>
            <a:ext cx="4904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a:t>
            </a:r>
          </a:p>
        </p:txBody>
      </p:sp>
      <p:sp>
        <p:nvSpPr>
          <p:cNvPr id="20" name="Text Box 22"/>
          <p:cNvSpPr txBox="1">
            <a:spLocks noChangeArrowheads="1"/>
          </p:cNvSpPr>
          <p:nvPr/>
        </p:nvSpPr>
        <p:spPr bwMode="auto">
          <a:xfrm>
            <a:off x="6965006" y="2705131"/>
            <a:ext cx="5950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Query</a:t>
            </a:r>
          </a:p>
        </p:txBody>
      </p:sp>
      <p:pic>
        <p:nvPicPr>
          <p:cNvPr id="21" name="Picture 20"/>
          <p:cNvPicPr>
            <a:picLocks noChangeAspect="1"/>
          </p:cNvPicPr>
          <p:nvPr/>
        </p:nvPicPr>
        <p:blipFill>
          <a:blip r:embed="rId3"/>
          <a:stretch>
            <a:fillRect/>
          </a:stretch>
        </p:blipFill>
        <p:spPr>
          <a:xfrm flipH="1">
            <a:off x="5848216" y="4749005"/>
            <a:ext cx="963816" cy="1477851"/>
          </a:xfrm>
          <a:prstGeom prst="rect">
            <a:avLst/>
          </a:prstGeom>
        </p:spPr>
      </p:pic>
      <p:sp>
        <p:nvSpPr>
          <p:cNvPr id="22" name="Rectangle 21"/>
          <p:cNvSpPr/>
          <p:nvPr/>
        </p:nvSpPr>
        <p:spPr>
          <a:xfrm>
            <a:off x="284164" y="4685474"/>
            <a:ext cx="8574085" cy="200817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Arrow Connector 22"/>
          <p:cNvCxnSpPr/>
          <p:nvPr/>
        </p:nvCxnSpPr>
        <p:spPr>
          <a:xfrm flipV="1">
            <a:off x="3840829" y="5361824"/>
            <a:ext cx="1981450" cy="18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37" idx="3"/>
          </p:cNvCxnSpPr>
          <p:nvPr/>
        </p:nvCxnSpPr>
        <p:spPr>
          <a:xfrm flipH="1">
            <a:off x="3944314" y="5626216"/>
            <a:ext cx="194140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 Box 22"/>
          <p:cNvSpPr txBox="1">
            <a:spLocks noChangeArrowheads="1"/>
          </p:cNvSpPr>
          <p:nvPr/>
        </p:nvSpPr>
        <p:spPr bwMode="auto">
          <a:xfrm>
            <a:off x="1467814" y="6381328"/>
            <a:ext cx="13560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200" b="1" dirty="0">
                <a:latin typeface="Arial" charset="0"/>
                <a:ea typeface="굴림" charset="-127"/>
              </a:rPr>
              <a:t>Client computer</a:t>
            </a:r>
          </a:p>
        </p:txBody>
      </p:sp>
      <p:sp>
        <p:nvSpPr>
          <p:cNvPr id="26" name="Text Box 22"/>
          <p:cNvSpPr txBox="1">
            <a:spLocks noChangeArrowheads="1"/>
          </p:cNvSpPr>
          <p:nvPr/>
        </p:nvSpPr>
        <p:spPr bwMode="auto">
          <a:xfrm>
            <a:off x="6013555" y="6226856"/>
            <a:ext cx="6638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200" b="1" dirty="0">
                <a:latin typeface="Arial" charset="0"/>
                <a:ea typeface="굴림" charset="-127"/>
              </a:rPr>
              <a:t>Server</a:t>
            </a:r>
            <a:endParaRPr lang="en-AU" altLang="ko-KR" sz="1100" b="1" dirty="0">
              <a:latin typeface="Arial" charset="0"/>
              <a:ea typeface="굴림" charset="-127"/>
            </a:endParaRPr>
          </a:p>
        </p:txBody>
      </p:sp>
      <p:sp>
        <p:nvSpPr>
          <p:cNvPr id="27" name="Text Box 22"/>
          <p:cNvSpPr txBox="1">
            <a:spLocks noChangeArrowheads="1"/>
          </p:cNvSpPr>
          <p:nvPr/>
        </p:nvSpPr>
        <p:spPr bwMode="auto">
          <a:xfrm>
            <a:off x="4093881" y="5118218"/>
            <a:ext cx="140825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AU" altLang="ko-KR" sz="1100" b="1" dirty="0">
                <a:latin typeface="Arial" charset="0"/>
                <a:ea typeface="굴림" charset="-127"/>
              </a:rPr>
              <a:t>Request message</a:t>
            </a:r>
          </a:p>
        </p:txBody>
      </p:sp>
      <p:sp>
        <p:nvSpPr>
          <p:cNvPr id="28" name="Text Box 22"/>
          <p:cNvSpPr txBox="1">
            <a:spLocks noChangeArrowheads="1"/>
          </p:cNvSpPr>
          <p:nvPr/>
        </p:nvSpPr>
        <p:spPr bwMode="auto">
          <a:xfrm>
            <a:off x="4027900" y="5641470"/>
            <a:ext cx="164725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AU" altLang="ko-KR" sz="1100" b="1" dirty="0">
                <a:latin typeface="Arial" charset="0"/>
                <a:ea typeface="굴림" charset="-127"/>
              </a:rPr>
              <a:t>Response message</a:t>
            </a:r>
            <a:br>
              <a:rPr lang="en-AU" altLang="ko-KR" sz="1100" b="1" dirty="0">
                <a:latin typeface="Arial" charset="0"/>
                <a:ea typeface="굴림" charset="-127"/>
              </a:rPr>
            </a:br>
            <a:r>
              <a:rPr lang="en-AU" altLang="ko-KR" sz="1100" b="1" dirty="0">
                <a:latin typeface="Arial" charset="0"/>
                <a:ea typeface="굴림" charset="-127"/>
              </a:rPr>
              <a:t>(Data – plain text, XML, or </a:t>
            </a:r>
            <a:r>
              <a:rPr lang="en-AU" altLang="ko-KR" sz="1100" b="1" dirty="0" err="1">
                <a:latin typeface="Arial" charset="0"/>
                <a:ea typeface="굴림" charset="-127"/>
              </a:rPr>
              <a:t>Json</a:t>
            </a:r>
            <a:r>
              <a:rPr lang="en-AU" altLang="ko-KR" sz="1100" b="1" dirty="0">
                <a:latin typeface="Arial" charset="0"/>
                <a:ea typeface="굴림" charset="-127"/>
              </a:rPr>
              <a:t> Data)</a:t>
            </a:r>
          </a:p>
        </p:txBody>
      </p:sp>
      <p:pic>
        <p:nvPicPr>
          <p:cNvPr id="29" name="Picture 28"/>
          <p:cNvPicPr>
            <a:picLocks noChangeAspect="1"/>
          </p:cNvPicPr>
          <p:nvPr/>
        </p:nvPicPr>
        <p:blipFill>
          <a:blip r:embed="rId6"/>
          <a:stretch>
            <a:fillRect/>
          </a:stretch>
        </p:blipFill>
        <p:spPr>
          <a:xfrm>
            <a:off x="7499940" y="4838721"/>
            <a:ext cx="1123199" cy="1239678"/>
          </a:xfrm>
          <a:prstGeom prst="rect">
            <a:avLst/>
          </a:prstGeom>
        </p:spPr>
      </p:pic>
      <p:sp>
        <p:nvSpPr>
          <p:cNvPr id="30" name="Text Box 22"/>
          <p:cNvSpPr txBox="1">
            <a:spLocks noChangeArrowheads="1"/>
          </p:cNvSpPr>
          <p:nvPr/>
        </p:nvSpPr>
        <p:spPr bwMode="auto">
          <a:xfrm>
            <a:off x="7721828" y="5386984"/>
            <a:ext cx="81304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Database</a:t>
            </a:r>
          </a:p>
        </p:txBody>
      </p:sp>
      <p:cxnSp>
        <p:nvCxnSpPr>
          <p:cNvPr id="31" name="Straight Arrow Connector 30"/>
          <p:cNvCxnSpPr/>
          <p:nvPr/>
        </p:nvCxnSpPr>
        <p:spPr>
          <a:xfrm flipV="1">
            <a:off x="6929044" y="5376363"/>
            <a:ext cx="570896" cy="3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flipV="1">
            <a:off x="6929044" y="5653504"/>
            <a:ext cx="570896"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 Box 22"/>
          <p:cNvSpPr txBox="1">
            <a:spLocks noChangeArrowheads="1"/>
          </p:cNvSpPr>
          <p:nvPr/>
        </p:nvSpPr>
        <p:spPr bwMode="auto">
          <a:xfrm>
            <a:off x="7009520" y="5678597"/>
            <a:ext cx="4904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a:t>
            </a:r>
          </a:p>
        </p:txBody>
      </p:sp>
      <p:sp>
        <p:nvSpPr>
          <p:cNvPr id="34" name="Text Box 22"/>
          <p:cNvSpPr txBox="1">
            <a:spLocks noChangeArrowheads="1"/>
          </p:cNvSpPr>
          <p:nvPr/>
        </p:nvSpPr>
        <p:spPr bwMode="auto">
          <a:xfrm>
            <a:off x="6876738" y="5103677"/>
            <a:ext cx="5950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Query</a:t>
            </a:r>
          </a:p>
        </p:txBody>
      </p:sp>
      <p:sp>
        <p:nvSpPr>
          <p:cNvPr id="35" name="Rectangle 34"/>
          <p:cNvSpPr/>
          <p:nvPr/>
        </p:nvSpPr>
        <p:spPr>
          <a:xfrm>
            <a:off x="393538" y="4788860"/>
            <a:ext cx="3700343" cy="159246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45940" y="4990353"/>
            <a:ext cx="1106020" cy="1276356"/>
          </a:xfrm>
          <a:prstGeom prst="rect">
            <a:avLst/>
          </a:prstGeom>
          <a:solidFill>
            <a:srgbClr val="CAD3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843807" y="4993919"/>
            <a:ext cx="1100507" cy="1264594"/>
          </a:xfrm>
          <a:prstGeom prst="rect">
            <a:avLst/>
          </a:prstGeom>
          <a:solidFill>
            <a:schemeClr val="accent4">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 Box 22"/>
          <p:cNvSpPr txBox="1">
            <a:spLocks noChangeArrowheads="1"/>
          </p:cNvSpPr>
          <p:nvPr/>
        </p:nvSpPr>
        <p:spPr bwMode="auto">
          <a:xfrm>
            <a:off x="534667" y="5013176"/>
            <a:ext cx="1125553" cy="261610"/>
          </a:xfrm>
          <a:prstGeom prst="rect">
            <a:avLst/>
          </a:prstGeom>
          <a:solidFill>
            <a:srgbClr val="FFFFFF"/>
          </a:solidFill>
          <a:ln w="9525">
            <a:solidFill>
              <a:schemeClr val="tx1"/>
            </a:solidFill>
            <a:miter lim="800000"/>
            <a:headEnd/>
            <a:tailEnd/>
          </a:ln>
          <a:effectLst/>
          <a:extLst/>
        </p:spPr>
        <p:txBody>
          <a:bodyPr wrap="none">
            <a:spAutoFit/>
          </a:bodyPr>
          <a:lstStyle/>
          <a:p>
            <a:pPr algn="ctr"/>
            <a:r>
              <a:rPr lang="en-AU" altLang="ko-KR" sz="1100" b="1" dirty="0">
                <a:latin typeface="Arial" charset="0"/>
                <a:ea typeface="굴림" charset="-127"/>
              </a:rPr>
              <a:t>User Interface</a:t>
            </a:r>
          </a:p>
        </p:txBody>
      </p:sp>
      <p:sp>
        <p:nvSpPr>
          <p:cNvPr id="39" name="Text Box 22"/>
          <p:cNvSpPr txBox="1">
            <a:spLocks noChangeArrowheads="1"/>
          </p:cNvSpPr>
          <p:nvPr/>
        </p:nvSpPr>
        <p:spPr bwMode="auto">
          <a:xfrm>
            <a:off x="2843808" y="5013176"/>
            <a:ext cx="1100505" cy="261610"/>
          </a:xfrm>
          <a:prstGeom prst="rect">
            <a:avLst/>
          </a:prstGeom>
          <a:solidFill>
            <a:schemeClr val="bg1"/>
          </a:solidFill>
          <a:ln w="9525">
            <a:solidFill>
              <a:schemeClr val="tx1"/>
            </a:solidFill>
            <a:miter lim="800000"/>
            <a:headEnd/>
            <a:tailEnd/>
          </a:ln>
          <a:effectLst/>
          <a:extLst/>
        </p:spPr>
        <p:txBody>
          <a:bodyPr wrap="square">
            <a:spAutoFit/>
          </a:bodyPr>
          <a:lstStyle/>
          <a:p>
            <a:pPr algn="ctr"/>
            <a:r>
              <a:rPr lang="en-AU" altLang="ko-KR" sz="1100" b="1" dirty="0">
                <a:latin typeface="Arial" charset="0"/>
                <a:ea typeface="굴림" charset="-127"/>
              </a:rPr>
              <a:t>AJAX Engine</a:t>
            </a:r>
          </a:p>
        </p:txBody>
      </p:sp>
      <p:cxnSp>
        <p:nvCxnSpPr>
          <p:cNvPr id="40" name="Straight Arrow Connector 39"/>
          <p:cNvCxnSpPr>
            <a:stCxn id="37" idx="1"/>
            <a:endCxn id="36" idx="3"/>
          </p:cNvCxnSpPr>
          <p:nvPr/>
        </p:nvCxnSpPr>
        <p:spPr>
          <a:xfrm flipH="1">
            <a:off x="1651960" y="5626216"/>
            <a:ext cx="1191847" cy="23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1651960" y="5386985"/>
            <a:ext cx="117188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42" name="Picture 41"/>
          <p:cNvPicPr>
            <a:picLocks noChangeAspect="1"/>
          </p:cNvPicPr>
          <p:nvPr/>
        </p:nvPicPr>
        <p:blipFill>
          <a:blip r:embed="rId5"/>
          <a:stretch>
            <a:fillRect/>
          </a:stretch>
        </p:blipFill>
        <p:spPr>
          <a:xfrm>
            <a:off x="678683" y="5441836"/>
            <a:ext cx="837938" cy="724679"/>
          </a:xfrm>
          <a:prstGeom prst="rect">
            <a:avLst/>
          </a:prstGeom>
        </p:spPr>
      </p:pic>
      <p:sp>
        <p:nvSpPr>
          <p:cNvPr id="43" name="Text Box 22"/>
          <p:cNvSpPr txBox="1">
            <a:spLocks noChangeArrowheads="1"/>
          </p:cNvSpPr>
          <p:nvPr/>
        </p:nvSpPr>
        <p:spPr bwMode="auto">
          <a:xfrm>
            <a:off x="1651960" y="5086902"/>
            <a:ext cx="119184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AU" altLang="ko-KR" sz="1100" b="1" dirty="0">
                <a:latin typeface="Arial" charset="0"/>
                <a:ea typeface="굴림" charset="-127"/>
              </a:rPr>
              <a:t>JavaScript call</a:t>
            </a:r>
          </a:p>
        </p:txBody>
      </p:sp>
      <p:sp>
        <p:nvSpPr>
          <p:cNvPr id="44" name="Text Box 22"/>
          <p:cNvSpPr txBox="1">
            <a:spLocks noChangeArrowheads="1"/>
          </p:cNvSpPr>
          <p:nvPr/>
        </p:nvSpPr>
        <p:spPr bwMode="auto">
          <a:xfrm>
            <a:off x="1651961" y="5653505"/>
            <a:ext cx="119184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AU" altLang="ko-KR" sz="1100" b="1" dirty="0">
                <a:latin typeface="Arial" charset="0"/>
                <a:ea typeface="굴림" charset="-127"/>
              </a:rPr>
              <a:t>Response</a:t>
            </a:r>
            <a:br>
              <a:rPr lang="en-AU" altLang="ko-KR" sz="1100" b="1" dirty="0">
                <a:latin typeface="Arial" charset="0"/>
                <a:ea typeface="굴림" charset="-127"/>
              </a:rPr>
            </a:br>
            <a:r>
              <a:rPr lang="en-AU" altLang="ko-KR" sz="1100" b="1" dirty="0">
                <a:latin typeface="Arial" charset="0"/>
                <a:ea typeface="굴림" charset="-127"/>
              </a:rPr>
              <a:t>(HTML + CSS Data…)</a:t>
            </a:r>
          </a:p>
        </p:txBody>
      </p:sp>
      <p:sp>
        <p:nvSpPr>
          <p:cNvPr id="45" name="Slide Number Placeholder 3">
            <a:extLst>
              <a:ext uri="{FF2B5EF4-FFF2-40B4-BE49-F238E27FC236}">
                <a16:creationId xmlns:a16="http://schemas.microsoft.com/office/drawing/2014/main" id="{346D3861-6A6F-0044-829A-97D05A25641A}"/>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14</a:t>
            </a:fld>
            <a:endParaRPr lang="en-US" dirty="0"/>
          </a:p>
        </p:txBody>
      </p:sp>
    </p:spTree>
    <p:extLst>
      <p:ext uri="{BB962C8B-B14F-4D97-AF65-F5344CB8AC3E}">
        <p14:creationId xmlns:p14="http://schemas.microsoft.com/office/powerpoint/2010/main" val="22834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10: HCI</a:t>
            </a:r>
          </a:p>
        </p:txBody>
      </p:sp>
      <p:sp>
        <p:nvSpPr>
          <p:cNvPr id="3" name="Content Placeholder 2"/>
          <p:cNvSpPr>
            <a:spLocks noGrp="1"/>
          </p:cNvSpPr>
          <p:nvPr>
            <p:ph idx="1"/>
          </p:nvPr>
        </p:nvSpPr>
        <p:spPr>
          <a:xfrm>
            <a:off x="1114424" y="2320626"/>
            <a:ext cx="7610476" cy="3945703"/>
          </a:xfrm>
        </p:spPr>
        <p:txBody>
          <a:bodyPr>
            <a:normAutofit/>
          </a:bodyPr>
          <a:lstStyle/>
          <a:p>
            <a:r>
              <a:rPr lang="en-US" sz="2400" dirty="0"/>
              <a:t>What to consider?</a:t>
            </a:r>
          </a:p>
          <a:p>
            <a:pPr lvl="1"/>
            <a:r>
              <a:rPr lang="en-US" sz="2000" dirty="0"/>
              <a:t>Content</a:t>
            </a:r>
          </a:p>
          <a:p>
            <a:pPr lvl="1"/>
            <a:r>
              <a:rPr lang="en-US" sz="2000" dirty="0"/>
              <a:t>Target audience</a:t>
            </a:r>
          </a:p>
          <a:p>
            <a:pPr lvl="1"/>
            <a:r>
              <a:rPr lang="en-US" sz="2000" dirty="0" err="1"/>
              <a:t>Organising</a:t>
            </a:r>
            <a:r>
              <a:rPr lang="en-US" sz="2000" dirty="0"/>
              <a:t> (Navigation, Site structure)</a:t>
            </a:r>
          </a:p>
          <a:p>
            <a:pPr lvl="1"/>
            <a:r>
              <a:rPr lang="en-US" sz="2000" dirty="0"/>
              <a:t>Visual appearance</a:t>
            </a:r>
          </a:p>
          <a:p>
            <a:pPr lvl="1"/>
            <a:r>
              <a:rPr lang="en-US" sz="2000" dirty="0"/>
              <a:t>Usability</a:t>
            </a:r>
          </a:p>
          <a:p>
            <a:r>
              <a:rPr lang="en-US" sz="2200" dirty="0"/>
              <a:t>Accessibility</a:t>
            </a:r>
          </a:p>
          <a:p>
            <a:pPr lvl="1"/>
            <a:r>
              <a:rPr lang="en-US" sz="2000" dirty="0"/>
              <a:t>Why important?</a:t>
            </a:r>
          </a:p>
          <a:p>
            <a:pPr lvl="1"/>
            <a:r>
              <a:rPr lang="en-US" sz="2000" dirty="0"/>
              <a:t>How eventuate it?</a:t>
            </a:r>
          </a:p>
          <a:p>
            <a:pPr marL="349250" lvl="1" indent="0">
              <a:buNone/>
            </a:pPr>
            <a:endParaRPr lang="en-US" sz="2000" dirty="0"/>
          </a:p>
        </p:txBody>
      </p:sp>
      <p:sp>
        <p:nvSpPr>
          <p:cNvPr id="4" name="Slide Number Placeholder 3">
            <a:extLst>
              <a:ext uri="{FF2B5EF4-FFF2-40B4-BE49-F238E27FC236}">
                <a16:creationId xmlns:a16="http://schemas.microsoft.com/office/drawing/2014/main" id="{3AD07CF3-CE8A-7847-91AF-8DF710A9373E}"/>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15</a:t>
            </a:fld>
            <a:endParaRPr lang="en-US" dirty="0"/>
          </a:p>
        </p:txBody>
      </p:sp>
    </p:spTree>
    <p:extLst>
      <p:ext uri="{BB962C8B-B14F-4D97-AF65-F5344CB8AC3E}">
        <p14:creationId xmlns:p14="http://schemas.microsoft.com/office/powerpoint/2010/main" val="37207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Lecture11: Dynamic Web Page solution</a:t>
            </a:r>
          </a:p>
        </p:txBody>
      </p:sp>
      <p:sp>
        <p:nvSpPr>
          <p:cNvPr id="5" name="Text Box 22"/>
          <p:cNvSpPr txBox="1">
            <a:spLocks noChangeArrowheads="1"/>
          </p:cNvSpPr>
          <p:nvPr/>
        </p:nvSpPr>
        <p:spPr bwMode="auto">
          <a:xfrm>
            <a:off x="986227" y="3260664"/>
            <a:ext cx="12818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br>
              <a:rPr lang="en-AU" altLang="ko-KR" sz="1100" b="1" dirty="0">
                <a:latin typeface="Arial" charset="0"/>
                <a:ea typeface="굴림" charset="-127"/>
              </a:rPr>
            </a:br>
            <a:r>
              <a:rPr lang="en-AU" altLang="ko-KR" sz="1100" b="1" dirty="0">
                <a:latin typeface="Arial" charset="0"/>
                <a:ea typeface="굴림" charset="-127"/>
              </a:rPr>
              <a:t>(Browser) </a:t>
            </a:r>
          </a:p>
        </p:txBody>
      </p:sp>
      <p:sp>
        <p:nvSpPr>
          <p:cNvPr id="6" name="Text Box 22"/>
          <p:cNvSpPr txBox="1">
            <a:spLocks noChangeArrowheads="1"/>
          </p:cNvSpPr>
          <p:nvPr/>
        </p:nvSpPr>
        <p:spPr bwMode="auto">
          <a:xfrm>
            <a:off x="5744012" y="3429941"/>
            <a:ext cx="97113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Web Server</a:t>
            </a:r>
          </a:p>
        </p:txBody>
      </p:sp>
      <p:pic>
        <p:nvPicPr>
          <p:cNvPr id="7" name="Picture 6"/>
          <p:cNvPicPr>
            <a:picLocks noChangeAspect="1"/>
          </p:cNvPicPr>
          <p:nvPr/>
        </p:nvPicPr>
        <p:blipFill>
          <a:blip r:embed="rId3"/>
          <a:stretch>
            <a:fillRect/>
          </a:stretch>
        </p:blipFill>
        <p:spPr>
          <a:xfrm flipH="1">
            <a:off x="5803586" y="1930436"/>
            <a:ext cx="911565" cy="1397733"/>
          </a:xfrm>
          <a:prstGeom prst="rect">
            <a:avLst/>
          </a:prstGeom>
          <a:noFill/>
          <a:ln>
            <a:noFill/>
          </a:ln>
        </p:spPr>
      </p:pic>
      <p:pic>
        <p:nvPicPr>
          <p:cNvPr id="8" name="Picture 7"/>
          <p:cNvPicPr>
            <a:picLocks noChangeAspect="1"/>
          </p:cNvPicPr>
          <p:nvPr/>
        </p:nvPicPr>
        <p:blipFill>
          <a:blip r:embed="rId4"/>
          <a:stretch>
            <a:fillRect/>
          </a:stretch>
        </p:blipFill>
        <p:spPr>
          <a:xfrm flipH="1">
            <a:off x="986227" y="1961188"/>
            <a:ext cx="1371599" cy="1366981"/>
          </a:xfrm>
          <a:prstGeom prst="rect">
            <a:avLst/>
          </a:prstGeom>
        </p:spPr>
      </p:pic>
      <p:cxnSp>
        <p:nvCxnSpPr>
          <p:cNvPr id="9" name="Straight Arrow Connector 8"/>
          <p:cNvCxnSpPr/>
          <p:nvPr/>
        </p:nvCxnSpPr>
        <p:spPr>
          <a:xfrm>
            <a:off x="2628208" y="2535724"/>
            <a:ext cx="270842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2558794" y="3221152"/>
            <a:ext cx="27778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6441442" y="3691551"/>
            <a:ext cx="1" cy="1089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flipV="1">
            <a:off x="6093121" y="3691551"/>
            <a:ext cx="1" cy="1089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5"/>
          <a:stretch>
            <a:fillRect/>
          </a:stretch>
        </p:blipFill>
        <p:spPr>
          <a:xfrm>
            <a:off x="5881975" y="4869160"/>
            <a:ext cx="797901" cy="1063868"/>
          </a:xfrm>
          <a:prstGeom prst="rect">
            <a:avLst/>
          </a:prstGeom>
        </p:spPr>
      </p:pic>
      <p:sp>
        <p:nvSpPr>
          <p:cNvPr id="14" name="Text Box 22"/>
          <p:cNvSpPr txBox="1">
            <a:spLocks noChangeArrowheads="1"/>
          </p:cNvSpPr>
          <p:nvPr/>
        </p:nvSpPr>
        <p:spPr bwMode="auto">
          <a:xfrm>
            <a:off x="5769144" y="5933028"/>
            <a:ext cx="10567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CGI Program</a:t>
            </a:r>
          </a:p>
        </p:txBody>
      </p:sp>
      <p:pic>
        <p:nvPicPr>
          <p:cNvPr id="15" name="Picture 14"/>
          <p:cNvPicPr>
            <a:picLocks noChangeAspect="1"/>
          </p:cNvPicPr>
          <p:nvPr/>
        </p:nvPicPr>
        <p:blipFill>
          <a:blip r:embed="rId6"/>
          <a:stretch>
            <a:fillRect/>
          </a:stretch>
        </p:blipFill>
        <p:spPr>
          <a:xfrm>
            <a:off x="7393774" y="4999038"/>
            <a:ext cx="974251" cy="1075284"/>
          </a:xfrm>
          <a:prstGeom prst="rect">
            <a:avLst/>
          </a:prstGeom>
        </p:spPr>
      </p:pic>
      <p:sp>
        <p:nvSpPr>
          <p:cNvPr id="16" name="Text Box 22"/>
          <p:cNvSpPr txBox="1">
            <a:spLocks noChangeArrowheads="1"/>
          </p:cNvSpPr>
          <p:nvPr/>
        </p:nvSpPr>
        <p:spPr bwMode="auto">
          <a:xfrm>
            <a:off x="7468788" y="5483054"/>
            <a:ext cx="81304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Database</a:t>
            </a:r>
          </a:p>
        </p:txBody>
      </p:sp>
      <p:cxnSp>
        <p:nvCxnSpPr>
          <p:cNvPr id="17" name="Straight Arrow Connector 16"/>
          <p:cNvCxnSpPr/>
          <p:nvPr/>
        </p:nvCxnSpPr>
        <p:spPr>
          <a:xfrm>
            <a:off x="6825844" y="5412101"/>
            <a:ext cx="56792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a:off x="6825845" y="5744664"/>
            <a:ext cx="567928"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Content Placeholder 2"/>
          <p:cNvSpPr>
            <a:spLocks noGrp="1"/>
          </p:cNvSpPr>
          <p:nvPr>
            <p:ph idx="1"/>
          </p:nvPr>
        </p:nvSpPr>
        <p:spPr>
          <a:xfrm>
            <a:off x="284164" y="4161175"/>
            <a:ext cx="4912336" cy="2239346"/>
          </a:xfrm>
          <a:ln>
            <a:solidFill>
              <a:srgbClr val="000000"/>
            </a:solidFill>
          </a:ln>
        </p:spPr>
        <p:txBody>
          <a:bodyPr>
            <a:normAutofit/>
          </a:bodyPr>
          <a:lstStyle/>
          <a:p>
            <a:r>
              <a:rPr lang="en-US" sz="1600" dirty="0">
                <a:solidFill>
                  <a:srgbClr val="000000"/>
                </a:solidFill>
              </a:rPr>
              <a:t>Web server send the request message to the CGI program in </a:t>
            </a:r>
            <a:r>
              <a:rPr lang="en-US" sz="1600" b="1" dirty="0">
                <a:solidFill>
                  <a:srgbClr val="000000"/>
                </a:solidFill>
              </a:rPr>
              <a:t>environment variables</a:t>
            </a:r>
          </a:p>
          <a:p>
            <a:r>
              <a:rPr lang="en-US" altLang="ko-KR" sz="1600" dirty="0"/>
              <a:t>the web server can send data to the child CGI process via the child's STDIN</a:t>
            </a:r>
          </a:p>
          <a:p>
            <a:r>
              <a:rPr lang="en-US" altLang="ko-KR" sz="1600" dirty="0"/>
              <a:t>the web server reads data that the child sends to its STDOUT, and passes this back to the web client</a:t>
            </a:r>
          </a:p>
          <a:p>
            <a:endParaRPr lang="en-US" sz="1600" b="1" dirty="0">
              <a:solidFill>
                <a:srgbClr val="000000"/>
              </a:solidFill>
            </a:endParaRPr>
          </a:p>
          <a:p>
            <a:endParaRPr lang="en-US" sz="1600" dirty="0">
              <a:solidFill>
                <a:srgbClr val="000000"/>
              </a:solidFill>
            </a:endParaRPr>
          </a:p>
        </p:txBody>
      </p:sp>
      <p:sp>
        <p:nvSpPr>
          <p:cNvPr id="20" name="Slide Number Placeholder 3">
            <a:extLst>
              <a:ext uri="{FF2B5EF4-FFF2-40B4-BE49-F238E27FC236}">
                <a16:creationId xmlns:a16="http://schemas.microsoft.com/office/drawing/2014/main" id="{CBFAB5E2-8A21-9C4C-AF92-307AA96FD12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16</a:t>
            </a:fld>
            <a:endParaRPr lang="en-US" dirty="0"/>
          </a:p>
        </p:txBody>
      </p:sp>
    </p:spTree>
    <p:extLst>
      <p:ext uri="{BB962C8B-B14F-4D97-AF65-F5344CB8AC3E}">
        <p14:creationId xmlns:p14="http://schemas.microsoft.com/office/powerpoint/2010/main" val="118296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12: Code Management :MVC</a:t>
            </a:r>
          </a:p>
        </p:txBody>
      </p:sp>
      <p:sp>
        <p:nvSpPr>
          <p:cNvPr id="4" name="Rectangle 3"/>
          <p:cNvSpPr/>
          <p:nvPr/>
        </p:nvSpPr>
        <p:spPr>
          <a:xfrm>
            <a:off x="6382839" y="4094327"/>
            <a:ext cx="1871408" cy="902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View</a:t>
            </a:r>
            <a:endParaRPr lang="en-US" dirty="0"/>
          </a:p>
        </p:txBody>
      </p:sp>
      <p:sp>
        <p:nvSpPr>
          <p:cNvPr id="5" name="Rectangle 4"/>
          <p:cNvSpPr/>
          <p:nvPr/>
        </p:nvSpPr>
        <p:spPr>
          <a:xfrm>
            <a:off x="952414" y="4094328"/>
            <a:ext cx="1871408" cy="902422"/>
          </a:xfrm>
          <a:prstGeom prst="rect">
            <a:avLst/>
          </a:prstGeom>
          <a:solidFill>
            <a:srgbClr val="008000"/>
          </a:solidFill>
          <a:ln>
            <a:solidFill>
              <a:srgbClr val="00008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Model</a:t>
            </a:r>
          </a:p>
        </p:txBody>
      </p:sp>
      <p:sp>
        <p:nvSpPr>
          <p:cNvPr id="6" name="Rectangle 5"/>
          <p:cNvSpPr/>
          <p:nvPr/>
        </p:nvSpPr>
        <p:spPr>
          <a:xfrm>
            <a:off x="3664884" y="4094328"/>
            <a:ext cx="1871408" cy="9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Controller</a:t>
            </a:r>
            <a:endParaRPr lang="en-US" dirty="0"/>
          </a:p>
        </p:txBody>
      </p:sp>
      <p:pic>
        <p:nvPicPr>
          <p:cNvPr id="7" name="Picture 6"/>
          <p:cNvPicPr>
            <a:picLocks noChangeAspect="1"/>
          </p:cNvPicPr>
          <p:nvPr/>
        </p:nvPicPr>
        <p:blipFill>
          <a:blip r:embed="rId3"/>
          <a:stretch>
            <a:fillRect/>
          </a:stretch>
        </p:blipFill>
        <p:spPr>
          <a:xfrm>
            <a:off x="1241772" y="5431252"/>
            <a:ext cx="1292692" cy="1426748"/>
          </a:xfrm>
          <a:prstGeom prst="rect">
            <a:avLst/>
          </a:prstGeom>
        </p:spPr>
      </p:pic>
      <p:cxnSp>
        <p:nvCxnSpPr>
          <p:cNvPr id="8" name="Straight Arrow Connector 7"/>
          <p:cNvCxnSpPr>
            <a:stCxn id="5" idx="2"/>
          </p:cNvCxnSpPr>
          <p:nvPr/>
        </p:nvCxnSpPr>
        <p:spPr>
          <a:xfrm>
            <a:off x="1888118" y="4996750"/>
            <a:ext cx="0" cy="668463"/>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sp>
        <p:nvSpPr>
          <p:cNvPr id="9" name="Text Box 22"/>
          <p:cNvSpPr txBox="1">
            <a:spLocks noChangeArrowheads="1"/>
          </p:cNvSpPr>
          <p:nvPr/>
        </p:nvSpPr>
        <p:spPr bwMode="auto">
          <a:xfrm>
            <a:off x="1323338" y="6021288"/>
            <a:ext cx="12111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b="1" dirty="0">
                <a:latin typeface="Arial" charset="0"/>
                <a:ea typeface="굴림" charset="-127"/>
              </a:rPr>
              <a:t>Database</a:t>
            </a:r>
            <a:endParaRPr lang="en-AU" altLang="ko-KR" sz="1100" b="1" dirty="0">
              <a:latin typeface="Arial" charset="0"/>
              <a:ea typeface="굴림" charset="-127"/>
            </a:endParaRPr>
          </a:p>
        </p:txBody>
      </p:sp>
      <p:pic>
        <p:nvPicPr>
          <p:cNvPr id="10" name="Picture 9"/>
          <p:cNvPicPr>
            <a:picLocks noChangeAspect="1"/>
          </p:cNvPicPr>
          <p:nvPr/>
        </p:nvPicPr>
        <p:blipFill>
          <a:blip r:embed="rId4"/>
          <a:stretch>
            <a:fillRect/>
          </a:stretch>
        </p:blipFill>
        <p:spPr>
          <a:xfrm>
            <a:off x="3660707" y="2107480"/>
            <a:ext cx="1875585" cy="1390359"/>
          </a:xfrm>
          <a:prstGeom prst="rect">
            <a:avLst/>
          </a:prstGeom>
          <a:ln w="28575" cmpd="sng">
            <a:solidFill>
              <a:srgbClr val="000000"/>
            </a:solidFill>
          </a:ln>
        </p:spPr>
      </p:pic>
      <p:sp>
        <p:nvSpPr>
          <p:cNvPr id="11" name="TextBox 10"/>
          <p:cNvSpPr txBox="1"/>
          <p:nvPr/>
        </p:nvSpPr>
        <p:spPr>
          <a:xfrm>
            <a:off x="4028364" y="1738148"/>
            <a:ext cx="1071202" cy="400110"/>
          </a:xfrm>
          <a:prstGeom prst="rect">
            <a:avLst/>
          </a:prstGeom>
          <a:noFill/>
        </p:spPr>
        <p:txBody>
          <a:bodyPr wrap="none" rtlCol="0">
            <a:spAutoFit/>
          </a:bodyPr>
          <a:lstStyle/>
          <a:p>
            <a:r>
              <a:rPr lang="en-US" sz="2000" b="1" dirty="0"/>
              <a:t>Browser</a:t>
            </a:r>
            <a:endParaRPr lang="en-US" b="1" dirty="0"/>
          </a:p>
        </p:txBody>
      </p:sp>
      <p:cxnSp>
        <p:nvCxnSpPr>
          <p:cNvPr id="12" name="Straight Arrow Connector 11"/>
          <p:cNvCxnSpPr>
            <a:stCxn id="10" idx="2"/>
            <a:endCxn id="6" idx="0"/>
          </p:cNvCxnSpPr>
          <p:nvPr/>
        </p:nvCxnSpPr>
        <p:spPr>
          <a:xfrm>
            <a:off x="4598500" y="3497839"/>
            <a:ext cx="2088" cy="596489"/>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3"/>
            <a:endCxn id="6" idx="1"/>
          </p:cNvCxnSpPr>
          <p:nvPr/>
        </p:nvCxnSpPr>
        <p:spPr>
          <a:xfrm>
            <a:off x="2823822" y="4545539"/>
            <a:ext cx="841062" cy="1"/>
          </a:xfrm>
          <a:prstGeom prst="straightConnector1">
            <a:avLst/>
          </a:prstGeom>
          <a:ln w="38100" cmpd="sng">
            <a:headEnd type="arrow"/>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6" idx="3"/>
            <a:endCxn id="4" idx="1"/>
          </p:cNvCxnSpPr>
          <p:nvPr/>
        </p:nvCxnSpPr>
        <p:spPr>
          <a:xfrm flipV="1">
            <a:off x="5536292" y="4545539"/>
            <a:ext cx="846547" cy="1"/>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5" name="Elbow Connector 14"/>
          <p:cNvCxnSpPr>
            <a:stCxn id="4" idx="0"/>
            <a:endCxn id="10" idx="3"/>
          </p:cNvCxnSpPr>
          <p:nvPr/>
        </p:nvCxnSpPr>
        <p:spPr>
          <a:xfrm rot="16200000" flipV="1">
            <a:off x="5781585" y="2557368"/>
            <a:ext cx="1291667" cy="1782251"/>
          </a:xfrm>
          <a:prstGeom prst="bentConnector2">
            <a:avLst/>
          </a:prstGeom>
          <a:ln w="38100" cmpd="sng">
            <a:solidFill>
              <a:srgbClr val="000000"/>
            </a:solidFill>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1403648" y="5013176"/>
            <a:ext cx="1116161" cy="400110"/>
          </a:xfrm>
          <a:prstGeom prst="rect">
            <a:avLst/>
          </a:prstGeom>
          <a:noFill/>
        </p:spPr>
        <p:txBody>
          <a:bodyPr wrap="none" rtlCol="0">
            <a:spAutoFit/>
          </a:bodyPr>
          <a:lstStyle/>
          <a:p>
            <a:r>
              <a:rPr lang="en-AU" sz="2000" b="1" dirty="0"/>
              <a:t>The data</a:t>
            </a:r>
            <a:endParaRPr lang="en-US" sz="2000" b="1" dirty="0"/>
          </a:p>
        </p:txBody>
      </p:sp>
      <p:sp>
        <p:nvSpPr>
          <p:cNvPr id="17" name="TextBox 16"/>
          <p:cNvSpPr txBox="1"/>
          <p:nvPr/>
        </p:nvSpPr>
        <p:spPr>
          <a:xfrm>
            <a:off x="3725080" y="4997493"/>
            <a:ext cx="1811213" cy="400110"/>
          </a:xfrm>
          <a:prstGeom prst="rect">
            <a:avLst/>
          </a:prstGeom>
          <a:noFill/>
        </p:spPr>
        <p:txBody>
          <a:bodyPr wrap="none" rtlCol="0">
            <a:spAutoFit/>
          </a:bodyPr>
          <a:lstStyle/>
          <a:p>
            <a:r>
              <a:rPr lang="en-AU" sz="2000" b="1" dirty="0"/>
              <a:t>The Interaction</a:t>
            </a:r>
            <a:endParaRPr lang="en-US" sz="2000" b="1" dirty="0"/>
          </a:p>
        </p:txBody>
      </p:sp>
      <p:sp>
        <p:nvSpPr>
          <p:cNvPr id="18" name="TextBox 17"/>
          <p:cNvSpPr txBox="1"/>
          <p:nvPr/>
        </p:nvSpPr>
        <p:spPr>
          <a:xfrm>
            <a:off x="6882442" y="4997493"/>
            <a:ext cx="872204" cy="400110"/>
          </a:xfrm>
          <a:prstGeom prst="rect">
            <a:avLst/>
          </a:prstGeom>
          <a:noFill/>
        </p:spPr>
        <p:txBody>
          <a:bodyPr wrap="none" rtlCol="0">
            <a:spAutoFit/>
          </a:bodyPr>
          <a:lstStyle/>
          <a:p>
            <a:r>
              <a:rPr lang="en-AU" sz="2000" b="1" dirty="0"/>
              <a:t>The UI</a:t>
            </a:r>
            <a:endParaRPr lang="en-US" sz="2000" b="1" dirty="0"/>
          </a:p>
        </p:txBody>
      </p:sp>
      <p:sp>
        <p:nvSpPr>
          <p:cNvPr id="19" name="Slide Number Placeholder 3">
            <a:extLst>
              <a:ext uri="{FF2B5EF4-FFF2-40B4-BE49-F238E27FC236}">
                <a16:creationId xmlns:a16="http://schemas.microsoft.com/office/drawing/2014/main" id="{E46A2D21-D151-8F4D-88CE-B98A4828637F}"/>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17</a:t>
            </a:fld>
            <a:endParaRPr lang="en-US" dirty="0"/>
          </a:p>
        </p:txBody>
      </p:sp>
    </p:spTree>
    <p:extLst>
      <p:ext uri="{BB962C8B-B14F-4D97-AF65-F5344CB8AC3E}">
        <p14:creationId xmlns:p14="http://schemas.microsoft.com/office/powerpoint/2010/main" val="183745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26C6-0191-7647-A8CA-75DBBA779CF4}"/>
              </a:ext>
            </a:extLst>
          </p:cNvPr>
          <p:cNvSpPr>
            <a:spLocks noGrp="1"/>
          </p:cNvSpPr>
          <p:nvPr>
            <p:ph type="title"/>
          </p:nvPr>
        </p:nvSpPr>
        <p:spPr/>
        <p:txBody>
          <a:bodyPr/>
          <a:lstStyle/>
          <a:p>
            <a:r>
              <a:rPr lang="en-US" dirty="0"/>
              <a:t>EXAM</a:t>
            </a:r>
          </a:p>
        </p:txBody>
      </p:sp>
      <p:sp>
        <p:nvSpPr>
          <p:cNvPr id="3" name="Text Placeholder 2">
            <a:extLst>
              <a:ext uri="{FF2B5EF4-FFF2-40B4-BE49-F238E27FC236}">
                <a16:creationId xmlns:a16="http://schemas.microsoft.com/office/drawing/2014/main" id="{A234062C-12B1-CE44-A267-EAD8F6EC0ECC}"/>
              </a:ext>
            </a:extLst>
          </p:cNvPr>
          <p:cNvSpPr>
            <a:spLocks noGrp="1"/>
          </p:cNvSpPr>
          <p:nvPr>
            <p:ph type="body" idx="1"/>
          </p:nvPr>
        </p:nvSpPr>
        <p:spPr/>
        <p:txBody>
          <a:bodyPr/>
          <a:lstStyle/>
          <a:p>
            <a:r>
              <a:rPr lang="en-US" dirty="0"/>
              <a:t>15 June 2018</a:t>
            </a:r>
          </a:p>
        </p:txBody>
      </p:sp>
      <p:sp>
        <p:nvSpPr>
          <p:cNvPr id="4" name="Slide Number Placeholder 3">
            <a:extLst>
              <a:ext uri="{FF2B5EF4-FFF2-40B4-BE49-F238E27FC236}">
                <a16:creationId xmlns:a16="http://schemas.microsoft.com/office/drawing/2014/main" id="{29500862-9BB1-0B44-8FF3-4EE03755D0C6}"/>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18</a:t>
            </a:fld>
            <a:endParaRPr lang="en-US" dirty="0"/>
          </a:p>
        </p:txBody>
      </p:sp>
    </p:spTree>
    <p:extLst>
      <p:ext uri="{BB962C8B-B14F-4D97-AF65-F5344CB8AC3E}">
        <p14:creationId xmlns:p14="http://schemas.microsoft.com/office/powerpoint/2010/main" val="370808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Preparation</a:t>
            </a:r>
          </a:p>
        </p:txBody>
      </p:sp>
      <p:sp>
        <p:nvSpPr>
          <p:cNvPr id="3" name="Content Placeholder 2"/>
          <p:cNvSpPr>
            <a:spLocks noGrp="1"/>
          </p:cNvSpPr>
          <p:nvPr>
            <p:ph idx="1"/>
          </p:nvPr>
        </p:nvSpPr>
        <p:spPr>
          <a:xfrm>
            <a:off x="638828" y="2725550"/>
            <a:ext cx="8379912" cy="3587568"/>
          </a:xfrm>
        </p:spPr>
        <p:txBody>
          <a:bodyPr/>
          <a:lstStyle/>
          <a:p>
            <a:r>
              <a:rPr lang="en-US" sz="2400" dirty="0"/>
              <a:t>All the examinable material has now been covered!</a:t>
            </a:r>
          </a:p>
          <a:p>
            <a:r>
              <a:rPr lang="en-US" sz="2400" dirty="0"/>
              <a:t>In-semester assessment</a:t>
            </a:r>
          </a:p>
          <a:p>
            <a:pPr lvl="1"/>
            <a:r>
              <a:rPr lang="en-AU" sz="2000" dirty="0"/>
              <a:t>Assignment 1 + Assignment 2 + Tutorial works = 50% of unit marks</a:t>
            </a:r>
          </a:p>
          <a:p>
            <a:r>
              <a:rPr lang="en-AU" sz="2400" dirty="0"/>
              <a:t>Examination = 50% of unit marks</a:t>
            </a:r>
          </a:p>
          <a:p>
            <a:pPr lvl="1"/>
            <a:r>
              <a:rPr lang="en-AU" sz="2000" dirty="0"/>
              <a:t>Preparation – structure of the exam</a:t>
            </a:r>
          </a:p>
          <a:p>
            <a:pPr lvl="1"/>
            <a:r>
              <a:rPr lang="en-AU" sz="2000" dirty="0"/>
              <a:t>Lecture notes, self-studies, and tutorials</a:t>
            </a:r>
          </a:p>
        </p:txBody>
      </p:sp>
      <p:sp>
        <p:nvSpPr>
          <p:cNvPr id="4" name="Slide Number Placeholder 3">
            <a:extLst>
              <a:ext uri="{FF2B5EF4-FFF2-40B4-BE49-F238E27FC236}">
                <a16:creationId xmlns:a16="http://schemas.microsoft.com/office/drawing/2014/main" id="{44D5DA9C-A56D-244F-B074-BE5A99F2342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19</a:t>
            </a:fld>
            <a:endParaRPr lang="en-US" dirty="0"/>
          </a:p>
        </p:txBody>
      </p:sp>
    </p:spTree>
    <p:extLst>
      <p:ext uri="{BB962C8B-B14F-4D97-AF65-F5344CB8AC3E}">
        <p14:creationId xmlns:p14="http://schemas.microsoft.com/office/powerpoint/2010/main" val="384551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4" name="Rectangle 3"/>
          <p:cNvSpPr/>
          <p:nvPr/>
        </p:nvSpPr>
        <p:spPr>
          <a:xfrm>
            <a:off x="2862826" y="2155674"/>
            <a:ext cx="3435785" cy="4421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Secure Web Programming</a:t>
            </a:r>
          </a:p>
        </p:txBody>
      </p:sp>
      <p:sp>
        <p:nvSpPr>
          <p:cNvPr id="5" name="Rectangle 4"/>
          <p:cNvSpPr/>
          <p:nvPr/>
        </p:nvSpPr>
        <p:spPr>
          <a:xfrm>
            <a:off x="450758" y="3182731"/>
            <a:ext cx="2540148" cy="3488910"/>
          </a:xfrm>
          <a:prstGeom prst="rect">
            <a:avLst/>
          </a:prstGeom>
          <a:ln>
            <a:solidFill>
              <a:srgbClr val="66006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6221624" y="3182730"/>
            <a:ext cx="2636626" cy="3488911"/>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p>
        </p:txBody>
      </p:sp>
      <p:sp>
        <p:nvSpPr>
          <p:cNvPr id="7" name="Rectangle 6"/>
          <p:cNvSpPr/>
          <p:nvPr/>
        </p:nvSpPr>
        <p:spPr>
          <a:xfrm>
            <a:off x="3310645" y="3182731"/>
            <a:ext cx="2540148" cy="348891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a:stCxn id="4" idx="1"/>
            <a:endCxn id="5" idx="0"/>
          </p:cNvCxnSpPr>
          <p:nvPr/>
        </p:nvCxnSpPr>
        <p:spPr>
          <a:xfrm flipH="1">
            <a:off x="1720832" y="2376773"/>
            <a:ext cx="1141994" cy="80595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2"/>
            <a:endCxn id="7" idx="0"/>
          </p:cNvCxnSpPr>
          <p:nvPr/>
        </p:nvCxnSpPr>
        <p:spPr>
          <a:xfrm>
            <a:off x="4580719" y="2597871"/>
            <a:ext cx="0" cy="584860"/>
          </a:xfrm>
          <a:prstGeom prst="line">
            <a:avLst/>
          </a:prstGeom>
          <a:ln>
            <a:solidFill>
              <a:srgbClr val="3C8C9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3"/>
            <a:endCxn id="6" idx="0"/>
          </p:cNvCxnSpPr>
          <p:nvPr/>
        </p:nvCxnSpPr>
        <p:spPr>
          <a:xfrm>
            <a:off x="6298611" y="2376773"/>
            <a:ext cx="1241326" cy="80595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38750"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300" dirty="0"/>
              <a:t>HTTP Protocols, Storage</a:t>
            </a:r>
          </a:p>
        </p:txBody>
      </p:sp>
      <p:sp>
        <p:nvSpPr>
          <p:cNvPr id="13" name="Rectangle 12"/>
          <p:cNvSpPr/>
          <p:nvPr/>
        </p:nvSpPr>
        <p:spPr>
          <a:xfrm>
            <a:off x="3438750" y="4387352"/>
            <a:ext cx="2267427" cy="665290"/>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Security Issues and Technologies</a:t>
            </a:r>
            <a:endParaRPr lang="en-US" sz="2400" dirty="0"/>
          </a:p>
        </p:txBody>
      </p:sp>
      <p:sp>
        <p:nvSpPr>
          <p:cNvPr id="15" name="Rectangle 14"/>
          <p:cNvSpPr/>
          <p:nvPr/>
        </p:nvSpPr>
        <p:spPr>
          <a:xfrm>
            <a:off x="3438750" y="5209100"/>
            <a:ext cx="2267427" cy="6093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Secure Programming and Users</a:t>
            </a:r>
            <a:endParaRPr lang="en-US" sz="2400" dirty="0"/>
          </a:p>
        </p:txBody>
      </p:sp>
      <p:sp>
        <p:nvSpPr>
          <p:cNvPr id="17" name="Rectangle 16"/>
          <p:cNvSpPr/>
          <p:nvPr/>
        </p:nvSpPr>
        <p:spPr>
          <a:xfrm>
            <a:off x="6374024" y="4425452"/>
            <a:ext cx="2267427" cy="581056"/>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400" dirty="0"/>
              <a:t>Session management</a:t>
            </a:r>
          </a:p>
        </p:txBody>
      </p:sp>
      <p:sp>
        <p:nvSpPr>
          <p:cNvPr id="19" name="Rectangle 18"/>
          <p:cNvSpPr/>
          <p:nvPr/>
        </p:nvSpPr>
        <p:spPr>
          <a:xfrm>
            <a:off x="6359863"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Advanced Web Applications</a:t>
            </a:r>
            <a:endParaRPr lang="en-US" sz="2400" dirty="0"/>
          </a:p>
        </p:txBody>
      </p:sp>
      <p:sp>
        <p:nvSpPr>
          <p:cNvPr id="21" name="Rectangle 20"/>
          <p:cNvSpPr/>
          <p:nvPr/>
        </p:nvSpPr>
        <p:spPr>
          <a:xfrm>
            <a:off x="6374024" y="5209100"/>
            <a:ext cx="2267427" cy="7032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Common Gateway Interface</a:t>
            </a:r>
          </a:p>
          <a:p>
            <a:endParaRPr lang="en-US" sz="1200" dirty="0"/>
          </a:p>
        </p:txBody>
      </p:sp>
      <p:sp>
        <p:nvSpPr>
          <p:cNvPr id="23" name="Rectangle 22"/>
          <p:cNvSpPr/>
          <p:nvPr/>
        </p:nvSpPr>
        <p:spPr>
          <a:xfrm>
            <a:off x="6359863" y="6051823"/>
            <a:ext cx="2281588" cy="4698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  Advanced Security Issues</a:t>
            </a:r>
            <a:endParaRPr lang="en-US" sz="2400" dirty="0"/>
          </a:p>
        </p:txBody>
      </p:sp>
      <p:sp>
        <p:nvSpPr>
          <p:cNvPr id="25" name="Rectangle 24"/>
          <p:cNvSpPr/>
          <p:nvPr/>
        </p:nvSpPr>
        <p:spPr>
          <a:xfrm>
            <a:off x="7652138" y="2333400"/>
            <a:ext cx="975152" cy="419245"/>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1200" dirty="0"/>
              <a:t>Review</a:t>
            </a:r>
            <a:endParaRPr lang="en-US" sz="2400" dirty="0"/>
          </a:p>
        </p:txBody>
      </p:sp>
      <p:sp>
        <p:nvSpPr>
          <p:cNvPr id="26" name="TextBox 25"/>
          <p:cNvSpPr txBox="1"/>
          <p:nvPr/>
        </p:nvSpPr>
        <p:spPr>
          <a:xfrm>
            <a:off x="7737491" y="2201877"/>
            <a:ext cx="889799" cy="276999"/>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solidFill>
                  <a:srgbClr val="000000"/>
                </a:solidFill>
              </a:rPr>
              <a:t>Week13</a:t>
            </a:r>
          </a:p>
        </p:txBody>
      </p:sp>
      <p:sp>
        <p:nvSpPr>
          <p:cNvPr id="27" name="Rectangle 26"/>
          <p:cNvSpPr/>
          <p:nvPr/>
        </p:nvSpPr>
        <p:spPr>
          <a:xfrm>
            <a:off x="7533745" y="2062625"/>
            <a:ext cx="1228027" cy="803613"/>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 </a:t>
            </a:r>
          </a:p>
        </p:txBody>
      </p:sp>
      <p:sp>
        <p:nvSpPr>
          <p:cNvPr id="28" name="Rectangle 27"/>
          <p:cNvSpPr/>
          <p:nvPr/>
        </p:nvSpPr>
        <p:spPr>
          <a:xfrm>
            <a:off x="603159" y="3680059"/>
            <a:ext cx="2261248"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300" dirty="0"/>
              <a:t>Fundamentals – protocol, CS model, etc. </a:t>
            </a:r>
          </a:p>
        </p:txBody>
      </p:sp>
      <p:sp>
        <p:nvSpPr>
          <p:cNvPr id="30" name="Rectangle 29"/>
          <p:cNvSpPr/>
          <p:nvPr/>
        </p:nvSpPr>
        <p:spPr>
          <a:xfrm>
            <a:off x="603158" y="4312842"/>
            <a:ext cx="2267427" cy="66969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Human</a:t>
            </a:r>
            <a:r>
              <a:rPr lang="en-US" sz="2400" dirty="0"/>
              <a:t> </a:t>
            </a:r>
            <a:r>
              <a:rPr lang="en-US" sz="1200" dirty="0"/>
              <a:t>Computer Interaction with Web Page Design</a:t>
            </a:r>
          </a:p>
        </p:txBody>
      </p:sp>
      <p:sp>
        <p:nvSpPr>
          <p:cNvPr id="32" name="Rectangle 31"/>
          <p:cNvSpPr/>
          <p:nvPr/>
        </p:nvSpPr>
        <p:spPr>
          <a:xfrm>
            <a:off x="603158" y="5103412"/>
            <a:ext cx="2267427" cy="7004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Client-side Scripting Language and Document Object Model</a:t>
            </a:r>
          </a:p>
        </p:txBody>
      </p:sp>
      <p:sp>
        <p:nvSpPr>
          <p:cNvPr id="34" name="Rectangle 33"/>
          <p:cNvSpPr/>
          <p:nvPr/>
        </p:nvSpPr>
        <p:spPr>
          <a:xfrm>
            <a:off x="603158" y="5912322"/>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Server-side Scripting Language and Privilege configuration</a:t>
            </a:r>
            <a:endParaRPr lang="en-US" sz="2400" dirty="0"/>
          </a:p>
        </p:txBody>
      </p:sp>
      <p:sp>
        <p:nvSpPr>
          <p:cNvPr id="36" name="TextBox 35"/>
          <p:cNvSpPr txBox="1"/>
          <p:nvPr/>
        </p:nvSpPr>
        <p:spPr>
          <a:xfrm>
            <a:off x="603158" y="3272325"/>
            <a:ext cx="2261249" cy="292388"/>
          </a:xfrm>
          <a:prstGeom prst="rect">
            <a:avLst/>
          </a:prstGeom>
          <a:solidFill>
            <a:schemeClr val="accent3">
              <a:lumMod val="85000"/>
            </a:schemeClr>
          </a:solidFill>
          <a:ln w="38100" cmpd="sng">
            <a:solidFill>
              <a:srgbClr val="660066"/>
            </a:solidFill>
          </a:ln>
        </p:spPr>
        <p:txBody>
          <a:bodyPr wrap="square" rtlCol="0">
            <a:spAutoFit/>
          </a:bodyPr>
          <a:lstStyle/>
          <a:p>
            <a:pPr algn="ctr"/>
            <a:r>
              <a:rPr lang="en-US" sz="1300" b="1" dirty="0">
                <a:latin typeface="+mj-lt"/>
              </a:rPr>
              <a:t>Basic Web Programming</a:t>
            </a:r>
          </a:p>
        </p:txBody>
      </p:sp>
      <p:sp>
        <p:nvSpPr>
          <p:cNvPr id="37" name="TextBox 36"/>
          <p:cNvSpPr txBox="1"/>
          <p:nvPr/>
        </p:nvSpPr>
        <p:spPr>
          <a:xfrm>
            <a:off x="3475360" y="3279862"/>
            <a:ext cx="2231271" cy="307777"/>
          </a:xfrm>
          <a:prstGeom prst="rect">
            <a:avLst/>
          </a:prstGeom>
          <a:solidFill>
            <a:schemeClr val="accent1">
              <a:lumMod val="90000"/>
            </a:schemeClr>
          </a:solidFill>
          <a:ln w="38100" cmpd="sng">
            <a:solidFill>
              <a:schemeClr val="accent1">
                <a:lumMod val="50000"/>
              </a:schemeClr>
            </a:solidFill>
          </a:ln>
        </p:spPr>
        <p:txBody>
          <a:bodyPr wrap="square" rtlCol="0">
            <a:spAutoFit/>
          </a:bodyPr>
          <a:lstStyle/>
          <a:p>
            <a:pPr algn="ctr"/>
            <a:r>
              <a:rPr lang="en-US" sz="1400" b="1" dirty="0">
                <a:latin typeface="+mj-lt"/>
              </a:rPr>
              <a:t>Web Security</a:t>
            </a:r>
          </a:p>
        </p:txBody>
      </p:sp>
      <p:sp>
        <p:nvSpPr>
          <p:cNvPr id="38" name="TextBox 37"/>
          <p:cNvSpPr txBox="1"/>
          <p:nvPr/>
        </p:nvSpPr>
        <p:spPr>
          <a:xfrm>
            <a:off x="6300192" y="3272326"/>
            <a:ext cx="2461580" cy="292388"/>
          </a:xfrm>
          <a:prstGeom prst="rect">
            <a:avLst/>
          </a:prstGeom>
          <a:solidFill>
            <a:srgbClr val="20E45C"/>
          </a:solidFill>
          <a:ln w="38100" cmpd="sng">
            <a:solidFill>
              <a:srgbClr val="008000"/>
            </a:solidFill>
          </a:ln>
        </p:spPr>
        <p:txBody>
          <a:bodyPr wrap="square" rtlCol="0">
            <a:spAutoFit/>
          </a:bodyPr>
          <a:lstStyle/>
          <a:p>
            <a:pPr algn="ctr"/>
            <a:r>
              <a:rPr lang="en-US" sz="1300" b="1" dirty="0">
                <a:latin typeface="+mj-lt"/>
              </a:rPr>
              <a:t>Adv. Web Programming</a:t>
            </a:r>
          </a:p>
        </p:txBody>
      </p:sp>
      <p:sp>
        <p:nvSpPr>
          <p:cNvPr id="39" name="Rectangle 38"/>
          <p:cNvSpPr/>
          <p:nvPr/>
        </p:nvSpPr>
        <p:spPr>
          <a:xfrm>
            <a:off x="3438749" y="5912323"/>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solidFill>
                  <a:schemeClr val="tx1"/>
                </a:solidFill>
              </a:rPr>
              <a:t>Encryption and Authentication</a:t>
            </a:r>
          </a:p>
        </p:txBody>
      </p:sp>
      <p:sp>
        <p:nvSpPr>
          <p:cNvPr id="31" name="Slide Number Placeholder 3">
            <a:extLst>
              <a:ext uri="{FF2B5EF4-FFF2-40B4-BE49-F238E27FC236}">
                <a16:creationId xmlns:a16="http://schemas.microsoft.com/office/drawing/2014/main" id="{499F3C7D-577B-D740-BA03-2EF0B5367E0E}"/>
              </a:ext>
            </a:extLst>
          </p:cNvPr>
          <p:cNvSpPr>
            <a:spLocks noGrp="1"/>
          </p:cNvSpPr>
          <p:nvPr>
            <p:ph type="sldNum" sz="quarter" idx="12"/>
          </p:nvPr>
        </p:nvSpPr>
        <p:spPr>
          <a:xfrm>
            <a:off x="7678616" y="295730"/>
            <a:ext cx="791308" cy="767687"/>
          </a:xfrm>
        </p:spPr>
        <p:txBody>
          <a:bodyPr/>
          <a:lstStyle/>
          <a:p>
            <a:fld id="{5FD889E0-CAB2-4699-909D-B9A88D47ACBE}" type="slidenum">
              <a:rPr lang="en-US" smtClean="0"/>
              <a:t>2</a:t>
            </a:fld>
            <a:endParaRPr lang="en-US" dirty="0"/>
          </a:p>
        </p:txBody>
      </p:sp>
      <p:sp>
        <p:nvSpPr>
          <p:cNvPr id="29" name="Rectangle 28">
            <a:extLst>
              <a:ext uri="{FF2B5EF4-FFF2-40B4-BE49-F238E27FC236}">
                <a16:creationId xmlns:a16="http://schemas.microsoft.com/office/drawing/2014/main" id="{7974A59B-1FA5-6B4A-8167-54F85FAB549B}"/>
              </a:ext>
            </a:extLst>
          </p:cNvPr>
          <p:cNvSpPr/>
          <p:nvPr/>
        </p:nvSpPr>
        <p:spPr>
          <a:xfrm>
            <a:off x="7540189" y="2036322"/>
            <a:ext cx="1221331" cy="905755"/>
          </a:xfrm>
          <a:prstGeom prst="rect">
            <a:avLst/>
          </a:prstGeom>
          <a:solidFill>
            <a:schemeClr val="accent1"/>
          </a:solidFill>
          <a:ln w="38100" cmpd="sng">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 </a:t>
            </a:r>
          </a:p>
        </p:txBody>
      </p:sp>
      <p:sp>
        <p:nvSpPr>
          <p:cNvPr id="33" name="Rectangle 32">
            <a:extLst>
              <a:ext uri="{FF2B5EF4-FFF2-40B4-BE49-F238E27FC236}">
                <a16:creationId xmlns:a16="http://schemas.microsoft.com/office/drawing/2014/main" id="{216B4C55-DFA5-A041-A79C-5B6035E61038}"/>
              </a:ext>
            </a:extLst>
          </p:cNvPr>
          <p:cNvSpPr/>
          <p:nvPr/>
        </p:nvSpPr>
        <p:spPr>
          <a:xfrm>
            <a:off x="7684206" y="2551951"/>
            <a:ext cx="936864" cy="305026"/>
          </a:xfrm>
          <a:prstGeom prst="rect">
            <a:avLst/>
          </a:prstGeom>
          <a:solidFill>
            <a:schemeClr val="accent4"/>
          </a:solidFill>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solidFill>
                  <a:schemeClr val="bg1"/>
                </a:solidFill>
              </a:rPr>
              <a:t>Review</a:t>
            </a:r>
          </a:p>
        </p:txBody>
      </p:sp>
      <p:sp>
        <p:nvSpPr>
          <p:cNvPr id="35" name="TextBox 34">
            <a:extLst>
              <a:ext uri="{FF2B5EF4-FFF2-40B4-BE49-F238E27FC236}">
                <a16:creationId xmlns:a16="http://schemas.microsoft.com/office/drawing/2014/main" id="{C07CC23E-D155-8146-9404-278C00C26B4E}"/>
              </a:ext>
            </a:extLst>
          </p:cNvPr>
          <p:cNvSpPr txBox="1"/>
          <p:nvPr/>
        </p:nvSpPr>
        <p:spPr>
          <a:xfrm>
            <a:off x="7746372" y="2190209"/>
            <a:ext cx="808963" cy="276999"/>
          </a:xfrm>
          <a:prstGeom prst="rect">
            <a:avLst/>
          </a:prstGeom>
          <a:solidFill>
            <a:schemeClr val="accent4"/>
          </a:solidFill>
          <a:ln w="127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solidFill>
                  <a:srgbClr val="FFFFFF"/>
                </a:solidFill>
              </a:rPr>
              <a:t>Week13</a:t>
            </a:r>
          </a:p>
        </p:txBody>
      </p:sp>
    </p:spTree>
    <p:extLst>
      <p:ext uri="{BB962C8B-B14F-4D97-AF65-F5344CB8AC3E}">
        <p14:creationId xmlns:p14="http://schemas.microsoft.com/office/powerpoint/2010/main" val="13107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7"/>
                                        </p:tgtEl>
                                        <p:attrNameLst>
                                          <p:attrName>fillcolor</p:attrName>
                                        </p:attrNameLst>
                                      </p:cBhvr>
                                      <p:to>
                                        <a:schemeClr val="accent2"/>
                                      </p:to>
                                    </p:animClr>
                                    <p:set>
                                      <p:cBhvr>
                                        <p:cTn id="13" dur="2000" fill="hold"/>
                                        <p:tgtEl>
                                          <p:spTgt spid="7"/>
                                        </p:tgtEl>
                                        <p:attrNameLst>
                                          <p:attrName>fill.type</p:attrName>
                                        </p:attrNameLst>
                                      </p:cBhvr>
                                      <p:to>
                                        <p:strVal val="solid"/>
                                      </p:to>
                                    </p:set>
                                    <p:set>
                                      <p:cBhvr>
                                        <p:cTn id="14" dur="2000" fill="hold"/>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6"/>
                                        </p:tgtEl>
                                        <p:attrNameLst>
                                          <p:attrName>fillcolor</p:attrName>
                                        </p:attrNameLst>
                                      </p:cBhvr>
                                      <p:to>
                                        <a:schemeClr val="accent2"/>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a:t>
            </a:r>
          </a:p>
        </p:txBody>
      </p:sp>
      <p:sp>
        <p:nvSpPr>
          <p:cNvPr id="3" name="Content Placeholder 2"/>
          <p:cNvSpPr>
            <a:spLocks noGrp="1"/>
          </p:cNvSpPr>
          <p:nvPr>
            <p:ph idx="1"/>
          </p:nvPr>
        </p:nvSpPr>
        <p:spPr>
          <a:xfrm>
            <a:off x="864381" y="2489200"/>
            <a:ext cx="7665843" cy="3530600"/>
          </a:xfrm>
        </p:spPr>
        <p:txBody>
          <a:bodyPr>
            <a:normAutofit/>
          </a:bodyPr>
          <a:lstStyle/>
          <a:p>
            <a:r>
              <a:rPr lang="en-US" altLang="ko-KR" sz="2800" dirty="0"/>
              <a:t>Duration: 2 hours</a:t>
            </a:r>
          </a:p>
          <a:p>
            <a:endParaRPr lang="en-US" altLang="ko-KR" sz="2800" dirty="0"/>
          </a:p>
          <a:p>
            <a:r>
              <a:rPr lang="en-US" altLang="ko-KR" sz="2800" u="sng" dirty="0">
                <a:solidFill>
                  <a:srgbClr val="BE0204"/>
                </a:solidFill>
              </a:rPr>
              <a:t>No</a:t>
            </a:r>
            <a:r>
              <a:rPr lang="en-US" altLang="ko-KR" sz="2800" dirty="0"/>
              <a:t> material allowed</a:t>
            </a:r>
          </a:p>
          <a:p>
            <a:endParaRPr lang="en-US" altLang="ko-KR" sz="2800" dirty="0"/>
          </a:p>
          <a:p>
            <a:r>
              <a:rPr lang="en-US" sz="2800" dirty="0"/>
              <a:t>Weight : </a:t>
            </a:r>
            <a:r>
              <a:rPr lang="en-US" altLang="ko-KR" sz="2800" dirty="0"/>
              <a:t>5</a:t>
            </a:r>
            <a:r>
              <a:rPr lang="en-US" sz="2800" dirty="0"/>
              <a:t>0% of the overall mark</a:t>
            </a:r>
          </a:p>
          <a:p>
            <a:endParaRPr lang="en-US" dirty="0"/>
          </a:p>
        </p:txBody>
      </p:sp>
      <p:sp>
        <p:nvSpPr>
          <p:cNvPr id="4" name="Slide Number Placeholder 3">
            <a:extLst>
              <a:ext uri="{FF2B5EF4-FFF2-40B4-BE49-F238E27FC236}">
                <a16:creationId xmlns:a16="http://schemas.microsoft.com/office/drawing/2014/main" id="{A0A771CC-B4CB-9742-89BE-E45156AF423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20</a:t>
            </a:fld>
            <a:endParaRPr lang="en-US" dirty="0"/>
          </a:p>
        </p:txBody>
      </p:sp>
    </p:spTree>
    <p:extLst>
      <p:ext uri="{BB962C8B-B14F-4D97-AF65-F5344CB8AC3E}">
        <p14:creationId xmlns:p14="http://schemas.microsoft.com/office/powerpoint/2010/main" val="317997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a:t>
            </a:r>
          </a:p>
        </p:txBody>
      </p:sp>
      <p:sp>
        <p:nvSpPr>
          <p:cNvPr id="3" name="Content Placeholder 2"/>
          <p:cNvSpPr>
            <a:spLocks noGrp="1"/>
          </p:cNvSpPr>
          <p:nvPr>
            <p:ph idx="1"/>
          </p:nvPr>
        </p:nvSpPr>
        <p:spPr>
          <a:xfrm>
            <a:off x="864381" y="2489200"/>
            <a:ext cx="7678369" cy="3530600"/>
          </a:xfrm>
        </p:spPr>
        <p:txBody>
          <a:bodyPr>
            <a:normAutofit/>
          </a:bodyPr>
          <a:lstStyle/>
          <a:p>
            <a:r>
              <a:rPr lang="en-US" altLang="ko-KR" sz="3200" b="1" dirty="0"/>
              <a:t>Do</a:t>
            </a:r>
          </a:p>
          <a:p>
            <a:pPr lvl="1"/>
            <a:r>
              <a:rPr lang="en-US" sz="2400" dirty="0"/>
              <a:t>Answer ALL questions.</a:t>
            </a:r>
          </a:p>
          <a:p>
            <a:pPr lvl="1"/>
            <a:endParaRPr lang="en-US" dirty="0"/>
          </a:p>
          <a:p>
            <a:r>
              <a:rPr lang="en-US" dirty="0"/>
              <a:t> </a:t>
            </a:r>
            <a:r>
              <a:rPr lang="en-US" sz="3000" b="1" u="sng" dirty="0">
                <a:solidFill>
                  <a:srgbClr val="BE0204"/>
                </a:solidFill>
              </a:rPr>
              <a:t>Do Not</a:t>
            </a:r>
          </a:p>
          <a:p>
            <a:pPr lvl="1"/>
            <a:r>
              <a:rPr lang="en-US" sz="2400" dirty="0"/>
              <a:t>Spend too much time on one question. </a:t>
            </a:r>
          </a:p>
        </p:txBody>
      </p:sp>
      <p:sp>
        <p:nvSpPr>
          <p:cNvPr id="4" name="Slide Number Placeholder 3">
            <a:extLst>
              <a:ext uri="{FF2B5EF4-FFF2-40B4-BE49-F238E27FC236}">
                <a16:creationId xmlns:a16="http://schemas.microsoft.com/office/drawing/2014/main" id="{A9BFB973-F521-DC4A-9B07-8A2ECDC8DEE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21</a:t>
            </a:fld>
            <a:endParaRPr lang="en-US" dirty="0"/>
          </a:p>
        </p:txBody>
      </p:sp>
    </p:spTree>
    <p:extLst>
      <p:ext uri="{BB962C8B-B14F-4D97-AF65-F5344CB8AC3E}">
        <p14:creationId xmlns:p14="http://schemas.microsoft.com/office/powerpoint/2010/main" val="3463693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Structure</a:t>
            </a:r>
          </a:p>
        </p:txBody>
      </p:sp>
      <p:sp>
        <p:nvSpPr>
          <p:cNvPr id="3" name="Content Placeholder 2"/>
          <p:cNvSpPr>
            <a:spLocks noGrp="1"/>
          </p:cNvSpPr>
          <p:nvPr>
            <p:ph idx="1"/>
          </p:nvPr>
        </p:nvSpPr>
        <p:spPr>
          <a:xfrm>
            <a:off x="864382" y="2489200"/>
            <a:ext cx="7277536" cy="3530600"/>
          </a:xfrm>
        </p:spPr>
        <p:txBody>
          <a:bodyPr>
            <a:normAutofit/>
          </a:bodyPr>
          <a:lstStyle/>
          <a:p>
            <a:r>
              <a:rPr lang="en-US" altLang="ko-KR" sz="3200" b="1" dirty="0"/>
              <a:t>Total 120 marks</a:t>
            </a:r>
            <a:br>
              <a:rPr lang="en-US" altLang="ko-KR" sz="3200" b="1" dirty="0"/>
            </a:br>
            <a:endParaRPr lang="en-US" altLang="ko-KR" sz="3200" b="1" dirty="0"/>
          </a:p>
          <a:p>
            <a:pPr lvl="1"/>
            <a:r>
              <a:rPr lang="en-US" sz="2400" dirty="0"/>
              <a:t>Section A: </a:t>
            </a:r>
          </a:p>
          <a:p>
            <a:pPr lvl="2"/>
            <a:r>
              <a:rPr lang="en-US" sz="2200" dirty="0"/>
              <a:t>5 marks x 16 questions = 80 marks</a:t>
            </a:r>
            <a:br>
              <a:rPr lang="en-US" sz="2200" strike="sngStrike" dirty="0"/>
            </a:br>
            <a:endParaRPr lang="en-US" sz="2200" strike="sngStrike" dirty="0"/>
          </a:p>
          <a:p>
            <a:pPr lvl="1"/>
            <a:r>
              <a:rPr lang="en-US" sz="2400" dirty="0"/>
              <a:t>Section B: </a:t>
            </a:r>
          </a:p>
          <a:p>
            <a:pPr lvl="2"/>
            <a:r>
              <a:rPr lang="en-US" sz="2200" dirty="0"/>
              <a:t>10 marks x 4 questions = 40 marks</a:t>
            </a:r>
            <a:br>
              <a:rPr lang="en-US" b="1" strike="sngStrike" dirty="0"/>
            </a:br>
            <a:endParaRPr lang="en-US" b="1" strike="sngStrike" dirty="0"/>
          </a:p>
          <a:p>
            <a:pPr marL="457200" lvl="1" indent="0">
              <a:lnSpc>
                <a:spcPct val="150000"/>
              </a:lnSpc>
              <a:buNone/>
            </a:pPr>
            <a:endParaRPr lang="en-US" dirty="0"/>
          </a:p>
          <a:p>
            <a:endParaRPr lang="en-US" dirty="0"/>
          </a:p>
        </p:txBody>
      </p:sp>
      <p:sp>
        <p:nvSpPr>
          <p:cNvPr id="4" name="TextBox 3"/>
          <p:cNvSpPr txBox="1"/>
          <p:nvPr/>
        </p:nvSpPr>
        <p:spPr>
          <a:xfrm>
            <a:off x="9113652" y="4593786"/>
            <a:ext cx="184666" cy="369332"/>
          </a:xfrm>
          <a:prstGeom prst="rect">
            <a:avLst/>
          </a:prstGeom>
          <a:noFill/>
        </p:spPr>
        <p:txBody>
          <a:bodyPr wrap="none" rtlCol="0">
            <a:spAutoFit/>
          </a:bodyPr>
          <a:lstStyle/>
          <a:p>
            <a:endParaRPr lang="en-US" dirty="0"/>
          </a:p>
        </p:txBody>
      </p:sp>
      <p:sp>
        <p:nvSpPr>
          <p:cNvPr id="5" name="Slide Number Placeholder 3">
            <a:extLst>
              <a:ext uri="{FF2B5EF4-FFF2-40B4-BE49-F238E27FC236}">
                <a16:creationId xmlns:a16="http://schemas.microsoft.com/office/drawing/2014/main" id="{092C5340-89E8-4B43-B1EA-79A9B2475ADF}"/>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22</a:t>
            </a:fld>
            <a:endParaRPr lang="en-US" dirty="0"/>
          </a:p>
        </p:txBody>
      </p:sp>
    </p:spTree>
    <p:extLst>
      <p:ext uri="{BB962C8B-B14F-4D97-AF65-F5344CB8AC3E}">
        <p14:creationId xmlns:p14="http://schemas.microsoft.com/office/powerpoint/2010/main" val="146018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a:t>
            </a:r>
          </a:p>
        </p:txBody>
      </p:sp>
      <p:sp>
        <p:nvSpPr>
          <p:cNvPr id="3" name="Content Placeholder 2"/>
          <p:cNvSpPr>
            <a:spLocks noGrp="1"/>
          </p:cNvSpPr>
          <p:nvPr>
            <p:ph idx="1"/>
          </p:nvPr>
        </p:nvSpPr>
        <p:spPr>
          <a:xfrm>
            <a:off x="865970" y="2449978"/>
            <a:ext cx="7682390" cy="4013452"/>
          </a:xfrm>
        </p:spPr>
        <p:txBody>
          <a:bodyPr>
            <a:normAutofit fontScale="55000" lnSpcReduction="20000"/>
          </a:bodyPr>
          <a:lstStyle/>
          <a:p>
            <a:pPr>
              <a:lnSpc>
                <a:spcPct val="150000"/>
              </a:lnSpc>
            </a:pPr>
            <a:r>
              <a:rPr lang="en-US" altLang="ko-KR" sz="4400" b="1" dirty="0"/>
              <a:t>Total 80 marks</a:t>
            </a:r>
          </a:p>
          <a:p>
            <a:pPr lvl="1"/>
            <a:r>
              <a:rPr lang="en-AU" sz="3600" dirty="0"/>
              <a:t>Section A contains 1</a:t>
            </a:r>
            <a:r>
              <a:rPr lang="en-US" altLang="ko-KR" sz="3600" dirty="0"/>
              <a:t>2</a:t>
            </a:r>
            <a:r>
              <a:rPr lang="en-AU" sz="3600" dirty="0"/>
              <a:t> questions, e</a:t>
            </a:r>
            <a:r>
              <a:rPr lang="en-US" altLang="ko-KR" sz="3600" dirty="0"/>
              <a:t>ach question is worth 5 marks.</a:t>
            </a:r>
          </a:p>
          <a:p>
            <a:pPr lvl="1">
              <a:lnSpc>
                <a:spcPct val="160000"/>
              </a:lnSpc>
            </a:pPr>
            <a:r>
              <a:rPr lang="en-US" altLang="ko-KR" sz="3600" dirty="0"/>
              <a:t>Allocate approximately 80 minutes on section A.</a:t>
            </a:r>
            <a:endParaRPr lang="en-US" sz="3600" dirty="0"/>
          </a:p>
          <a:p>
            <a:pPr lvl="1">
              <a:lnSpc>
                <a:spcPct val="150000"/>
              </a:lnSpc>
            </a:pPr>
            <a:r>
              <a:rPr lang="en-US" sz="3600" dirty="0"/>
              <a:t>Sample types of questions</a:t>
            </a:r>
            <a:r>
              <a:rPr lang="en-US" sz="3300" dirty="0"/>
              <a:t>.</a:t>
            </a:r>
          </a:p>
          <a:p>
            <a:pPr lvl="2">
              <a:lnSpc>
                <a:spcPct val="150000"/>
              </a:lnSpc>
            </a:pPr>
            <a:r>
              <a:rPr lang="en-US" sz="2900" dirty="0"/>
              <a:t>Explain…</a:t>
            </a:r>
          </a:p>
          <a:p>
            <a:pPr lvl="2">
              <a:lnSpc>
                <a:spcPct val="150000"/>
              </a:lnSpc>
            </a:pPr>
            <a:r>
              <a:rPr lang="en-US" sz="2900" dirty="0"/>
              <a:t>Compare…</a:t>
            </a:r>
          </a:p>
          <a:p>
            <a:pPr lvl="2">
              <a:lnSpc>
                <a:spcPct val="150000"/>
              </a:lnSpc>
            </a:pPr>
            <a:r>
              <a:rPr lang="en-US" sz="2900" dirty="0"/>
              <a:t>Describe…</a:t>
            </a:r>
          </a:p>
          <a:p>
            <a:pPr lvl="2">
              <a:lnSpc>
                <a:spcPct val="150000"/>
              </a:lnSpc>
            </a:pPr>
            <a:r>
              <a:rPr lang="en-US" sz="2900" dirty="0"/>
              <a:t>What is…</a:t>
            </a:r>
          </a:p>
        </p:txBody>
      </p:sp>
      <p:sp>
        <p:nvSpPr>
          <p:cNvPr id="4" name="Slide Number Placeholder 3">
            <a:extLst>
              <a:ext uri="{FF2B5EF4-FFF2-40B4-BE49-F238E27FC236}">
                <a16:creationId xmlns:a16="http://schemas.microsoft.com/office/drawing/2014/main" id="{307BFD87-4262-1E4F-B311-40C07F7D8BA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23</a:t>
            </a:fld>
            <a:endParaRPr lang="en-US" dirty="0"/>
          </a:p>
        </p:txBody>
      </p:sp>
    </p:spTree>
    <p:extLst>
      <p:ext uri="{BB962C8B-B14F-4D97-AF65-F5344CB8AC3E}">
        <p14:creationId xmlns:p14="http://schemas.microsoft.com/office/powerpoint/2010/main" val="346594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a:t>
            </a:r>
          </a:p>
        </p:txBody>
      </p:sp>
      <p:sp>
        <p:nvSpPr>
          <p:cNvPr id="3" name="Content Placeholder 2"/>
          <p:cNvSpPr>
            <a:spLocks noGrp="1"/>
          </p:cNvSpPr>
          <p:nvPr>
            <p:ph idx="1"/>
          </p:nvPr>
        </p:nvSpPr>
        <p:spPr>
          <a:xfrm>
            <a:off x="739036" y="2154476"/>
            <a:ext cx="8119214" cy="4421688"/>
          </a:xfrm>
        </p:spPr>
        <p:txBody>
          <a:bodyPr>
            <a:noAutofit/>
          </a:bodyPr>
          <a:lstStyle/>
          <a:p>
            <a:pPr>
              <a:lnSpc>
                <a:spcPct val="150000"/>
              </a:lnSpc>
            </a:pPr>
            <a:r>
              <a:rPr lang="en-US" altLang="ko-KR" sz="2400" b="1" dirty="0"/>
              <a:t>Total 40 marks</a:t>
            </a:r>
          </a:p>
          <a:p>
            <a:pPr lvl="1"/>
            <a:r>
              <a:rPr lang="en-AU" sz="2400" dirty="0"/>
              <a:t>Section B contains </a:t>
            </a:r>
            <a:r>
              <a:rPr lang="en-US" altLang="ko-KR" sz="2400" dirty="0"/>
              <a:t>4</a:t>
            </a:r>
            <a:r>
              <a:rPr lang="en-AU" sz="2400" dirty="0"/>
              <a:t> questions, e</a:t>
            </a:r>
            <a:r>
              <a:rPr lang="en-US" altLang="ko-KR" sz="2400" dirty="0"/>
              <a:t>ach question is worth 10 marks</a:t>
            </a:r>
          </a:p>
          <a:p>
            <a:pPr lvl="1"/>
            <a:r>
              <a:rPr lang="en-US" altLang="ko-KR" sz="2400" dirty="0"/>
              <a:t>Allocate approximately 40 minutes on section B.</a:t>
            </a:r>
          </a:p>
          <a:p>
            <a:pPr lvl="1"/>
            <a:r>
              <a:rPr lang="en-US" sz="2400" dirty="0"/>
              <a:t>Both </a:t>
            </a:r>
            <a:r>
              <a:rPr lang="en-US" sz="2400" b="1" dirty="0"/>
              <a:t>theoretical</a:t>
            </a:r>
            <a:r>
              <a:rPr lang="en-US" sz="2400" dirty="0"/>
              <a:t> and </a:t>
            </a:r>
            <a:r>
              <a:rPr lang="en-US" sz="2400" b="1" dirty="0"/>
              <a:t>practical</a:t>
            </a:r>
            <a:r>
              <a:rPr lang="en-US" sz="2400" dirty="0"/>
              <a:t> questions.</a:t>
            </a:r>
          </a:p>
          <a:p>
            <a:pPr lvl="1"/>
            <a:r>
              <a:rPr lang="en-US" sz="2400" dirty="0"/>
              <a:t>Sample types of questions.</a:t>
            </a:r>
          </a:p>
          <a:p>
            <a:pPr lvl="2"/>
            <a:r>
              <a:rPr lang="en-US" sz="1800" dirty="0"/>
              <a:t>Evaluate…. And suggest…</a:t>
            </a:r>
          </a:p>
          <a:p>
            <a:pPr lvl="2"/>
            <a:r>
              <a:rPr lang="en-US" sz="1800" dirty="0"/>
              <a:t>Explain …</a:t>
            </a:r>
          </a:p>
          <a:p>
            <a:pPr lvl="2"/>
            <a:r>
              <a:rPr lang="en-US" sz="1800" dirty="0"/>
              <a:t>Discuss…</a:t>
            </a:r>
          </a:p>
        </p:txBody>
      </p:sp>
      <p:sp>
        <p:nvSpPr>
          <p:cNvPr id="4" name="Slide Number Placeholder 3">
            <a:extLst>
              <a:ext uri="{FF2B5EF4-FFF2-40B4-BE49-F238E27FC236}">
                <a16:creationId xmlns:a16="http://schemas.microsoft.com/office/drawing/2014/main" id="{8DC0D2C4-1CE2-7047-87BF-E05D608B2732}"/>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24</a:t>
            </a:fld>
            <a:endParaRPr lang="en-US" dirty="0"/>
          </a:p>
        </p:txBody>
      </p:sp>
    </p:spTree>
    <p:extLst>
      <p:ext uri="{BB962C8B-B14F-4D97-AF65-F5344CB8AC3E}">
        <p14:creationId xmlns:p14="http://schemas.microsoft.com/office/powerpoint/2010/main" val="335504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FF"/>
                </a:solidFill>
              </a:rPr>
              <a:t>Exam Strategy</a:t>
            </a:r>
          </a:p>
        </p:txBody>
      </p:sp>
      <p:sp>
        <p:nvSpPr>
          <p:cNvPr id="3" name="Content Placeholder 2"/>
          <p:cNvSpPr>
            <a:spLocks noGrp="1"/>
          </p:cNvSpPr>
          <p:nvPr>
            <p:ph idx="1"/>
          </p:nvPr>
        </p:nvSpPr>
        <p:spPr>
          <a:xfrm>
            <a:off x="865970" y="2455101"/>
            <a:ext cx="7427848" cy="3965532"/>
          </a:xfrm>
        </p:spPr>
        <p:txBody>
          <a:bodyPr>
            <a:normAutofit lnSpcReduction="10000"/>
          </a:bodyPr>
          <a:lstStyle/>
          <a:p>
            <a:pPr>
              <a:lnSpc>
                <a:spcPct val="150000"/>
              </a:lnSpc>
            </a:pPr>
            <a:r>
              <a:rPr lang="en-US" altLang="ko-KR" sz="2000" b="1" dirty="0"/>
              <a:t>Answer the question that you are asked.</a:t>
            </a:r>
          </a:p>
          <a:p>
            <a:pPr marL="0" indent="0" defTabSz="1216025">
              <a:lnSpc>
                <a:spcPct val="90000"/>
              </a:lnSpc>
              <a:buClr>
                <a:schemeClr val="tx1"/>
              </a:buClr>
              <a:buNone/>
            </a:pPr>
            <a:r>
              <a:rPr lang="en-US" altLang="ko-KR" i="1" dirty="0">
                <a:solidFill>
                  <a:srgbClr val="006600"/>
                </a:solidFill>
                <a:ea typeface="굴림" charset="0"/>
                <a:cs typeface="굴림" charset="0"/>
              </a:rPr>
              <a:t>Explain the difference between require() and include().</a:t>
            </a:r>
          </a:p>
          <a:p>
            <a:pPr defTabSz="1216025">
              <a:lnSpc>
                <a:spcPct val="90000"/>
              </a:lnSpc>
              <a:buClr>
                <a:schemeClr val="tx1"/>
              </a:buClr>
            </a:pPr>
            <a:r>
              <a:rPr lang="en-AU" altLang="ko-KR" dirty="0">
                <a:ea typeface="굴림" charset="0"/>
                <a:cs typeface="굴림" charset="0"/>
              </a:rPr>
              <a:t>good answer (5/5)</a:t>
            </a:r>
          </a:p>
          <a:p>
            <a:pPr marL="987425" lvl="1" indent="-379413" defTabSz="1216025">
              <a:lnSpc>
                <a:spcPct val="90000"/>
              </a:lnSpc>
            </a:pPr>
            <a:r>
              <a:rPr lang="en-AU" sz="2000" dirty="0"/>
              <a:t>Those are identical, except upon failure. If there is an error: </a:t>
            </a:r>
          </a:p>
          <a:p>
            <a:pPr marL="1333500" lvl="2" indent="-379413" defTabSz="1216025">
              <a:lnSpc>
                <a:spcPct val="90000"/>
              </a:lnSpc>
            </a:pPr>
            <a:r>
              <a:rPr lang="en-AU" sz="1800" dirty="0"/>
              <a:t>require will produce a fatal error and stop the script. </a:t>
            </a:r>
          </a:p>
          <a:p>
            <a:pPr marL="1333500" lvl="2" indent="-379413" defTabSz="1216025">
              <a:lnSpc>
                <a:spcPct val="90000"/>
              </a:lnSpc>
            </a:pPr>
            <a:r>
              <a:rPr lang="en-AU" sz="1800" dirty="0"/>
              <a:t>include will only produce a warning and the script will continue</a:t>
            </a:r>
            <a:endParaRPr lang="en-AU" altLang="ko-KR" sz="1800" i="1" dirty="0">
              <a:ea typeface="굴림" charset="0"/>
              <a:cs typeface="굴림" charset="0"/>
            </a:endParaRPr>
          </a:p>
          <a:p>
            <a:pPr marL="987425" lvl="1" indent="-379413" defTabSz="1216025">
              <a:lnSpc>
                <a:spcPct val="90000"/>
              </a:lnSpc>
            </a:pPr>
            <a:endParaRPr lang="en-AU" altLang="ko-KR" sz="2000" i="1" dirty="0">
              <a:ea typeface="굴림" charset="0"/>
              <a:cs typeface="굴림" charset="0"/>
            </a:endParaRPr>
          </a:p>
          <a:p>
            <a:pPr marL="455613" indent="-455613" defTabSz="1216025">
              <a:lnSpc>
                <a:spcPct val="90000"/>
              </a:lnSpc>
            </a:pPr>
            <a:r>
              <a:rPr lang="en-AU" altLang="ko-KR" dirty="0">
                <a:ea typeface="굴림" charset="0"/>
                <a:cs typeface="굴림" charset="0"/>
              </a:rPr>
              <a:t>bad answer (2?/5)</a:t>
            </a:r>
          </a:p>
          <a:p>
            <a:pPr marL="987425" lvl="1" indent="-379413" defTabSz="1216025">
              <a:lnSpc>
                <a:spcPct val="90000"/>
              </a:lnSpc>
            </a:pPr>
            <a:r>
              <a:rPr lang="en-AU" altLang="ko-KR" sz="2000" i="1" dirty="0">
                <a:ea typeface="굴림" charset="0"/>
                <a:cs typeface="굴림" charset="0"/>
              </a:rPr>
              <a:t>Identical, except upon failure.</a:t>
            </a:r>
          </a:p>
        </p:txBody>
      </p:sp>
      <p:sp>
        <p:nvSpPr>
          <p:cNvPr id="4" name="Slide Number Placeholder 3">
            <a:extLst>
              <a:ext uri="{FF2B5EF4-FFF2-40B4-BE49-F238E27FC236}">
                <a16:creationId xmlns:a16="http://schemas.microsoft.com/office/drawing/2014/main" id="{946BAB54-0DB8-704B-852A-7282D025302B}"/>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25</a:t>
            </a:fld>
            <a:endParaRPr lang="en-US" dirty="0"/>
          </a:p>
        </p:txBody>
      </p:sp>
    </p:spTree>
    <p:extLst>
      <p:ext uri="{BB962C8B-B14F-4D97-AF65-F5344CB8AC3E}">
        <p14:creationId xmlns:p14="http://schemas.microsoft.com/office/powerpoint/2010/main" val="355881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FF"/>
                </a:solidFill>
              </a:rPr>
              <a:t>Exam Strategy</a:t>
            </a:r>
          </a:p>
        </p:txBody>
      </p:sp>
      <p:sp>
        <p:nvSpPr>
          <p:cNvPr id="3" name="Content Placeholder 2"/>
          <p:cNvSpPr>
            <a:spLocks noGrp="1"/>
          </p:cNvSpPr>
          <p:nvPr>
            <p:ph idx="1"/>
          </p:nvPr>
        </p:nvSpPr>
        <p:spPr>
          <a:xfrm>
            <a:off x="284163" y="1923885"/>
            <a:ext cx="8574087" cy="4742707"/>
          </a:xfrm>
        </p:spPr>
        <p:txBody>
          <a:bodyPr>
            <a:normAutofit fontScale="85000" lnSpcReduction="20000"/>
          </a:bodyPr>
          <a:lstStyle/>
          <a:p>
            <a:pPr>
              <a:lnSpc>
                <a:spcPct val="150000"/>
              </a:lnSpc>
            </a:pPr>
            <a:r>
              <a:rPr lang="en-US" altLang="ko-KR" sz="2100" b="1" dirty="0"/>
              <a:t>Marks allocated</a:t>
            </a:r>
          </a:p>
          <a:p>
            <a:pPr marL="0" indent="0">
              <a:lnSpc>
                <a:spcPct val="110000"/>
              </a:lnSpc>
              <a:buNone/>
            </a:pPr>
            <a:r>
              <a:rPr lang="en-US" altLang="ko-KR" i="1" dirty="0">
                <a:solidFill>
                  <a:srgbClr val="006600"/>
                </a:solidFill>
                <a:ea typeface="굴림" charset="0"/>
                <a:cs typeface="굴림" charset="0"/>
              </a:rPr>
              <a:t>HTTP transactions are said to be stateless. What does this mean? And what is the weakness of them being stateless?</a:t>
            </a:r>
            <a:br>
              <a:rPr lang="en-AU" altLang="ko-KR" i="1" dirty="0">
                <a:solidFill>
                  <a:srgbClr val="006600"/>
                </a:solidFill>
                <a:ea typeface="굴림" charset="0"/>
                <a:cs typeface="굴림" charset="0"/>
              </a:rPr>
            </a:br>
            <a:endParaRPr lang="en-AU" altLang="ko-KR" i="1" dirty="0">
              <a:solidFill>
                <a:srgbClr val="006600"/>
              </a:solidFill>
              <a:ea typeface="굴림" charset="0"/>
              <a:cs typeface="굴림" charset="0"/>
            </a:endParaRPr>
          </a:p>
          <a:p>
            <a:pPr marL="455613" indent="-455613" defTabSz="1216025">
              <a:lnSpc>
                <a:spcPct val="90000"/>
              </a:lnSpc>
            </a:pPr>
            <a:r>
              <a:rPr lang="en-AU" altLang="ko-KR" dirty="0">
                <a:ea typeface="굴림" charset="0"/>
                <a:cs typeface="굴림" charset="0"/>
              </a:rPr>
              <a:t>Answer 1</a:t>
            </a:r>
          </a:p>
          <a:p>
            <a:pPr marL="987425" lvl="1" indent="-379413" defTabSz="1216025">
              <a:lnSpc>
                <a:spcPct val="90000"/>
              </a:lnSpc>
            </a:pPr>
            <a:r>
              <a:rPr lang="en-AU" sz="1800" i="1" dirty="0"/>
              <a:t>Each transaction is not related to any other transaction.</a:t>
            </a:r>
            <a:r>
              <a:rPr lang="en-AU" sz="1800" dirty="0"/>
              <a:t> </a:t>
            </a:r>
            <a:r>
              <a:rPr lang="en-AU" sz="1800" i="1" dirty="0"/>
              <a:t>It may be necessary to include additional information in every request, and this extra information will need to be interpreted by the server.</a:t>
            </a:r>
            <a:r>
              <a:rPr lang="en-AU" sz="1800" dirty="0"/>
              <a:t> </a:t>
            </a:r>
            <a:endParaRPr lang="en-AU" altLang="ko-KR" sz="2000" i="1" dirty="0">
              <a:ea typeface="굴림" charset="0"/>
              <a:cs typeface="굴림" charset="0"/>
            </a:endParaRPr>
          </a:p>
          <a:p>
            <a:pPr marL="455613" indent="-455613" defTabSz="1216025">
              <a:lnSpc>
                <a:spcPct val="90000"/>
              </a:lnSpc>
            </a:pPr>
            <a:r>
              <a:rPr lang="en-AU" altLang="ko-KR" dirty="0">
                <a:ea typeface="굴림" charset="0"/>
                <a:cs typeface="굴림" charset="0"/>
              </a:rPr>
              <a:t>Answer 2</a:t>
            </a:r>
            <a:endParaRPr lang="en-AU" altLang="ko-KR" i="1" dirty="0">
              <a:ea typeface="굴림" charset="0"/>
              <a:cs typeface="굴림" charset="0"/>
            </a:endParaRPr>
          </a:p>
          <a:p>
            <a:pPr marL="987425" lvl="1" indent="-379413" defTabSz="1216025">
              <a:lnSpc>
                <a:spcPct val="90000"/>
              </a:lnSpc>
            </a:pPr>
            <a:r>
              <a:rPr lang="en-AU" altLang="ko-KR" sz="2000" i="1" dirty="0">
                <a:ea typeface="굴림" charset="0"/>
                <a:cs typeface="굴림" charset="0"/>
              </a:rPr>
              <a:t>In computing, a stateless protocol is a communications protocol that treats each request as an independent transaction that is unrelated to any previous request so that the communication consists of independent pairs of request and response. A stateless protocol does not require the server to retain session information or status about each communications partner for the duration of multiple requests. In contrast, a protocol which requires keeping of the internal state on the server is known as a </a:t>
            </a:r>
            <a:r>
              <a:rPr lang="en-AU" altLang="ko-KR" sz="2000" i="1" dirty="0" err="1">
                <a:ea typeface="굴림" charset="0"/>
                <a:cs typeface="굴림" charset="0"/>
              </a:rPr>
              <a:t>stateful</a:t>
            </a:r>
            <a:r>
              <a:rPr lang="en-AU" altLang="ko-KR" sz="2000" i="1" dirty="0">
                <a:ea typeface="굴림" charset="0"/>
                <a:cs typeface="굴림" charset="0"/>
              </a:rPr>
              <a:t> protocol. Examples of stateless protocols include the Internet Protocol (IP) which is the foundation for the Internet, and the Hypertext Transfer Protocol (HTTP) which is the foundation of data communication for the World Wide Web</a:t>
            </a:r>
          </a:p>
          <a:p>
            <a:endParaRPr lang="en-US" dirty="0"/>
          </a:p>
        </p:txBody>
      </p:sp>
      <p:sp>
        <p:nvSpPr>
          <p:cNvPr id="4" name="Slide Number Placeholder 3">
            <a:extLst>
              <a:ext uri="{FF2B5EF4-FFF2-40B4-BE49-F238E27FC236}">
                <a16:creationId xmlns:a16="http://schemas.microsoft.com/office/drawing/2014/main" id="{3B7A97CC-92E8-AB47-AEE9-C28FC865CAE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26</a:t>
            </a:fld>
            <a:endParaRPr lang="en-US" dirty="0"/>
          </a:p>
        </p:txBody>
      </p:sp>
    </p:spTree>
    <p:extLst>
      <p:ext uri="{BB962C8B-B14F-4D97-AF65-F5344CB8AC3E}">
        <p14:creationId xmlns:p14="http://schemas.microsoft.com/office/powerpoint/2010/main" val="367250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techniques</a:t>
            </a:r>
          </a:p>
        </p:txBody>
      </p:sp>
      <p:sp>
        <p:nvSpPr>
          <p:cNvPr id="3" name="Content Placeholder 2"/>
          <p:cNvSpPr>
            <a:spLocks noGrp="1"/>
          </p:cNvSpPr>
          <p:nvPr>
            <p:ph idx="1"/>
          </p:nvPr>
        </p:nvSpPr>
        <p:spPr>
          <a:xfrm>
            <a:off x="513566" y="2500083"/>
            <a:ext cx="8282053" cy="3888192"/>
          </a:xfrm>
        </p:spPr>
        <p:txBody>
          <a:bodyPr>
            <a:normAutofit/>
          </a:bodyPr>
          <a:lstStyle/>
          <a:p>
            <a:r>
              <a:rPr lang="en-US" sz="2000" dirty="0"/>
              <a:t>In the exam</a:t>
            </a:r>
          </a:p>
          <a:p>
            <a:pPr lvl="1"/>
            <a:r>
              <a:rPr lang="en-US" dirty="0"/>
              <a:t>Read the instructions </a:t>
            </a:r>
          </a:p>
          <a:p>
            <a:pPr lvl="1"/>
            <a:r>
              <a:rPr lang="en-US" dirty="0"/>
              <a:t>Read the questions VERY CAREFULLY</a:t>
            </a:r>
          </a:p>
          <a:p>
            <a:pPr lvl="2"/>
            <a:r>
              <a:rPr lang="en-US" dirty="0"/>
              <a:t>Overview at the beginning</a:t>
            </a:r>
          </a:p>
          <a:p>
            <a:pPr lvl="2"/>
            <a:r>
              <a:rPr lang="en-US" dirty="0"/>
              <a:t>Detailed before tackling </a:t>
            </a:r>
          </a:p>
          <a:p>
            <a:r>
              <a:rPr lang="en-US" sz="2000" dirty="0"/>
              <a:t>Reread exam questions</a:t>
            </a:r>
          </a:p>
          <a:p>
            <a:pPr lvl="1"/>
            <a:r>
              <a:rPr lang="en-US" dirty="0"/>
              <a:t>Before starting to write answer</a:t>
            </a:r>
          </a:p>
          <a:p>
            <a:pPr lvl="1"/>
            <a:r>
              <a:rPr lang="en-US" dirty="0"/>
              <a:t>If question seems to be taking longer than allocation </a:t>
            </a:r>
          </a:p>
          <a:p>
            <a:r>
              <a:rPr lang="en-US" sz="2000" dirty="0"/>
              <a:t>Stick to time allocation </a:t>
            </a:r>
          </a:p>
        </p:txBody>
      </p:sp>
      <p:sp>
        <p:nvSpPr>
          <p:cNvPr id="4" name="Slide Number Placeholder 3">
            <a:extLst>
              <a:ext uri="{FF2B5EF4-FFF2-40B4-BE49-F238E27FC236}">
                <a16:creationId xmlns:a16="http://schemas.microsoft.com/office/drawing/2014/main" id="{E1C1D83D-F3D5-8B44-AA97-3CD01B0FE20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27</a:t>
            </a:fld>
            <a:endParaRPr lang="en-US" dirty="0"/>
          </a:p>
        </p:txBody>
      </p:sp>
    </p:spTree>
    <p:extLst>
      <p:ext uri="{BB962C8B-B14F-4D97-AF65-F5344CB8AC3E}">
        <p14:creationId xmlns:p14="http://schemas.microsoft.com/office/powerpoint/2010/main" val="192281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techniques</a:t>
            </a:r>
          </a:p>
        </p:txBody>
      </p:sp>
      <p:sp>
        <p:nvSpPr>
          <p:cNvPr id="3" name="Content Placeholder 2"/>
          <p:cNvSpPr>
            <a:spLocks noGrp="1"/>
          </p:cNvSpPr>
          <p:nvPr>
            <p:ph idx="1"/>
          </p:nvPr>
        </p:nvSpPr>
        <p:spPr/>
        <p:txBody>
          <a:bodyPr>
            <a:normAutofit/>
          </a:bodyPr>
          <a:lstStyle/>
          <a:p>
            <a:r>
              <a:rPr lang="en-US" sz="3600" b="1" u="sng" dirty="0"/>
              <a:t>Revise</a:t>
            </a:r>
          </a:p>
          <a:p>
            <a:pPr lvl="1"/>
            <a:r>
              <a:rPr lang="en-US" sz="3200" dirty="0"/>
              <a:t>Lecture notes</a:t>
            </a:r>
          </a:p>
          <a:p>
            <a:pPr lvl="1"/>
            <a:r>
              <a:rPr lang="en-US" sz="3200" dirty="0"/>
              <a:t>Self-studies</a:t>
            </a:r>
          </a:p>
          <a:p>
            <a:pPr lvl="1"/>
            <a:r>
              <a:rPr lang="en-AU" sz="3200" dirty="0"/>
              <a:t>Tutorial</a:t>
            </a:r>
            <a:r>
              <a:rPr lang="en-US" sz="3200" dirty="0"/>
              <a:t> work</a:t>
            </a:r>
          </a:p>
        </p:txBody>
      </p:sp>
      <p:pic>
        <p:nvPicPr>
          <p:cNvPr id="4" name="Picture 3"/>
          <p:cNvPicPr>
            <a:picLocks noChangeAspect="1"/>
          </p:cNvPicPr>
          <p:nvPr/>
        </p:nvPicPr>
        <p:blipFill>
          <a:blip r:embed="rId3"/>
          <a:stretch>
            <a:fillRect/>
          </a:stretch>
        </p:blipFill>
        <p:spPr>
          <a:xfrm>
            <a:off x="5043611" y="3398655"/>
            <a:ext cx="3456422" cy="3141888"/>
          </a:xfrm>
          <a:prstGeom prst="rect">
            <a:avLst/>
          </a:prstGeom>
        </p:spPr>
      </p:pic>
      <p:sp>
        <p:nvSpPr>
          <p:cNvPr id="5" name="Slide Number Placeholder 3">
            <a:extLst>
              <a:ext uri="{FF2B5EF4-FFF2-40B4-BE49-F238E27FC236}">
                <a16:creationId xmlns:a16="http://schemas.microsoft.com/office/drawing/2014/main" id="{296B0191-CCFD-904E-A111-218B0A7F103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28</a:t>
            </a:fld>
            <a:endParaRPr lang="en-US" dirty="0"/>
          </a:p>
        </p:txBody>
      </p:sp>
    </p:spTree>
    <p:extLst>
      <p:ext uri="{BB962C8B-B14F-4D97-AF65-F5344CB8AC3E}">
        <p14:creationId xmlns:p14="http://schemas.microsoft.com/office/powerpoint/2010/main" val="4198885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B235B-50EA-F047-8128-0C5CEE706765}"/>
              </a:ext>
            </a:extLst>
          </p:cNvPr>
          <p:cNvSpPr/>
          <p:nvPr/>
        </p:nvSpPr>
        <p:spPr>
          <a:xfrm>
            <a:off x="3040380" y="2377440"/>
            <a:ext cx="3017520" cy="830997"/>
          </a:xfrm>
          <a:prstGeom prst="rect">
            <a:avLst/>
          </a:prstGeom>
        </p:spPr>
        <p:txBody>
          <a:bodyPr wrap="square">
            <a:spAutoFit/>
          </a:bodyPr>
          <a:lstStyle/>
          <a:p>
            <a:pPr algn="ctr"/>
            <a:r>
              <a:rPr lang="en-US" sz="2400" dirty="0"/>
              <a:t>Thank you</a:t>
            </a:r>
          </a:p>
          <a:p>
            <a:pPr algn="ctr"/>
            <a:r>
              <a:rPr lang="en-US" sz="2400" dirty="0"/>
              <a:t>Any Questions</a:t>
            </a:r>
          </a:p>
        </p:txBody>
      </p:sp>
      <p:sp>
        <p:nvSpPr>
          <p:cNvPr id="3" name="Slide Number Placeholder 3">
            <a:extLst>
              <a:ext uri="{FF2B5EF4-FFF2-40B4-BE49-F238E27FC236}">
                <a16:creationId xmlns:a16="http://schemas.microsoft.com/office/drawing/2014/main" id="{3FFA1F6B-7651-CD49-BBC1-72A77191FBE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29</a:t>
            </a:fld>
            <a:endParaRPr lang="en-US" dirty="0"/>
          </a:p>
        </p:txBody>
      </p:sp>
    </p:spTree>
    <p:extLst>
      <p:ext uri="{BB962C8B-B14F-4D97-AF65-F5344CB8AC3E}">
        <p14:creationId xmlns:p14="http://schemas.microsoft.com/office/powerpoint/2010/main" val="389286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1 : </a:t>
            </a:r>
            <a:r>
              <a:rPr lang="en-AU" dirty="0"/>
              <a:t>History, Concept and Direction</a:t>
            </a:r>
            <a:endParaRPr lang="en-US" dirty="0"/>
          </a:p>
        </p:txBody>
      </p:sp>
      <p:sp>
        <p:nvSpPr>
          <p:cNvPr id="3" name="Content Placeholder 2"/>
          <p:cNvSpPr>
            <a:spLocks noGrp="1"/>
          </p:cNvSpPr>
          <p:nvPr>
            <p:ph idx="1"/>
          </p:nvPr>
        </p:nvSpPr>
        <p:spPr>
          <a:xfrm>
            <a:off x="284163" y="4757224"/>
            <a:ext cx="8574087" cy="1980356"/>
          </a:xfrm>
        </p:spPr>
        <p:txBody>
          <a:bodyPr>
            <a:normAutofit/>
          </a:bodyPr>
          <a:lstStyle/>
          <a:p>
            <a:r>
              <a:rPr lang="en-US" dirty="0"/>
              <a:t>There are 3 key components of web page, when writing pages, these components should be kept as separate as possible</a:t>
            </a:r>
          </a:p>
          <a:p>
            <a:pPr marL="917575" lvl="1">
              <a:buFont typeface="+mj-lt"/>
              <a:buAutoNum type="arabicPeriod"/>
            </a:pPr>
            <a:r>
              <a:rPr lang="en-US" dirty="0">
                <a:solidFill>
                  <a:schemeClr val="tx1"/>
                </a:solidFill>
              </a:rPr>
              <a:t>The semantic structure of the web page</a:t>
            </a:r>
          </a:p>
          <a:p>
            <a:pPr marL="917575" lvl="1">
              <a:buFont typeface="+mj-lt"/>
              <a:buAutoNum type="arabicPeriod"/>
            </a:pPr>
            <a:r>
              <a:rPr lang="en-US" dirty="0">
                <a:solidFill>
                  <a:schemeClr val="tx1"/>
                </a:solidFill>
              </a:rPr>
              <a:t>The appearance of the web page</a:t>
            </a:r>
          </a:p>
          <a:p>
            <a:pPr marL="917575" lvl="1">
              <a:buFont typeface="+mj-lt"/>
              <a:buAutoNum type="arabicPeriod"/>
            </a:pPr>
            <a:r>
              <a:rPr lang="en-US" dirty="0">
                <a:solidFill>
                  <a:schemeClr val="tx1"/>
                </a:solidFill>
              </a:rPr>
              <a:t>The behavior of the web page</a:t>
            </a:r>
          </a:p>
          <a:p>
            <a:endParaRPr lang="en-US" dirty="0"/>
          </a:p>
        </p:txBody>
      </p:sp>
      <p:pic>
        <p:nvPicPr>
          <p:cNvPr id="30" name="Picture 29"/>
          <p:cNvPicPr>
            <a:picLocks noChangeAspect="1"/>
          </p:cNvPicPr>
          <p:nvPr/>
        </p:nvPicPr>
        <p:blipFill>
          <a:blip r:embed="rId3"/>
          <a:stretch>
            <a:fillRect/>
          </a:stretch>
        </p:blipFill>
        <p:spPr>
          <a:xfrm>
            <a:off x="7180808" y="3018822"/>
            <a:ext cx="834581" cy="1279690"/>
          </a:xfrm>
          <a:prstGeom prst="rect">
            <a:avLst/>
          </a:prstGeom>
        </p:spPr>
      </p:pic>
      <p:sp>
        <p:nvSpPr>
          <p:cNvPr id="31" name="TextBox 30"/>
          <p:cNvSpPr txBox="1"/>
          <p:nvPr/>
        </p:nvSpPr>
        <p:spPr>
          <a:xfrm>
            <a:off x="7180808" y="4298512"/>
            <a:ext cx="871452" cy="338554"/>
          </a:xfrm>
          <a:prstGeom prst="rect">
            <a:avLst/>
          </a:prstGeom>
          <a:noFill/>
        </p:spPr>
        <p:txBody>
          <a:bodyPr wrap="none" rtlCol="0">
            <a:spAutoFit/>
          </a:bodyPr>
          <a:lstStyle/>
          <a:p>
            <a:r>
              <a:rPr lang="en-US" sz="1600" dirty="0"/>
              <a:t>CIS Host</a:t>
            </a:r>
          </a:p>
        </p:txBody>
      </p:sp>
      <p:sp>
        <p:nvSpPr>
          <p:cNvPr id="32" name="Rectangular Callout 31"/>
          <p:cNvSpPr/>
          <p:nvPr/>
        </p:nvSpPr>
        <p:spPr>
          <a:xfrm>
            <a:off x="7320576" y="2548460"/>
            <a:ext cx="1619040" cy="514301"/>
          </a:xfrm>
          <a:prstGeom prst="wedgeRectCallout">
            <a:avLst>
              <a:gd name="adj1" fmla="val -29279"/>
              <a:gd name="adj2" fmla="val 11725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Response: </a:t>
            </a:r>
            <a:br>
              <a:rPr lang="en-US" sz="1600" dirty="0"/>
            </a:br>
            <a:r>
              <a:rPr lang="en-US" sz="1600" dirty="0"/>
              <a:t>“Here you go”</a:t>
            </a:r>
          </a:p>
        </p:txBody>
      </p:sp>
      <p:sp>
        <p:nvSpPr>
          <p:cNvPr id="33" name="Text Box 6"/>
          <p:cNvSpPr txBox="1">
            <a:spLocks noChangeArrowheads="1"/>
          </p:cNvSpPr>
          <p:nvPr/>
        </p:nvSpPr>
        <p:spPr bwMode="auto">
          <a:xfrm>
            <a:off x="6923701" y="4468791"/>
            <a:ext cx="1414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Servers</a:t>
            </a:r>
          </a:p>
        </p:txBody>
      </p:sp>
      <p:pic>
        <p:nvPicPr>
          <p:cNvPr id="34" name="Picture 33"/>
          <p:cNvPicPr>
            <a:picLocks noChangeAspect="1"/>
          </p:cNvPicPr>
          <p:nvPr/>
        </p:nvPicPr>
        <p:blipFill>
          <a:blip r:embed="rId4"/>
          <a:stretch>
            <a:fillRect/>
          </a:stretch>
        </p:blipFill>
        <p:spPr>
          <a:xfrm flipH="1">
            <a:off x="581900" y="3062761"/>
            <a:ext cx="1455255" cy="1357913"/>
          </a:xfrm>
          <a:prstGeom prst="rect">
            <a:avLst/>
          </a:prstGeom>
        </p:spPr>
      </p:pic>
      <p:sp>
        <p:nvSpPr>
          <p:cNvPr id="35" name="Rectangular Callout 34"/>
          <p:cNvSpPr/>
          <p:nvPr/>
        </p:nvSpPr>
        <p:spPr>
          <a:xfrm>
            <a:off x="581900" y="2426136"/>
            <a:ext cx="1776235" cy="786783"/>
          </a:xfrm>
          <a:prstGeom prst="wedgeRectCallout">
            <a:avLst>
              <a:gd name="adj1" fmla="val -9281"/>
              <a:gd name="adj2" fmla="val 844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Request: </a:t>
            </a:r>
            <a:br>
              <a:rPr lang="en-US" sz="1400" dirty="0"/>
            </a:br>
            <a:r>
              <a:rPr lang="en-US" sz="1400" dirty="0"/>
              <a:t>“Could you send me the content?”</a:t>
            </a:r>
          </a:p>
        </p:txBody>
      </p:sp>
      <p:sp>
        <p:nvSpPr>
          <p:cNvPr id="36" name="Text Box 4"/>
          <p:cNvSpPr txBox="1">
            <a:spLocks noChangeArrowheads="1"/>
          </p:cNvSpPr>
          <p:nvPr/>
        </p:nvSpPr>
        <p:spPr bwMode="auto">
          <a:xfrm>
            <a:off x="581900" y="4420674"/>
            <a:ext cx="1235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Client</a:t>
            </a:r>
          </a:p>
        </p:txBody>
      </p:sp>
      <p:grpSp>
        <p:nvGrpSpPr>
          <p:cNvPr id="37" name="Group 36"/>
          <p:cNvGrpSpPr/>
          <p:nvPr/>
        </p:nvGrpSpPr>
        <p:grpSpPr>
          <a:xfrm>
            <a:off x="760312" y="1719925"/>
            <a:ext cx="7272146" cy="510326"/>
            <a:chOff x="760312" y="2253401"/>
            <a:chExt cx="7272146" cy="510326"/>
          </a:xfrm>
        </p:grpSpPr>
        <p:pic>
          <p:nvPicPr>
            <p:cNvPr id="38" name="Picture 37"/>
            <p:cNvPicPr>
              <a:picLocks noChangeAspect="1"/>
            </p:cNvPicPr>
            <p:nvPr/>
          </p:nvPicPr>
          <p:blipFill>
            <a:blip r:embed="rId5"/>
            <a:stretch>
              <a:fillRect/>
            </a:stretch>
          </p:blipFill>
          <p:spPr>
            <a:xfrm>
              <a:off x="760312" y="2253401"/>
              <a:ext cx="7272146" cy="510326"/>
            </a:xfrm>
            <a:prstGeom prst="rect">
              <a:avLst/>
            </a:prstGeom>
          </p:spPr>
        </p:pic>
        <p:sp>
          <p:nvSpPr>
            <p:cNvPr id="39" name="Rectangle 38"/>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TextBox 39"/>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grpSp>
        <p:nvGrpSpPr>
          <p:cNvPr id="41" name="Group 17"/>
          <p:cNvGrpSpPr>
            <a:grpSpLocks/>
          </p:cNvGrpSpPr>
          <p:nvPr/>
        </p:nvGrpSpPr>
        <p:grpSpPr bwMode="auto">
          <a:xfrm>
            <a:off x="1583381" y="2043713"/>
            <a:ext cx="1338920" cy="1460501"/>
            <a:chOff x="1151" y="650"/>
            <a:chExt cx="1148" cy="920"/>
          </a:xfrm>
        </p:grpSpPr>
        <p:sp>
          <p:nvSpPr>
            <p:cNvPr id="42" name="Rectangle 18"/>
            <p:cNvSpPr>
              <a:spLocks noChangeArrowheads="1"/>
            </p:cNvSpPr>
            <p:nvPr/>
          </p:nvSpPr>
          <p:spPr bwMode="auto">
            <a:xfrm>
              <a:off x="1392" y="921"/>
              <a:ext cx="635"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43" name="Rectangle 19"/>
            <p:cNvSpPr>
              <a:spLocks noChangeArrowheads="1"/>
            </p:cNvSpPr>
            <p:nvPr/>
          </p:nvSpPr>
          <p:spPr bwMode="auto">
            <a:xfrm>
              <a:off x="1392" y="1029"/>
              <a:ext cx="635" cy="162"/>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44" name="Rectangle 20"/>
            <p:cNvSpPr>
              <a:spLocks noChangeArrowheads="1"/>
            </p:cNvSpPr>
            <p:nvPr/>
          </p:nvSpPr>
          <p:spPr bwMode="auto">
            <a:xfrm>
              <a:off x="1392" y="1300"/>
              <a:ext cx="635"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45" name="Rectangle 21"/>
            <p:cNvSpPr>
              <a:spLocks noChangeArrowheads="1"/>
            </p:cNvSpPr>
            <p:nvPr/>
          </p:nvSpPr>
          <p:spPr bwMode="auto">
            <a:xfrm>
              <a:off x="1392" y="1191"/>
              <a:ext cx="635"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46" name="Text Box 22"/>
            <p:cNvSpPr txBox="1">
              <a:spLocks noChangeArrowheads="1"/>
            </p:cNvSpPr>
            <p:nvPr/>
          </p:nvSpPr>
          <p:spPr bwMode="auto">
            <a:xfrm>
              <a:off x="1151" y="650"/>
              <a:ext cx="114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request message</a:t>
              </a:r>
            </a:p>
          </p:txBody>
        </p:sp>
      </p:grpSp>
      <p:grpSp>
        <p:nvGrpSpPr>
          <p:cNvPr id="47" name="Group 23"/>
          <p:cNvGrpSpPr>
            <a:grpSpLocks/>
          </p:cNvGrpSpPr>
          <p:nvPr/>
        </p:nvGrpSpPr>
        <p:grpSpPr bwMode="auto">
          <a:xfrm>
            <a:off x="6212501" y="2197056"/>
            <a:ext cx="1504950" cy="1460501"/>
            <a:chOff x="3911" y="2715"/>
            <a:chExt cx="948" cy="920"/>
          </a:xfrm>
        </p:grpSpPr>
        <p:sp>
          <p:nvSpPr>
            <p:cNvPr id="48" name="Rectangle 24"/>
            <p:cNvSpPr>
              <a:spLocks noChangeArrowheads="1"/>
            </p:cNvSpPr>
            <p:nvPr/>
          </p:nvSpPr>
          <p:spPr bwMode="auto">
            <a:xfrm>
              <a:off x="4211" y="2986"/>
              <a:ext cx="424"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49" name="Rectangle 25"/>
            <p:cNvSpPr>
              <a:spLocks noChangeArrowheads="1"/>
            </p:cNvSpPr>
            <p:nvPr/>
          </p:nvSpPr>
          <p:spPr bwMode="auto">
            <a:xfrm>
              <a:off x="4211" y="3094"/>
              <a:ext cx="424" cy="271"/>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50" name="Rectangle 26"/>
            <p:cNvSpPr>
              <a:spLocks noChangeArrowheads="1"/>
            </p:cNvSpPr>
            <p:nvPr/>
          </p:nvSpPr>
          <p:spPr bwMode="auto">
            <a:xfrm>
              <a:off x="4211" y="3365"/>
              <a:ext cx="424"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51" name="Rectangle 27"/>
            <p:cNvSpPr>
              <a:spLocks noChangeArrowheads="1"/>
            </p:cNvSpPr>
            <p:nvPr/>
          </p:nvSpPr>
          <p:spPr bwMode="auto">
            <a:xfrm>
              <a:off x="4211" y="3256"/>
              <a:ext cx="424"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52" name="Text Box 28"/>
            <p:cNvSpPr txBox="1">
              <a:spLocks noChangeArrowheads="1"/>
            </p:cNvSpPr>
            <p:nvPr/>
          </p:nvSpPr>
          <p:spPr bwMode="auto">
            <a:xfrm>
              <a:off x="3911" y="2715"/>
              <a:ext cx="94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Response message</a:t>
              </a:r>
            </a:p>
          </p:txBody>
        </p:sp>
      </p:grpSp>
      <p:cxnSp>
        <p:nvCxnSpPr>
          <p:cNvPr id="53" name="Straight Arrow Connector 52"/>
          <p:cNvCxnSpPr/>
          <p:nvPr/>
        </p:nvCxnSpPr>
        <p:spPr>
          <a:xfrm>
            <a:off x="2358135" y="3657557"/>
            <a:ext cx="441498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2358135" y="3916239"/>
            <a:ext cx="441498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55" name="Picture 54"/>
          <p:cNvPicPr>
            <a:picLocks noChangeAspect="1"/>
          </p:cNvPicPr>
          <p:nvPr/>
        </p:nvPicPr>
        <p:blipFill>
          <a:blip r:embed="rId6"/>
          <a:stretch>
            <a:fillRect/>
          </a:stretch>
        </p:blipFill>
        <p:spPr>
          <a:xfrm>
            <a:off x="950403" y="3384268"/>
            <a:ext cx="866572" cy="749443"/>
          </a:xfrm>
          <a:prstGeom prst="rect">
            <a:avLst/>
          </a:prstGeom>
        </p:spPr>
      </p:pic>
      <p:sp>
        <p:nvSpPr>
          <p:cNvPr id="56" name="Slide Number Placeholder 3">
            <a:extLst>
              <a:ext uri="{FF2B5EF4-FFF2-40B4-BE49-F238E27FC236}">
                <a16:creationId xmlns:a16="http://schemas.microsoft.com/office/drawing/2014/main" id="{95A57AAF-03F0-CE46-A2F3-4B978B8BC6B7}"/>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a:t>
            </a:fld>
            <a:endParaRPr lang="en-US" dirty="0"/>
          </a:p>
        </p:txBody>
      </p:sp>
    </p:spTree>
    <p:extLst>
      <p:ext uri="{BB962C8B-B14F-4D97-AF65-F5344CB8AC3E}">
        <p14:creationId xmlns:p14="http://schemas.microsoft.com/office/powerpoint/2010/main" val="402980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linds(horizontal)">
                                      <p:cBhvr>
                                        <p:cTn id="11" dur="1000"/>
                                        <p:tgtEl>
                                          <p:spTgt spid="41"/>
                                        </p:tgtEl>
                                      </p:cBhvr>
                                    </p:animEffect>
                                  </p:childTnLst>
                                </p:cTn>
                              </p:par>
                            </p:childTnLst>
                          </p:cTn>
                        </p:par>
                        <p:par>
                          <p:cTn id="12" fill="hold">
                            <p:stCondLst>
                              <p:cond delay="1500"/>
                            </p:stCondLst>
                            <p:childTnLst>
                              <p:par>
                                <p:cTn id="13" presetID="0" presetClass="path" presetSubtype="0" accel="50000" decel="50000" fill="hold" nodeType="afterEffect">
                                  <p:stCondLst>
                                    <p:cond delay="0"/>
                                  </p:stCondLst>
                                  <p:childTnLst>
                                    <p:animMotion origin="layout" path="M -5.64984E-6 1.9685E-6 L 0.54242 -0.00533 " pathEditMode="relative" ptsTypes="AA">
                                      <p:cBhvr>
                                        <p:cTn id="14" dur="3000" fill="hold"/>
                                        <p:tgtEl>
                                          <p:spTgt spid="41"/>
                                        </p:tgtEl>
                                        <p:attrNameLst>
                                          <p:attrName>ppt_x</p:attrName>
                                          <p:attrName>ppt_y</p:attrName>
                                        </p:attrNameLst>
                                      </p:cBhvr>
                                    </p:animMotion>
                                  </p:childTnLst>
                                </p:cTn>
                              </p:par>
                            </p:childTnLst>
                          </p:cTn>
                        </p:par>
                        <p:par>
                          <p:cTn id="15" fill="hold">
                            <p:stCondLst>
                              <p:cond delay="4500"/>
                            </p:stCondLst>
                            <p:childTnLst>
                              <p:par>
                                <p:cTn id="16" presetID="14" presetClass="exit" presetSubtype="10" fill="hold" nodeType="afterEffect">
                                  <p:stCondLst>
                                    <p:cond delay="0"/>
                                  </p:stCondLst>
                                  <p:childTnLst>
                                    <p:animEffect transition="out" filter="randombar(horizontal)">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par>
                          <p:cTn id="19" fill="hold">
                            <p:stCondLst>
                              <p:cond delay="5000"/>
                            </p:stCondLst>
                            <p:childTnLst>
                              <p:par>
                                <p:cTn id="20" presetID="2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par>
                          <p:cTn id="23" fill="hold">
                            <p:stCondLst>
                              <p:cond delay="5500"/>
                            </p:stCondLst>
                            <p:childTnLst>
                              <p:par>
                                <p:cTn id="24" presetID="3" presetClass="entr" presetSubtype="1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blinds(horizontal)">
                                      <p:cBhvr>
                                        <p:cTn id="26" dur="500"/>
                                        <p:tgtEl>
                                          <p:spTgt spid="47"/>
                                        </p:tgtEl>
                                      </p:cBhvr>
                                    </p:animEffect>
                                  </p:childTnLst>
                                </p:cTn>
                              </p:par>
                            </p:childTnLst>
                          </p:cTn>
                        </p:par>
                        <p:par>
                          <p:cTn id="27" fill="hold">
                            <p:stCondLst>
                              <p:cond delay="6000"/>
                            </p:stCondLst>
                            <p:childTnLst>
                              <p:par>
                                <p:cTn id="28" presetID="0" presetClass="path" presetSubtype="0" accel="50000" decel="50000" fill="hold" nodeType="afterEffect">
                                  <p:stCondLst>
                                    <p:cond delay="0"/>
                                  </p:stCondLst>
                                  <p:childTnLst>
                                    <p:animMotion origin="layout" path="M -1.80635E-6 5.65076E-7 L -0.61305 0.00162 " pathEditMode="relative" ptsTypes="AA">
                                      <p:cBhvr>
                                        <p:cTn id="29" dur="3000" fill="hold"/>
                                        <p:tgtEl>
                                          <p:spTgt spid="47"/>
                                        </p:tgtEl>
                                        <p:attrNameLst>
                                          <p:attrName>ppt_x</p:attrName>
                                          <p:attrName>ppt_y</p:attrName>
                                        </p:attrNameLst>
                                      </p:cBhvr>
                                    </p:animMotion>
                                  </p:childTnLst>
                                </p:cTn>
                              </p:par>
                            </p:childTnLst>
                          </p:cTn>
                        </p:par>
                        <p:par>
                          <p:cTn id="30" fill="hold">
                            <p:stCondLst>
                              <p:cond delay="9000"/>
                            </p:stCondLst>
                            <p:childTnLst>
                              <p:par>
                                <p:cTn id="31" presetID="14" presetClass="exit" presetSubtype="10" fill="hold" nodeType="afterEffect">
                                  <p:stCondLst>
                                    <p:cond delay="0"/>
                                  </p:stCondLst>
                                  <p:childTnLst>
                                    <p:animEffect transition="out" filter="randombar(horizontal)">
                                      <p:cBhvr>
                                        <p:cTn id="32" dur="500"/>
                                        <p:tgtEl>
                                          <p:spTgt spid="47"/>
                                        </p:tgtEl>
                                      </p:cBhvr>
                                    </p:animEffect>
                                    <p:set>
                                      <p:cBhvr>
                                        <p:cTn id="33" dur="1" fill="hold">
                                          <p:stCondLst>
                                            <p:cond delay="499"/>
                                          </p:stCondLst>
                                        </p:cTn>
                                        <p:tgtEl>
                                          <p:spTgt spid="47"/>
                                        </p:tgtEl>
                                        <p:attrNameLst>
                                          <p:attrName>style.visibility</p:attrName>
                                        </p:attrNameLst>
                                      </p:cBhvr>
                                      <p:to>
                                        <p:strVal val="hidden"/>
                                      </p:to>
                                    </p:se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randombar(horizontal)">
                                      <p:cBhvr>
                                        <p:cTn id="3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2 : </a:t>
            </a:r>
            <a:r>
              <a:rPr lang="en-AU" dirty="0"/>
              <a:t>Client-side Scripting and DOM</a:t>
            </a:r>
            <a:endParaRPr lang="en-US" dirty="0"/>
          </a:p>
        </p:txBody>
      </p:sp>
      <p:pic>
        <p:nvPicPr>
          <p:cNvPr id="4" name="Picture 3"/>
          <p:cNvPicPr>
            <a:picLocks noChangeAspect="1"/>
          </p:cNvPicPr>
          <p:nvPr/>
        </p:nvPicPr>
        <p:blipFill>
          <a:blip r:embed="rId3"/>
          <a:stretch>
            <a:fillRect/>
          </a:stretch>
        </p:blipFill>
        <p:spPr>
          <a:xfrm flipH="1">
            <a:off x="6971791" y="3253632"/>
            <a:ext cx="963816" cy="1477851"/>
          </a:xfrm>
          <a:prstGeom prst="rect">
            <a:avLst/>
          </a:prstGeom>
        </p:spPr>
      </p:pic>
      <p:sp>
        <p:nvSpPr>
          <p:cNvPr id="5" name="Rectangle 4"/>
          <p:cNvSpPr/>
          <p:nvPr/>
        </p:nvSpPr>
        <p:spPr>
          <a:xfrm>
            <a:off x="478333" y="3150247"/>
            <a:ext cx="7867758" cy="18804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flipH="1">
            <a:off x="968712" y="3289346"/>
            <a:ext cx="1371599" cy="1366981"/>
          </a:xfrm>
          <a:prstGeom prst="rect">
            <a:avLst/>
          </a:prstGeom>
        </p:spPr>
      </p:pic>
      <p:cxnSp>
        <p:nvCxnSpPr>
          <p:cNvPr id="7" name="Straight Arrow Connector 6"/>
          <p:cNvCxnSpPr/>
          <p:nvPr/>
        </p:nvCxnSpPr>
        <p:spPr>
          <a:xfrm>
            <a:off x="2556609" y="3880990"/>
            <a:ext cx="3958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556609" y="4583026"/>
            <a:ext cx="3958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 Box 22"/>
          <p:cNvSpPr txBox="1">
            <a:spLocks noChangeArrowheads="1"/>
          </p:cNvSpPr>
          <p:nvPr/>
        </p:nvSpPr>
        <p:spPr bwMode="auto">
          <a:xfrm>
            <a:off x="996699" y="4596000"/>
            <a:ext cx="12584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p>
        </p:txBody>
      </p:sp>
      <p:sp>
        <p:nvSpPr>
          <p:cNvPr id="10" name="Text Box 22"/>
          <p:cNvSpPr txBox="1">
            <a:spLocks noChangeArrowheads="1"/>
          </p:cNvSpPr>
          <p:nvPr/>
        </p:nvSpPr>
        <p:spPr bwMode="auto">
          <a:xfrm>
            <a:off x="7157095" y="4731483"/>
            <a:ext cx="6239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Server</a:t>
            </a:r>
          </a:p>
        </p:txBody>
      </p:sp>
      <p:sp>
        <p:nvSpPr>
          <p:cNvPr id="11" name="Text Box 22"/>
          <p:cNvSpPr txBox="1">
            <a:spLocks noChangeArrowheads="1"/>
          </p:cNvSpPr>
          <p:nvPr/>
        </p:nvSpPr>
        <p:spPr bwMode="auto">
          <a:xfrm>
            <a:off x="2934578" y="3570869"/>
            <a:ext cx="283368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Request for the content of the webpage</a:t>
            </a:r>
          </a:p>
        </p:txBody>
      </p:sp>
      <p:sp>
        <p:nvSpPr>
          <p:cNvPr id="12" name="Text Box 22"/>
          <p:cNvSpPr txBox="1">
            <a:spLocks noChangeArrowheads="1"/>
          </p:cNvSpPr>
          <p:nvPr/>
        </p:nvSpPr>
        <p:spPr bwMode="auto">
          <a:xfrm>
            <a:off x="4028511" y="3857954"/>
            <a:ext cx="92904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File Output</a:t>
            </a:r>
          </a:p>
        </p:txBody>
      </p:sp>
      <p:pic>
        <p:nvPicPr>
          <p:cNvPr id="13" name="Picture 12"/>
          <p:cNvPicPr>
            <a:picLocks noChangeAspect="1"/>
          </p:cNvPicPr>
          <p:nvPr/>
        </p:nvPicPr>
        <p:blipFill>
          <a:blip r:embed="rId5"/>
          <a:stretch>
            <a:fillRect/>
          </a:stretch>
        </p:blipFill>
        <p:spPr>
          <a:xfrm>
            <a:off x="1369023" y="3468666"/>
            <a:ext cx="750758" cy="649283"/>
          </a:xfrm>
          <a:prstGeom prst="rect">
            <a:avLst/>
          </a:prstGeom>
        </p:spPr>
      </p:pic>
      <p:sp>
        <p:nvSpPr>
          <p:cNvPr id="14" name="Rectangle 13"/>
          <p:cNvSpPr/>
          <p:nvPr/>
        </p:nvSpPr>
        <p:spPr>
          <a:xfrm>
            <a:off x="758736" y="3820443"/>
            <a:ext cx="1570786" cy="59501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rgbClr val="000000"/>
                </a:solidFill>
              </a:rPr>
              <a:t>Script Executed</a:t>
            </a:r>
          </a:p>
        </p:txBody>
      </p:sp>
      <p:sp>
        <p:nvSpPr>
          <p:cNvPr id="15" name="Content Placeholder 2"/>
          <p:cNvSpPr>
            <a:spLocks noGrp="1"/>
          </p:cNvSpPr>
          <p:nvPr>
            <p:ph idx="1"/>
          </p:nvPr>
        </p:nvSpPr>
        <p:spPr>
          <a:xfrm>
            <a:off x="366744" y="2211470"/>
            <a:ext cx="8574087" cy="4407967"/>
          </a:xfrm>
        </p:spPr>
        <p:txBody>
          <a:bodyPr/>
          <a:lstStyle/>
          <a:p>
            <a:r>
              <a:rPr lang="en-AU" dirty="0"/>
              <a:t>Client-side scripting</a:t>
            </a:r>
          </a:p>
          <a:p>
            <a:pPr lvl="1"/>
            <a:r>
              <a:rPr lang="en-US" dirty="0">
                <a:solidFill>
                  <a:schemeClr val="tx2"/>
                </a:solidFill>
              </a:rPr>
              <a:t> JavaScript, Action</a:t>
            </a:r>
            <a:r>
              <a:rPr lang="en-US" altLang="ko-KR" dirty="0">
                <a:solidFill>
                  <a:schemeClr val="tx2"/>
                </a:solidFill>
              </a:rPr>
              <a:t>-</a:t>
            </a:r>
            <a:r>
              <a:rPr lang="en-US" dirty="0">
                <a:solidFill>
                  <a:schemeClr val="tx2"/>
                </a:solidFill>
              </a:rPr>
              <a:t>Script, Dart, VBScript</a:t>
            </a: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endParaRPr lang="en-US" altLang="ko-KR" dirty="0"/>
          </a:p>
          <a:p>
            <a:r>
              <a:rPr lang="en-US" altLang="ko-KR" dirty="0"/>
              <a:t>Client-side scripting</a:t>
            </a:r>
            <a:endParaRPr lang="ko-KR" altLang="en-US" dirty="0"/>
          </a:p>
          <a:p>
            <a:pPr marL="460375" lvl="1" indent="0">
              <a:buNone/>
            </a:pPr>
            <a:r>
              <a:rPr lang="en-US" dirty="0"/>
              <a:t>- Possible condition for displaying the content</a:t>
            </a:r>
          </a:p>
          <a:p>
            <a:pPr marL="460375" lvl="1" indent="0">
              <a:buNone/>
            </a:pPr>
            <a:r>
              <a:rPr lang="en-US" dirty="0">
                <a:solidFill>
                  <a:srgbClr val="000000"/>
                </a:solidFill>
              </a:rPr>
              <a:t>- Disadvantages</a:t>
            </a:r>
          </a:p>
          <a:p>
            <a:endParaRPr lang="en-AU" dirty="0"/>
          </a:p>
          <a:p>
            <a:endParaRPr lang="en-AU" dirty="0"/>
          </a:p>
          <a:p>
            <a:endParaRPr lang="en-AU" dirty="0"/>
          </a:p>
          <a:p>
            <a:endParaRPr lang="en-AU" dirty="0"/>
          </a:p>
        </p:txBody>
      </p:sp>
      <p:sp>
        <p:nvSpPr>
          <p:cNvPr id="16" name="Slide Number Placeholder 3">
            <a:extLst>
              <a:ext uri="{FF2B5EF4-FFF2-40B4-BE49-F238E27FC236}">
                <a16:creationId xmlns:a16="http://schemas.microsoft.com/office/drawing/2014/main" id="{02D408A6-FF31-B649-B071-1CB409B5407A}"/>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4</a:t>
            </a:fld>
            <a:endParaRPr lang="en-US" dirty="0"/>
          </a:p>
        </p:txBody>
      </p:sp>
    </p:spTree>
    <p:extLst>
      <p:ext uri="{BB962C8B-B14F-4D97-AF65-F5344CB8AC3E}">
        <p14:creationId xmlns:p14="http://schemas.microsoft.com/office/powerpoint/2010/main" val="17092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2 : </a:t>
            </a:r>
            <a:r>
              <a:rPr lang="en-AU" dirty="0"/>
              <a:t>Client-side Scripting and DOM</a:t>
            </a:r>
            <a:endParaRPr lang="en-US" dirty="0"/>
          </a:p>
        </p:txBody>
      </p:sp>
      <p:sp>
        <p:nvSpPr>
          <p:cNvPr id="15" name="Content Placeholder 2"/>
          <p:cNvSpPr>
            <a:spLocks noGrp="1"/>
          </p:cNvSpPr>
          <p:nvPr>
            <p:ph idx="1"/>
          </p:nvPr>
        </p:nvSpPr>
        <p:spPr>
          <a:xfrm>
            <a:off x="359658" y="1937589"/>
            <a:ext cx="8574087" cy="1569700"/>
          </a:xfrm>
        </p:spPr>
        <p:txBody>
          <a:bodyPr/>
          <a:lstStyle/>
          <a:p>
            <a:r>
              <a:rPr lang="en-AU" dirty="0"/>
              <a:t>Document Object Model</a:t>
            </a:r>
          </a:p>
          <a:p>
            <a:pPr lvl="1"/>
            <a:r>
              <a:rPr lang="en-US" altLang="ko-KR" dirty="0"/>
              <a:t>a standard way for accessing and manipulating HTML documents</a:t>
            </a:r>
          </a:p>
          <a:p>
            <a:pPr lvl="1"/>
            <a:r>
              <a:rPr lang="en-US" altLang="ko-KR" dirty="0"/>
              <a:t>Node Tree</a:t>
            </a:r>
          </a:p>
          <a:p>
            <a:pPr lvl="2"/>
            <a:r>
              <a:rPr lang="en-US" altLang="ko-KR" dirty="0"/>
              <a:t>Node Tree structure</a:t>
            </a:r>
            <a:endParaRPr lang="en-AU" dirty="0"/>
          </a:p>
          <a:p>
            <a:endParaRPr lang="en-AU" dirty="0"/>
          </a:p>
        </p:txBody>
      </p:sp>
      <p:pic>
        <p:nvPicPr>
          <p:cNvPr id="16" name="Picture 15"/>
          <p:cNvPicPr>
            <a:picLocks noChangeAspect="1"/>
          </p:cNvPicPr>
          <p:nvPr/>
        </p:nvPicPr>
        <p:blipFill>
          <a:blip r:embed="rId3"/>
          <a:stretch>
            <a:fillRect/>
          </a:stretch>
        </p:blipFill>
        <p:spPr>
          <a:xfrm>
            <a:off x="933776" y="3365289"/>
            <a:ext cx="7425852" cy="3492711"/>
          </a:xfrm>
          <a:prstGeom prst="rect">
            <a:avLst/>
          </a:prstGeom>
        </p:spPr>
      </p:pic>
      <p:sp>
        <p:nvSpPr>
          <p:cNvPr id="5" name="Slide Number Placeholder 3">
            <a:extLst>
              <a:ext uri="{FF2B5EF4-FFF2-40B4-BE49-F238E27FC236}">
                <a16:creationId xmlns:a16="http://schemas.microsoft.com/office/drawing/2014/main" id="{A840C790-56FB-984E-AAAB-BF96058DEB6B}"/>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5</a:t>
            </a:fld>
            <a:endParaRPr lang="en-US" dirty="0"/>
          </a:p>
        </p:txBody>
      </p:sp>
    </p:spTree>
    <p:extLst>
      <p:ext uri="{BB962C8B-B14F-4D97-AF65-F5344CB8AC3E}">
        <p14:creationId xmlns:p14="http://schemas.microsoft.com/office/powerpoint/2010/main" val="246306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Lecture 3 : </a:t>
            </a:r>
            <a:r>
              <a:rPr lang="en-AU" dirty="0"/>
              <a:t>Server-side scripting</a:t>
            </a:r>
            <a:endParaRPr lang="en-US" dirty="0"/>
          </a:p>
        </p:txBody>
      </p:sp>
      <p:sp>
        <p:nvSpPr>
          <p:cNvPr id="3" name="Content Placeholder 2"/>
          <p:cNvSpPr>
            <a:spLocks noGrp="1"/>
          </p:cNvSpPr>
          <p:nvPr>
            <p:ph idx="1"/>
          </p:nvPr>
        </p:nvSpPr>
        <p:spPr>
          <a:xfrm>
            <a:off x="350010" y="2293671"/>
            <a:ext cx="8574087" cy="4470335"/>
          </a:xfrm>
        </p:spPr>
        <p:txBody>
          <a:bodyPr>
            <a:normAutofit/>
          </a:bodyPr>
          <a:lstStyle/>
          <a:p>
            <a:r>
              <a:rPr lang="en-US" b="1" dirty="0"/>
              <a:t>Server-side: script is executed by the server before being shown to the client</a:t>
            </a:r>
          </a:p>
          <a:p>
            <a:endParaRPr lang="en-US" b="1" dirty="0"/>
          </a:p>
          <a:p>
            <a:endParaRPr lang="en-US" b="1" dirty="0"/>
          </a:p>
          <a:p>
            <a:endParaRPr lang="en-US" b="1" dirty="0"/>
          </a:p>
          <a:p>
            <a:endParaRPr lang="en-US" b="1" dirty="0"/>
          </a:p>
          <a:p>
            <a:endParaRPr lang="en-US" b="1" dirty="0"/>
          </a:p>
          <a:p>
            <a:pPr marL="457200"/>
            <a:r>
              <a:rPr lang="en-US" dirty="0"/>
              <a:t>Server-side scripting</a:t>
            </a:r>
          </a:p>
          <a:p>
            <a:pPr marL="460375" lvl="1" indent="0">
              <a:buNone/>
            </a:pPr>
            <a:r>
              <a:rPr lang="en-US" dirty="0"/>
              <a:t>- Possible condition for displaying the content </a:t>
            </a:r>
          </a:p>
          <a:p>
            <a:pPr marL="803275" lvl="1" indent="-342900">
              <a:buFontTx/>
              <a:buChar char="-"/>
            </a:pPr>
            <a:r>
              <a:rPr lang="en-US" altLang="ko-KR" dirty="0"/>
              <a:t>A</a:t>
            </a:r>
            <a:r>
              <a:rPr lang="en-AU" altLang="ko-KR" dirty="0" err="1"/>
              <a:t>dvantage</a:t>
            </a:r>
            <a:endParaRPr lang="en-AU" altLang="ko-KR" dirty="0"/>
          </a:p>
          <a:p>
            <a:pPr marL="803275" lvl="1" indent="-342900">
              <a:buFontTx/>
              <a:buChar char="-"/>
            </a:pPr>
            <a:r>
              <a:rPr lang="en-AU" altLang="ko-KR" dirty="0"/>
              <a:t>Disadvantage</a:t>
            </a:r>
            <a:r>
              <a:rPr lang="ko-KR" altLang="en-US" dirty="0"/>
              <a:t> </a:t>
            </a:r>
            <a:endParaRPr lang="en-US" dirty="0"/>
          </a:p>
          <a:p>
            <a:endParaRPr lang="en-US" b="1" dirty="0"/>
          </a:p>
        </p:txBody>
      </p:sp>
      <p:pic>
        <p:nvPicPr>
          <p:cNvPr id="4" name="Picture 3"/>
          <p:cNvPicPr>
            <a:picLocks noChangeAspect="1"/>
          </p:cNvPicPr>
          <p:nvPr/>
        </p:nvPicPr>
        <p:blipFill>
          <a:blip r:embed="rId3"/>
          <a:stretch>
            <a:fillRect/>
          </a:stretch>
        </p:blipFill>
        <p:spPr>
          <a:xfrm flipH="1">
            <a:off x="6905630" y="3136998"/>
            <a:ext cx="963816" cy="1477851"/>
          </a:xfrm>
          <a:prstGeom prst="rect">
            <a:avLst/>
          </a:prstGeom>
        </p:spPr>
      </p:pic>
      <p:sp>
        <p:nvSpPr>
          <p:cNvPr id="5" name="Rectangle 4"/>
          <p:cNvSpPr/>
          <p:nvPr/>
        </p:nvSpPr>
        <p:spPr>
          <a:xfrm>
            <a:off x="492991" y="3033639"/>
            <a:ext cx="7867758" cy="18804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flipH="1">
            <a:off x="891762" y="3161858"/>
            <a:ext cx="1371599" cy="1366981"/>
          </a:xfrm>
          <a:prstGeom prst="rect">
            <a:avLst/>
          </a:prstGeom>
        </p:spPr>
      </p:pic>
      <p:cxnSp>
        <p:nvCxnSpPr>
          <p:cNvPr id="7" name="Straight Arrow Connector 6"/>
          <p:cNvCxnSpPr/>
          <p:nvPr/>
        </p:nvCxnSpPr>
        <p:spPr>
          <a:xfrm>
            <a:off x="2479659" y="3631866"/>
            <a:ext cx="3958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479659" y="4333902"/>
            <a:ext cx="3958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 Box 22"/>
          <p:cNvSpPr txBox="1">
            <a:spLocks noChangeArrowheads="1"/>
          </p:cNvSpPr>
          <p:nvPr/>
        </p:nvSpPr>
        <p:spPr bwMode="auto">
          <a:xfrm>
            <a:off x="3010028" y="3363616"/>
            <a:ext cx="283368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Request for the content of the webpage</a:t>
            </a:r>
          </a:p>
        </p:txBody>
      </p:sp>
      <p:sp>
        <p:nvSpPr>
          <p:cNvPr id="10" name="Text Box 22"/>
          <p:cNvSpPr txBox="1">
            <a:spLocks noChangeArrowheads="1"/>
          </p:cNvSpPr>
          <p:nvPr/>
        </p:nvSpPr>
        <p:spPr bwMode="auto">
          <a:xfrm>
            <a:off x="7119639" y="4566417"/>
            <a:ext cx="6239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Server</a:t>
            </a:r>
          </a:p>
        </p:txBody>
      </p:sp>
      <p:sp>
        <p:nvSpPr>
          <p:cNvPr id="11" name="Text Box 22"/>
          <p:cNvSpPr txBox="1">
            <a:spLocks noChangeArrowheads="1"/>
          </p:cNvSpPr>
          <p:nvPr/>
        </p:nvSpPr>
        <p:spPr bwMode="auto">
          <a:xfrm>
            <a:off x="930538" y="4508904"/>
            <a:ext cx="12584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p>
        </p:txBody>
      </p:sp>
      <p:sp>
        <p:nvSpPr>
          <p:cNvPr id="12" name="Text Box 22"/>
          <p:cNvSpPr txBox="1">
            <a:spLocks noChangeArrowheads="1"/>
          </p:cNvSpPr>
          <p:nvPr/>
        </p:nvSpPr>
        <p:spPr bwMode="auto">
          <a:xfrm>
            <a:off x="3962350" y="4072292"/>
            <a:ext cx="92904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File Output</a:t>
            </a:r>
          </a:p>
        </p:txBody>
      </p:sp>
      <p:pic>
        <p:nvPicPr>
          <p:cNvPr id="13" name="Picture 12"/>
          <p:cNvPicPr>
            <a:picLocks noChangeAspect="1"/>
          </p:cNvPicPr>
          <p:nvPr/>
        </p:nvPicPr>
        <p:blipFill>
          <a:blip r:embed="rId5"/>
          <a:stretch>
            <a:fillRect/>
          </a:stretch>
        </p:blipFill>
        <p:spPr>
          <a:xfrm>
            <a:off x="1302862" y="3363616"/>
            <a:ext cx="750758" cy="649283"/>
          </a:xfrm>
          <a:prstGeom prst="rect">
            <a:avLst/>
          </a:prstGeom>
        </p:spPr>
      </p:pic>
      <p:sp>
        <p:nvSpPr>
          <p:cNvPr id="14" name="Rectangle 13"/>
          <p:cNvSpPr/>
          <p:nvPr/>
        </p:nvSpPr>
        <p:spPr>
          <a:xfrm>
            <a:off x="6745964" y="3625226"/>
            <a:ext cx="1319540" cy="6649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rgbClr val="000000"/>
                </a:solidFill>
              </a:rPr>
              <a:t>Script Executed</a:t>
            </a:r>
          </a:p>
        </p:txBody>
      </p:sp>
      <p:sp>
        <p:nvSpPr>
          <p:cNvPr id="15" name="Slide Number Placeholder 3">
            <a:extLst>
              <a:ext uri="{FF2B5EF4-FFF2-40B4-BE49-F238E27FC236}">
                <a16:creationId xmlns:a16="http://schemas.microsoft.com/office/drawing/2014/main" id="{527A24E8-808D-6944-A47C-FE54F71EF3ED}"/>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6</a:t>
            </a:fld>
            <a:endParaRPr lang="en-US" dirty="0"/>
          </a:p>
        </p:txBody>
      </p:sp>
    </p:spTree>
    <p:extLst>
      <p:ext uri="{BB962C8B-B14F-4D97-AF65-F5344CB8AC3E}">
        <p14:creationId xmlns:p14="http://schemas.microsoft.com/office/powerpoint/2010/main" val="269672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Lecture 3 : </a:t>
            </a:r>
            <a:r>
              <a:rPr lang="en-AU" dirty="0"/>
              <a:t>Server-side scripting</a:t>
            </a:r>
            <a:endParaRPr lang="en-US" dirty="0"/>
          </a:p>
        </p:txBody>
      </p:sp>
      <p:sp>
        <p:nvSpPr>
          <p:cNvPr id="3" name="Content Placeholder 2"/>
          <p:cNvSpPr>
            <a:spLocks noGrp="1"/>
          </p:cNvSpPr>
          <p:nvPr>
            <p:ph idx="1"/>
          </p:nvPr>
        </p:nvSpPr>
        <p:spPr>
          <a:xfrm>
            <a:off x="284163" y="2292263"/>
            <a:ext cx="8574087" cy="4308952"/>
          </a:xfrm>
        </p:spPr>
        <p:txBody>
          <a:bodyPr>
            <a:normAutofit fontScale="85000" lnSpcReduction="20000"/>
          </a:bodyPr>
          <a:lstStyle/>
          <a:p>
            <a:pPr marL="457200" indent="-457200">
              <a:buFont typeface="Arial" pitchFamily="34" charset="0"/>
              <a:buChar char="•"/>
            </a:pPr>
            <a:r>
              <a:rPr lang="en-AU" sz="3200" dirty="0"/>
              <a:t>Built-in variables containing information from Web server, environment and user input</a:t>
            </a:r>
          </a:p>
          <a:p>
            <a:pPr marL="457200" indent="-457200">
              <a:buFont typeface="Arial" pitchFamily="34" charset="0"/>
              <a:buChar char="•"/>
            </a:pPr>
            <a:r>
              <a:rPr lang="en-AU" sz="3200" dirty="0"/>
              <a:t>Example</a:t>
            </a:r>
          </a:p>
          <a:p>
            <a:pPr lvl="1"/>
            <a:r>
              <a:rPr lang="en-AU" sz="2700" dirty="0"/>
              <a:t>$_SERVER: </a:t>
            </a:r>
            <a:r>
              <a:rPr lang="en-AU" sz="2100" dirty="0"/>
              <a:t>an array containing information such as headers, paths, and script locations</a:t>
            </a:r>
          </a:p>
          <a:p>
            <a:pPr lvl="1"/>
            <a:r>
              <a:rPr lang="en-AU" sz="2700" dirty="0"/>
              <a:t>$_COOKIE: </a:t>
            </a:r>
            <a:r>
              <a:rPr lang="en-AU" sz="1900" dirty="0"/>
              <a:t>variables provided to script via HTTP cookies</a:t>
            </a:r>
          </a:p>
          <a:p>
            <a:pPr lvl="1"/>
            <a:r>
              <a:rPr lang="en-AU" sz="2600" dirty="0"/>
              <a:t>$_ENV</a:t>
            </a:r>
            <a:r>
              <a:rPr lang="en-AU" sz="3000" dirty="0"/>
              <a:t>: </a:t>
            </a:r>
            <a:r>
              <a:rPr lang="en-AU" sz="1900" dirty="0">
                <a:solidFill>
                  <a:schemeClr val="tx1"/>
                </a:solidFill>
              </a:rPr>
              <a:t>variables provided to script as part of the server environment.</a:t>
            </a:r>
          </a:p>
          <a:p>
            <a:pPr lvl="1"/>
            <a:r>
              <a:rPr lang="en-AU" sz="2600" dirty="0">
                <a:solidFill>
                  <a:schemeClr val="tx1"/>
                </a:solidFill>
              </a:rPr>
              <a:t>$_GET: </a:t>
            </a:r>
            <a:r>
              <a:rPr lang="en-AU" sz="1900" dirty="0">
                <a:solidFill>
                  <a:schemeClr val="tx1"/>
                </a:solidFill>
              </a:rPr>
              <a:t>variables provided to script via GET method.</a:t>
            </a:r>
          </a:p>
          <a:p>
            <a:pPr lvl="1"/>
            <a:r>
              <a:rPr lang="en-AU" sz="2600" dirty="0">
                <a:solidFill>
                  <a:schemeClr val="tx1"/>
                </a:solidFill>
              </a:rPr>
              <a:t>$_POST: </a:t>
            </a:r>
            <a:r>
              <a:rPr lang="en-AU" sz="1900" dirty="0">
                <a:solidFill>
                  <a:schemeClr val="tx1"/>
                </a:solidFill>
              </a:rPr>
              <a:t>variables provided to script via POST method</a:t>
            </a:r>
            <a:r>
              <a:rPr lang="en-AU" dirty="0">
                <a:solidFill>
                  <a:schemeClr val="tx1"/>
                </a:solidFill>
              </a:rPr>
              <a:t>.</a:t>
            </a:r>
            <a:endParaRPr lang="en-AU" sz="3400" dirty="0">
              <a:solidFill>
                <a:schemeClr val="tx1"/>
              </a:solidFill>
            </a:endParaRPr>
          </a:p>
          <a:p>
            <a:pPr lvl="1"/>
            <a:r>
              <a:rPr lang="en-AU" sz="2600" dirty="0"/>
              <a:t>$_FILES: </a:t>
            </a:r>
            <a:r>
              <a:rPr lang="en-AU" sz="1900" dirty="0"/>
              <a:t>variables provided to script via file uploads.</a:t>
            </a:r>
          </a:p>
          <a:p>
            <a:pPr lvl="1"/>
            <a:r>
              <a:rPr lang="en-AU" sz="2600" dirty="0"/>
              <a:t>$_SESSION: </a:t>
            </a:r>
            <a:r>
              <a:rPr lang="en-AU" sz="1900" dirty="0"/>
              <a:t>variables registered in a session.</a:t>
            </a:r>
          </a:p>
          <a:p>
            <a:endParaRPr lang="en-US" b="1" dirty="0"/>
          </a:p>
        </p:txBody>
      </p:sp>
      <p:sp>
        <p:nvSpPr>
          <p:cNvPr id="4" name="Slide Number Placeholder 3">
            <a:extLst>
              <a:ext uri="{FF2B5EF4-FFF2-40B4-BE49-F238E27FC236}">
                <a16:creationId xmlns:a16="http://schemas.microsoft.com/office/drawing/2014/main" id="{B8562145-26F3-7345-A320-560D8C2284F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7</a:t>
            </a:fld>
            <a:endParaRPr lang="en-US" dirty="0"/>
          </a:p>
        </p:txBody>
      </p:sp>
    </p:spTree>
    <p:extLst>
      <p:ext uri="{BB962C8B-B14F-4D97-AF65-F5344CB8AC3E}">
        <p14:creationId xmlns:p14="http://schemas.microsoft.com/office/powerpoint/2010/main" val="366298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4: </a:t>
            </a:r>
            <a:r>
              <a:rPr lang="en-US" sz="3600" dirty="0"/>
              <a:t>HTML Form with PHP and Database</a:t>
            </a:r>
          </a:p>
        </p:txBody>
      </p:sp>
      <p:cxnSp>
        <p:nvCxnSpPr>
          <p:cNvPr id="4" name="Straight Connector 3"/>
          <p:cNvCxnSpPr/>
          <p:nvPr/>
        </p:nvCxnSpPr>
        <p:spPr>
          <a:xfrm>
            <a:off x="914400" y="4495800"/>
            <a:ext cx="7239000" cy="0"/>
          </a:xfrm>
          <a:prstGeom prst="line">
            <a:avLst/>
          </a:prstGeom>
        </p:spPr>
        <p:style>
          <a:lnRef idx="3">
            <a:schemeClr val="dk1"/>
          </a:lnRef>
          <a:fillRef idx="0">
            <a:schemeClr val="dk1"/>
          </a:fillRef>
          <a:effectRef idx="2">
            <a:schemeClr val="dk1"/>
          </a:effectRef>
          <a:fontRef idx="minor">
            <a:schemeClr val="tx1"/>
          </a:fontRef>
        </p:style>
      </p:cxnSp>
      <p:sp>
        <p:nvSpPr>
          <p:cNvPr id="5" name="Can 4"/>
          <p:cNvSpPr/>
          <p:nvPr/>
        </p:nvSpPr>
        <p:spPr>
          <a:xfrm>
            <a:off x="6629400" y="2743200"/>
            <a:ext cx="1524000" cy="16002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MYSQL</a:t>
            </a:r>
          </a:p>
        </p:txBody>
      </p:sp>
      <p:sp>
        <p:nvSpPr>
          <p:cNvPr id="6" name="TextBox 5"/>
          <p:cNvSpPr txBox="1"/>
          <p:nvPr/>
        </p:nvSpPr>
        <p:spPr>
          <a:xfrm>
            <a:off x="6781800" y="2286000"/>
            <a:ext cx="1325178" cy="400110"/>
          </a:xfrm>
          <a:prstGeom prst="rect">
            <a:avLst/>
          </a:prstGeom>
          <a:noFill/>
        </p:spPr>
        <p:txBody>
          <a:bodyPr wrap="none" rtlCol="0">
            <a:spAutoFit/>
          </a:bodyPr>
          <a:lstStyle/>
          <a:p>
            <a:r>
              <a:rPr lang="en-US" sz="2000" b="1" dirty="0">
                <a:solidFill>
                  <a:schemeClr val="tx2"/>
                </a:solidFill>
              </a:rPr>
              <a:t>Database</a:t>
            </a:r>
            <a:endParaRPr lang="en-US" b="1" dirty="0">
              <a:solidFill>
                <a:schemeClr val="tx2"/>
              </a:solidFill>
            </a:endParaRPr>
          </a:p>
        </p:txBody>
      </p:sp>
      <p:sp>
        <p:nvSpPr>
          <p:cNvPr id="7" name="Left-Right Arrow 6"/>
          <p:cNvSpPr/>
          <p:nvPr/>
        </p:nvSpPr>
        <p:spPr>
          <a:xfrm>
            <a:off x="5562600" y="3429000"/>
            <a:ext cx="990600" cy="304800"/>
          </a:xfrm>
          <a:prstGeom prst="leftRightArrow">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5257800" y="4724400"/>
            <a:ext cx="1828800"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t>Connection</a:t>
            </a:r>
          </a:p>
          <a:p>
            <a:pPr algn="ctr"/>
            <a:r>
              <a:rPr lang="en-US" sz="1600" b="1" dirty="0"/>
              <a:t>SQL</a:t>
            </a:r>
            <a:endParaRPr lang="en-US" sz="1400" b="1" dirty="0"/>
          </a:p>
        </p:txBody>
      </p:sp>
      <p:grpSp>
        <p:nvGrpSpPr>
          <p:cNvPr id="9" name="Group 8"/>
          <p:cNvGrpSpPr/>
          <p:nvPr/>
        </p:nvGrpSpPr>
        <p:grpSpPr>
          <a:xfrm>
            <a:off x="914400" y="2286000"/>
            <a:ext cx="4648200" cy="3238619"/>
            <a:chOff x="2286000" y="2286000"/>
            <a:chExt cx="4648200" cy="3238619"/>
          </a:xfrm>
        </p:grpSpPr>
        <p:grpSp>
          <p:nvGrpSpPr>
            <p:cNvPr id="10" name="Group 9"/>
            <p:cNvGrpSpPr/>
            <p:nvPr/>
          </p:nvGrpSpPr>
          <p:grpSpPr>
            <a:xfrm>
              <a:off x="2362200" y="2743200"/>
              <a:ext cx="4572000" cy="2781419"/>
              <a:chOff x="2362200" y="2743200"/>
              <a:chExt cx="4572000" cy="2781419"/>
            </a:xfrm>
          </p:grpSpPr>
          <p:sp>
            <p:nvSpPr>
              <p:cNvPr id="13" name="Rectangle 12"/>
              <p:cNvSpPr/>
              <p:nvPr/>
            </p:nvSpPr>
            <p:spPr>
              <a:xfrm>
                <a:off x="2362200" y="2895600"/>
                <a:ext cx="1676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HTML</a:t>
                </a:r>
                <a:endParaRPr lang="en-US" b="1" dirty="0"/>
              </a:p>
            </p:txBody>
          </p:sp>
          <p:sp>
            <p:nvSpPr>
              <p:cNvPr id="14" name="Regular Pentagon 13"/>
              <p:cNvSpPr/>
              <p:nvPr/>
            </p:nvSpPr>
            <p:spPr>
              <a:xfrm>
                <a:off x="5105400" y="2743200"/>
                <a:ext cx="1828800" cy="1447800"/>
              </a:xfrm>
              <a:prstGeom prst="pent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a:t>PHP</a:t>
                </a:r>
              </a:p>
            </p:txBody>
          </p:sp>
          <p:sp>
            <p:nvSpPr>
              <p:cNvPr id="15" name="Left-Right Arrow 14"/>
              <p:cNvSpPr/>
              <p:nvPr/>
            </p:nvSpPr>
            <p:spPr>
              <a:xfrm>
                <a:off x="4114800" y="3429000"/>
                <a:ext cx="990600" cy="304800"/>
              </a:xfrm>
              <a:prstGeom prst="leftRightArrow">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3505200" y="4724400"/>
                <a:ext cx="2350718" cy="8002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t>HTML Form + </a:t>
                </a:r>
                <a:br>
                  <a:rPr lang="en-US" sz="1600" b="1" dirty="0"/>
                </a:br>
                <a:r>
                  <a:rPr lang="en-US" sz="1600" b="1" dirty="0"/>
                  <a:t>Super global variable</a:t>
                </a:r>
              </a:p>
              <a:p>
                <a:pPr algn="ctr"/>
                <a:r>
                  <a:rPr lang="en-US" sz="1400" b="1" dirty="0"/>
                  <a:t>ex) $_GET, $_POST</a:t>
                </a:r>
              </a:p>
            </p:txBody>
          </p:sp>
        </p:grpSp>
        <p:sp>
          <p:nvSpPr>
            <p:cNvPr id="11" name="TextBox 10"/>
            <p:cNvSpPr txBox="1"/>
            <p:nvPr/>
          </p:nvSpPr>
          <p:spPr>
            <a:xfrm>
              <a:off x="2286000" y="2286000"/>
              <a:ext cx="1790424" cy="400110"/>
            </a:xfrm>
            <a:prstGeom prst="rect">
              <a:avLst/>
            </a:prstGeom>
            <a:noFill/>
          </p:spPr>
          <p:txBody>
            <a:bodyPr wrap="none" rtlCol="0">
              <a:spAutoFit/>
            </a:bodyPr>
            <a:lstStyle/>
            <a:p>
              <a:r>
                <a:rPr lang="en-US" sz="2000" b="1" dirty="0">
                  <a:solidFill>
                    <a:srgbClr val="AA2B1E"/>
                  </a:solidFill>
                </a:rPr>
                <a:t>Web browser</a:t>
              </a:r>
            </a:p>
          </p:txBody>
        </p:sp>
        <p:sp>
          <p:nvSpPr>
            <p:cNvPr id="12" name="TextBox 11"/>
            <p:cNvSpPr txBox="1"/>
            <p:nvPr/>
          </p:nvSpPr>
          <p:spPr>
            <a:xfrm>
              <a:off x="5257800" y="2286000"/>
              <a:ext cx="1595309" cy="400110"/>
            </a:xfrm>
            <a:prstGeom prst="rect">
              <a:avLst/>
            </a:prstGeom>
            <a:noFill/>
          </p:spPr>
          <p:txBody>
            <a:bodyPr wrap="none" rtlCol="0">
              <a:spAutoFit/>
            </a:bodyPr>
            <a:lstStyle/>
            <a:p>
              <a:r>
                <a:rPr lang="en-US" sz="2000" b="1" dirty="0">
                  <a:solidFill>
                    <a:schemeClr val="accent4"/>
                  </a:solidFill>
                </a:rPr>
                <a:t>Web Server</a:t>
              </a:r>
            </a:p>
          </p:txBody>
        </p:sp>
      </p:grpSp>
      <p:sp>
        <p:nvSpPr>
          <p:cNvPr id="17" name="Slide Number Placeholder 3">
            <a:extLst>
              <a:ext uri="{FF2B5EF4-FFF2-40B4-BE49-F238E27FC236}">
                <a16:creationId xmlns:a16="http://schemas.microsoft.com/office/drawing/2014/main" id="{9D4FC7D0-7900-B14C-A21A-342CA4170F5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8</a:t>
            </a:fld>
            <a:endParaRPr lang="en-US" dirty="0"/>
          </a:p>
        </p:txBody>
      </p:sp>
    </p:spTree>
    <p:extLst>
      <p:ext uri="{BB962C8B-B14F-4D97-AF65-F5344CB8AC3E}">
        <p14:creationId xmlns:p14="http://schemas.microsoft.com/office/powerpoint/2010/main" val="298721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4: </a:t>
            </a:r>
            <a:r>
              <a:rPr lang="en-US" sz="3600" dirty="0"/>
              <a:t>HTML Form with PHP and Database</a:t>
            </a:r>
          </a:p>
        </p:txBody>
      </p:sp>
      <p:sp>
        <p:nvSpPr>
          <p:cNvPr id="17" name="TextBox 16"/>
          <p:cNvSpPr txBox="1"/>
          <p:nvPr/>
        </p:nvSpPr>
        <p:spPr>
          <a:xfrm>
            <a:off x="873929" y="1999999"/>
            <a:ext cx="5867400" cy="107721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l" latinLnBrk="1"/>
            <a:r>
              <a:rPr lang="en-US" altLang="ko-KR" sz="1600" dirty="0">
                <a:latin typeface="Courier New" pitchFamily="49" charset="0"/>
                <a:cs typeface="Courier New" pitchFamily="49" charset="0"/>
              </a:rPr>
              <a:t>INSERT INTO </a:t>
            </a:r>
            <a:r>
              <a:rPr lang="en-US" altLang="ko-KR" sz="1600" b="1" dirty="0" err="1">
                <a:latin typeface="Courier New" pitchFamily="49" charset="0"/>
                <a:cs typeface="Courier New" pitchFamily="49" charset="0"/>
              </a:rPr>
              <a:t>table_name</a:t>
            </a:r>
            <a:endParaRPr lang="en-US" altLang="ko-KR" sz="1600" b="1" dirty="0">
              <a:latin typeface="Courier New" pitchFamily="49" charset="0"/>
              <a:cs typeface="Courier New" pitchFamily="49" charset="0"/>
            </a:endParaRPr>
          </a:p>
          <a:p>
            <a:pPr algn="l" latinLnBrk="1"/>
            <a:r>
              <a:rPr lang="en-US" altLang="ko-KR" sz="1600" dirty="0">
                <a:latin typeface="Courier New" pitchFamily="49" charset="0"/>
                <a:cs typeface="Courier New" pitchFamily="49" charset="0"/>
              </a:rPr>
              <a:t>   (</a:t>
            </a:r>
            <a:r>
              <a:rPr lang="en-US" altLang="ko-KR" sz="1600" b="1" dirty="0" err="1">
                <a:latin typeface="Courier New" pitchFamily="49" charset="0"/>
                <a:cs typeface="Courier New" pitchFamily="49" charset="0"/>
              </a:rPr>
              <a:t>column_name</a:t>
            </a:r>
            <a:r>
              <a:rPr lang="en-US" altLang="ko-KR" sz="1600" dirty="0">
                <a:latin typeface="Courier New" pitchFamily="49" charset="0"/>
                <a:cs typeface="Courier New" pitchFamily="49" charset="0"/>
              </a:rPr>
              <a:t>, </a:t>
            </a:r>
            <a:r>
              <a:rPr lang="en-US" altLang="ko-KR" sz="1600" b="1" dirty="0" err="1">
                <a:latin typeface="Courier New" pitchFamily="49" charset="0"/>
                <a:cs typeface="Courier New" pitchFamily="49" charset="0"/>
              </a:rPr>
              <a:t>column_name</a:t>
            </a:r>
            <a:r>
              <a:rPr lang="en-US" altLang="ko-KR" sz="1600" dirty="0">
                <a:latin typeface="Courier New" pitchFamily="49" charset="0"/>
                <a:cs typeface="Courier New" pitchFamily="49" charset="0"/>
              </a:rPr>
              <a:t>, …)</a:t>
            </a:r>
          </a:p>
          <a:p>
            <a:pPr algn="l" latinLnBrk="1"/>
            <a:r>
              <a:rPr lang="en-US" altLang="ko-KR" sz="1600" dirty="0">
                <a:latin typeface="Courier New" pitchFamily="49" charset="0"/>
                <a:cs typeface="Courier New" pitchFamily="49" charset="0"/>
              </a:rPr>
              <a:t> VALUES</a:t>
            </a:r>
          </a:p>
          <a:p>
            <a:pPr algn="l" latinLnBrk="1"/>
            <a:r>
              <a:rPr lang="en-US" altLang="ko-KR" sz="1600" dirty="0">
                <a:latin typeface="Courier New" pitchFamily="49" charset="0"/>
                <a:cs typeface="Courier New" pitchFamily="49" charset="0"/>
              </a:rPr>
              <a:t>   ("</a:t>
            </a:r>
            <a:r>
              <a:rPr lang="en-US" altLang="ko-KR" sz="1600" b="1" dirty="0" err="1">
                <a:latin typeface="Courier New" pitchFamily="49" charset="0"/>
                <a:cs typeface="Courier New" pitchFamily="49" charset="0"/>
              </a:rPr>
              <a:t>first_value</a:t>
            </a:r>
            <a:r>
              <a:rPr lang="en-US" altLang="ko-KR" sz="1600" dirty="0">
                <a:latin typeface="Courier New" pitchFamily="49" charset="0"/>
                <a:cs typeface="Courier New" pitchFamily="49" charset="0"/>
              </a:rPr>
              <a:t>", "</a:t>
            </a:r>
            <a:r>
              <a:rPr lang="en-US" altLang="ko-KR" sz="1600" b="1" dirty="0" err="1">
                <a:latin typeface="Courier New" pitchFamily="49" charset="0"/>
                <a:cs typeface="Courier New" pitchFamily="49" charset="0"/>
              </a:rPr>
              <a:t>second_value</a:t>
            </a:r>
            <a:r>
              <a:rPr lang="en-US" altLang="ko-KR" sz="1600" dirty="0">
                <a:latin typeface="Courier New" pitchFamily="49" charset="0"/>
                <a:cs typeface="Courier New" pitchFamily="49" charset="0"/>
              </a:rPr>
              <a:t>", …);</a:t>
            </a:r>
          </a:p>
        </p:txBody>
      </p:sp>
      <p:sp>
        <p:nvSpPr>
          <p:cNvPr id="18" name="TextBox 17"/>
          <p:cNvSpPr txBox="1"/>
          <p:nvPr/>
        </p:nvSpPr>
        <p:spPr>
          <a:xfrm>
            <a:off x="873929" y="3311760"/>
            <a:ext cx="5867400" cy="107721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l" latinLnBrk="1"/>
            <a:r>
              <a:rPr lang="en-US" altLang="ko-KR" sz="1600" dirty="0">
                <a:latin typeface="Courier New" pitchFamily="49" charset="0"/>
                <a:cs typeface="Courier New" pitchFamily="49" charset="0"/>
              </a:rPr>
              <a:t>UPDATE </a:t>
            </a:r>
            <a:r>
              <a:rPr lang="en-US" altLang="ko-KR" sz="1600" b="1" dirty="0" err="1">
                <a:latin typeface="Courier New" pitchFamily="49" charset="0"/>
                <a:cs typeface="Courier New" pitchFamily="49" charset="0"/>
              </a:rPr>
              <a:t>table_name</a:t>
            </a:r>
            <a:endParaRPr lang="en-US" altLang="ko-KR" sz="1600" b="1" dirty="0">
              <a:latin typeface="Courier New" pitchFamily="49" charset="0"/>
              <a:cs typeface="Courier New" pitchFamily="49" charset="0"/>
            </a:endParaRPr>
          </a:p>
          <a:p>
            <a:pPr algn="l" latinLnBrk="1"/>
            <a:r>
              <a:rPr lang="en-US" altLang="ko-KR" sz="1600" b="1" dirty="0">
                <a:latin typeface="Courier New" pitchFamily="49" charset="0"/>
                <a:cs typeface="Courier New" pitchFamily="49" charset="0"/>
              </a:rPr>
              <a:t>  </a:t>
            </a:r>
            <a:r>
              <a:rPr lang="en-US" altLang="ko-KR" sz="1600" dirty="0">
                <a:latin typeface="Courier New" pitchFamily="49" charset="0"/>
                <a:cs typeface="Courier New" pitchFamily="49" charset="0"/>
              </a:rPr>
              <a:t>SET column_name1=expression1,</a:t>
            </a:r>
          </a:p>
          <a:p>
            <a:pPr algn="l" latinLnBrk="1"/>
            <a:r>
              <a:rPr lang="en-US" altLang="ko-KR" sz="1600" dirty="0">
                <a:latin typeface="Courier New" pitchFamily="49" charset="0"/>
                <a:cs typeface="Courier New" pitchFamily="49" charset="0"/>
              </a:rPr>
              <a:t>         column_name2=expression2, …</a:t>
            </a:r>
          </a:p>
          <a:p>
            <a:pPr algn="l" latinLnBrk="1"/>
            <a:r>
              <a:rPr lang="en-US" altLang="ko-KR" sz="1600" dirty="0">
                <a:latin typeface="Courier New" pitchFamily="49" charset="0"/>
                <a:cs typeface="Courier New" pitchFamily="49" charset="0"/>
              </a:rPr>
              <a:t>  </a:t>
            </a:r>
            <a:r>
              <a:rPr lang="en-US" altLang="ko-KR" sz="1600" b="1" dirty="0">
                <a:latin typeface="Courier New" pitchFamily="49" charset="0"/>
                <a:cs typeface="Courier New" pitchFamily="49" charset="0"/>
              </a:rPr>
              <a:t>WHERE</a:t>
            </a:r>
            <a:r>
              <a:rPr lang="en-US" altLang="ko-KR" sz="1600" dirty="0">
                <a:latin typeface="Courier New" pitchFamily="49" charset="0"/>
                <a:cs typeface="Courier New" pitchFamily="49" charset="0"/>
              </a:rPr>
              <a:t> </a:t>
            </a:r>
            <a:r>
              <a:rPr lang="en-US" altLang="ko-KR" sz="1600" i="1" dirty="0">
                <a:latin typeface="Courier New" pitchFamily="49" charset="0"/>
                <a:cs typeface="Courier New" pitchFamily="49" charset="0"/>
              </a:rPr>
              <a:t>conditions;</a:t>
            </a:r>
          </a:p>
        </p:txBody>
      </p:sp>
      <p:sp>
        <p:nvSpPr>
          <p:cNvPr id="19" name="TextBox 18"/>
          <p:cNvSpPr txBox="1"/>
          <p:nvPr/>
        </p:nvSpPr>
        <p:spPr>
          <a:xfrm>
            <a:off x="899922" y="4566804"/>
            <a:ext cx="5867400"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l" latinLnBrk="1"/>
            <a:r>
              <a:rPr lang="en-US" altLang="ko-KR" sz="1600" dirty="0">
                <a:latin typeface="Courier New" pitchFamily="49" charset="0"/>
                <a:cs typeface="Courier New" pitchFamily="49" charset="0"/>
              </a:rPr>
              <a:t>DELETE FROM </a:t>
            </a:r>
            <a:r>
              <a:rPr lang="en-US" altLang="ko-KR" sz="1600" b="1" dirty="0" err="1">
                <a:latin typeface="Courier New" pitchFamily="49" charset="0"/>
                <a:cs typeface="Courier New" pitchFamily="49" charset="0"/>
              </a:rPr>
              <a:t>table_name</a:t>
            </a:r>
            <a:r>
              <a:rPr lang="en-US" altLang="ko-KR" sz="1600" b="1" dirty="0">
                <a:latin typeface="Courier New" pitchFamily="49" charset="0"/>
                <a:cs typeface="Courier New" pitchFamily="49" charset="0"/>
              </a:rPr>
              <a:t> WHERE </a:t>
            </a:r>
            <a:r>
              <a:rPr lang="en-US" altLang="ko-KR" sz="1600" i="1" dirty="0">
                <a:latin typeface="Courier New" pitchFamily="49" charset="0"/>
                <a:cs typeface="Courier New" pitchFamily="49" charset="0"/>
              </a:rPr>
              <a:t>condition</a:t>
            </a:r>
            <a:r>
              <a:rPr lang="en-US" altLang="ko-KR" sz="1600" dirty="0">
                <a:latin typeface="Courier New" pitchFamily="49" charset="0"/>
                <a:cs typeface="Courier New" pitchFamily="49" charset="0"/>
              </a:rPr>
              <a:t>;</a:t>
            </a:r>
          </a:p>
        </p:txBody>
      </p:sp>
      <p:sp>
        <p:nvSpPr>
          <p:cNvPr id="20" name="TextBox 19"/>
          <p:cNvSpPr txBox="1"/>
          <p:nvPr/>
        </p:nvSpPr>
        <p:spPr>
          <a:xfrm>
            <a:off x="899922" y="5154972"/>
            <a:ext cx="6553200"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l" latinLnBrk="1"/>
            <a:r>
              <a:rPr lang="en-US" altLang="ko-KR" sz="1600" dirty="0">
                <a:latin typeface="Courier New" pitchFamily="49" charset="0"/>
                <a:cs typeface="Courier New" pitchFamily="49" charset="0"/>
              </a:rPr>
              <a:t>SELECT </a:t>
            </a:r>
            <a:r>
              <a:rPr lang="en-US" altLang="ko-KR" sz="1600" b="1" dirty="0">
                <a:latin typeface="Courier New" pitchFamily="49" charset="0"/>
                <a:cs typeface="Courier New" pitchFamily="49" charset="0"/>
              </a:rPr>
              <a:t>column_name1</a:t>
            </a:r>
            <a:r>
              <a:rPr lang="en-US" altLang="ko-KR" sz="1600" dirty="0">
                <a:latin typeface="Courier New" pitchFamily="49" charset="0"/>
                <a:cs typeface="Courier New" pitchFamily="49" charset="0"/>
              </a:rPr>
              <a:t>, </a:t>
            </a:r>
            <a:r>
              <a:rPr lang="en-US" altLang="ko-KR" sz="1600" b="1" dirty="0">
                <a:latin typeface="Courier New" pitchFamily="49" charset="0"/>
                <a:cs typeface="Courier New" pitchFamily="49" charset="0"/>
              </a:rPr>
              <a:t>column_name2</a:t>
            </a:r>
            <a:r>
              <a:rPr lang="en-US" altLang="ko-KR" sz="1600" dirty="0">
                <a:latin typeface="Courier New" pitchFamily="49" charset="0"/>
                <a:cs typeface="Courier New" pitchFamily="49" charset="0"/>
              </a:rPr>
              <a:t>,… FROM </a:t>
            </a:r>
            <a:r>
              <a:rPr lang="en-US" altLang="ko-KR" sz="1600" b="1" dirty="0" err="1">
                <a:latin typeface="Courier New" pitchFamily="49" charset="0"/>
                <a:cs typeface="Courier New" pitchFamily="49" charset="0"/>
              </a:rPr>
              <a:t>table_name</a:t>
            </a:r>
            <a:r>
              <a:rPr lang="en-US" altLang="ko-KR" sz="1600" dirty="0">
                <a:latin typeface="Courier New" pitchFamily="49" charset="0"/>
                <a:cs typeface="Courier New" pitchFamily="49" charset="0"/>
              </a:rPr>
              <a:t>;</a:t>
            </a:r>
          </a:p>
        </p:txBody>
      </p:sp>
      <p:sp>
        <p:nvSpPr>
          <p:cNvPr id="21" name="TextBox 20"/>
          <p:cNvSpPr txBox="1"/>
          <p:nvPr/>
        </p:nvSpPr>
        <p:spPr>
          <a:xfrm>
            <a:off x="899922" y="5730604"/>
            <a:ext cx="6629400" cy="58477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l" latinLnBrk="1"/>
            <a:r>
              <a:rPr lang="en-US" altLang="ko-KR" sz="1600" dirty="0">
                <a:latin typeface="Courier New" pitchFamily="49" charset="0"/>
                <a:cs typeface="Courier New" pitchFamily="49" charset="0"/>
              </a:rPr>
              <a:t>SELECT </a:t>
            </a:r>
            <a:r>
              <a:rPr lang="en-US" altLang="ko-KR" sz="1600" b="1" dirty="0">
                <a:latin typeface="Courier New" pitchFamily="49" charset="0"/>
                <a:cs typeface="Courier New" pitchFamily="49" charset="0"/>
              </a:rPr>
              <a:t>column_name1</a:t>
            </a:r>
            <a:r>
              <a:rPr lang="en-US" altLang="ko-KR" sz="1600" dirty="0">
                <a:latin typeface="Courier New" pitchFamily="49" charset="0"/>
                <a:cs typeface="Courier New" pitchFamily="49" charset="0"/>
              </a:rPr>
              <a:t>, </a:t>
            </a:r>
            <a:r>
              <a:rPr lang="en-US" altLang="ko-KR" sz="1600" b="1" dirty="0">
                <a:latin typeface="Courier New" pitchFamily="49" charset="0"/>
                <a:cs typeface="Courier New" pitchFamily="49" charset="0"/>
              </a:rPr>
              <a:t>column_name2</a:t>
            </a:r>
            <a:r>
              <a:rPr lang="en-US" altLang="ko-KR" sz="1600" dirty="0">
                <a:latin typeface="Courier New" pitchFamily="49" charset="0"/>
                <a:cs typeface="Courier New" pitchFamily="49" charset="0"/>
              </a:rPr>
              <a:t>, … FROM </a:t>
            </a:r>
            <a:r>
              <a:rPr lang="en-US" altLang="ko-KR" sz="1600" dirty="0" err="1">
                <a:latin typeface="Courier New" pitchFamily="49" charset="0"/>
                <a:cs typeface="Courier New" pitchFamily="49" charset="0"/>
              </a:rPr>
              <a:t>table_name</a:t>
            </a:r>
            <a:r>
              <a:rPr lang="en-US" altLang="ko-KR" sz="1600" dirty="0">
                <a:latin typeface="Courier New" pitchFamily="49" charset="0"/>
                <a:cs typeface="Courier New" pitchFamily="49" charset="0"/>
              </a:rPr>
              <a:t> </a:t>
            </a:r>
            <a:r>
              <a:rPr lang="en-US" altLang="ko-KR" sz="1600" b="1" dirty="0">
                <a:latin typeface="Courier New" pitchFamily="49" charset="0"/>
                <a:cs typeface="Courier New" pitchFamily="49" charset="0"/>
              </a:rPr>
              <a:t>WHERE</a:t>
            </a:r>
            <a:r>
              <a:rPr lang="en-US" altLang="ko-KR" sz="1600" dirty="0">
                <a:latin typeface="Courier New" pitchFamily="49" charset="0"/>
                <a:cs typeface="Courier New" pitchFamily="49" charset="0"/>
              </a:rPr>
              <a:t> </a:t>
            </a:r>
            <a:r>
              <a:rPr lang="en-US" altLang="ko-KR" sz="1600" i="1" dirty="0">
                <a:latin typeface="Courier New" pitchFamily="49" charset="0"/>
                <a:cs typeface="Courier New" pitchFamily="49" charset="0"/>
              </a:rPr>
              <a:t>condition</a:t>
            </a:r>
            <a:r>
              <a:rPr lang="en-US" altLang="ko-KR" sz="1600" dirty="0">
                <a:latin typeface="Courier New" pitchFamily="49" charset="0"/>
                <a:cs typeface="Courier New" pitchFamily="49" charset="0"/>
              </a:rPr>
              <a:t>;</a:t>
            </a:r>
          </a:p>
        </p:txBody>
      </p:sp>
      <p:cxnSp>
        <p:nvCxnSpPr>
          <p:cNvPr id="22" name="Straight Connector 21"/>
          <p:cNvCxnSpPr/>
          <p:nvPr/>
        </p:nvCxnSpPr>
        <p:spPr>
          <a:xfrm>
            <a:off x="1665589" y="6247429"/>
            <a:ext cx="1219200" cy="0"/>
          </a:xfrm>
          <a:prstGeom prst="line">
            <a:avLst/>
          </a:prstGeom>
          <a:ln w="38100" cmpd="sng"/>
        </p:spPr>
        <p:style>
          <a:lnRef idx="2">
            <a:schemeClr val="accent2"/>
          </a:lnRef>
          <a:fillRef idx="0">
            <a:schemeClr val="accent2"/>
          </a:fillRef>
          <a:effectRef idx="1">
            <a:schemeClr val="accent2"/>
          </a:effectRef>
          <a:fontRef idx="minor">
            <a:schemeClr val="tx1"/>
          </a:fontRef>
        </p:style>
      </p:cxnSp>
      <p:sp>
        <p:nvSpPr>
          <p:cNvPr id="3" name="TextBox 2"/>
          <p:cNvSpPr txBox="1"/>
          <p:nvPr/>
        </p:nvSpPr>
        <p:spPr>
          <a:xfrm>
            <a:off x="323528" y="6381328"/>
            <a:ext cx="2991511" cy="369332"/>
          </a:xfrm>
          <a:prstGeom prst="rect">
            <a:avLst/>
          </a:prstGeom>
          <a:noFill/>
        </p:spPr>
        <p:txBody>
          <a:bodyPr wrap="none" rtlCol="0">
            <a:spAutoFit/>
          </a:bodyPr>
          <a:lstStyle/>
          <a:p>
            <a:r>
              <a:rPr lang="en-US" b="1" dirty="0"/>
              <a:t>Don’t forget JOIN and UNION</a:t>
            </a:r>
          </a:p>
        </p:txBody>
      </p:sp>
      <p:sp>
        <p:nvSpPr>
          <p:cNvPr id="10" name="Slide Number Placeholder 3">
            <a:extLst>
              <a:ext uri="{FF2B5EF4-FFF2-40B4-BE49-F238E27FC236}">
                <a16:creationId xmlns:a16="http://schemas.microsoft.com/office/drawing/2014/main" id="{4B8B14B8-0F00-A74D-AAC3-886A0C7E818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9</a:t>
            </a:fld>
            <a:endParaRPr lang="en-US" dirty="0"/>
          </a:p>
        </p:txBody>
      </p:sp>
    </p:spTree>
    <p:extLst>
      <p:ext uri="{BB962C8B-B14F-4D97-AF65-F5344CB8AC3E}">
        <p14:creationId xmlns:p14="http://schemas.microsoft.com/office/powerpoint/2010/main" val="35723558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T202_Template" id="{39D82ABA-158B-CC4F-8341-CB4BE71E0933}" vid="{027ABE4F-AB90-0C43-8EA3-72B3581221FA}"/>
    </a:ext>
  </a:extLst>
</a:theme>
</file>

<file path=ppt/theme/theme2.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KIT202_Template" id="{39D82ABA-158B-CC4F-8341-CB4BE71E0933}" vid="{9DE789D6-519B-4941-B89B-65665DE8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33860</TotalTime>
  <Words>1388</Words>
  <Application>Microsoft Macintosh PowerPoint</Application>
  <PresentationFormat>On-screen Show (4:3)</PresentationFormat>
  <Paragraphs>391</Paragraphs>
  <Slides>29</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굴림</vt:lpstr>
      <vt:lpstr>맑은 고딕</vt:lpstr>
      <vt:lpstr>Arial</vt:lpstr>
      <vt:lpstr>Calibri</vt:lpstr>
      <vt:lpstr>Calibri Light</vt:lpstr>
      <vt:lpstr>Century Gothic</vt:lpstr>
      <vt:lpstr>Courier New</vt:lpstr>
      <vt:lpstr>Verdana</vt:lpstr>
      <vt:lpstr>Wingdings</vt:lpstr>
      <vt:lpstr>Wingdings 3</vt:lpstr>
      <vt:lpstr>Custom Design</vt:lpstr>
      <vt:lpstr>Ion Boardroom</vt:lpstr>
      <vt:lpstr>Secure Web Programming</vt:lpstr>
      <vt:lpstr>Topics</vt:lpstr>
      <vt:lpstr>Lecture 1 : History, Concept and Direction</vt:lpstr>
      <vt:lpstr>Lecture 2 : Client-side Scripting and DOM</vt:lpstr>
      <vt:lpstr>Lecture 2 : Client-side Scripting and DOM</vt:lpstr>
      <vt:lpstr>Lecture 3 : Server-side scripting</vt:lpstr>
      <vt:lpstr>Lecture 3 : Server-side scripting</vt:lpstr>
      <vt:lpstr>Lecture 4: HTML Form with PHP and Database</vt:lpstr>
      <vt:lpstr>Lecture 4: HTML Form with PHP and Database</vt:lpstr>
      <vt:lpstr>Lecture 5: Database and State Management</vt:lpstr>
      <vt:lpstr>Lecture 6: State and Header Management and Security</vt:lpstr>
      <vt:lpstr>Lecture 7, 8: Security (Issue, Programming)</vt:lpstr>
      <vt:lpstr>Lecture 7, 8: Security (Issue, Programming)</vt:lpstr>
      <vt:lpstr>Lecture 9: AJAX and Web applications</vt:lpstr>
      <vt:lpstr>Lecture 10: HCI</vt:lpstr>
      <vt:lpstr>Lecture11: Dynamic Web Page solution</vt:lpstr>
      <vt:lpstr>Lecture 12: Code Management :MVC</vt:lpstr>
      <vt:lpstr>EXAM</vt:lpstr>
      <vt:lpstr>Exam Preparation</vt:lpstr>
      <vt:lpstr>Exam</vt:lpstr>
      <vt:lpstr>Please…</vt:lpstr>
      <vt:lpstr>Exam Structure</vt:lpstr>
      <vt:lpstr>Section A</vt:lpstr>
      <vt:lpstr>Section B</vt:lpstr>
      <vt:lpstr>Exam Strategy</vt:lpstr>
      <vt:lpstr>Exam Strategy</vt:lpstr>
      <vt:lpstr>Exam techniques</vt:lpstr>
      <vt:lpstr>Study techniques</vt:lpstr>
      <vt:lpstr>PowerPoint Presentation</vt:lpstr>
    </vt:vector>
  </TitlesOfParts>
  <Company>University of Tasmania</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Web Programming</dc:title>
  <dc:creator>Soyeon HAN</dc:creator>
  <cp:lastModifiedBy>Soonja Yeom</cp:lastModifiedBy>
  <cp:revision>377</cp:revision>
  <cp:lastPrinted>2015-02-24T02:13:19Z</cp:lastPrinted>
  <dcterms:created xsi:type="dcterms:W3CDTF">2013-11-07T09:10:10Z</dcterms:created>
  <dcterms:modified xsi:type="dcterms:W3CDTF">2018-05-23T02:42:22Z</dcterms:modified>
</cp:coreProperties>
</file>