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2" r:id="rId1"/>
    <p:sldMasterId id="2147484219" r:id="rId2"/>
  </p:sldMasterIdLst>
  <p:notesMasterIdLst>
    <p:notesMasterId r:id="rId35"/>
  </p:notesMasterIdLst>
  <p:handoutMasterIdLst>
    <p:handoutMasterId r:id="rId36"/>
  </p:handoutMasterIdLst>
  <p:sldIdLst>
    <p:sldId id="317" r:id="rId3"/>
    <p:sldId id="318" r:id="rId4"/>
    <p:sldId id="285" r:id="rId5"/>
    <p:sldId id="286" r:id="rId6"/>
    <p:sldId id="287" r:id="rId7"/>
    <p:sldId id="288" r:id="rId8"/>
    <p:sldId id="289" r:id="rId9"/>
    <p:sldId id="290" r:id="rId10"/>
    <p:sldId id="291" r:id="rId11"/>
    <p:sldId id="292" r:id="rId12"/>
    <p:sldId id="293" r:id="rId13"/>
    <p:sldId id="294" r:id="rId14"/>
    <p:sldId id="295" r:id="rId15"/>
    <p:sldId id="296" r:id="rId16"/>
    <p:sldId id="31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 id="315" r:id="rId33"/>
    <p:sldId id="283"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0E45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141"/>
    <p:restoredTop sz="96578" autoAdjust="0"/>
  </p:normalViewPr>
  <p:slideViewPr>
    <p:cSldViewPr snapToGrid="0" snapToObjects="1">
      <p:cViewPr varScale="1">
        <p:scale>
          <a:sx n="138" d="100"/>
          <a:sy n="138" d="100"/>
        </p:scale>
        <p:origin x="328"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A8D283C-DE37-6F4C-BF0F-BED1216340AF}" type="datetimeFigureOut">
              <a:rPr lang="en-US" smtClean="0"/>
              <a:t>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C01257F-F465-014D-9568-D0F86ECBD9BA}" type="slidenum">
              <a:rPr lang="en-US" smtClean="0"/>
              <a:t>‹#›</a:t>
            </a:fld>
            <a:endParaRPr lang="en-US"/>
          </a:p>
        </p:txBody>
      </p:sp>
    </p:spTree>
    <p:extLst>
      <p:ext uri="{BB962C8B-B14F-4D97-AF65-F5344CB8AC3E}">
        <p14:creationId xmlns:p14="http://schemas.microsoft.com/office/powerpoint/2010/main" val="2764560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E36E82-B77E-8E40-B1FA-A4F22FFDEC61}" type="datetimeFigureOut">
              <a:rPr lang="en-US" smtClean="0"/>
              <a:t>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D06D52-AE12-B74E-B5E1-3ED9C62B5C63}" type="slidenum">
              <a:rPr lang="en-US" smtClean="0"/>
              <a:t>‹#›</a:t>
            </a:fld>
            <a:endParaRPr lang="en-US"/>
          </a:p>
        </p:txBody>
      </p:sp>
    </p:spTree>
    <p:extLst>
      <p:ext uri="{BB962C8B-B14F-4D97-AF65-F5344CB8AC3E}">
        <p14:creationId xmlns:p14="http://schemas.microsoft.com/office/powerpoint/2010/main" val="168523546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C3B4AB-A930-754A-A2C0-B457A05F4175}" type="slidenum">
              <a:rPr lang="en-US" smtClean="0"/>
              <a:t>1</a:t>
            </a:fld>
            <a:endParaRPr lang="en-US"/>
          </a:p>
        </p:txBody>
      </p:sp>
    </p:spTree>
    <p:extLst>
      <p:ext uri="{BB962C8B-B14F-4D97-AF65-F5344CB8AC3E}">
        <p14:creationId xmlns:p14="http://schemas.microsoft.com/office/powerpoint/2010/main" val="1096920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C3B4AB-A930-754A-A2C0-B457A05F4175}" type="slidenum">
              <a:rPr lang="en-US" smtClean="0"/>
              <a:t>10</a:t>
            </a:fld>
            <a:endParaRPr lang="en-US"/>
          </a:p>
        </p:txBody>
      </p:sp>
    </p:spTree>
    <p:extLst>
      <p:ext uri="{BB962C8B-B14F-4D97-AF65-F5344CB8AC3E}">
        <p14:creationId xmlns:p14="http://schemas.microsoft.com/office/powerpoint/2010/main" val="1996346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C3B4AB-A930-754A-A2C0-B457A05F4175}" type="slidenum">
              <a:rPr lang="en-US" smtClean="0"/>
              <a:t>11</a:t>
            </a:fld>
            <a:endParaRPr lang="en-US"/>
          </a:p>
        </p:txBody>
      </p:sp>
    </p:spTree>
    <p:extLst>
      <p:ext uri="{BB962C8B-B14F-4D97-AF65-F5344CB8AC3E}">
        <p14:creationId xmlns:p14="http://schemas.microsoft.com/office/powerpoint/2010/main" val="3193979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C3B4AB-A930-754A-A2C0-B457A05F4175}" type="slidenum">
              <a:rPr lang="en-US" smtClean="0"/>
              <a:t>12</a:t>
            </a:fld>
            <a:endParaRPr lang="en-US"/>
          </a:p>
        </p:txBody>
      </p:sp>
    </p:spTree>
    <p:extLst>
      <p:ext uri="{BB962C8B-B14F-4D97-AF65-F5344CB8AC3E}">
        <p14:creationId xmlns:p14="http://schemas.microsoft.com/office/powerpoint/2010/main" val="872645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B3C3B4AB-A930-754A-A2C0-B457A05F4175}" type="slidenum">
              <a:rPr lang="en-US" smtClean="0"/>
              <a:t>13</a:t>
            </a:fld>
            <a:endParaRPr lang="en-US"/>
          </a:p>
        </p:txBody>
      </p:sp>
    </p:spTree>
    <p:extLst>
      <p:ext uri="{BB962C8B-B14F-4D97-AF65-F5344CB8AC3E}">
        <p14:creationId xmlns:p14="http://schemas.microsoft.com/office/powerpoint/2010/main" val="1161521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3C3B4AB-A930-754A-A2C0-B457A05F4175}" type="slidenum">
              <a:rPr lang="en-US" smtClean="0"/>
              <a:t>15</a:t>
            </a:fld>
            <a:endParaRPr lang="en-US"/>
          </a:p>
        </p:txBody>
      </p:sp>
    </p:spTree>
    <p:extLst>
      <p:ext uri="{BB962C8B-B14F-4D97-AF65-F5344CB8AC3E}">
        <p14:creationId xmlns:p14="http://schemas.microsoft.com/office/powerpoint/2010/main" val="2471966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dirty="0"/>
          </a:p>
        </p:txBody>
      </p:sp>
      <p:sp>
        <p:nvSpPr>
          <p:cNvPr id="4" name="Slide Number Placeholder 3"/>
          <p:cNvSpPr>
            <a:spLocks noGrp="1"/>
          </p:cNvSpPr>
          <p:nvPr>
            <p:ph type="sldNum" sz="quarter" idx="10"/>
          </p:nvPr>
        </p:nvSpPr>
        <p:spPr/>
        <p:txBody>
          <a:bodyPr/>
          <a:lstStyle/>
          <a:p>
            <a:fld id="{B3C3B4AB-A930-754A-A2C0-B457A05F4175}" type="slidenum">
              <a:rPr lang="en-US" smtClean="0"/>
              <a:t>16</a:t>
            </a:fld>
            <a:endParaRPr lang="en-US"/>
          </a:p>
        </p:txBody>
      </p:sp>
    </p:spTree>
    <p:extLst>
      <p:ext uri="{BB962C8B-B14F-4D97-AF65-F5344CB8AC3E}">
        <p14:creationId xmlns:p14="http://schemas.microsoft.com/office/powerpoint/2010/main" val="1465701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endParaRPr lang="en-US" baseline="0" dirty="0"/>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B3C3B4AB-A930-754A-A2C0-B457A05F4175}" type="slidenum">
              <a:rPr lang="en-US" smtClean="0"/>
              <a:t>17</a:t>
            </a:fld>
            <a:endParaRPr lang="en-US"/>
          </a:p>
        </p:txBody>
      </p:sp>
    </p:spTree>
    <p:extLst>
      <p:ext uri="{BB962C8B-B14F-4D97-AF65-F5344CB8AC3E}">
        <p14:creationId xmlns:p14="http://schemas.microsoft.com/office/powerpoint/2010/main" val="24932764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US" dirty="0"/>
          </a:p>
        </p:txBody>
      </p:sp>
      <p:sp>
        <p:nvSpPr>
          <p:cNvPr id="4" name="Slide Number Placeholder 3"/>
          <p:cNvSpPr>
            <a:spLocks noGrp="1"/>
          </p:cNvSpPr>
          <p:nvPr>
            <p:ph type="sldNum" sz="quarter" idx="10"/>
          </p:nvPr>
        </p:nvSpPr>
        <p:spPr/>
        <p:txBody>
          <a:bodyPr/>
          <a:lstStyle/>
          <a:p>
            <a:fld id="{B3C3B4AB-A930-754A-A2C0-B457A05F4175}" type="slidenum">
              <a:rPr lang="en-US" smtClean="0"/>
              <a:t>18</a:t>
            </a:fld>
            <a:endParaRPr lang="en-US"/>
          </a:p>
        </p:txBody>
      </p:sp>
    </p:spTree>
    <p:extLst>
      <p:ext uri="{BB962C8B-B14F-4D97-AF65-F5344CB8AC3E}">
        <p14:creationId xmlns:p14="http://schemas.microsoft.com/office/powerpoint/2010/main" val="886412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C3B4AB-A930-754A-A2C0-B457A05F4175}" type="slidenum">
              <a:rPr lang="en-US" smtClean="0"/>
              <a:t>19</a:t>
            </a:fld>
            <a:endParaRPr lang="en-US"/>
          </a:p>
        </p:txBody>
      </p:sp>
    </p:spTree>
    <p:extLst>
      <p:ext uri="{BB962C8B-B14F-4D97-AF65-F5344CB8AC3E}">
        <p14:creationId xmlns:p14="http://schemas.microsoft.com/office/powerpoint/2010/main" val="3903395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C3B4AB-A930-754A-A2C0-B457A05F4175}" type="slidenum">
              <a:rPr lang="en-US" smtClean="0"/>
              <a:t>20</a:t>
            </a:fld>
            <a:endParaRPr lang="en-US"/>
          </a:p>
        </p:txBody>
      </p:sp>
    </p:spTree>
    <p:extLst>
      <p:ext uri="{BB962C8B-B14F-4D97-AF65-F5344CB8AC3E}">
        <p14:creationId xmlns:p14="http://schemas.microsoft.com/office/powerpoint/2010/main" val="2246934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aseline="0" dirty="0"/>
          </a:p>
          <a:p>
            <a:endParaRPr lang="en-US" dirty="0"/>
          </a:p>
        </p:txBody>
      </p:sp>
      <p:sp>
        <p:nvSpPr>
          <p:cNvPr id="4" name="Slide Number Placeholder 3"/>
          <p:cNvSpPr>
            <a:spLocks noGrp="1"/>
          </p:cNvSpPr>
          <p:nvPr>
            <p:ph type="sldNum" sz="quarter" idx="10"/>
          </p:nvPr>
        </p:nvSpPr>
        <p:spPr/>
        <p:txBody>
          <a:bodyPr/>
          <a:lstStyle/>
          <a:p>
            <a:fld id="{5E0DFE19-785B-A345-845C-D8AFE79C09BD}" type="slidenum">
              <a:rPr lang="en-US" smtClean="0"/>
              <a:t>2</a:t>
            </a:fld>
            <a:endParaRPr lang="en-US"/>
          </a:p>
        </p:txBody>
      </p:sp>
    </p:spTree>
    <p:extLst>
      <p:ext uri="{BB962C8B-B14F-4D97-AF65-F5344CB8AC3E}">
        <p14:creationId xmlns:p14="http://schemas.microsoft.com/office/powerpoint/2010/main" val="41525178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C3B4AB-A930-754A-A2C0-B457A05F4175}" type="slidenum">
              <a:rPr lang="en-US" smtClean="0"/>
              <a:t>21</a:t>
            </a:fld>
            <a:endParaRPr lang="en-US"/>
          </a:p>
        </p:txBody>
      </p:sp>
    </p:spTree>
    <p:extLst>
      <p:ext uri="{BB962C8B-B14F-4D97-AF65-F5344CB8AC3E}">
        <p14:creationId xmlns:p14="http://schemas.microsoft.com/office/powerpoint/2010/main" val="4685583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C3B4AB-A930-754A-A2C0-B457A05F4175}" type="slidenum">
              <a:rPr lang="en-US" smtClean="0"/>
              <a:t>22</a:t>
            </a:fld>
            <a:endParaRPr lang="en-US"/>
          </a:p>
        </p:txBody>
      </p:sp>
    </p:spTree>
    <p:extLst>
      <p:ext uri="{BB962C8B-B14F-4D97-AF65-F5344CB8AC3E}">
        <p14:creationId xmlns:p14="http://schemas.microsoft.com/office/powerpoint/2010/main" val="40959312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3C3B4AB-A930-754A-A2C0-B457A05F4175}" type="slidenum">
              <a:rPr lang="en-US" smtClean="0"/>
              <a:t>23</a:t>
            </a:fld>
            <a:endParaRPr lang="en-US"/>
          </a:p>
        </p:txBody>
      </p:sp>
    </p:spTree>
    <p:extLst>
      <p:ext uri="{BB962C8B-B14F-4D97-AF65-F5344CB8AC3E}">
        <p14:creationId xmlns:p14="http://schemas.microsoft.com/office/powerpoint/2010/main" val="9064644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C3B4AB-A930-754A-A2C0-B457A05F4175}" type="slidenum">
              <a:rPr lang="en-US" smtClean="0"/>
              <a:t>24</a:t>
            </a:fld>
            <a:endParaRPr lang="en-US"/>
          </a:p>
        </p:txBody>
      </p:sp>
    </p:spTree>
    <p:extLst>
      <p:ext uri="{BB962C8B-B14F-4D97-AF65-F5344CB8AC3E}">
        <p14:creationId xmlns:p14="http://schemas.microsoft.com/office/powerpoint/2010/main" val="39499697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C3B4AB-A930-754A-A2C0-B457A05F4175}" type="slidenum">
              <a:rPr lang="en-US" smtClean="0"/>
              <a:t>25</a:t>
            </a:fld>
            <a:endParaRPr lang="en-US"/>
          </a:p>
        </p:txBody>
      </p:sp>
    </p:spTree>
    <p:extLst>
      <p:ext uri="{BB962C8B-B14F-4D97-AF65-F5344CB8AC3E}">
        <p14:creationId xmlns:p14="http://schemas.microsoft.com/office/powerpoint/2010/main" val="16265817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C3B4AB-A930-754A-A2C0-B457A05F4175}" type="slidenum">
              <a:rPr lang="en-US" smtClean="0"/>
              <a:t>26</a:t>
            </a:fld>
            <a:endParaRPr lang="en-US"/>
          </a:p>
        </p:txBody>
      </p:sp>
    </p:spTree>
    <p:extLst>
      <p:ext uri="{BB962C8B-B14F-4D97-AF65-F5344CB8AC3E}">
        <p14:creationId xmlns:p14="http://schemas.microsoft.com/office/powerpoint/2010/main" val="36352809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C3B4AB-A930-754A-A2C0-B457A05F4175}" type="slidenum">
              <a:rPr lang="en-US" smtClean="0"/>
              <a:t>27</a:t>
            </a:fld>
            <a:endParaRPr lang="en-US"/>
          </a:p>
        </p:txBody>
      </p:sp>
    </p:spTree>
    <p:extLst>
      <p:ext uri="{BB962C8B-B14F-4D97-AF65-F5344CB8AC3E}">
        <p14:creationId xmlns:p14="http://schemas.microsoft.com/office/powerpoint/2010/main" val="21048644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B3C3B4AB-A930-754A-A2C0-B457A05F4175}" type="slidenum">
              <a:rPr lang="en-US" smtClean="0"/>
              <a:t>28</a:t>
            </a:fld>
            <a:endParaRPr lang="en-US"/>
          </a:p>
        </p:txBody>
      </p:sp>
    </p:spTree>
    <p:extLst>
      <p:ext uri="{BB962C8B-B14F-4D97-AF65-F5344CB8AC3E}">
        <p14:creationId xmlns:p14="http://schemas.microsoft.com/office/powerpoint/2010/main" val="3347577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C3B4AB-A930-754A-A2C0-B457A05F4175}" type="slidenum">
              <a:rPr lang="en-US" smtClean="0"/>
              <a:t>29</a:t>
            </a:fld>
            <a:endParaRPr lang="en-US"/>
          </a:p>
        </p:txBody>
      </p:sp>
    </p:spTree>
    <p:extLst>
      <p:ext uri="{BB962C8B-B14F-4D97-AF65-F5344CB8AC3E}">
        <p14:creationId xmlns:p14="http://schemas.microsoft.com/office/powerpoint/2010/main" val="22691712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C3B4AB-A930-754A-A2C0-B457A05F4175}" type="slidenum">
              <a:rPr lang="en-US" smtClean="0"/>
              <a:t>30</a:t>
            </a:fld>
            <a:endParaRPr lang="en-US"/>
          </a:p>
        </p:txBody>
      </p:sp>
    </p:spTree>
    <p:extLst>
      <p:ext uri="{BB962C8B-B14F-4D97-AF65-F5344CB8AC3E}">
        <p14:creationId xmlns:p14="http://schemas.microsoft.com/office/powerpoint/2010/main" val="2812749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C3B4AB-A930-754A-A2C0-B457A05F4175}" type="slidenum">
              <a:rPr lang="en-US" smtClean="0"/>
              <a:t>3</a:t>
            </a:fld>
            <a:endParaRPr lang="en-US"/>
          </a:p>
        </p:txBody>
      </p:sp>
    </p:spTree>
    <p:extLst>
      <p:ext uri="{BB962C8B-B14F-4D97-AF65-F5344CB8AC3E}">
        <p14:creationId xmlns:p14="http://schemas.microsoft.com/office/powerpoint/2010/main" val="42620235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3C3B4AB-A930-754A-A2C0-B457A05F4175}" type="slidenum">
              <a:rPr lang="en-US" smtClean="0"/>
              <a:t>31</a:t>
            </a:fld>
            <a:endParaRPr lang="en-US"/>
          </a:p>
        </p:txBody>
      </p:sp>
    </p:spTree>
    <p:extLst>
      <p:ext uri="{BB962C8B-B14F-4D97-AF65-F5344CB8AC3E}">
        <p14:creationId xmlns:p14="http://schemas.microsoft.com/office/powerpoint/2010/main" val="20042114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D06D52-AE12-B74E-B5E1-3ED9C62B5C63}" type="slidenum">
              <a:rPr lang="en-US" smtClean="0"/>
              <a:t>32</a:t>
            </a:fld>
            <a:endParaRPr lang="en-US"/>
          </a:p>
        </p:txBody>
      </p:sp>
    </p:spTree>
    <p:extLst>
      <p:ext uri="{BB962C8B-B14F-4D97-AF65-F5344CB8AC3E}">
        <p14:creationId xmlns:p14="http://schemas.microsoft.com/office/powerpoint/2010/main" val="1900063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C3B4AB-A930-754A-A2C0-B457A05F4175}" type="slidenum">
              <a:rPr lang="en-US" smtClean="0"/>
              <a:t>4</a:t>
            </a:fld>
            <a:endParaRPr lang="en-US"/>
          </a:p>
        </p:txBody>
      </p:sp>
    </p:spTree>
    <p:extLst>
      <p:ext uri="{BB962C8B-B14F-4D97-AF65-F5344CB8AC3E}">
        <p14:creationId xmlns:p14="http://schemas.microsoft.com/office/powerpoint/2010/main" val="4056230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B3C3B4AB-A930-754A-A2C0-B457A05F4175}" type="slidenum">
              <a:rPr lang="en-US" smtClean="0"/>
              <a:t>5</a:t>
            </a:fld>
            <a:endParaRPr lang="en-US"/>
          </a:p>
        </p:txBody>
      </p:sp>
    </p:spTree>
    <p:extLst>
      <p:ext uri="{BB962C8B-B14F-4D97-AF65-F5344CB8AC3E}">
        <p14:creationId xmlns:p14="http://schemas.microsoft.com/office/powerpoint/2010/main" val="591684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C3B4AB-A930-754A-A2C0-B457A05F4175}" type="slidenum">
              <a:rPr lang="en-US" smtClean="0"/>
              <a:t>6</a:t>
            </a:fld>
            <a:endParaRPr lang="en-US"/>
          </a:p>
        </p:txBody>
      </p:sp>
    </p:spTree>
    <p:extLst>
      <p:ext uri="{BB962C8B-B14F-4D97-AF65-F5344CB8AC3E}">
        <p14:creationId xmlns:p14="http://schemas.microsoft.com/office/powerpoint/2010/main" val="338961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aseline="0" dirty="0"/>
          </a:p>
          <a:p>
            <a:endParaRPr lang="en-US" dirty="0"/>
          </a:p>
        </p:txBody>
      </p:sp>
      <p:sp>
        <p:nvSpPr>
          <p:cNvPr id="4" name="Slide Number Placeholder 3"/>
          <p:cNvSpPr>
            <a:spLocks noGrp="1"/>
          </p:cNvSpPr>
          <p:nvPr>
            <p:ph type="sldNum" sz="quarter" idx="10"/>
          </p:nvPr>
        </p:nvSpPr>
        <p:spPr/>
        <p:txBody>
          <a:bodyPr/>
          <a:lstStyle/>
          <a:p>
            <a:fld id="{B3C3B4AB-A930-754A-A2C0-B457A05F4175}" type="slidenum">
              <a:rPr lang="en-US" smtClean="0"/>
              <a:t>7</a:t>
            </a:fld>
            <a:endParaRPr lang="en-US"/>
          </a:p>
        </p:txBody>
      </p:sp>
    </p:spTree>
    <p:extLst>
      <p:ext uri="{BB962C8B-B14F-4D97-AF65-F5344CB8AC3E}">
        <p14:creationId xmlns:p14="http://schemas.microsoft.com/office/powerpoint/2010/main" val="4147594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C3B4AB-A930-754A-A2C0-B457A05F4175}" type="slidenum">
              <a:rPr lang="en-US" smtClean="0"/>
              <a:t>8</a:t>
            </a:fld>
            <a:endParaRPr lang="en-US"/>
          </a:p>
        </p:txBody>
      </p:sp>
    </p:spTree>
    <p:extLst>
      <p:ext uri="{BB962C8B-B14F-4D97-AF65-F5344CB8AC3E}">
        <p14:creationId xmlns:p14="http://schemas.microsoft.com/office/powerpoint/2010/main" val="3066702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baseline="0" dirty="0"/>
          </a:p>
        </p:txBody>
      </p:sp>
      <p:sp>
        <p:nvSpPr>
          <p:cNvPr id="4" name="Slide Number Placeholder 3"/>
          <p:cNvSpPr>
            <a:spLocks noGrp="1"/>
          </p:cNvSpPr>
          <p:nvPr>
            <p:ph type="sldNum" sz="quarter" idx="10"/>
          </p:nvPr>
        </p:nvSpPr>
        <p:spPr/>
        <p:txBody>
          <a:bodyPr/>
          <a:lstStyle/>
          <a:p>
            <a:fld id="{B3C3B4AB-A930-754A-A2C0-B457A05F4175}" type="slidenum">
              <a:rPr lang="en-US" smtClean="0"/>
              <a:t>9</a:t>
            </a:fld>
            <a:endParaRPr lang="en-US"/>
          </a:p>
        </p:txBody>
      </p:sp>
    </p:spTree>
    <p:extLst>
      <p:ext uri="{BB962C8B-B14F-4D97-AF65-F5344CB8AC3E}">
        <p14:creationId xmlns:p14="http://schemas.microsoft.com/office/powerpoint/2010/main" val="728659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5E1116F-C16B-A047-81DE-E2658897E2B0}" type="datetimeFigureOut">
              <a:rPr lang="en-US" smtClean="0"/>
              <a:t>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0CC8C-760B-6640-87F4-A96AA0EE892A}" type="slidenum">
              <a:rPr lang="en-US" smtClean="0"/>
              <a:t>‹#›</a:t>
            </a:fld>
            <a:endParaRPr lang="en-US"/>
          </a:p>
        </p:txBody>
      </p:sp>
    </p:spTree>
    <p:extLst>
      <p:ext uri="{BB962C8B-B14F-4D97-AF65-F5344CB8AC3E}">
        <p14:creationId xmlns:p14="http://schemas.microsoft.com/office/powerpoint/2010/main" val="132770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E1116F-C16B-A047-81DE-E2658897E2B0}" type="datetimeFigureOut">
              <a:rPr lang="en-US" smtClean="0"/>
              <a:t>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0CC8C-760B-6640-87F4-A96AA0EE892A}" type="slidenum">
              <a:rPr lang="en-US" smtClean="0"/>
              <a:t>‹#›</a:t>
            </a:fld>
            <a:endParaRPr lang="en-US"/>
          </a:p>
        </p:txBody>
      </p:sp>
    </p:spTree>
    <p:extLst>
      <p:ext uri="{BB962C8B-B14F-4D97-AF65-F5344CB8AC3E}">
        <p14:creationId xmlns:p14="http://schemas.microsoft.com/office/powerpoint/2010/main" val="1680774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E1116F-C16B-A047-81DE-E2658897E2B0}" type="datetimeFigureOut">
              <a:rPr lang="en-US" smtClean="0"/>
              <a:t>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0CC8C-760B-6640-87F4-A96AA0EE892A}" type="slidenum">
              <a:rPr lang="en-US" smtClean="0"/>
              <a:t>‹#›</a:t>
            </a:fld>
            <a:endParaRPr lang="en-US"/>
          </a:p>
        </p:txBody>
      </p:sp>
    </p:spTree>
    <p:extLst>
      <p:ext uri="{BB962C8B-B14F-4D97-AF65-F5344CB8AC3E}">
        <p14:creationId xmlns:p14="http://schemas.microsoft.com/office/powerpoint/2010/main" val="774624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5E1116F-C16B-A047-81DE-E2658897E2B0}" type="datetimeFigureOut">
              <a:rPr lang="en-US" smtClean="0"/>
              <a:t>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90CC8C-760B-6640-87F4-A96AA0EE892A}" type="slidenum">
              <a:rPr lang="en-US" smtClean="0"/>
              <a:t>‹#›</a:t>
            </a:fld>
            <a:endParaRPr lang="en-US"/>
          </a:p>
        </p:txBody>
      </p:sp>
    </p:spTree>
    <p:extLst>
      <p:ext uri="{BB962C8B-B14F-4D97-AF65-F5344CB8AC3E}">
        <p14:creationId xmlns:p14="http://schemas.microsoft.com/office/powerpoint/2010/main" val="1070103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A5E1116F-C16B-A047-81DE-E2658897E2B0}" type="datetimeFigureOut">
              <a:rPr lang="en-US" smtClean="0"/>
              <a:t>2/20/18</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7C90CC8C-760B-6640-87F4-A96AA0EE892A}" type="slidenum">
              <a:rPr lang="en-US" smtClean="0"/>
              <a:t>‹#›</a:t>
            </a:fld>
            <a:endParaRPr lang="en-US"/>
          </a:p>
        </p:txBody>
      </p:sp>
    </p:spTree>
    <p:extLst>
      <p:ext uri="{BB962C8B-B14F-4D97-AF65-F5344CB8AC3E}">
        <p14:creationId xmlns:p14="http://schemas.microsoft.com/office/powerpoint/2010/main" val="2530461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E1116F-C16B-A047-81DE-E2658897E2B0}" type="datetimeFigureOut">
              <a:rPr lang="en-US" smtClean="0"/>
              <a:t>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7C90CC8C-760B-6640-87F4-A96AA0EE892A}" type="slidenum">
              <a:rPr lang="en-US" smtClean="0"/>
              <a:t>‹#›</a:t>
            </a:fld>
            <a:endParaRPr lang="en-US"/>
          </a:p>
        </p:txBody>
      </p:sp>
    </p:spTree>
    <p:extLst>
      <p:ext uri="{BB962C8B-B14F-4D97-AF65-F5344CB8AC3E}">
        <p14:creationId xmlns:p14="http://schemas.microsoft.com/office/powerpoint/2010/main" val="3327388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E1116F-C16B-A047-81DE-E2658897E2B0}" type="datetimeFigureOut">
              <a:rPr lang="en-US" smtClean="0"/>
              <a:t>2/20/18</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7C90CC8C-760B-6640-87F4-A96AA0EE892A}" type="slidenum">
              <a:rPr lang="en-US" smtClean="0"/>
              <a:t>‹#›</a:t>
            </a:fld>
            <a:endParaRPr lang="en-US"/>
          </a:p>
        </p:txBody>
      </p:sp>
    </p:spTree>
    <p:extLst>
      <p:ext uri="{BB962C8B-B14F-4D97-AF65-F5344CB8AC3E}">
        <p14:creationId xmlns:p14="http://schemas.microsoft.com/office/powerpoint/2010/main" val="2604740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E1116F-C16B-A047-81DE-E2658897E2B0}" type="datetimeFigureOut">
              <a:rPr lang="en-US" smtClean="0"/>
              <a:t>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7C90CC8C-760B-6640-87F4-A96AA0EE892A}" type="slidenum">
              <a:rPr lang="en-US" smtClean="0"/>
              <a:t>‹#›</a:t>
            </a:fld>
            <a:endParaRPr lang="en-US"/>
          </a:p>
        </p:txBody>
      </p:sp>
    </p:spTree>
    <p:extLst>
      <p:ext uri="{BB962C8B-B14F-4D97-AF65-F5344CB8AC3E}">
        <p14:creationId xmlns:p14="http://schemas.microsoft.com/office/powerpoint/2010/main" val="2078596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E1116F-C16B-A047-81DE-E2658897E2B0}" type="datetimeFigureOut">
              <a:rPr lang="en-US" smtClean="0"/>
              <a:t>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7C90CC8C-760B-6640-87F4-A96AA0EE892A}" type="slidenum">
              <a:rPr lang="en-US" smtClean="0"/>
              <a:t>‹#›</a:t>
            </a:fld>
            <a:endParaRPr lang="en-US"/>
          </a:p>
        </p:txBody>
      </p:sp>
    </p:spTree>
    <p:extLst>
      <p:ext uri="{BB962C8B-B14F-4D97-AF65-F5344CB8AC3E}">
        <p14:creationId xmlns:p14="http://schemas.microsoft.com/office/powerpoint/2010/main" val="18603506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E1116F-C16B-A047-81DE-E2658897E2B0}" type="datetimeFigureOut">
              <a:rPr lang="en-US" smtClean="0"/>
              <a:t>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7C90CC8C-760B-6640-87F4-A96AA0EE892A}" type="slidenum">
              <a:rPr lang="en-US" smtClean="0"/>
              <a:t>‹#›</a:t>
            </a:fld>
            <a:endParaRPr lang="en-US"/>
          </a:p>
        </p:txBody>
      </p:sp>
    </p:spTree>
    <p:extLst>
      <p:ext uri="{BB962C8B-B14F-4D97-AF65-F5344CB8AC3E}">
        <p14:creationId xmlns:p14="http://schemas.microsoft.com/office/powerpoint/2010/main" val="41920980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A5E1116F-C16B-A047-81DE-E2658897E2B0}" type="datetimeFigureOut">
              <a:rPr lang="en-US" smtClean="0"/>
              <a:t>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7C90CC8C-760B-6640-87F4-A96AA0EE892A}" type="slidenum">
              <a:rPr lang="en-US" smtClean="0"/>
              <a:t>‹#›</a:t>
            </a:fld>
            <a:endParaRPr lang="en-US"/>
          </a:p>
        </p:txBody>
      </p:sp>
    </p:spTree>
    <p:extLst>
      <p:ext uri="{BB962C8B-B14F-4D97-AF65-F5344CB8AC3E}">
        <p14:creationId xmlns:p14="http://schemas.microsoft.com/office/powerpoint/2010/main" val="4199795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E1116F-C16B-A047-81DE-E2658897E2B0}" type="datetimeFigureOut">
              <a:rPr lang="en-US" smtClean="0"/>
              <a:t>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0CC8C-760B-6640-87F4-A96AA0EE892A}" type="slidenum">
              <a:rPr lang="en-US" smtClean="0"/>
              <a:t>‹#›</a:t>
            </a:fld>
            <a:endParaRPr lang="en-US"/>
          </a:p>
        </p:txBody>
      </p:sp>
    </p:spTree>
    <p:extLst>
      <p:ext uri="{BB962C8B-B14F-4D97-AF65-F5344CB8AC3E}">
        <p14:creationId xmlns:p14="http://schemas.microsoft.com/office/powerpoint/2010/main" val="2418305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5E1116F-C16B-A047-81DE-E2658897E2B0}" type="datetimeFigureOut">
              <a:rPr lang="en-US" smtClean="0"/>
              <a:t>2/20/18</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7C90CC8C-760B-6640-87F4-A96AA0EE892A}" type="slidenum">
              <a:rPr lang="en-US" smtClean="0"/>
              <a:t>‹#›</a:t>
            </a:fld>
            <a:endParaRPr lang="en-US"/>
          </a:p>
        </p:txBody>
      </p:sp>
    </p:spTree>
    <p:extLst>
      <p:ext uri="{BB962C8B-B14F-4D97-AF65-F5344CB8AC3E}">
        <p14:creationId xmlns:p14="http://schemas.microsoft.com/office/powerpoint/2010/main" val="7633700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5E1116F-C16B-A047-81DE-E2658897E2B0}" type="datetimeFigureOut">
              <a:rPr lang="en-US" smtClean="0"/>
              <a:t>2/20/18</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7C90CC8C-760B-6640-87F4-A96AA0EE892A}" type="slidenum">
              <a:rPr lang="en-US" smtClean="0"/>
              <a:t>‹#›</a:t>
            </a:fld>
            <a:endParaRPr lang="en-US"/>
          </a:p>
        </p:txBody>
      </p:sp>
    </p:spTree>
    <p:extLst>
      <p:ext uri="{BB962C8B-B14F-4D97-AF65-F5344CB8AC3E}">
        <p14:creationId xmlns:p14="http://schemas.microsoft.com/office/powerpoint/2010/main" val="38897484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5E1116F-C16B-A047-81DE-E2658897E2B0}" type="datetimeFigureOut">
              <a:rPr lang="en-US" smtClean="0"/>
              <a:t>2/20/18</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7C90CC8C-760B-6640-87F4-A96AA0EE892A}" type="slidenum">
              <a:rPr lang="en-US" smtClean="0"/>
              <a:t>‹#›</a:t>
            </a:fld>
            <a:endParaRPr lang="en-US"/>
          </a:p>
        </p:txBody>
      </p:sp>
    </p:spTree>
    <p:extLst>
      <p:ext uri="{BB962C8B-B14F-4D97-AF65-F5344CB8AC3E}">
        <p14:creationId xmlns:p14="http://schemas.microsoft.com/office/powerpoint/2010/main" val="29276019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5E1116F-C16B-A047-81DE-E2658897E2B0}" type="datetimeFigureOut">
              <a:rPr lang="en-US" smtClean="0"/>
              <a:t>2/20/18</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7C90CC8C-760B-6640-87F4-A96AA0EE892A}" type="slidenum">
              <a:rPr lang="en-US" smtClean="0"/>
              <a:t>‹#›</a:t>
            </a:fld>
            <a:endParaRPr lang="en-US"/>
          </a:p>
        </p:txBody>
      </p:sp>
    </p:spTree>
    <p:extLst>
      <p:ext uri="{BB962C8B-B14F-4D97-AF65-F5344CB8AC3E}">
        <p14:creationId xmlns:p14="http://schemas.microsoft.com/office/powerpoint/2010/main" val="39273948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5E1116F-C16B-A047-81DE-E2658897E2B0}" type="datetimeFigureOut">
              <a:rPr lang="en-US" smtClean="0"/>
              <a:t>2/20/18</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7C90CC8C-760B-6640-87F4-A96AA0EE892A}" type="slidenum">
              <a:rPr lang="en-US" smtClean="0"/>
              <a:t>‹#›</a:t>
            </a:fld>
            <a:endParaRPr lang="en-US"/>
          </a:p>
        </p:txBody>
      </p:sp>
    </p:spTree>
    <p:extLst>
      <p:ext uri="{BB962C8B-B14F-4D97-AF65-F5344CB8AC3E}">
        <p14:creationId xmlns:p14="http://schemas.microsoft.com/office/powerpoint/2010/main" val="31498342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E1116F-C16B-A047-81DE-E2658897E2B0}" type="datetimeFigureOut">
              <a:rPr lang="en-US" smtClean="0"/>
              <a:t>2/20/18</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7C90CC8C-760B-6640-87F4-A96AA0EE892A}" type="slidenum">
              <a:rPr lang="en-US" smtClean="0"/>
              <a:t>‹#›</a:t>
            </a:fld>
            <a:endParaRPr lang="en-US"/>
          </a:p>
        </p:txBody>
      </p:sp>
    </p:spTree>
    <p:extLst>
      <p:ext uri="{BB962C8B-B14F-4D97-AF65-F5344CB8AC3E}">
        <p14:creationId xmlns:p14="http://schemas.microsoft.com/office/powerpoint/2010/main" val="21276542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5E1116F-C16B-A047-81DE-E2658897E2B0}" type="datetimeFigureOut">
              <a:rPr lang="en-US" smtClean="0"/>
              <a:t>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7C90CC8C-760B-6640-87F4-A96AA0EE892A}" type="slidenum">
              <a:rPr lang="en-US" smtClean="0"/>
              <a:t>‹#›</a:t>
            </a:fld>
            <a:endParaRPr lang="en-US"/>
          </a:p>
        </p:txBody>
      </p:sp>
    </p:spTree>
    <p:extLst>
      <p:ext uri="{BB962C8B-B14F-4D97-AF65-F5344CB8AC3E}">
        <p14:creationId xmlns:p14="http://schemas.microsoft.com/office/powerpoint/2010/main" val="9556934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5E1116F-C16B-A047-81DE-E2658897E2B0}" type="datetimeFigureOut">
              <a:rPr lang="en-US" smtClean="0"/>
              <a:t>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7C90CC8C-760B-6640-87F4-A96AA0EE892A}" type="slidenum">
              <a:rPr lang="en-US" smtClean="0"/>
              <a:t>‹#›</a:t>
            </a:fld>
            <a:endParaRPr lang="en-US"/>
          </a:p>
        </p:txBody>
      </p:sp>
    </p:spTree>
    <p:extLst>
      <p:ext uri="{BB962C8B-B14F-4D97-AF65-F5344CB8AC3E}">
        <p14:creationId xmlns:p14="http://schemas.microsoft.com/office/powerpoint/2010/main" val="19123168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E1116F-C16B-A047-81DE-E2658897E2B0}" type="datetimeFigureOut">
              <a:rPr lang="en-US" smtClean="0"/>
              <a:t>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7C90CC8C-760B-6640-87F4-A96AA0EE892A}" type="slidenum">
              <a:rPr lang="en-US" smtClean="0"/>
              <a:t>‹#›</a:t>
            </a:fld>
            <a:endParaRPr lang="en-US"/>
          </a:p>
        </p:txBody>
      </p:sp>
    </p:spTree>
    <p:extLst>
      <p:ext uri="{BB962C8B-B14F-4D97-AF65-F5344CB8AC3E}">
        <p14:creationId xmlns:p14="http://schemas.microsoft.com/office/powerpoint/2010/main" val="40017924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E1116F-C16B-A047-81DE-E2658897E2B0}" type="datetimeFigureOut">
              <a:rPr lang="en-US" smtClean="0"/>
              <a:t>2/20/18</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7C90CC8C-760B-6640-87F4-A96AA0EE892A}" type="slidenum">
              <a:rPr lang="en-US" smtClean="0"/>
              <a:t>‹#›</a:t>
            </a:fld>
            <a:endParaRPr lang="en-US"/>
          </a:p>
        </p:txBody>
      </p:sp>
    </p:spTree>
    <p:extLst>
      <p:ext uri="{BB962C8B-B14F-4D97-AF65-F5344CB8AC3E}">
        <p14:creationId xmlns:p14="http://schemas.microsoft.com/office/powerpoint/2010/main" val="437589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E1116F-C16B-A047-81DE-E2658897E2B0}" type="datetimeFigureOut">
              <a:rPr lang="en-US" smtClean="0"/>
              <a:t>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0CC8C-760B-6640-87F4-A96AA0EE892A}" type="slidenum">
              <a:rPr lang="en-US" smtClean="0"/>
              <a:t>‹#›</a:t>
            </a:fld>
            <a:endParaRPr lang="en-US"/>
          </a:p>
        </p:txBody>
      </p:sp>
    </p:spTree>
    <p:extLst>
      <p:ext uri="{BB962C8B-B14F-4D97-AF65-F5344CB8AC3E}">
        <p14:creationId xmlns:p14="http://schemas.microsoft.com/office/powerpoint/2010/main" val="14068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5E1116F-C16B-A047-81DE-E2658897E2B0}" type="datetimeFigureOut">
              <a:rPr lang="en-US" smtClean="0"/>
              <a:t>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90CC8C-760B-6640-87F4-A96AA0EE892A}" type="slidenum">
              <a:rPr lang="en-US" smtClean="0"/>
              <a:t>‹#›</a:t>
            </a:fld>
            <a:endParaRPr lang="en-US"/>
          </a:p>
        </p:txBody>
      </p:sp>
    </p:spTree>
    <p:extLst>
      <p:ext uri="{BB962C8B-B14F-4D97-AF65-F5344CB8AC3E}">
        <p14:creationId xmlns:p14="http://schemas.microsoft.com/office/powerpoint/2010/main" val="1853747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5E1116F-C16B-A047-81DE-E2658897E2B0}" type="datetimeFigureOut">
              <a:rPr lang="en-US" smtClean="0"/>
              <a:t>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90CC8C-760B-6640-87F4-A96AA0EE892A}" type="slidenum">
              <a:rPr lang="en-US" smtClean="0"/>
              <a:t>‹#›</a:t>
            </a:fld>
            <a:endParaRPr lang="en-US"/>
          </a:p>
        </p:txBody>
      </p:sp>
    </p:spTree>
    <p:extLst>
      <p:ext uri="{BB962C8B-B14F-4D97-AF65-F5344CB8AC3E}">
        <p14:creationId xmlns:p14="http://schemas.microsoft.com/office/powerpoint/2010/main" val="248507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5E1116F-C16B-A047-81DE-E2658897E2B0}" type="datetimeFigureOut">
              <a:rPr lang="en-US" smtClean="0"/>
              <a:t>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90CC8C-760B-6640-87F4-A96AA0EE892A}" type="slidenum">
              <a:rPr lang="en-US" smtClean="0"/>
              <a:t>‹#›</a:t>
            </a:fld>
            <a:endParaRPr lang="en-US"/>
          </a:p>
        </p:txBody>
      </p:sp>
    </p:spTree>
    <p:extLst>
      <p:ext uri="{BB962C8B-B14F-4D97-AF65-F5344CB8AC3E}">
        <p14:creationId xmlns:p14="http://schemas.microsoft.com/office/powerpoint/2010/main" val="1951460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E1116F-C16B-A047-81DE-E2658897E2B0}" type="datetimeFigureOut">
              <a:rPr lang="en-US" smtClean="0"/>
              <a:t>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90CC8C-760B-6640-87F4-A96AA0EE892A}" type="slidenum">
              <a:rPr lang="en-US" smtClean="0"/>
              <a:t>‹#›</a:t>
            </a:fld>
            <a:endParaRPr lang="en-US"/>
          </a:p>
        </p:txBody>
      </p:sp>
    </p:spTree>
    <p:extLst>
      <p:ext uri="{BB962C8B-B14F-4D97-AF65-F5344CB8AC3E}">
        <p14:creationId xmlns:p14="http://schemas.microsoft.com/office/powerpoint/2010/main" val="1822702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E1116F-C16B-A047-81DE-E2658897E2B0}" type="datetimeFigureOut">
              <a:rPr lang="en-US" smtClean="0"/>
              <a:t>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90CC8C-760B-6640-87F4-A96AA0EE892A}" type="slidenum">
              <a:rPr lang="en-US" smtClean="0"/>
              <a:t>‹#›</a:t>
            </a:fld>
            <a:endParaRPr lang="en-US"/>
          </a:p>
        </p:txBody>
      </p:sp>
    </p:spTree>
    <p:extLst>
      <p:ext uri="{BB962C8B-B14F-4D97-AF65-F5344CB8AC3E}">
        <p14:creationId xmlns:p14="http://schemas.microsoft.com/office/powerpoint/2010/main" val="308205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E1116F-C16B-A047-81DE-E2658897E2B0}" type="datetimeFigureOut">
              <a:rPr lang="en-US" smtClean="0"/>
              <a:t>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90CC8C-760B-6640-87F4-A96AA0EE892A}" type="slidenum">
              <a:rPr lang="en-US" smtClean="0"/>
              <a:t>‹#›</a:t>
            </a:fld>
            <a:endParaRPr lang="en-US"/>
          </a:p>
        </p:txBody>
      </p:sp>
    </p:spTree>
    <p:extLst>
      <p:ext uri="{BB962C8B-B14F-4D97-AF65-F5344CB8AC3E}">
        <p14:creationId xmlns:p14="http://schemas.microsoft.com/office/powerpoint/2010/main" val="282223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1.jpe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E1116F-C16B-A047-81DE-E2658897E2B0}" type="datetimeFigureOut">
              <a:rPr lang="en-US" smtClean="0"/>
              <a:t>2/20/18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90CC8C-760B-6640-87F4-A96AA0EE892A}" type="slidenum">
              <a:rPr lang="en-US" smtClean="0"/>
              <a:t>‹#›</a:t>
            </a:fld>
            <a:endParaRPr lang="en-US"/>
          </a:p>
        </p:txBody>
      </p:sp>
    </p:spTree>
    <p:extLst>
      <p:ext uri="{BB962C8B-B14F-4D97-AF65-F5344CB8AC3E}">
        <p14:creationId xmlns:p14="http://schemas.microsoft.com/office/powerpoint/2010/main" val="1948548723"/>
      </p:ext>
    </p:extLst>
  </p:cSld>
  <p:clrMap bg1="lt1" tx1="dk1" bg2="lt2" tx2="dk2" accent1="accent1" accent2="accent2" accent3="accent3" accent4="accent4" accent5="accent5" accent6="accent6" hlink="hlink" folHlink="folHlink"/>
  <p:sldLayoutIdLst>
    <p:sldLayoutId id="2147484173" r:id="rId1"/>
    <p:sldLayoutId id="2147484174" r:id="rId2"/>
    <p:sldLayoutId id="2147484175" r:id="rId3"/>
    <p:sldLayoutId id="2147484176" r:id="rId4"/>
    <p:sldLayoutId id="2147484177" r:id="rId5"/>
    <p:sldLayoutId id="2147484178" r:id="rId6"/>
    <p:sldLayoutId id="2147484179" r:id="rId7"/>
    <p:sldLayoutId id="2147484180" r:id="rId8"/>
    <p:sldLayoutId id="2147484181" r:id="rId9"/>
    <p:sldLayoutId id="2147484182" r:id="rId10"/>
    <p:sldLayoutId id="2147484183" r:id="rId11"/>
    <p:sldLayoutId id="21474841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A5E1116F-C16B-A047-81DE-E2658897E2B0}" type="datetimeFigureOut">
              <a:rPr lang="en-US" smtClean="0"/>
              <a:t>2/20/18</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7C90CC8C-760B-6640-87F4-A96AA0EE892A}" type="slidenum">
              <a:rPr lang="en-US" smtClean="0"/>
              <a:t>‹#›</a:t>
            </a:fld>
            <a:endParaRPr lang="en-US"/>
          </a:p>
        </p:txBody>
      </p:sp>
    </p:spTree>
    <p:extLst>
      <p:ext uri="{BB962C8B-B14F-4D97-AF65-F5344CB8AC3E}">
        <p14:creationId xmlns:p14="http://schemas.microsoft.com/office/powerpoint/2010/main" val="3959204315"/>
      </p:ext>
    </p:extLst>
  </p:cSld>
  <p:clrMap bg1="lt1" tx1="dk1" bg2="lt2" tx2="dk2" accent1="accent1" accent2="accent2" accent3="accent3" accent4="accent4" accent5="accent5" accent6="accent6" hlink="hlink" folHlink="folHlink"/>
  <p:sldLayoutIdLst>
    <p:sldLayoutId id="2147484220" r:id="rId1"/>
    <p:sldLayoutId id="2147484221" r:id="rId2"/>
    <p:sldLayoutId id="2147484222" r:id="rId3"/>
    <p:sldLayoutId id="2147484223" r:id="rId4"/>
    <p:sldLayoutId id="2147484224" r:id="rId5"/>
    <p:sldLayoutId id="2147484225" r:id="rId6"/>
    <p:sldLayoutId id="2147484226" r:id="rId7"/>
    <p:sldLayoutId id="2147484227" r:id="rId8"/>
    <p:sldLayoutId id="2147484228" r:id="rId9"/>
    <p:sldLayoutId id="2147484229" r:id="rId10"/>
    <p:sldLayoutId id="2147484230" r:id="rId11"/>
    <p:sldLayoutId id="2147484231" r:id="rId12"/>
    <p:sldLayoutId id="2147484232" r:id="rId13"/>
    <p:sldLayoutId id="2147484233" r:id="rId14"/>
    <p:sldLayoutId id="2147484234" r:id="rId15"/>
    <p:sldLayoutId id="2147484235" r:id="rId16"/>
    <p:sldLayoutId id="2147484236"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4.xml"/><Relationship Id="rId5" Type="http://schemas.openxmlformats.org/officeDocument/2006/relationships/image" Target="../media/image13.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2.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Secure Web Programming</a:t>
            </a:r>
          </a:p>
        </p:txBody>
      </p:sp>
      <p:sp>
        <p:nvSpPr>
          <p:cNvPr id="3" name="Subtitle 2"/>
          <p:cNvSpPr>
            <a:spLocks noGrp="1"/>
          </p:cNvSpPr>
          <p:nvPr>
            <p:ph type="subTitle" idx="1"/>
          </p:nvPr>
        </p:nvSpPr>
        <p:spPr/>
        <p:txBody>
          <a:bodyPr/>
          <a:lstStyle/>
          <a:p>
            <a:r>
              <a:rPr lang="en-US" dirty="0"/>
              <a:t>Lecture 1. Fundamental concepts</a:t>
            </a:r>
          </a:p>
        </p:txBody>
      </p:sp>
      <p:sp>
        <p:nvSpPr>
          <p:cNvPr id="4" name="Slide Number Placeholder 3"/>
          <p:cNvSpPr>
            <a:spLocks noGrp="1"/>
          </p:cNvSpPr>
          <p:nvPr>
            <p:ph type="sldNum" sz="quarter" idx="12"/>
          </p:nvPr>
        </p:nvSpPr>
        <p:spPr/>
        <p:txBody>
          <a:bodyPr/>
          <a:lstStyle/>
          <a:p>
            <a:fld id="{5FD889E0-CAB2-4699-909D-B9A88D47ACBE}" type="slidenum">
              <a:rPr lang="en-US" smtClean="0"/>
              <a:t>1</a:t>
            </a:fld>
            <a:endParaRPr lang="en-US"/>
          </a:p>
        </p:txBody>
      </p:sp>
      <p:sp>
        <p:nvSpPr>
          <p:cNvPr id="5" name="TextBox 4">
            <a:extLst>
              <a:ext uri="{FF2B5EF4-FFF2-40B4-BE49-F238E27FC236}">
                <a16:creationId xmlns:a16="http://schemas.microsoft.com/office/drawing/2014/main" id="{7099FFB5-F743-6546-A81D-A6AE898C99AC}"/>
              </a:ext>
            </a:extLst>
          </p:cNvPr>
          <p:cNvSpPr txBox="1"/>
          <p:nvPr/>
        </p:nvSpPr>
        <p:spPr>
          <a:xfrm>
            <a:off x="5261995" y="5721350"/>
            <a:ext cx="3207929" cy="369332"/>
          </a:xfrm>
          <a:prstGeom prst="rect">
            <a:avLst/>
          </a:prstGeom>
          <a:noFill/>
        </p:spPr>
        <p:txBody>
          <a:bodyPr wrap="none" rtlCol="0">
            <a:spAutoFit/>
          </a:bodyPr>
          <a:lstStyle/>
          <a:p>
            <a:r>
              <a:rPr lang="en-US" dirty="0" err="1">
                <a:solidFill>
                  <a:schemeClr val="bg2"/>
                </a:solidFill>
              </a:rPr>
              <a:t>Soonja.Yeom@utas.edu.au</a:t>
            </a:r>
            <a:endParaRPr lang="en-US" dirty="0">
              <a:solidFill>
                <a:schemeClr val="bg2"/>
              </a:solidFill>
            </a:endParaRPr>
          </a:p>
        </p:txBody>
      </p:sp>
      <p:sp>
        <p:nvSpPr>
          <p:cNvPr id="6" name="TextBox 5">
            <a:extLst>
              <a:ext uri="{FF2B5EF4-FFF2-40B4-BE49-F238E27FC236}">
                <a16:creationId xmlns:a16="http://schemas.microsoft.com/office/drawing/2014/main" id="{A15A792C-C2D0-6545-9223-C6BBE15E53E0}"/>
              </a:ext>
            </a:extLst>
          </p:cNvPr>
          <p:cNvSpPr txBox="1"/>
          <p:nvPr/>
        </p:nvSpPr>
        <p:spPr>
          <a:xfrm>
            <a:off x="5234743" y="5454134"/>
            <a:ext cx="3262432" cy="369332"/>
          </a:xfrm>
          <a:prstGeom prst="rect">
            <a:avLst/>
          </a:prstGeom>
          <a:noFill/>
        </p:spPr>
        <p:txBody>
          <a:bodyPr wrap="none" rtlCol="0">
            <a:spAutoFit/>
          </a:bodyPr>
          <a:lstStyle/>
          <a:p>
            <a:r>
              <a:rPr lang="en-US" dirty="0" err="1">
                <a:solidFill>
                  <a:schemeClr val="bg2"/>
                </a:solidFill>
              </a:rPr>
              <a:t>Amanda.Lunt@utas.edu.au</a:t>
            </a:r>
            <a:endParaRPr lang="en-US" dirty="0">
              <a:solidFill>
                <a:schemeClr val="bg2"/>
              </a:solidFill>
            </a:endParaRPr>
          </a:p>
        </p:txBody>
      </p:sp>
    </p:spTree>
    <p:extLst>
      <p:ext uri="{BB962C8B-B14F-4D97-AF65-F5344CB8AC3E}">
        <p14:creationId xmlns:p14="http://schemas.microsoft.com/office/powerpoint/2010/main" val="4135920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Services and Protocol</a:t>
            </a:r>
          </a:p>
        </p:txBody>
      </p:sp>
      <p:sp>
        <p:nvSpPr>
          <p:cNvPr id="3" name="Content Placeholder 2"/>
          <p:cNvSpPr>
            <a:spLocks noGrp="1"/>
          </p:cNvSpPr>
          <p:nvPr>
            <p:ph idx="1"/>
          </p:nvPr>
        </p:nvSpPr>
        <p:spPr/>
        <p:txBody>
          <a:bodyPr>
            <a:normAutofit/>
          </a:bodyPr>
          <a:lstStyle/>
          <a:p>
            <a:r>
              <a:rPr lang="en-US" dirty="0"/>
              <a:t>Email service</a:t>
            </a:r>
          </a:p>
          <a:p>
            <a:pPr lvl="1"/>
            <a:r>
              <a:rPr lang="en-US" dirty="0"/>
              <a:t>SMTP: Simple Mail Transfer Protocol</a:t>
            </a:r>
          </a:p>
          <a:p>
            <a:pPr lvl="1"/>
            <a:r>
              <a:rPr lang="en-US" dirty="0"/>
              <a:t>POP: Post Office Protocol</a:t>
            </a:r>
          </a:p>
          <a:p>
            <a:r>
              <a:rPr lang="en-US" dirty="0"/>
              <a:t>File Transfer Service</a:t>
            </a:r>
          </a:p>
          <a:p>
            <a:pPr lvl="1"/>
            <a:r>
              <a:rPr lang="en-US" dirty="0"/>
              <a:t>FTP: File Transfer Protocol</a:t>
            </a:r>
          </a:p>
          <a:p>
            <a:r>
              <a:rPr lang="en-AU" dirty="0"/>
              <a:t>World Wide Web Service</a:t>
            </a:r>
            <a:endParaRPr lang="en-US" dirty="0"/>
          </a:p>
          <a:p>
            <a:pPr lvl="1"/>
            <a:r>
              <a:rPr lang="en-US" dirty="0"/>
              <a:t>HTTP (Hypertext Transfer Protocol)</a:t>
            </a:r>
          </a:p>
        </p:txBody>
      </p:sp>
      <p:sp>
        <p:nvSpPr>
          <p:cNvPr id="10" name="Slide Number Placeholder 9"/>
          <p:cNvSpPr>
            <a:spLocks noGrp="1"/>
          </p:cNvSpPr>
          <p:nvPr>
            <p:ph type="sldNum" sz="quarter" idx="12"/>
          </p:nvPr>
        </p:nvSpPr>
        <p:spPr/>
        <p:txBody>
          <a:bodyPr/>
          <a:lstStyle/>
          <a:p>
            <a:fld id="{5FD889E0-CAB2-4699-909D-B9A88D47ACBE}" type="slidenum">
              <a:rPr lang="en-US" smtClean="0"/>
              <a:t>10</a:t>
            </a:fld>
            <a:endParaRPr lang="en-US"/>
          </a:p>
        </p:txBody>
      </p:sp>
      <p:grpSp>
        <p:nvGrpSpPr>
          <p:cNvPr id="31" name="Group 30"/>
          <p:cNvGrpSpPr/>
          <p:nvPr/>
        </p:nvGrpSpPr>
        <p:grpSpPr>
          <a:xfrm>
            <a:off x="304174" y="4338698"/>
            <a:ext cx="407048" cy="450571"/>
            <a:chOff x="618916" y="4777772"/>
            <a:chExt cx="407048" cy="450571"/>
          </a:xfrm>
        </p:grpSpPr>
        <p:cxnSp>
          <p:nvCxnSpPr>
            <p:cNvPr id="4" name="Straight Connector 3"/>
            <p:cNvCxnSpPr/>
            <p:nvPr/>
          </p:nvCxnSpPr>
          <p:spPr>
            <a:xfrm flipV="1">
              <a:off x="618916" y="5075943"/>
              <a:ext cx="407048" cy="4163"/>
            </a:xfrm>
            <a:prstGeom prst="line">
              <a:avLst/>
            </a:prstGeom>
            <a:ln>
              <a:solidFill>
                <a:schemeClr val="accent4"/>
              </a:solidFill>
            </a:ln>
          </p:spPr>
          <p:style>
            <a:lnRef idx="2">
              <a:schemeClr val="accent2"/>
            </a:lnRef>
            <a:fillRef idx="0">
              <a:schemeClr val="accent2"/>
            </a:fillRef>
            <a:effectRef idx="1">
              <a:schemeClr val="accent2"/>
            </a:effectRef>
            <a:fontRef idx="minor">
              <a:schemeClr val="tx1"/>
            </a:fontRef>
          </p:style>
        </p:cxnSp>
        <p:cxnSp>
          <p:nvCxnSpPr>
            <p:cNvPr id="5" name="Straight Connector 4"/>
            <p:cNvCxnSpPr/>
            <p:nvPr/>
          </p:nvCxnSpPr>
          <p:spPr>
            <a:xfrm>
              <a:off x="646182" y="4849780"/>
              <a:ext cx="379782" cy="226163"/>
            </a:xfrm>
            <a:prstGeom prst="line">
              <a:avLst/>
            </a:prstGeom>
            <a:ln>
              <a:solidFill>
                <a:schemeClr val="accent4"/>
              </a:solidFill>
            </a:ln>
          </p:spPr>
          <p:style>
            <a:lnRef idx="2">
              <a:schemeClr val="accent2"/>
            </a:lnRef>
            <a:fillRef idx="0">
              <a:schemeClr val="accent2"/>
            </a:fillRef>
            <a:effectRef idx="1">
              <a:schemeClr val="accent2"/>
            </a:effectRef>
            <a:fontRef idx="minor">
              <a:schemeClr val="tx1"/>
            </a:fontRef>
          </p:style>
        </p:cxnSp>
        <p:cxnSp>
          <p:nvCxnSpPr>
            <p:cNvPr id="6" name="Straight Connector 5"/>
            <p:cNvCxnSpPr/>
            <p:nvPr/>
          </p:nvCxnSpPr>
          <p:spPr>
            <a:xfrm>
              <a:off x="646182" y="4849780"/>
              <a:ext cx="138391" cy="378563"/>
            </a:xfrm>
            <a:prstGeom prst="line">
              <a:avLst/>
            </a:prstGeom>
            <a:ln>
              <a:solidFill>
                <a:schemeClr val="accent4"/>
              </a:solidFill>
            </a:ln>
          </p:spPr>
          <p:style>
            <a:lnRef idx="2">
              <a:schemeClr val="accent2"/>
            </a:lnRef>
            <a:fillRef idx="0">
              <a:schemeClr val="accent2"/>
            </a:fillRef>
            <a:effectRef idx="1">
              <a:schemeClr val="accent2"/>
            </a:effectRef>
            <a:fontRef idx="minor">
              <a:schemeClr val="tx1"/>
            </a:fontRef>
          </p:style>
        </p:cxnSp>
        <p:cxnSp>
          <p:nvCxnSpPr>
            <p:cNvPr id="7" name="Straight Connector 6"/>
            <p:cNvCxnSpPr/>
            <p:nvPr/>
          </p:nvCxnSpPr>
          <p:spPr>
            <a:xfrm flipH="1">
              <a:off x="784574" y="4777772"/>
              <a:ext cx="149640" cy="450571"/>
            </a:xfrm>
            <a:prstGeom prst="line">
              <a:avLst/>
            </a:prstGeom>
            <a:ln>
              <a:solidFill>
                <a:schemeClr val="accent4"/>
              </a:solidFill>
            </a:ln>
          </p:spPr>
          <p:style>
            <a:lnRef idx="2">
              <a:schemeClr val="accent2"/>
            </a:lnRef>
            <a:fillRef idx="0">
              <a:schemeClr val="accent2"/>
            </a:fillRef>
            <a:effectRef idx="1">
              <a:schemeClr val="accent2"/>
            </a:effectRef>
            <a:fontRef idx="minor">
              <a:schemeClr val="tx1"/>
            </a:fontRef>
          </p:style>
        </p:cxnSp>
        <p:cxnSp>
          <p:nvCxnSpPr>
            <p:cNvPr id="8" name="Straight Connector 7"/>
            <p:cNvCxnSpPr/>
            <p:nvPr/>
          </p:nvCxnSpPr>
          <p:spPr>
            <a:xfrm flipH="1">
              <a:off x="618916" y="4777772"/>
              <a:ext cx="315298" cy="302334"/>
            </a:xfrm>
            <a:prstGeom prst="line">
              <a:avLst/>
            </a:prstGeom>
            <a:ln>
              <a:solidFill>
                <a:schemeClr val="accent4"/>
              </a:solidFill>
            </a:ln>
          </p:spPr>
          <p:style>
            <a:lnRef idx="2">
              <a:schemeClr val="accent2"/>
            </a:lnRef>
            <a:fillRef idx="0">
              <a:schemeClr val="accent2"/>
            </a:fillRef>
            <a:effectRef idx="1">
              <a:schemeClr val="accent2"/>
            </a:effectRef>
            <a:fontRef idx="minor">
              <a:schemeClr val="tx1"/>
            </a:fontRef>
          </p:style>
        </p:cxnSp>
      </p:grpSp>
      <p:grpSp>
        <p:nvGrpSpPr>
          <p:cNvPr id="42" name="Group 41"/>
          <p:cNvGrpSpPr/>
          <p:nvPr/>
        </p:nvGrpSpPr>
        <p:grpSpPr>
          <a:xfrm>
            <a:off x="1199998" y="5199812"/>
            <a:ext cx="3992891" cy="72008"/>
            <a:chOff x="755576" y="5445224"/>
            <a:chExt cx="7920880" cy="72008"/>
          </a:xfrm>
        </p:grpSpPr>
        <p:cxnSp>
          <p:nvCxnSpPr>
            <p:cNvPr id="33" name="Straight Connector 32"/>
            <p:cNvCxnSpPr/>
            <p:nvPr/>
          </p:nvCxnSpPr>
          <p:spPr>
            <a:xfrm>
              <a:off x="784573" y="5445224"/>
              <a:ext cx="7891883"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36" name="Straight Connector 35"/>
            <p:cNvCxnSpPr/>
            <p:nvPr/>
          </p:nvCxnSpPr>
          <p:spPr>
            <a:xfrm>
              <a:off x="755576" y="5517232"/>
              <a:ext cx="7920880" cy="0"/>
            </a:xfrm>
            <a:prstGeom prst="line">
              <a:avLst/>
            </a:prstGeom>
          </p:spPr>
          <p:style>
            <a:lnRef idx="2">
              <a:schemeClr val="accent4"/>
            </a:lnRef>
            <a:fillRef idx="0">
              <a:schemeClr val="accent4"/>
            </a:fillRef>
            <a:effectRef idx="1">
              <a:schemeClr val="accent4"/>
            </a:effectRef>
            <a:fontRef idx="minor">
              <a:schemeClr val="tx1"/>
            </a:fontRef>
          </p:style>
        </p:cxnSp>
      </p:grpSp>
      <p:grpSp>
        <p:nvGrpSpPr>
          <p:cNvPr id="13" name="Group 12"/>
          <p:cNvGrpSpPr/>
          <p:nvPr/>
        </p:nvGrpSpPr>
        <p:grpSpPr>
          <a:xfrm>
            <a:off x="1078067" y="5745013"/>
            <a:ext cx="7272146" cy="510326"/>
            <a:chOff x="760312" y="2253401"/>
            <a:chExt cx="7272146" cy="510326"/>
          </a:xfrm>
        </p:grpSpPr>
        <p:pic>
          <p:nvPicPr>
            <p:cNvPr id="14" name="Picture 13"/>
            <p:cNvPicPr>
              <a:picLocks noChangeAspect="1"/>
            </p:cNvPicPr>
            <p:nvPr/>
          </p:nvPicPr>
          <p:blipFill>
            <a:blip r:embed="rId3"/>
            <a:stretch>
              <a:fillRect/>
            </a:stretch>
          </p:blipFill>
          <p:spPr>
            <a:xfrm>
              <a:off x="760312" y="2253401"/>
              <a:ext cx="7272146" cy="510326"/>
            </a:xfrm>
            <a:prstGeom prst="rect">
              <a:avLst/>
            </a:prstGeom>
          </p:spPr>
        </p:pic>
        <p:sp>
          <p:nvSpPr>
            <p:cNvPr id="15" name="Rectangle 14"/>
            <p:cNvSpPr/>
            <p:nvPr/>
          </p:nvSpPr>
          <p:spPr>
            <a:xfrm>
              <a:off x="2544115" y="2345424"/>
              <a:ext cx="165648" cy="312877"/>
            </a:xfrm>
            <a:prstGeom prst="rect">
              <a:avLst/>
            </a:prstGeom>
            <a:ln>
              <a:solidFill>
                <a:srgbClr val="FFFF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TextBox 15"/>
            <p:cNvSpPr txBox="1"/>
            <p:nvPr/>
          </p:nvSpPr>
          <p:spPr>
            <a:xfrm>
              <a:off x="2585950" y="2341973"/>
              <a:ext cx="3993958" cy="369332"/>
            </a:xfrm>
            <a:prstGeom prst="rect">
              <a:avLst/>
            </a:prstGeom>
            <a:noFill/>
          </p:spPr>
          <p:txBody>
            <a:bodyPr wrap="square" rtlCol="0">
              <a:spAutoFit/>
            </a:bodyPr>
            <a:lstStyle/>
            <a:p>
              <a:r>
                <a:rPr lang="en-US" dirty="0"/>
                <a:t>http://</a:t>
              </a:r>
              <a:r>
                <a:rPr lang="en-US" dirty="0" err="1"/>
                <a:t>www.cis.utas.edu.au</a:t>
              </a:r>
              <a:endParaRPr lang="en-US" dirty="0"/>
            </a:p>
          </p:txBody>
        </p:sp>
      </p:grpSp>
      <p:sp>
        <p:nvSpPr>
          <p:cNvPr id="9" name="Oval 8"/>
          <p:cNvSpPr/>
          <p:nvPr/>
        </p:nvSpPr>
        <p:spPr>
          <a:xfrm>
            <a:off x="2861869" y="5782680"/>
            <a:ext cx="863463" cy="472659"/>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36065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HyperText</a:t>
            </a:r>
            <a:r>
              <a:rPr lang="en-US" dirty="0">
                <a:solidFill>
                  <a:srgbClr val="FF0000"/>
                </a:solidFill>
              </a:rPr>
              <a:t> </a:t>
            </a:r>
            <a:r>
              <a:rPr lang="en-US" dirty="0"/>
              <a:t>Transfer </a:t>
            </a:r>
            <a:r>
              <a:rPr lang="en-US" dirty="0">
                <a:solidFill>
                  <a:srgbClr val="FFFF00"/>
                </a:solidFill>
              </a:rPr>
              <a:t>Protocol </a:t>
            </a:r>
            <a:r>
              <a:rPr lang="en-US" dirty="0"/>
              <a:t>(HTTP)</a:t>
            </a:r>
          </a:p>
        </p:txBody>
      </p:sp>
      <p:sp>
        <p:nvSpPr>
          <p:cNvPr id="3" name="Content Placeholder 2"/>
          <p:cNvSpPr>
            <a:spLocks noGrp="1"/>
          </p:cNvSpPr>
          <p:nvPr>
            <p:ph idx="1"/>
          </p:nvPr>
        </p:nvSpPr>
        <p:spPr>
          <a:xfrm>
            <a:off x="304332" y="2149121"/>
            <a:ext cx="8574087" cy="4239431"/>
          </a:xfrm>
        </p:spPr>
        <p:txBody>
          <a:bodyPr/>
          <a:lstStyle/>
          <a:p>
            <a:r>
              <a:rPr lang="en-US" dirty="0"/>
              <a:t>The Application Protocol for hypermedia information systems</a:t>
            </a:r>
          </a:p>
          <a:p>
            <a:r>
              <a:rPr lang="en-US" dirty="0"/>
              <a:t>What is a </a:t>
            </a:r>
            <a:r>
              <a:rPr lang="en-US" u="sng" dirty="0">
                <a:solidFill>
                  <a:srgbClr val="FF0000"/>
                </a:solidFill>
              </a:rPr>
              <a:t>Hypertext</a:t>
            </a:r>
            <a:r>
              <a:rPr lang="en-US" dirty="0"/>
              <a:t>?</a:t>
            </a:r>
          </a:p>
          <a:p>
            <a:pPr lvl="1"/>
            <a:r>
              <a:rPr lang="en-US" dirty="0"/>
              <a:t>Hypertext is structured text that uses logical links between nodes containing text</a:t>
            </a:r>
          </a:p>
        </p:txBody>
      </p:sp>
      <p:sp>
        <p:nvSpPr>
          <p:cNvPr id="5" name="Slide Number Placeholder 4"/>
          <p:cNvSpPr>
            <a:spLocks noGrp="1"/>
          </p:cNvSpPr>
          <p:nvPr>
            <p:ph type="sldNum" sz="quarter" idx="12"/>
          </p:nvPr>
        </p:nvSpPr>
        <p:spPr/>
        <p:txBody>
          <a:bodyPr/>
          <a:lstStyle/>
          <a:p>
            <a:fld id="{5FD889E0-CAB2-4699-909D-B9A88D47ACBE}" type="slidenum">
              <a:rPr lang="en-US" smtClean="0"/>
              <a:t>11</a:t>
            </a:fld>
            <a:endParaRPr lang="en-US"/>
          </a:p>
        </p:txBody>
      </p:sp>
      <p:sp>
        <p:nvSpPr>
          <p:cNvPr id="4" name="Rectangle 3"/>
          <p:cNvSpPr/>
          <p:nvPr/>
        </p:nvSpPr>
        <p:spPr>
          <a:xfrm>
            <a:off x="4833366" y="5280939"/>
            <a:ext cx="1587449" cy="14019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u="sng" dirty="0">
                <a:solidFill>
                  <a:srgbClr val="0000FF"/>
                </a:solidFill>
              </a:rPr>
              <a:t>Soonja </a:t>
            </a:r>
            <a:r>
              <a:rPr lang="en-US" sz="1600" dirty="0"/>
              <a:t>teaches </a:t>
            </a:r>
            <a:r>
              <a:rPr lang="en-US" sz="1600" u="sng" dirty="0">
                <a:solidFill>
                  <a:srgbClr val="0000FF"/>
                </a:solidFill>
              </a:rPr>
              <a:t>KIT</a:t>
            </a:r>
            <a:r>
              <a:rPr lang="en-US" altLang="ko-KR" sz="1600" u="sng" dirty="0">
                <a:solidFill>
                  <a:srgbClr val="0000FF"/>
                </a:solidFill>
              </a:rPr>
              <a:t>5</a:t>
            </a:r>
            <a:r>
              <a:rPr lang="en-US" sz="1600" u="sng" dirty="0">
                <a:solidFill>
                  <a:srgbClr val="0000FF"/>
                </a:solidFill>
              </a:rPr>
              <a:t>02</a:t>
            </a:r>
            <a:r>
              <a:rPr lang="en-US" sz="1600" dirty="0"/>
              <a:t>. She is staff in </a:t>
            </a:r>
            <a:r>
              <a:rPr lang="en-US" sz="1600" u="sng" dirty="0">
                <a:solidFill>
                  <a:srgbClr val="0000FF"/>
                </a:solidFill>
              </a:rPr>
              <a:t>University of Tasmania</a:t>
            </a:r>
          </a:p>
        </p:txBody>
      </p:sp>
      <p:sp>
        <p:nvSpPr>
          <p:cNvPr id="7" name="Rectangle 6"/>
          <p:cNvSpPr/>
          <p:nvPr/>
        </p:nvSpPr>
        <p:spPr>
          <a:xfrm>
            <a:off x="6803446" y="3719831"/>
            <a:ext cx="1475273" cy="13178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KIT</a:t>
            </a:r>
            <a:r>
              <a:rPr lang="en-US" altLang="ko-KR" dirty="0"/>
              <a:t>5</a:t>
            </a:r>
            <a:r>
              <a:rPr lang="en-US" dirty="0"/>
              <a:t>02 is a</a:t>
            </a:r>
            <a:br>
              <a:rPr lang="en-US" dirty="0"/>
            </a:br>
            <a:r>
              <a:rPr lang="en-US" u="sng" dirty="0">
                <a:solidFill>
                  <a:srgbClr val="0000FF"/>
                </a:solidFill>
              </a:rPr>
              <a:t>Web Programming Unit</a:t>
            </a:r>
          </a:p>
        </p:txBody>
      </p:sp>
      <p:sp>
        <p:nvSpPr>
          <p:cNvPr id="8" name="Rectangle 7"/>
          <p:cNvSpPr/>
          <p:nvPr/>
        </p:nvSpPr>
        <p:spPr>
          <a:xfrm>
            <a:off x="947395" y="3719831"/>
            <a:ext cx="1318236" cy="13178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School of Computing at </a:t>
            </a:r>
            <a:r>
              <a:rPr lang="en-US" sz="1600" u="sng" dirty="0">
                <a:solidFill>
                  <a:srgbClr val="0000FF"/>
                </a:solidFill>
              </a:rPr>
              <a:t>UTAS</a:t>
            </a:r>
          </a:p>
        </p:txBody>
      </p:sp>
      <p:sp>
        <p:nvSpPr>
          <p:cNvPr id="9" name="Rectangle 8"/>
          <p:cNvSpPr/>
          <p:nvPr/>
        </p:nvSpPr>
        <p:spPr>
          <a:xfrm>
            <a:off x="2836644" y="3719831"/>
            <a:ext cx="1475180" cy="13178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University of Tasmania is located in </a:t>
            </a:r>
            <a:r>
              <a:rPr lang="en-US" sz="1600" u="sng" dirty="0">
                <a:solidFill>
                  <a:srgbClr val="0000FF"/>
                </a:solidFill>
              </a:rPr>
              <a:t>Tasmania</a:t>
            </a:r>
            <a:r>
              <a:rPr lang="en-US" sz="1600" dirty="0"/>
              <a:t>, </a:t>
            </a:r>
            <a:br>
              <a:rPr lang="en-US" sz="1600" dirty="0"/>
            </a:br>
            <a:r>
              <a:rPr lang="en-US" sz="1600" u="sng" dirty="0">
                <a:solidFill>
                  <a:srgbClr val="0000FF"/>
                </a:solidFill>
              </a:rPr>
              <a:t>Australia</a:t>
            </a:r>
          </a:p>
        </p:txBody>
      </p:sp>
      <p:cxnSp>
        <p:nvCxnSpPr>
          <p:cNvPr id="11" name="Straight Arrow Connector 10"/>
          <p:cNvCxnSpPr>
            <a:endCxn id="9" idx="1"/>
          </p:cNvCxnSpPr>
          <p:nvPr/>
        </p:nvCxnSpPr>
        <p:spPr>
          <a:xfrm flipV="1">
            <a:off x="1750088" y="4378749"/>
            <a:ext cx="1086556" cy="29238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2" name="Straight Arrow Connector 11"/>
          <p:cNvCxnSpPr>
            <a:endCxn id="9" idx="3"/>
          </p:cNvCxnSpPr>
          <p:nvPr/>
        </p:nvCxnSpPr>
        <p:spPr>
          <a:xfrm flipH="1" flipV="1">
            <a:off x="4311824" y="4378749"/>
            <a:ext cx="970574" cy="181214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5" name="Rectangle 14"/>
          <p:cNvSpPr/>
          <p:nvPr/>
        </p:nvSpPr>
        <p:spPr>
          <a:xfrm>
            <a:off x="947395" y="5270550"/>
            <a:ext cx="1339707" cy="14123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Tasmania is an island state, part of </a:t>
            </a:r>
            <a:r>
              <a:rPr lang="en-US" u="sng" dirty="0">
                <a:solidFill>
                  <a:srgbClr val="0000FF"/>
                </a:solidFill>
              </a:rPr>
              <a:t>Australia</a:t>
            </a:r>
          </a:p>
        </p:txBody>
      </p:sp>
      <p:sp>
        <p:nvSpPr>
          <p:cNvPr id="16" name="Rectangle 15"/>
          <p:cNvSpPr/>
          <p:nvPr/>
        </p:nvSpPr>
        <p:spPr>
          <a:xfrm>
            <a:off x="2780509" y="5270550"/>
            <a:ext cx="1587449" cy="14462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Australia is country, comprising the mainland and </a:t>
            </a:r>
            <a:r>
              <a:rPr lang="en-US" u="sng" dirty="0">
                <a:solidFill>
                  <a:srgbClr val="0000FF"/>
                </a:solidFill>
              </a:rPr>
              <a:t>Tasmania</a:t>
            </a:r>
          </a:p>
        </p:txBody>
      </p:sp>
      <p:sp>
        <p:nvSpPr>
          <p:cNvPr id="17" name="Rectangle 16"/>
          <p:cNvSpPr/>
          <p:nvPr/>
        </p:nvSpPr>
        <p:spPr>
          <a:xfrm>
            <a:off x="4833366" y="3719831"/>
            <a:ext cx="1587449" cy="13178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Liz Taylor is an academic at </a:t>
            </a:r>
            <a:r>
              <a:rPr lang="en-US" u="sng" dirty="0">
                <a:solidFill>
                  <a:srgbClr val="0000FF"/>
                </a:solidFill>
              </a:rPr>
              <a:t>UTAS </a:t>
            </a:r>
          </a:p>
        </p:txBody>
      </p:sp>
      <p:sp>
        <p:nvSpPr>
          <p:cNvPr id="18" name="Rectangle 17"/>
          <p:cNvSpPr/>
          <p:nvPr/>
        </p:nvSpPr>
        <p:spPr>
          <a:xfrm>
            <a:off x="6803446" y="5280939"/>
            <a:ext cx="1475273" cy="14462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solidFill>
                  <a:schemeClr val="tx1"/>
                </a:solidFill>
              </a:rPr>
              <a:t>List of Web programming unit</a:t>
            </a:r>
          </a:p>
          <a:p>
            <a:pPr algn="ctr"/>
            <a:endParaRPr lang="en-US" sz="1200" dirty="0">
              <a:solidFill>
                <a:schemeClr val="tx1"/>
              </a:solidFill>
            </a:endParaRPr>
          </a:p>
          <a:p>
            <a:pPr marL="285750" indent="-285750" algn="ctr">
              <a:buFont typeface="Arial"/>
              <a:buChar char="•"/>
            </a:pPr>
            <a:r>
              <a:rPr lang="en-US" sz="1600" dirty="0">
                <a:solidFill>
                  <a:schemeClr val="tx1"/>
                </a:solidFill>
              </a:rPr>
              <a:t>KIT202</a:t>
            </a:r>
          </a:p>
          <a:p>
            <a:pPr marL="285750" indent="-285750" algn="ctr">
              <a:buFont typeface="Arial"/>
              <a:buChar char="•"/>
            </a:pPr>
            <a:r>
              <a:rPr lang="en-US" sz="1600" dirty="0"/>
              <a:t>KIT405</a:t>
            </a:r>
          </a:p>
          <a:p>
            <a:pPr marL="285750" indent="-285750" algn="ctr">
              <a:buFont typeface="Arial"/>
              <a:buChar char="•"/>
            </a:pPr>
            <a:r>
              <a:rPr lang="en-US" sz="1600" u="sng" dirty="0">
                <a:solidFill>
                  <a:srgbClr val="003DD7"/>
                </a:solidFill>
              </a:rPr>
              <a:t>KIT502</a:t>
            </a:r>
          </a:p>
        </p:txBody>
      </p:sp>
      <p:cxnSp>
        <p:nvCxnSpPr>
          <p:cNvPr id="20" name="Straight Arrow Connector 19"/>
          <p:cNvCxnSpPr>
            <a:endCxn id="7" idx="1"/>
          </p:cNvCxnSpPr>
          <p:nvPr/>
        </p:nvCxnSpPr>
        <p:spPr>
          <a:xfrm flipV="1">
            <a:off x="6091100" y="4378749"/>
            <a:ext cx="712346" cy="134181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23" name="Straight Arrow Connector 22"/>
          <p:cNvCxnSpPr/>
          <p:nvPr/>
        </p:nvCxnSpPr>
        <p:spPr>
          <a:xfrm flipH="1">
            <a:off x="2287103" y="4567336"/>
            <a:ext cx="847573" cy="823991"/>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31" name="Straight Arrow Connector 30"/>
          <p:cNvCxnSpPr>
            <a:endCxn id="17" idx="2"/>
          </p:cNvCxnSpPr>
          <p:nvPr/>
        </p:nvCxnSpPr>
        <p:spPr>
          <a:xfrm flipV="1">
            <a:off x="5561951" y="5037667"/>
            <a:ext cx="65140" cy="45172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34" name="Straight Arrow Connector 33"/>
          <p:cNvCxnSpPr>
            <a:endCxn id="9" idx="3"/>
          </p:cNvCxnSpPr>
          <p:nvPr/>
        </p:nvCxnSpPr>
        <p:spPr>
          <a:xfrm flipH="1" flipV="1">
            <a:off x="4311824" y="4378749"/>
            <a:ext cx="1193994" cy="29238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38" name="Straight Arrow Connector 37"/>
          <p:cNvCxnSpPr>
            <a:stCxn id="9" idx="2"/>
            <a:endCxn id="16" idx="0"/>
          </p:cNvCxnSpPr>
          <p:nvPr/>
        </p:nvCxnSpPr>
        <p:spPr>
          <a:xfrm>
            <a:off x="3574234" y="5037667"/>
            <a:ext cx="0" cy="232883"/>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41" name="Straight Arrow Connector 40"/>
          <p:cNvCxnSpPr>
            <a:endCxn id="16" idx="1"/>
          </p:cNvCxnSpPr>
          <p:nvPr/>
        </p:nvCxnSpPr>
        <p:spPr>
          <a:xfrm flipV="1">
            <a:off x="1911751" y="5993683"/>
            <a:ext cx="868758" cy="38534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44" name="Straight Arrow Connector 43"/>
          <p:cNvCxnSpPr>
            <a:endCxn id="18" idx="0"/>
          </p:cNvCxnSpPr>
          <p:nvPr/>
        </p:nvCxnSpPr>
        <p:spPr>
          <a:xfrm>
            <a:off x="7541083" y="4925132"/>
            <a:ext cx="0" cy="355807"/>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51" name="Straight Connector 50"/>
          <p:cNvCxnSpPr/>
          <p:nvPr/>
        </p:nvCxnSpPr>
        <p:spPr>
          <a:xfrm>
            <a:off x="8022031" y="6544459"/>
            <a:ext cx="55948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5" name="Elbow Connector 54"/>
          <p:cNvCxnSpPr>
            <a:endCxn id="7" idx="3"/>
          </p:cNvCxnSpPr>
          <p:nvPr/>
        </p:nvCxnSpPr>
        <p:spPr>
          <a:xfrm rot="16200000" flipV="1">
            <a:off x="7340556" y="5316913"/>
            <a:ext cx="2176645" cy="300318"/>
          </a:xfrm>
          <a:prstGeom prst="bentConnector2">
            <a:avLst/>
          </a:prstGeom>
          <a:ln>
            <a:tailEnd type="arrow"/>
          </a:ln>
        </p:spPr>
        <p:style>
          <a:lnRef idx="2">
            <a:schemeClr val="accent5"/>
          </a:lnRef>
          <a:fillRef idx="0">
            <a:schemeClr val="accent5"/>
          </a:fillRef>
          <a:effectRef idx="1">
            <a:schemeClr val="accent5"/>
          </a:effectRef>
          <a:fontRef idx="minor">
            <a:schemeClr val="tx1"/>
          </a:fontRef>
        </p:style>
      </p:cxnSp>
      <p:cxnSp>
        <p:nvCxnSpPr>
          <p:cNvPr id="58" name="Straight Arrow Connector 57"/>
          <p:cNvCxnSpPr>
            <a:endCxn id="15" idx="3"/>
          </p:cNvCxnSpPr>
          <p:nvPr/>
        </p:nvCxnSpPr>
        <p:spPr>
          <a:xfrm flipH="1" flipV="1">
            <a:off x="2287102" y="5976730"/>
            <a:ext cx="847574" cy="57866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438759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Serving Web pages (Hypertext pages) using</a:t>
            </a:r>
            <a:r>
              <a:rPr lang="ko-KR" altLang="en-US" sz="3200" dirty="0"/>
              <a:t> </a:t>
            </a:r>
            <a:r>
              <a:rPr lang="en-US" sz="3200" b="1" u="sng" dirty="0">
                <a:solidFill>
                  <a:srgbClr val="FFFF00"/>
                </a:solidFill>
              </a:rPr>
              <a:t>HTTP</a:t>
            </a:r>
          </a:p>
        </p:txBody>
      </p:sp>
      <p:sp>
        <p:nvSpPr>
          <p:cNvPr id="3" name="Slide Number Placeholder 2"/>
          <p:cNvSpPr>
            <a:spLocks noGrp="1"/>
          </p:cNvSpPr>
          <p:nvPr>
            <p:ph type="sldNum" sz="quarter" idx="12"/>
          </p:nvPr>
        </p:nvSpPr>
        <p:spPr/>
        <p:txBody>
          <a:bodyPr/>
          <a:lstStyle/>
          <a:p>
            <a:fld id="{5FD889E0-CAB2-4699-909D-B9A88D47ACBE}" type="slidenum">
              <a:rPr lang="en-US" smtClean="0"/>
              <a:t>12</a:t>
            </a:fld>
            <a:endParaRPr lang="en-US"/>
          </a:p>
        </p:txBody>
      </p:sp>
      <p:sp>
        <p:nvSpPr>
          <p:cNvPr id="4" name="Cloud 3"/>
          <p:cNvSpPr/>
          <p:nvPr/>
        </p:nvSpPr>
        <p:spPr>
          <a:xfrm>
            <a:off x="3574577" y="3248115"/>
            <a:ext cx="5283673" cy="3425095"/>
          </a:xfrm>
          <a:prstGeom prst="cloud">
            <a:avLst/>
          </a:prstGeom>
          <a:gradFill flip="none" rotWithShape="1">
            <a:gsLst>
              <a:gs pos="0">
                <a:schemeClr val="dk1">
                  <a:tint val="95000"/>
                  <a:shade val="70000"/>
                  <a:satMod val="150000"/>
                  <a:alpha val="11000"/>
                </a:schemeClr>
              </a:gs>
              <a:gs pos="100000">
                <a:schemeClr val="dk1">
                  <a:tint val="100000"/>
                  <a:shade val="100000"/>
                  <a:satMod val="150000"/>
                  <a:alpha val="11000"/>
                </a:schemeClr>
              </a:gs>
            </a:gsLst>
            <a:lin ang="16200000" scaled="0"/>
            <a:tileRect/>
          </a:gradFill>
          <a:ln w="38100" cmpd="sng">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nvGrpSpPr>
          <p:cNvPr id="5" name="Group 4"/>
          <p:cNvGrpSpPr/>
          <p:nvPr/>
        </p:nvGrpSpPr>
        <p:grpSpPr>
          <a:xfrm>
            <a:off x="760312" y="2145735"/>
            <a:ext cx="7272146" cy="510326"/>
            <a:chOff x="760312" y="2253401"/>
            <a:chExt cx="7272146" cy="510326"/>
          </a:xfrm>
        </p:grpSpPr>
        <p:pic>
          <p:nvPicPr>
            <p:cNvPr id="6" name="Picture 5"/>
            <p:cNvPicPr>
              <a:picLocks noChangeAspect="1"/>
            </p:cNvPicPr>
            <p:nvPr/>
          </p:nvPicPr>
          <p:blipFill>
            <a:blip r:embed="rId3"/>
            <a:stretch>
              <a:fillRect/>
            </a:stretch>
          </p:blipFill>
          <p:spPr>
            <a:xfrm>
              <a:off x="760312" y="2253401"/>
              <a:ext cx="7272146" cy="510326"/>
            </a:xfrm>
            <a:prstGeom prst="rect">
              <a:avLst/>
            </a:prstGeom>
          </p:spPr>
        </p:pic>
        <p:sp>
          <p:nvSpPr>
            <p:cNvPr id="7" name="Rectangle 6"/>
            <p:cNvSpPr/>
            <p:nvPr/>
          </p:nvSpPr>
          <p:spPr>
            <a:xfrm>
              <a:off x="2544115" y="2345424"/>
              <a:ext cx="165648" cy="312877"/>
            </a:xfrm>
            <a:prstGeom prst="rect">
              <a:avLst/>
            </a:prstGeom>
            <a:ln>
              <a:solidFill>
                <a:srgbClr val="FFFF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TextBox 7"/>
            <p:cNvSpPr txBox="1"/>
            <p:nvPr/>
          </p:nvSpPr>
          <p:spPr>
            <a:xfrm>
              <a:off x="2585950" y="2341973"/>
              <a:ext cx="3993958" cy="369332"/>
            </a:xfrm>
            <a:prstGeom prst="rect">
              <a:avLst/>
            </a:prstGeom>
            <a:noFill/>
          </p:spPr>
          <p:txBody>
            <a:bodyPr wrap="square" rtlCol="0">
              <a:spAutoFit/>
            </a:bodyPr>
            <a:lstStyle/>
            <a:p>
              <a:r>
                <a:rPr lang="en-US" dirty="0"/>
                <a:t>http://</a:t>
              </a:r>
              <a:r>
                <a:rPr lang="en-US" dirty="0" err="1"/>
                <a:t>www.cis.utas.edu.au</a:t>
              </a:r>
              <a:endParaRPr lang="en-US" dirty="0"/>
            </a:p>
          </p:txBody>
        </p:sp>
      </p:grpSp>
      <p:pic>
        <p:nvPicPr>
          <p:cNvPr id="9" name="Picture 8"/>
          <p:cNvPicPr>
            <a:picLocks noChangeAspect="1"/>
          </p:cNvPicPr>
          <p:nvPr/>
        </p:nvPicPr>
        <p:blipFill>
          <a:blip r:embed="rId4"/>
          <a:stretch>
            <a:fillRect/>
          </a:stretch>
        </p:blipFill>
        <p:spPr>
          <a:xfrm flipH="1">
            <a:off x="476070" y="3586435"/>
            <a:ext cx="1455255" cy="1357913"/>
          </a:xfrm>
          <a:prstGeom prst="rect">
            <a:avLst/>
          </a:prstGeom>
        </p:spPr>
      </p:pic>
      <p:pic>
        <p:nvPicPr>
          <p:cNvPr id="11" name="Picture 10"/>
          <p:cNvPicPr>
            <a:picLocks noChangeAspect="1"/>
          </p:cNvPicPr>
          <p:nvPr/>
        </p:nvPicPr>
        <p:blipFill>
          <a:blip r:embed="rId5"/>
          <a:stretch>
            <a:fillRect/>
          </a:stretch>
        </p:blipFill>
        <p:spPr>
          <a:xfrm>
            <a:off x="4628917" y="4734775"/>
            <a:ext cx="834581" cy="1279690"/>
          </a:xfrm>
          <a:prstGeom prst="rect">
            <a:avLst/>
          </a:prstGeom>
        </p:spPr>
      </p:pic>
      <p:sp>
        <p:nvSpPr>
          <p:cNvPr id="12" name="TextBox 11"/>
          <p:cNvSpPr txBox="1"/>
          <p:nvPr/>
        </p:nvSpPr>
        <p:spPr>
          <a:xfrm>
            <a:off x="4184301" y="4096115"/>
            <a:ext cx="1959891" cy="338554"/>
          </a:xfrm>
          <a:prstGeom prst="rect">
            <a:avLst/>
          </a:prstGeom>
          <a:noFill/>
        </p:spPr>
        <p:txBody>
          <a:bodyPr wrap="none" rtlCol="0">
            <a:spAutoFit/>
          </a:bodyPr>
          <a:lstStyle/>
          <a:p>
            <a:r>
              <a:rPr lang="en-US" sz="1600" dirty="0"/>
              <a:t>Domain Name Server</a:t>
            </a:r>
          </a:p>
        </p:txBody>
      </p:sp>
      <p:pic>
        <p:nvPicPr>
          <p:cNvPr id="13" name="Picture 12"/>
          <p:cNvPicPr>
            <a:picLocks noChangeAspect="1"/>
          </p:cNvPicPr>
          <p:nvPr/>
        </p:nvPicPr>
        <p:blipFill>
          <a:blip r:embed="rId6"/>
          <a:stretch>
            <a:fillRect/>
          </a:stretch>
        </p:blipFill>
        <p:spPr>
          <a:xfrm>
            <a:off x="4371810" y="2731466"/>
            <a:ext cx="1091688" cy="1465289"/>
          </a:xfrm>
          <a:prstGeom prst="rect">
            <a:avLst/>
          </a:prstGeom>
        </p:spPr>
      </p:pic>
      <p:sp>
        <p:nvSpPr>
          <p:cNvPr id="14" name="TextBox 13"/>
          <p:cNvSpPr txBox="1"/>
          <p:nvPr/>
        </p:nvSpPr>
        <p:spPr>
          <a:xfrm>
            <a:off x="4628917" y="6014465"/>
            <a:ext cx="871452" cy="338554"/>
          </a:xfrm>
          <a:prstGeom prst="rect">
            <a:avLst/>
          </a:prstGeom>
          <a:noFill/>
        </p:spPr>
        <p:txBody>
          <a:bodyPr wrap="none" rtlCol="0">
            <a:spAutoFit/>
          </a:bodyPr>
          <a:lstStyle/>
          <a:p>
            <a:r>
              <a:rPr lang="en-US" sz="1600" dirty="0"/>
              <a:t>CIS Host</a:t>
            </a:r>
          </a:p>
        </p:txBody>
      </p:sp>
      <p:pic>
        <p:nvPicPr>
          <p:cNvPr id="15" name="Picture 14"/>
          <p:cNvPicPr>
            <a:picLocks noChangeAspect="1"/>
          </p:cNvPicPr>
          <p:nvPr/>
        </p:nvPicPr>
        <p:blipFill>
          <a:blip r:embed="rId5"/>
          <a:stretch>
            <a:fillRect/>
          </a:stretch>
        </p:blipFill>
        <p:spPr>
          <a:xfrm>
            <a:off x="6162617" y="3377263"/>
            <a:ext cx="834581" cy="1279690"/>
          </a:xfrm>
          <a:prstGeom prst="rect">
            <a:avLst/>
          </a:prstGeom>
        </p:spPr>
      </p:pic>
      <p:pic>
        <p:nvPicPr>
          <p:cNvPr id="16" name="Picture 15"/>
          <p:cNvPicPr>
            <a:picLocks noChangeAspect="1"/>
          </p:cNvPicPr>
          <p:nvPr/>
        </p:nvPicPr>
        <p:blipFill>
          <a:blip r:embed="rId5"/>
          <a:stretch>
            <a:fillRect/>
          </a:stretch>
        </p:blipFill>
        <p:spPr>
          <a:xfrm>
            <a:off x="7041305" y="4564986"/>
            <a:ext cx="834581" cy="1279690"/>
          </a:xfrm>
          <a:prstGeom prst="rect">
            <a:avLst/>
          </a:prstGeom>
        </p:spPr>
      </p:pic>
      <p:sp>
        <p:nvSpPr>
          <p:cNvPr id="17" name="TextBox 16"/>
          <p:cNvSpPr txBox="1"/>
          <p:nvPr/>
        </p:nvSpPr>
        <p:spPr>
          <a:xfrm>
            <a:off x="6032322" y="4596315"/>
            <a:ext cx="1095172" cy="338554"/>
          </a:xfrm>
          <a:prstGeom prst="rect">
            <a:avLst/>
          </a:prstGeom>
          <a:noFill/>
        </p:spPr>
        <p:txBody>
          <a:bodyPr wrap="none" rtlCol="0">
            <a:spAutoFit/>
          </a:bodyPr>
          <a:lstStyle/>
          <a:p>
            <a:r>
              <a:rPr lang="en-US" sz="1600" dirty="0"/>
              <a:t>Site A Host</a:t>
            </a:r>
          </a:p>
        </p:txBody>
      </p:sp>
      <p:sp>
        <p:nvSpPr>
          <p:cNvPr id="18" name="TextBox 17"/>
          <p:cNvSpPr txBox="1"/>
          <p:nvPr/>
        </p:nvSpPr>
        <p:spPr>
          <a:xfrm>
            <a:off x="6889568" y="5734355"/>
            <a:ext cx="1086255" cy="338554"/>
          </a:xfrm>
          <a:prstGeom prst="rect">
            <a:avLst/>
          </a:prstGeom>
          <a:noFill/>
        </p:spPr>
        <p:txBody>
          <a:bodyPr wrap="none" rtlCol="0">
            <a:spAutoFit/>
          </a:bodyPr>
          <a:lstStyle/>
          <a:p>
            <a:r>
              <a:rPr lang="en-US" sz="1600" dirty="0"/>
              <a:t>Site B Host</a:t>
            </a:r>
          </a:p>
        </p:txBody>
      </p:sp>
      <p:sp>
        <p:nvSpPr>
          <p:cNvPr id="19" name="TextBox 18"/>
          <p:cNvSpPr txBox="1"/>
          <p:nvPr/>
        </p:nvSpPr>
        <p:spPr>
          <a:xfrm>
            <a:off x="7356334" y="2594705"/>
            <a:ext cx="1627610" cy="461665"/>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2400" b="1" u="sng" spc="150" dirty="0">
                <a:ln w="11430"/>
                <a:effectLst>
                  <a:outerShdw blurRad="25400" algn="tl" rotWithShape="0">
                    <a:srgbClr val="000000">
                      <a:alpha val="43000"/>
                    </a:srgbClr>
                  </a:outerShdw>
                </a:effectLst>
              </a:rPr>
              <a:t>INTERNET</a:t>
            </a:r>
          </a:p>
        </p:txBody>
      </p:sp>
      <p:cxnSp>
        <p:nvCxnSpPr>
          <p:cNvPr id="20" name="Straight Arrow Connector 19"/>
          <p:cNvCxnSpPr>
            <a:stCxn id="19" idx="2"/>
          </p:cNvCxnSpPr>
          <p:nvPr/>
        </p:nvCxnSpPr>
        <p:spPr>
          <a:xfrm flipH="1">
            <a:off x="7975823" y="3056370"/>
            <a:ext cx="194316" cy="320893"/>
          </a:xfrm>
          <a:prstGeom prst="straightConnector1">
            <a:avLst/>
          </a:prstGeom>
          <a:ln w="57150" cmpd="sng">
            <a:prstDash val="sysDash"/>
            <a:tailEnd type="arrow"/>
          </a:ln>
        </p:spPr>
        <p:style>
          <a:lnRef idx="2">
            <a:schemeClr val="dk1"/>
          </a:lnRef>
          <a:fillRef idx="0">
            <a:schemeClr val="dk1"/>
          </a:fillRef>
          <a:effectRef idx="1">
            <a:schemeClr val="dk1"/>
          </a:effectRef>
          <a:fontRef idx="minor">
            <a:schemeClr val="tx1"/>
          </a:fontRef>
        </p:style>
      </p:cxnSp>
      <p:grpSp>
        <p:nvGrpSpPr>
          <p:cNvPr id="27" name="Group 26"/>
          <p:cNvGrpSpPr/>
          <p:nvPr/>
        </p:nvGrpSpPr>
        <p:grpSpPr>
          <a:xfrm>
            <a:off x="1821773" y="4505934"/>
            <a:ext cx="2807144" cy="879344"/>
            <a:chOff x="1821773" y="4596315"/>
            <a:chExt cx="2807144" cy="778305"/>
          </a:xfrm>
        </p:grpSpPr>
        <p:cxnSp>
          <p:nvCxnSpPr>
            <p:cNvPr id="28" name="Straight Arrow Connector 27"/>
            <p:cNvCxnSpPr>
              <a:endCxn id="11" idx="1"/>
            </p:cNvCxnSpPr>
            <p:nvPr/>
          </p:nvCxnSpPr>
          <p:spPr>
            <a:xfrm>
              <a:off x="1821773" y="4596315"/>
              <a:ext cx="2807144" cy="77830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9" name="TextBox 28"/>
            <p:cNvSpPr txBox="1"/>
            <p:nvPr/>
          </p:nvSpPr>
          <p:spPr>
            <a:xfrm rot="1037869">
              <a:off x="2665239" y="4670089"/>
              <a:ext cx="1087037" cy="369332"/>
            </a:xfrm>
            <a:prstGeom prst="rect">
              <a:avLst/>
            </a:prstGeom>
            <a:noFill/>
          </p:spPr>
          <p:txBody>
            <a:bodyPr wrap="square" rtlCol="0">
              <a:spAutoFit/>
            </a:bodyPr>
            <a:lstStyle/>
            <a:p>
              <a:r>
                <a:rPr lang="en-US" b="1" dirty="0">
                  <a:solidFill>
                    <a:schemeClr val="tx2"/>
                  </a:solidFill>
                </a:rPr>
                <a:t>Request</a:t>
              </a:r>
            </a:p>
          </p:txBody>
        </p:sp>
      </p:grpSp>
      <p:grpSp>
        <p:nvGrpSpPr>
          <p:cNvPr id="30" name="Group 29"/>
          <p:cNvGrpSpPr/>
          <p:nvPr/>
        </p:nvGrpSpPr>
        <p:grpSpPr>
          <a:xfrm>
            <a:off x="1658002" y="4656954"/>
            <a:ext cx="2891225" cy="919084"/>
            <a:chOff x="1821774" y="4734776"/>
            <a:chExt cx="2727454" cy="747941"/>
          </a:xfrm>
        </p:grpSpPr>
        <p:cxnSp>
          <p:nvCxnSpPr>
            <p:cNvPr id="31" name="Straight Arrow Connector 30"/>
            <p:cNvCxnSpPr/>
            <p:nvPr/>
          </p:nvCxnSpPr>
          <p:spPr>
            <a:xfrm flipH="1" flipV="1">
              <a:off x="1821774" y="4734776"/>
              <a:ext cx="2727454" cy="74794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2" name="TextBox 31"/>
            <p:cNvSpPr txBox="1"/>
            <p:nvPr/>
          </p:nvSpPr>
          <p:spPr>
            <a:xfrm rot="1010069">
              <a:off x="2518512" y="5067844"/>
              <a:ext cx="1302483" cy="305314"/>
            </a:xfrm>
            <a:prstGeom prst="rect">
              <a:avLst/>
            </a:prstGeom>
            <a:noFill/>
          </p:spPr>
          <p:txBody>
            <a:bodyPr wrap="square" rtlCol="0">
              <a:spAutoFit/>
            </a:bodyPr>
            <a:lstStyle/>
            <a:p>
              <a:r>
                <a:rPr lang="en-US" b="1" dirty="0">
                  <a:solidFill>
                    <a:srgbClr val="008000"/>
                  </a:solidFill>
                </a:rPr>
                <a:t>Response</a:t>
              </a:r>
            </a:p>
          </p:txBody>
        </p:sp>
      </p:grpSp>
      <p:sp>
        <p:nvSpPr>
          <p:cNvPr id="34" name="Rectangular Callout 33"/>
          <p:cNvSpPr/>
          <p:nvPr/>
        </p:nvSpPr>
        <p:spPr>
          <a:xfrm>
            <a:off x="4960868" y="4508301"/>
            <a:ext cx="1619040" cy="514301"/>
          </a:xfrm>
          <a:prstGeom prst="wedgeRectCallout">
            <a:avLst>
              <a:gd name="adj1" fmla="val -39447"/>
              <a:gd name="adj2" fmla="val 10810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Response: </a:t>
            </a:r>
            <a:br>
              <a:rPr lang="en-US" sz="1600" dirty="0"/>
            </a:br>
            <a:r>
              <a:rPr lang="en-US" sz="1600" dirty="0"/>
              <a:t>“Here you go”</a:t>
            </a:r>
          </a:p>
        </p:txBody>
      </p:sp>
      <p:sp>
        <p:nvSpPr>
          <p:cNvPr id="35" name="Rectangular Callout 34"/>
          <p:cNvSpPr/>
          <p:nvPr/>
        </p:nvSpPr>
        <p:spPr>
          <a:xfrm>
            <a:off x="476070" y="2949810"/>
            <a:ext cx="1776235" cy="786783"/>
          </a:xfrm>
          <a:prstGeom prst="wedgeRectCallout">
            <a:avLst>
              <a:gd name="adj1" fmla="val -9281"/>
              <a:gd name="adj2" fmla="val 8445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Request: </a:t>
            </a:r>
            <a:br>
              <a:rPr lang="en-US" sz="1600" dirty="0"/>
            </a:br>
            <a:r>
              <a:rPr lang="en-US" sz="1600" dirty="0"/>
              <a:t>“Could you send me the content?”</a:t>
            </a:r>
          </a:p>
        </p:txBody>
      </p:sp>
      <p:pic>
        <p:nvPicPr>
          <p:cNvPr id="37" name="Picture 36"/>
          <p:cNvPicPr>
            <a:picLocks noChangeAspect="1"/>
          </p:cNvPicPr>
          <p:nvPr/>
        </p:nvPicPr>
        <p:blipFill>
          <a:blip r:embed="rId7"/>
          <a:stretch>
            <a:fillRect/>
          </a:stretch>
        </p:blipFill>
        <p:spPr>
          <a:xfrm>
            <a:off x="659915" y="3991824"/>
            <a:ext cx="859065" cy="742951"/>
          </a:xfrm>
          <a:prstGeom prst="rect">
            <a:avLst/>
          </a:prstGeom>
        </p:spPr>
      </p:pic>
      <p:sp>
        <p:nvSpPr>
          <p:cNvPr id="38" name="Text Box 4"/>
          <p:cNvSpPr txBox="1">
            <a:spLocks noChangeArrowheads="1"/>
          </p:cNvSpPr>
          <p:nvPr/>
        </p:nvSpPr>
        <p:spPr bwMode="auto">
          <a:xfrm>
            <a:off x="461963" y="4822186"/>
            <a:ext cx="123507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AU" altLang="ko-KR" sz="1600" b="1" dirty="0">
                <a:solidFill>
                  <a:schemeClr val="accent1">
                    <a:lumMod val="75000"/>
                  </a:schemeClr>
                </a:solidFill>
                <a:latin typeface="Arial" charset="0"/>
                <a:ea typeface="굴림" charset="-127"/>
              </a:rPr>
              <a:t>Web Client</a:t>
            </a:r>
          </a:p>
        </p:txBody>
      </p:sp>
      <p:sp>
        <p:nvSpPr>
          <p:cNvPr id="39" name="Text Box 6"/>
          <p:cNvSpPr txBox="1">
            <a:spLocks noChangeArrowheads="1"/>
          </p:cNvSpPr>
          <p:nvPr/>
        </p:nvSpPr>
        <p:spPr bwMode="auto">
          <a:xfrm>
            <a:off x="4371810" y="6184744"/>
            <a:ext cx="141446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AU" altLang="ko-KR" sz="1600" b="1" dirty="0">
                <a:solidFill>
                  <a:schemeClr val="accent1">
                    <a:lumMod val="75000"/>
                  </a:schemeClr>
                </a:solidFill>
                <a:latin typeface="Arial" charset="0"/>
                <a:ea typeface="굴림" charset="-127"/>
              </a:rPr>
              <a:t>Web Servers</a:t>
            </a:r>
          </a:p>
        </p:txBody>
      </p:sp>
      <p:sp>
        <p:nvSpPr>
          <p:cNvPr id="40" name="Oval 39"/>
          <p:cNvSpPr/>
          <p:nvPr/>
        </p:nvSpPr>
        <p:spPr>
          <a:xfrm rot="1338617">
            <a:off x="-117388" y="3151791"/>
            <a:ext cx="6474078" cy="3377863"/>
          </a:xfrm>
          <a:prstGeom prst="ellipse">
            <a:avLst/>
          </a:prstGeom>
          <a:noFill/>
          <a:ln>
            <a:solidFill>
              <a:schemeClr val="accent2">
                <a:lumMod val="60000"/>
                <a:lumOff val="40000"/>
              </a:schemeClr>
            </a:solidFill>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59715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checkerboard(across)">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p:cNvPicPr>
            <a:picLocks noChangeAspect="1"/>
          </p:cNvPicPr>
          <p:nvPr/>
        </p:nvPicPr>
        <p:blipFill>
          <a:blip r:embed="rId3"/>
          <a:stretch>
            <a:fillRect/>
          </a:stretch>
        </p:blipFill>
        <p:spPr>
          <a:xfrm>
            <a:off x="7180808" y="3535444"/>
            <a:ext cx="834581" cy="1279690"/>
          </a:xfrm>
          <a:prstGeom prst="rect">
            <a:avLst/>
          </a:prstGeom>
        </p:spPr>
      </p:pic>
      <p:sp>
        <p:nvSpPr>
          <p:cNvPr id="39" name="TextBox 38"/>
          <p:cNvSpPr txBox="1"/>
          <p:nvPr/>
        </p:nvSpPr>
        <p:spPr>
          <a:xfrm>
            <a:off x="7180808" y="4815134"/>
            <a:ext cx="871452" cy="338554"/>
          </a:xfrm>
          <a:prstGeom prst="rect">
            <a:avLst/>
          </a:prstGeom>
          <a:noFill/>
        </p:spPr>
        <p:txBody>
          <a:bodyPr wrap="none" rtlCol="0">
            <a:spAutoFit/>
          </a:bodyPr>
          <a:lstStyle/>
          <a:p>
            <a:r>
              <a:rPr lang="en-US" sz="1600" dirty="0"/>
              <a:t>CIS Host</a:t>
            </a:r>
          </a:p>
        </p:txBody>
      </p:sp>
      <p:sp>
        <p:nvSpPr>
          <p:cNvPr id="40" name="Rectangular Callout 39"/>
          <p:cNvSpPr/>
          <p:nvPr/>
        </p:nvSpPr>
        <p:spPr>
          <a:xfrm>
            <a:off x="7320576" y="3065082"/>
            <a:ext cx="1619040" cy="514301"/>
          </a:xfrm>
          <a:prstGeom prst="wedgeRectCallout">
            <a:avLst>
              <a:gd name="adj1" fmla="val -29279"/>
              <a:gd name="adj2" fmla="val 117254"/>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Response: </a:t>
            </a:r>
            <a:br>
              <a:rPr lang="en-US" sz="1600" dirty="0"/>
            </a:br>
            <a:r>
              <a:rPr lang="en-US" sz="1600" dirty="0"/>
              <a:t>“Here you go”</a:t>
            </a:r>
          </a:p>
        </p:txBody>
      </p:sp>
      <p:sp>
        <p:nvSpPr>
          <p:cNvPr id="41" name="Text Box 6"/>
          <p:cNvSpPr txBox="1">
            <a:spLocks noChangeArrowheads="1"/>
          </p:cNvSpPr>
          <p:nvPr/>
        </p:nvSpPr>
        <p:spPr bwMode="auto">
          <a:xfrm>
            <a:off x="6923701" y="4985413"/>
            <a:ext cx="141446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AU" altLang="ko-KR" sz="1600" b="1" dirty="0">
                <a:solidFill>
                  <a:schemeClr val="accent1">
                    <a:lumMod val="75000"/>
                  </a:schemeClr>
                </a:solidFill>
                <a:latin typeface="Arial" charset="0"/>
                <a:ea typeface="굴림" charset="-127"/>
              </a:rPr>
              <a:t>Web Servers</a:t>
            </a:r>
          </a:p>
        </p:txBody>
      </p:sp>
      <p:pic>
        <p:nvPicPr>
          <p:cNvPr id="4" name="Picture 3"/>
          <p:cNvPicPr>
            <a:picLocks noChangeAspect="1"/>
          </p:cNvPicPr>
          <p:nvPr/>
        </p:nvPicPr>
        <p:blipFill>
          <a:blip r:embed="rId4"/>
          <a:stretch>
            <a:fillRect/>
          </a:stretch>
        </p:blipFill>
        <p:spPr>
          <a:xfrm flipH="1">
            <a:off x="581900" y="3579383"/>
            <a:ext cx="1455255" cy="1357913"/>
          </a:xfrm>
          <a:prstGeom prst="rect">
            <a:avLst/>
          </a:prstGeom>
        </p:spPr>
      </p:pic>
      <p:sp>
        <p:nvSpPr>
          <p:cNvPr id="14" name="Rectangular Callout 13"/>
          <p:cNvSpPr/>
          <p:nvPr/>
        </p:nvSpPr>
        <p:spPr>
          <a:xfrm>
            <a:off x="581900" y="2942758"/>
            <a:ext cx="1776235" cy="786783"/>
          </a:xfrm>
          <a:prstGeom prst="wedgeRectCallout">
            <a:avLst>
              <a:gd name="adj1" fmla="val -9281"/>
              <a:gd name="adj2" fmla="val 8445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Request: </a:t>
            </a:r>
            <a:br>
              <a:rPr lang="en-US" sz="1400" dirty="0"/>
            </a:br>
            <a:r>
              <a:rPr lang="en-US" sz="1400" dirty="0"/>
              <a:t>“Could you send me the content?”</a:t>
            </a:r>
          </a:p>
        </p:txBody>
      </p:sp>
      <p:sp>
        <p:nvSpPr>
          <p:cNvPr id="16" name="Text Box 4"/>
          <p:cNvSpPr txBox="1">
            <a:spLocks noChangeArrowheads="1"/>
          </p:cNvSpPr>
          <p:nvPr/>
        </p:nvSpPr>
        <p:spPr bwMode="auto">
          <a:xfrm>
            <a:off x="581900" y="4937296"/>
            <a:ext cx="123507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AU" altLang="ko-KR" sz="1600" b="1" dirty="0">
                <a:solidFill>
                  <a:schemeClr val="accent1">
                    <a:lumMod val="75000"/>
                  </a:schemeClr>
                </a:solidFill>
                <a:latin typeface="Arial" charset="0"/>
                <a:ea typeface="굴림" charset="-127"/>
              </a:rPr>
              <a:t>Web Client</a:t>
            </a:r>
          </a:p>
        </p:txBody>
      </p:sp>
      <p:grpSp>
        <p:nvGrpSpPr>
          <p:cNvPr id="18" name="Group 17"/>
          <p:cNvGrpSpPr/>
          <p:nvPr/>
        </p:nvGrpSpPr>
        <p:grpSpPr>
          <a:xfrm>
            <a:off x="760312" y="2071030"/>
            <a:ext cx="7272146" cy="510326"/>
            <a:chOff x="760312" y="2253401"/>
            <a:chExt cx="7272146" cy="510326"/>
          </a:xfrm>
        </p:grpSpPr>
        <p:pic>
          <p:nvPicPr>
            <p:cNvPr id="19" name="Picture 18"/>
            <p:cNvPicPr>
              <a:picLocks noChangeAspect="1"/>
            </p:cNvPicPr>
            <p:nvPr/>
          </p:nvPicPr>
          <p:blipFill>
            <a:blip r:embed="rId5"/>
            <a:stretch>
              <a:fillRect/>
            </a:stretch>
          </p:blipFill>
          <p:spPr>
            <a:xfrm>
              <a:off x="760312" y="2253401"/>
              <a:ext cx="7272146" cy="510326"/>
            </a:xfrm>
            <a:prstGeom prst="rect">
              <a:avLst/>
            </a:prstGeom>
          </p:spPr>
        </p:pic>
        <p:sp>
          <p:nvSpPr>
            <p:cNvPr id="20" name="Rectangle 19"/>
            <p:cNvSpPr/>
            <p:nvPr/>
          </p:nvSpPr>
          <p:spPr>
            <a:xfrm>
              <a:off x="2544115" y="2345424"/>
              <a:ext cx="165648" cy="312877"/>
            </a:xfrm>
            <a:prstGeom prst="rect">
              <a:avLst/>
            </a:prstGeom>
            <a:ln>
              <a:solidFill>
                <a:srgbClr val="FFFF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1" name="TextBox 20"/>
            <p:cNvSpPr txBox="1"/>
            <p:nvPr/>
          </p:nvSpPr>
          <p:spPr>
            <a:xfrm>
              <a:off x="2585950" y="2341973"/>
              <a:ext cx="3993958" cy="369332"/>
            </a:xfrm>
            <a:prstGeom prst="rect">
              <a:avLst/>
            </a:prstGeom>
            <a:noFill/>
          </p:spPr>
          <p:txBody>
            <a:bodyPr wrap="square" rtlCol="0">
              <a:spAutoFit/>
            </a:bodyPr>
            <a:lstStyle/>
            <a:p>
              <a:r>
                <a:rPr lang="en-US" dirty="0"/>
                <a:t>http://</a:t>
              </a:r>
              <a:r>
                <a:rPr lang="en-US" dirty="0" err="1"/>
                <a:t>www.cis.utas.edu.au</a:t>
              </a:r>
              <a:endParaRPr lang="en-US" dirty="0"/>
            </a:p>
          </p:txBody>
        </p:sp>
      </p:grpSp>
      <p:grpSp>
        <p:nvGrpSpPr>
          <p:cNvPr id="22" name="Group 17"/>
          <p:cNvGrpSpPr>
            <a:grpSpLocks/>
          </p:cNvGrpSpPr>
          <p:nvPr/>
        </p:nvGrpSpPr>
        <p:grpSpPr bwMode="auto">
          <a:xfrm>
            <a:off x="1583381" y="2560335"/>
            <a:ext cx="1338920" cy="1460501"/>
            <a:chOff x="1151" y="650"/>
            <a:chExt cx="1148" cy="920"/>
          </a:xfrm>
        </p:grpSpPr>
        <p:sp>
          <p:nvSpPr>
            <p:cNvPr id="23" name="Rectangle 18"/>
            <p:cNvSpPr>
              <a:spLocks noChangeArrowheads="1"/>
            </p:cNvSpPr>
            <p:nvPr/>
          </p:nvSpPr>
          <p:spPr bwMode="auto">
            <a:xfrm>
              <a:off x="1392" y="921"/>
              <a:ext cx="635" cy="108"/>
            </a:xfrm>
            <a:prstGeom prst="rect">
              <a:avLst/>
            </a:prstGeom>
            <a:ln>
              <a:headEnd/>
              <a:tailEnd/>
            </a:ln>
            <a:extLst/>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a:endParaRPr lang="ko-KR" altLang="ko-KR" sz="2000" b="1">
                <a:latin typeface="Arial" charset="0"/>
              </a:endParaRPr>
            </a:p>
          </p:txBody>
        </p:sp>
        <p:sp>
          <p:nvSpPr>
            <p:cNvPr id="24" name="Rectangle 19"/>
            <p:cNvSpPr>
              <a:spLocks noChangeArrowheads="1"/>
            </p:cNvSpPr>
            <p:nvPr/>
          </p:nvSpPr>
          <p:spPr bwMode="auto">
            <a:xfrm>
              <a:off x="1392" y="1029"/>
              <a:ext cx="635" cy="162"/>
            </a:xfrm>
            <a:prstGeom prst="rect">
              <a:avLst/>
            </a:prstGeom>
            <a:ln>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ko-KR" altLang="ko-KR" sz="2000" b="1">
                <a:latin typeface="Arial" charset="0"/>
              </a:endParaRPr>
            </a:p>
          </p:txBody>
        </p:sp>
        <p:sp>
          <p:nvSpPr>
            <p:cNvPr id="25" name="Rectangle 20"/>
            <p:cNvSpPr>
              <a:spLocks noChangeArrowheads="1"/>
            </p:cNvSpPr>
            <p:nvPr/>
          </p:nvSpPr>
          <p:spPr bwMode="auto">
            <a:xfrm>
              <a:off x="1392" y="1300"/>
              <a:ext cx="635" cy="270"/>
            </a:xfrm>
            <a:prstGeom prst="rect">
              <a:avLst/>
            </a:prstGeom>
            <a:ln>
              <a:headEnd/>
              <a:tailEnd/>
            </a:ln>
            <a:extLst/>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a:endParaRPr lang="ko-KR" altLang="ko-KR" sz="2000" b="1">
                <a:latin typeface="Arial" charset="0"/>
              </a:endParaRPr>
            </a:p>
          </p:txBody>
        </p:sp>
        <p:sp>
          <p:nvSpPr>
            <p:cNvPr id="26" name="Rectangle 21"/>
            <p:cNvSpPr>
              <a:spLocks noChangeArrowheads="1"/>
            </p:cNvSpPr>
            <p:nvPr/>
          </p:nvSpPr>
          <p:spPr bwMode="auto">
            <a:xfrm>
              <a:off x="1392" y="1191"/>
              <a:ext cx="635" cy="109"/>
            </a:xfrm>
            <a:prstGeom prst="rect">
              <a:avLst/>
            </a:prstGeom>
            <a:ln>
              <a:headEnd/>
              <a:tailEnd/>
            </a:ln>
            <a:extLst/>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endParaRPr lang="ko-KR" altLang="ko-KR" b="1">
                <a:latin typeface="Arial" charset="0"/>
              </a:endParaRPr>
            </a:p>
          </p:txBody>
        </p:sp>
        <p:sp>
          <p:nvSpPr>
            <p:cNvPr id="27" name="Text Box 22"/>
            <p:cNvSpPr txBox="1">
              <a:spLocks noChangeArrowheads="1"/>
            </p:cNvSpPr>
            <p:nvPr/>
          </p:nvSpPr>
          <p:spPr bwMode="auto">
            <a:xfrm>
              <a:off x="1151" y="650"/>
              <a:ext cx="1148" cy="2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AU" altLang="ko-KR" sz="1100" b="1" dirty="0">
                  <a:latin typeface="Arial" charset="0"/>
                  <a:ea typeface="굴림" charset="-127"/>
                </a:rPr>
                <a:t>HTTP </a:t>
              </a:r>
              <a:br>
                <a:rPr lang="en-AU" altLang="ko-KR" sz="1100" b="1" dirty="0">
                  <a:latin typeface="Arial" charset="0"/>
                  <a:ea typeface="굴림" charset="-127"/>
                </a:rPr>
              </a:br>
              <a:r>
                <a:rPr lang="en-AU" altLang="ko-KR" sz="1100" b="1" dirty="0">
                  <a:latin typeface="Arial" charset="0"/>
                  <a:ea typeface="굴림" charset="-127"/>
                </a:rPr>
                <a:t>request message</a:t>
              </a:r>
            </a:p>
          </p:txBody>
        </p:sp>
      </p:grpSp>
      <p:grpSp>
        <p:nvGrpSpPr>
          <p:cNvPr id="30" name="Group 23"/>
          <p:cNvGrpSpPr>
            <a:grpSpLocks/>
          </p:cNvGrpSpPr>
          <p:nvPr/>
        </p:nvGrpSpPr>
        <p:grpSpPr bwMode="auto">
          <a:xfrm>
            <a:off x="6543396" y="4423437"/>
            <a:ext cx="1504950" cy="1460501"/>
            <a:chOff x="3911" y="2715"/>
            <a:chExt cx="948" cy="920"/>
          </a:xfrm>
        </p:grpSpPr>
        <p:sp>
          <p:nvSpPr>
            <p:cNvPr id="31" name="Rectangle 24"/>
            <p:cNvSpPr>
              <a:spLocks noChangeArrowheads="1"/>
            </p:cNvSpPr>
            <p:nvPr/>
          </p:nvSpPr>
          <p:spPr bwMode="auto">
            <a:xfrm>
              <a:off x="4211" y="2986"/>
              <a:ext cx="424" cy="108"/>
            </a:xfrm>
            <a:prstGeom prst="rect">
              <a:avLst/>
            </a:prstGeom>
            <a:ln>
              <a:headEnd/>
              <a:tailEnd/>
            </a:ln>
            <a:extLst/>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a:endParaRPr lang="ko-KR" altLang="ko-KR" sz="2000" b="1">
                <a:latin typeface="Arial" charset="0"/>
              </a:endParaRPr>
            </a:p>
          </p:txBody>
        </p:sp>
        <p:sp>
          <p:nvSpPr>
            <p:cNvPr id="32" name="Rectangle 25"/>
            <p:cNvSpPr>
              <a:spLocks noChangeArrowheads="1"/>
            </p:cNvSpPr>
            <p:nvPr/>
          </p:nvSpPr>
          <p:spPr bwMode="auto">
            <a:xfrm>
              <a:off x="4211" y="3094"/>
              <a:ext cx="424" cy="271"/>
            </a:xfrm>
            <a:prstGeom prst="rect">
              <a:avLst/>
            </a:prstGeom>
            <a:ln>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ko-KR" altLang="ko-KR" sz="2000" b="1">
                <a:latin typeface="Arial" charset="0"/>
              </a:endParaRPr>
            </a:p>
          </p:txBody>
        </p:sp>
        <p:sp>
          <p:nvSpPr>
            <p:cNvPr id="33" name="Rectangle 26"/>
            <p:cNvSpPr>
              <a:spLocks noChangeArrowheads="1"/>
            </p:cNvSpPr>
            <p:nvPr/>
          </p:nvSpPr>
          <p:spPr bwMode="auto">
            <a:xfrm>
              <a:off x="4211" y="3365"/>
              <a:ext cx="424" cy="270"/>
            </a:xfrm>
            <a:prstGeom prst="rect">
              <a:avLst/>
            </a:prstGeom>
            <a:ln>
              <a:headEnd/>
              <a:tailEnd/>
            </a:ln>
            <a:extLst/>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a:endParaRPr lang="ko-KR" altLang="ko-KR" sz="2000" b="1">
                <a:latin typeface="Arial" charset="0"/>
              </a:endParaRPr>
            </a:p>
          </p:txBody>
        </p:sp>
        <p:sp>
          <p:nvSpPr>
            <p:cNvPr id="34" name="Rectangle 27"/>
            <p:cNvSpPr>
              <a:spLocks noChangeArrowheads="1"/>
            </p:cNvSpPr>
            <p:nvPr/>
          </p:nvSpPr>
          <p:spPr bwMode="auto">
            <a:xfrm>
              <a:off x="4211" y="3256"/>
              <a:ext cx="424" cy="109"/>
            </a:xfrm>
            <a:prstGeom prst="rect">
              <a:avLst/>
            </a:prstGeom>
            <a:ln>
              <a:headEnd/>
              <a:tailEnd/>
            </a:ln>
            <a:extLst/>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endParaRPr lang="ko-KR" altLang="ko-KR" b="1">
                <a:latin typeface="Arial" charset="0"/>
              </a:endParaRPr>
            </a:p>
          </p:txBody>
        </p:sp>
        <p:sp>
          <p:nvSpPr>
            <p:cNvPr id="35" name="Text Box 28"/>
            <p:cNvSpPr txBox="1">
              <a:spLocks noChangeArrowheads="1"/>
            </p:cNvSpPr>
            <p:nvPr/>
          </p:nvSpPr>
          <p:spPr bwMode="auto">
            <a:xfrm>
              <a:off x="3911" y="2715"/>
              <a:ext cx="948" cy="2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AU" altLang="ko-KR" sz="1100" b="1" dirty="0">
                  <a:latin typeface="Arial" charset="0"/>
                  <a:ea typeface="굴림" charset="-127"/>
                </a:rPr>
                <a:t>HTTP </a:t>
              </a:r>
              <a:br>
                <a:rPr lang="en-AU" altLang="ko-KR" sz="1100" b="1" dirty="0">
                  <a:latin typeface="Arial" charset="0"/>
                  <a:ea typeface="굴림" charset="-127"/>
                </a:rPr>
              </a:br>
              <a:r>
                <a:rPr lang="en-AU" altLang="ko-KR" sz="1100" b="1" dirty="0">
                  <a:latin typeface="Arial" charset="0"/>
                  <a:ea typeface="굴림" charset="-127"/>
                </a:rPr>
                <a:t>Response message</a:t>
              </a:r>
            </a:p>
          </p:txBody>
        </p:sp>
      </p:grpSp>
      <p:cxnSp>
        <p:nvCxnSpPr>
          <p:cNvPr id="43" name="Straight Arrow Connector 42"/>
          <p:cNvCxnSpPr/>
          <p:nvPr/>
        </p:nvCxnSpPr>
        <p:spPr>
          <a:xfrm>
            <a:off x="2358135" y="4174179"/>
            <a:ext cx="4414981"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4" name="Straight Arrow Connector 43"/>
          <p:cNvCxnSpPr/>
          <p:nvPr/>
        </p:nvCxnSpPr>
        <p:spPr>
          <a:xfrm flipH="1">
            <a:off x="2358135" y="4432861"/>
            <a:ext cx="4414981"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48" name="Picture 47"/>
          <p:cNvPicPr>
            <a:picLocks noChangeAspect="1"/>
          </p:cNvPicPr>
          <p:nvPr/>
        </p:nvPicPr>
        <p:blipFill>
          <a:blip r:embed="rId6"/>
          <a:stretch>
            <a:fillRect/>
          </a:stretch>
        </p:blipFill>
        <p:spPr>
          <a:xfrm>
            <a:off x="950403" y="3900890"/>
            <a:ext cx="866572" cy="749443"/>
          </a:xfrm>
          <a:prstGeom prst="rect">
            <a:avLst/>
          </a:prstGeom>
        </p:spPr>
      </p:pic>
      <p:sp>
        <p:nvSpPr>
          <p:cNvPr id="49" name="Title 48"/>
          <p:cNvSpPr>
            <a:spLocks noGrp="1"/>
          </p:cNvSpPr>
          <p:nvPr>
            <p:ph type="title"/>
          </p:nvPr>
        </p:nvSpPr>
        <p:spPr/>
        <p:txBody>
          <a:bodyPr anchor="ctr">
            <a:normAutofit fontScale="90000"/>
          </a:bodyPr>
          <a:lstStyle/>
          <a:p>
            <a:r>
              <a:rPr lang="en-US" sz="3600" dirty="0"/>
              <a:t>Serving Web pages (Hypertext pages) using </a:t>
            </a:r>
            <a:r>
              <a:rPr lang="en-US" sz="3600" b="1" u="sng" dirty="0">
                <a:solidFill>
                  <a:srgbClr val="FFFF00"/>
                </a:solidFill>
              </a:rPr>
              <a:t>HTTP</a:t>
            </a:r>
            <a:endParaRPr lang="en-US" b="1" u="sng" dirty="0">
              <a:solidFill>
                <a:srgbClr val="FFFF00"/>
              </a:solidFill>
            </a:endParaRPr>
          </a:p>
        </p:txBody>
      </p:sp>
      <p:sp>
        <p:nvSpPr>
          <p:cNvPr id="2" name="Slide Number Placeholder 1"/>
          <p:cNvSpPr>
            <a:spLocks noGrp="1"/>
          </p:cNvSpPr>
          <p:nvPr>
            <p:ph type="sldNum" sz="quarter" idx="12"/>
          </p:nvPr>
        </p:nvSpPr>
        <p:spPr/>
        <p:txBody>
          <a:bodyPr/>
          <a:lstStyle/>
          <a:p>
            <a:fld id="{5FD889E0-CAB2-4699-909D-B9A88D47ACBE}" type="slidenum">
              <a:rPr lang="en-US" smtClean="0"/>
              <a:t>13</a:t>
            </a:fld>
            <a:endParaRPr lang="en-US"/>
          </a:p>
        </p:txBody>
      </p:sp>
    </p:spTree>
    <p:extLst>
      <p:ext uri="{BB962C8B-B14F-4D97-AF65-F5344CB8AC3E}">
        <p14:creationId xmlns:p14="http://schemas.microsoft.com/office/powerpoint/2010/main" val="423054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blinds(horizontal)">
                                      <p:cBhvr>
                                        <p:cTn id="11" dur="1000"/>
                                        <p:tgtEl>
                                          <p:spTgt spid="22"/>
                                        </p:tgtEl>
                                      </p:cBhvr>
                                    </p:animEffect>
                                  </p:childTnLst>
                                </p:cTn>
                              </p:par>
                            </p:childTnLst>
                          </p:cTn>
                        </p:par>
                        <p:par>
                          <p:cTn id="12" fill="hold">
                            <p:stCondLst>
                              <p:cond delay="1500"/>
                            </p:stCondLst>
                            <p:childTnLst>
                              <p:par>
                                <p:cTn id="13" presetID="0" presetClass="path" presetSubtype="0" accel="50000" decel="50000" fill="hold" nodeType="afterEffect">
                                  <p:stCondLst>
                                    <p:cond delay="0"/>
                                  </p:stCondLst>
                                  <p:childTnLst>
                                    <p:animMotion origin="layout" path="M -5.64984E-6 1.9685E-6 L 0.54242 -0.00533 " pathEditMode="relative" ptsTypes="AA">
                                      <p:cBhvr>
                                        <p:cTn id="14" dur="3000" fill="hold"/>
                                        <p:tgtEl>
                                          <p:spTgt spid="22"/>
                                        </p:tgtEl>
                                        <p:attrNameLst>
                                          <p:attrName>ppt_x</p:attrName>
                                          <p:attrName>ppt_y</p:attrName>
                                        </p:attrNameLst>
                                      </p:cBhvr>
                                    </p:animMotion>
                                  </p:childTnLst>
                                </p:cTn>
                              </p:par>
                            </p:childTnLst>
                          </p:cTn>
                        </p:par>
                        <p:par>
                          <p:cTn id="15" fill="hold">
                            <p:stCondLst>
                              <p:cond delay="4500"/>
                            </p:stCondLst>
                            <p:childTnLst>
                              <p:par>
                                <p:cTn id="16" presetID="14" presetClass="exit" presetSubtype="10" fill="hold" nodeType="afterEffect">
                                  <p:stCondLst>
                                    <p:cond delay="0"/>
                                  </p:stCondLst>
                                  <p:childTnLst>
                                    <p:animEffect transition="out" filter="randombar(horizontal)">
                                      <p:cBhvr>
                                        <p:cTn id="17" dur="500"/>
                                        <p:tgtEl>
                                          <p:spTgt spid="22"/>
                                        </p:tgtEl>
                                      </p:cBhvr>
                                    </p:animEffect>
                                    <p:set>
                                      <p:cBhvr>
                                        <p:cTn id="18" dur="1" fill="hold">
                                          <p:stCondLst>
                                            <p:cond delay="499"/>
                                          </p:stCondLst>
                                        </p:cTn>
                                        <p:tgtEl>
                                          <p:spTgt spid="22"/>
                                        </p:tgtEl>
                                        <p:attrNameLst>
                                          <p:attrName>style.visibility</p:attrName>
                                        </p:attrNameLst>
                                      </p:cBhvr>
                                      <p:to>
                                        <p:strVal val="hidden"/>
                                      </p:to>
                                    </p:set>
                                  </p:childTnLst>
                                </p:cTn>
                              </p:par>
                            </p:childTnLst>
                          </p:cTn>
                        </p:par>
                        <p:par>
                          <p:cTn id="19" fill="hold">
                            <p:stCondLst>
                              <p:cond delay="5000"/>
                            </p:stCondLst>
                            <p:childTnLst>
                              <p:par>
                                <p:cTn id="20" presetID="22" presetClass="entr" presetSubtype="4" fill="hold" grpId="0" nodeType="after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down)">
                                      <p:cBhvr>
                                        <p:cTn id="22" dur="500"/>
                                        <p:tgtEl>
                                          <p:spTgt spid="40"/>
                                        </p:tgtEl>
                                      </p:cBhvr>
                                    </p:animEffect>
                                  </p:childTnLst>
                                </p:cTn>
                              </p:par>
                            </p:childTnLst>
                          </p:cTn>
                        </p:par>
                        <p:par>
                          <p:cTn id="23" fill="hold">
                            <p:stCondLst>
                              <p:cond delay="5500"/>
                            </p:stCondLst>
                            <p:childTnLst>
                              <p:par>
                                <p:cTn id="24" presetID="3" presetClass="entr" presetSubtype="10" fill="hold" nodeType="after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blinds(horizontal)">
                                      <p:cBhvr>
                                        <p:cTn id="26" dur="500"/>
                                        <p:tgtEl>
                                          <p:spTgt spid="30"/>
                                        </p:tgtEl>
                                      </p:cBhvr>
                                    </p:animEffect>
                                  </p:childTnLst>
                                </p:cTn>
                              </p:par>
                            </p:childTnLst>
                          </p:cTn>
                        </p:par>
                        <p:par>
                          <p:cTn id="27" fill="hold">
                            <p:stCondLst>
                              <p:cond delay="6000"/>
                            </p:stCondLst>
                            <p:childTnLst>
                              <p:par>
                                <p:cTn id="28" presetID="0" presetClass="path" presetSubtype="0" accel="50000" decel="50000" fill="hold" nodeType="afterEffect">
                                  <p:stCondLst>
                                    <p:cond delay="0"/>
                                  </p:stCondLst>
                                  <p:childTnLst>
                                    <p:animMotion origin="layout" path="M -1.80635E-6 5.65076E-7 L -0.61305 0.00162 " pathEditMode="relative" ptsTypes="AA">
                                      <p:cBhvr>
                                        <p:cTn id="29" dur="3000" fill="hold"/>
                                        <p:tgtEl>
                                          <p:spTgt spid="30"/>
                                        </p:tgtEl>
                                        <p:attrNameLst>
                                          <p:attrName>ppt_x</p:attrName>
                                          <p:attrName>ppt_y</p:attrName>
                                        </p:attrNameLst>
                                      </p:cBhvr>
                                    </p:animMotion>
                                  </p:childTnLst>
                                </p:cTn>
                              </p:par>
                            </p:childTnLst>
                          </p:cTn>
                        </p:par>
                        <p:par>
                          <p:cTn id="30" fill="hold">
                            <p:stCondLst>
                              <p:cond delay="9000"/>
                            </p:stCondLst>
                            <p:childTnLst>
                              <p:par>
                                <p:cTn id="31" presetID="14" presetClass="exit" presetSubtype="10" fill="hold" nodeType="afterEffect">
                                  <p:stCondLst>
                                    <p:cond delay="0"/>
                                  </p:stCondLst>
                                  <p:childTnLst>
                                    <p:animEffect transition="out" filter="randombar(horizontal)">
                                      <p:cBhvr>
                                        <p:cTn id="32" dur="500"/>
                                        <p:tgtEl>
                                          <p:spTgt spid="30"/>
                                        </p:tgtEl>
                                      </p:cBhvr>
                                    </p:animEffect>
                                    <p:set>
                                      <p:cBhvr>
                                        <p:cTn id="33" dur="1" fill="hold">
                                          <p:stCondLst>
                                            <p:cond delay="499"/>
                                          </p:stCondLst>
                                        </p:cTn>
                                        <p:tgtEl>
                                          <p:spTgt spid="30"/>
                                        </p:tgtEl>
                                        <p:attrNameLst>
                                          <p:attrName>style.visibility</p:attrName>
                                        </p:attrNameLst>
                                      </p:cBhvr>
                                      <p:to>
                                        <p:strVal val="hidden"/>
                                      </p:to>
                                    </p:set>
                                  </p:childTnLst>
                                </p:cTn>
                              </p:par>
                            </p:childTnLst>
                          </p:cTn>
                        </p:par>
                        <p:par>
                          <p:cTn id="34" fill="hold">
                            <p:stCondLst>
                              <p:cond delay="9500"/>
                            </p:stCondLst>
                            <p:childTnLst>
                              <p:par>
                                <p:cTn id="35" presetID="14" presetClass="entr" presetSubtype="10" fill="hold" nodeType="after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randombar(horizontal)">
                                      <p:cBhvr>
                                        <p:cTn id="3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messages</a:t>
            </a:r>
          </a:p>
        </p:txBody>
      </p:sp>
      <p:sp>
        <p:nvSpPr>
          <p:cNvPr id="5" name="Content Placeholder 2"/>
          <p:cNvSpPr>
            <a:spLocks noGrp="1"/>
          </p:cNvSpPr>
          <p:nvPr>
            <p:ph idx="1"/>
          </p:nvPr>
        </p:nvSpPr>
        <p:spPr/>
        <p:txBody>
          <a:bodyPr/>
          <a:lstStyle/>
          <a:p>
            <a:r>
              <a:rPr lang="en-US" dirty="0"/>
              <a:t>Text messages with a set format –contain all of the communication between client and server</a:t>
            </a:r>
          </a:p>
          <a:p>
            <a:pPr lvl="1"/>
            <a:r>
              <a:rPr lang="en-US" sz="1800" dirty="0"/>
              <a:t>Request message (sent by client)</a:t>
            </a:r>
          </a:p>
          <a:p>
            <a:pPr lvl="1"/>
            <a:r>
              <a:rPr lang="en-US" sz="1800" dirty="0"/>
              <a:t>Response message (sent by server)</a:t>
            </a:r>
          </a:p>
          <a:p>
            <a:pPr lvl="1"/>
            <a:r>
              <a:rPr lang="en-US" sz="1800" dirty="0"/>
              <a:t>Message structure is same for both request and response.</a:t>
            </a:r>
          </a:p>
        </p:txBody>
      </p:sp>
      <p:sp>
        <p:nvSpPr>
          <p:cNvPr id="4" name="Slide Number Placeholder 3"/>
          <p:cNvSpPr>
            <a:spLocks noGrp="1"/>
          </p:cNvSpPr>
          <p:nvPr>
            <p:ph type="sldNum" sz="quarter" idx="12"/>
          </p:nvPr>
        </p:nvSpPr>
        <p:spPr/>
        <p:txBody>
          <a:bodyPr/>
          <a:lstStyle/>
          <a:p>
            <a:fld id="{5FD889E0-CAB2-4699-909D-B9A88D47ACBE}" type="slidenum">
              <a:rPr lang="en-US" smtClean="0"/>
              <a:t>14</a:t>
            </a:fld>
            <a:endParaRPr lang="en-US"/>
          </a:p>
        </p:txBody>
      </p:sp>
    </p:spTree>
    <p:extLst>
      <p:ext uri="{BB962C8B-B14F-4D97-AF65-F5344CB8AC3E}">
        <p14:creationId xmlns:p14="http://schemas.microsoft.com/office/powerpoint/2010/main" val="1697208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messages</a:t>
            </a:r>
          </a:p>
        </p:txBody>
      </p:sp>
      <p:sp>
        <p:nvSpPr>
          <p:cNvPr id="4" name="Slide Number Placeholder 3"/>
          <p:cNvSpPr>
            <a:spLocks noGrp="1"/>
          </p:cNvSpPr>
          <p:nvPr>
            <p:ph type="sldNum" sz="quarter" idx="12"/>
          </p:nvPr>
        </p:nvSpPr>
        <p:spPr>
          <a:xfrm>
            <a:off x="8789894" y="5926612"/>
            <a:ext cx="457200" cy="365125"/>
          </a:xfrm>
        </p:spPr>
        <p:txBody>
          <a:bodyPr/>
          <a:lstStyle/>
          <a:p>
            <a:fld id="{5FD889E0-CAB2-4699-909D-B9A88D47ACBE}" type="slidenum">
              <a:rPr lang="en-US" smtClean="0"/>
              <a:t>15</a:t>
            </a:fld>
            <a:endParaRPr lang="en-US"/>
          </a:p>
        </p:txBody>
      </p:sp>
      <p:sp>
        <p:nvSpPr>
          <p:cNvPr id="27" name="Rectangle 24"/>
          <p:cNvSpPr>
            <a:spLocks noChangeArrowheads="1"/>
          </p:cNvSpPr>
          <p:nvPr/>
        </p:nvSpPr>
        <p:spPr bwMode="auto">
          <a:xfrm>
            <a:off x="3746449" y="2569503"/>
            <a:ext cx="2053272" cy="910297"/>
          </a:xfrm>
          <a:prstGeom prst="rect">
            <a:avLst/>
          </a:prstGeom>
          <a:ln>
            <a:headEnd/>
            <a:tailEnd/>
          </a:ln>
          <a:extLst/>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a:r>
              <a:rPr lang="en-AU" altLang="ko-KR" sz="1600" b="1" dirty="0">
                <a:solidFill>
                  <a:srgbClr val="000000"/>
                </a:solidFill>
                <a:latin typeface="Arial" charset="0"/>
              </a:rPr>
              <a:t>Initial Line</a:t>
            </a:r>
            <a:endParaRPr lang="ko-KR" altLang="ko-KR" sz="1600" b="1" dirty="0">
              <a:solidFill>
                <a:srgbClr val="000000"/>
              </a:solidFill>
              <a:latin typeface="Arial" charset="0"/>
            </a:endParaRPr>
          </a:p>
        </p:txBody>
      </p:sp>
      <p:sp>
        <p:nvSpPr>
          <p:cNvPr id="28" name="Rectangle 25"/>
          <p:cNvSpPr>
            <a:spLocks noChangeArrowheads="1"/>
          </p:cNvSpPr>
          <p:nvPr/>
        </p:nvSpPr>
        <p:spPr bwMode="auto">
          <a:xfrm>
            <a:off x="3735716" y="3489927"/>
            <a:ext cx="2052215" cy="1459778"/>
          </a:xfrm>
          <a:prstGeom prst="rect">
            <a:avLst/>
          </a:prstGeom>
          <a:ln>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AU" altLang="ko-KR" sz="1600" b="1" dirty="0">
                <a:solidFill>
                  <a:srgbClr val="000000"/>
                </a:solidFill>
                <a:latin typeface="Arial" charset="0"/>
              </a:rPr>
              <a:t>Headers</a:t>
            </a:r>
            <a:endParaRPr lang="ko-KR" altLang="ko-KR" sz="2000" b="1" dirty="0">
              <a:solidFill>
                <a:srgbClr val="000000"/>
              </a:solidFill>
              <a:latin typeface="Arial" charset="0"/>
            </a:endParaRPr>
          </a:p>
        </p:txBody>
      </p:sp>
      <p:sp>
        <p:nvSpPr>
          <p:cNvPr id="29" name="Rectangle 26"/>
          <p:cNvSpPr>
            <a:spLocks noChangeArrowheads="1"/>
          </p:cNvSpPr>
          <p:nvPr/>
        </p:nvSpPr>
        <p:spPr bwMode="auto">
          <a:xfrm>
            <a:off x="3735716" y="5193840"/>
            <a:ext cx="2064006" cy="533700"/>
          </a:xfrm>
          <a:prstGeom prst="rect">
            <a:avLst/>
          </a:prstGeom>
          <a:ln>
            <a:headEnd/>
            <a:tailEnd/>
          </a:ln>
          <a:extLst/>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a:r>
              <a:rPr lang="en-AU" altLang="ko-KR" sz="1600" b="1" dirty="0">
                <a:solidFill>
                  <a:srgbClr val="000000"/>
                </a:solidFill>
                <a:latin typeface="Arial" charset="0"/>
              </a:rPr>
              <a:t>Optional Contents</a:t>
            </a:r>
            <a:endParaRPr lang="ko-KR" altLang="ko-KR" sz="1600" b="1" dirty="0">
              <a:solidFill>
                <a:srgbClr val="000000"/>
              </a:solidFill>
              <a:latin typeface="Arial" charset="0"/>
            </a:endParaRPr>
          </a:p>
        </p:txBody>
      </p:sp>
      <p:sp>
        <p:nvSpPr>
          <p:cNvPr id="30" name="Rectangle 27"/>
          <p:cNvSpPr>
            <a:spLocks noChangeArrowheads="1"/>
          </p:cNvSpPr>
          <p:nvPr/>
        </p:nvSpPr>
        <p:spPr bwMode="auto">
          <a:xfrm>
            <a:off x="3735716" y="4959831"/>
            <a:ext cx="2064005" cy="278884"/>
          </a:xfrm>
          <a:prstGeom prst="rect">
            <a:avLst/>
          </a:prstGeom>
          <a:ln>
            <a:headEnd/>
            <a:tailEnd/>
          </a:ln>
          <a:extLst/>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r>
              <a:rPr lang="en-AU" altLang="ko-KR" sz="1600" b="1" dirty="0">
                <a:solidFill>
                  <a:srgbClr val="000000"/>
                </a:solidFill>
                <a:latin typeface="Arial" charset="0"/>
              </a:rPr>
              <a:t>Blank Line</a:t>
            </a:r>
            <a:endParaRPr lang="ko-KR" altLang="ko-KR" sz="1600" b="1" dirty="0">
              <a:solidFill>
                <a:srgbClr val="000000"/>
              </a:solidFill>
              <a:latin typeface="Arial" charset="0"/>
            </a:endParaRPr>
          </a:p>
        </p:txBody>
      </p:sp>
      <p:cxnSp>
        <p:nvCxnSpPr>
          <p:cNvPr id="33" name="Straight Connector 32"/>
          <p:cNvCxnSpPr/>
          <p:nvPr/>
        </p:nvCxnSpPr>
        <p:spPr>
          <a:xfrm>
            <a:off x="566379" y="2578515"/>
            <a:ext cx="3078470" cy="11758"/>
          </a:xfrm>
          <a:prstGeom prst="line">
            <a:avLst/>
          </a:prstGeom>
          <a:ln w="28575" cmpd="sng">
            <a:prstDash val="dash"/>
          </a:ln>
        </p:spPr>
        <p:style>
          <a:lnRef idx="1">
            <a:schemeClr val="accent6"/>
          </a:lnRef>
          <a:fillRef idx="0">
            <a:schemeClr val="accent6"/>
          </a:fillRef>
          <a:effectRef idx="0">
            <a:schemeClr val="accent6"/>
          </a:effectRef>
          <a:fontRef idx="minor">
            <a:schemeClr val="tx1"/>
          </a:fontRef>
        </p:style>
      </p:cxnSp>
      <p:cxnSp>
        <p:nvCxnSpPr>
          <p:cNvPr id="35" name="Straight Connector 34"/>
          <p:cNvCxnSpPr/>
          <p:nvPr/>
        </p:nvCxnSpPr>
        <p:spPr>
          <a:xfrm>
            <a:off x="585956" y="3492313"/>
            <a:ext cx="3058893" cy="16010"/>
          </a:xfrm>
          <a:prstGeom prst="line">
            <a:avLst/>
          </a:prstGeom>
          <a:ln>
            <a:solidFill>
              <a:schemeClr val="accent1"/>
            </a:solidFill>
            <a:prstDash val="dash"/>
          </a:ln>
        </p:spPr>
        <p:style>
          <a:lnRef idx="2">
            <a:schemeClr val="accent3"/>
          </a:lnRef>
          <a:fillRef idx="0">
            <a:schemeClr val="accent3"/>
          </a:fillRef>
          <a:effectRef idx="1">
            <a:schemeClr val="accent3"/>
          </a:effectRef>
          <a:fontRef idx="minor">
            <a:schemeClr val="tx1"/>
          </a:fontRef>
        </p:style>
      </p:cxnSp>
      <p:cxnSp>
        <p:nvCxnSpPr>
          <p:cNvPr id="38" name="Straight Connector 37"/>
          <p:cNvCxnSpPr/>
          <p:nvPr/>
        </p:nvCxnSpPr>
        <p:spPr>
          <a:xfrm>
            <a:off x="589429" y="4936518"/>
            <a:ext cx="3078470" cy="0"/>
          </a:xfrm>
          <a:prstGeom prst="line">
            <a:avLst/>
          </a:prstGeom>
          <a:ln>
            <a:prstDash val="dash"/>
          </a:ln>
        </p:spPr>
        <p:style>
          <a:lnRef idx="2">
            <a:schemeClr val="accent4"/>
          </a:lnRef>
          <a:fillRef idx="0">
            <a:schemeClr val="accent4"/>
          </a:fillRef>
          <a:effectRef idx="1">
            <a:schemeClr val="accent4"/>
          </a:effectRef>
          <a:fontRef idx="minor">
            <a:schemeClr val="tx1"/>
          </a:fontRef>
        </p:style>
      </p:cxnSp>
      <p:cxnSp>
        <p:nvCxnSpPr>
          <p:cNvPr id="41" name="Straight Connector 40"/>
          <p:cNvCxnSpPr/>
          <p:nvPr/>
        </p:nvCxnSpPr>
        <p:spPr>
          <a:xfrm flipV="1">
            <a:off x="495089" y="5193840"/>
            <a:ext cx="3078470" cy="1"/>
          </a:xfrm>
          <a:prstGeom prst="line">
            <a:avLst/>
          </a:prstGeom>
          <a:ln>
            <a:prstDash val="dash"/>
          </a:ln>
        </p:spPr>
        <p:style>
          <a:lnRef idx="2">
            <a:schemeClr val="accent5"/>
          </a:lnRef>
          <a:fillRef idx="0">
            <a:schemeClr val="accent5"/>
          </a:fillRef>
          <a:effectRef idx="1">
            <a:schemeClr val="accent5"/>
          </a:effectRef>
          <a:fontRef idx="minor">
            <a:schemeClr val="tx1"/>
          </a:fontRef>
        </p:style>
      </p:cxnSp>
      <p:cxnSp>
        <p:nvCxnSpPr>
          <p:cNvPr id="44" name="Straight Connector 43"/>
          <p:cNvCxnSpPr/>
          <p:nvPr/>
        </p:nvCxnSpPr>
        <p:spPr>
          <a:xfrm>
            <a:off x="566379" y="5719450"/>
            <a:ext cx="3078470" cy="8090"/>
          </a:xfrm>
          <a:prstGeom prst="line">
            <a:avLst/>
          </a:prstGeom>
          <a:ln>
            <a:prstDash val="dash"/>
          </a:ln>
        </p:spPr>
        <p:style>
          <a:lnRef idx="2">
            <a:schemeClr val="accent3"/>
          </a:lnRef>
          <a:fillRef idx="0">
            <a:schemeClr val="accent3"/>
          </a:fillRef>
          <a:effectRef idx="1">
            <a:schemeClr val="accent3"/>
          </a:effectRef>
          <a:fontRef idx="minor">
            <a:schemeClr val="tx1"/>
          </a:fontRef>
        </p:style>
      </p:cxnSp>
      <p:cxnSp>
        <p:nvCxnSpPr>
          <p:cNvPr id="47" name="Straight Connector 46"/>
          <p:cNvCxnSpPr/>
          <p:nvPr/>
        </p:nvCxnSpPr>
        <p:spPr>
          <a:xfrm flipH="1">
            <a:off x="5823704" y="5719106"/>
            <a:ext cx="3136677" cy="1"/>
          </a:xfrm>
          <a:prstGeom prst="line">
            <a:avLst/>
          </a:prstGeom>
          <a:ln>
            <a:prstDash val="dash"/>
          </a:ln>
        </p:spPr>
        <p:style>
          <a:lnRef idx="2">
            <a:schemeClr val="accent3"/>
          </a:lnRef>
          <a:fillRef idx="0">
            <a:schemeClr val="accent3"/>
          </a:fillRef>
          <a:effectRef idx="1">
            <a:schemeClr val="accent3"/>
          </a:effectRef>
          <a:fontRef idx="minor">
            <a:schemeClr val="tx1"/>
          </a:fontRef>
        </p:style>
      </p:cxnSp>
      <p:cxnSp>
        <p:nvCxnSpPr>
          <p:cNvPr id="50" name="Straight Connector 49"/>
          <p:cNvCxnSpPr/>
          <p:nvPr/>
        </p:nvCxnSpPr>
        <p:spPr>
          <a:xfrm flipH="1">
            <a:off x="5787931" y="5153687"/>
            <a:ext cx="3144029" cy="8091"/>
          </a:xfrm>
          <a:prstGeom prst="line">
            <a:avLst/>
          </a:prstGeom>
          <a:ln>
            <a:prstDash val="dash"/>
          </a:ln>
        </p:spPr>
        <p:style>
          <a:lnRef idx="2">
            <a:schemeClr val="accent5"/>
          </a:lnRef>
          <a:fillRef idx="0">
            <a:schemeClr val="accent5"/>
          </a:fillRef>
          <a:effectRef idx="1">
            <a:schemeClr val="accent5"/>
          </a:effectRef>
          <a:fontRef idx="minor">
            <a:schemeClr val="tx1"/>
          </a:fontRef>
        </p:style>
      </p:cxnSp>
      <p:cxnSp>
        <p:nvCxnSpPr>
          <p:cNvPr id="53" name="Straight Connector 52"/>
          <p:cNvCxnSpPr/>
          <p:nvPr/>
        </p:nvCxnSpPr>
        <p:spPr>
          <a:xfrm flipH="1">
            <a:off x="5787932" y="4949704"/>
            <a:ext cx="3144029" cy="0"/>
          </a:xfrm>
          <a:prstGeom prst="line">
            <a:avLst/>
          </a:prstGeom>
          <a:ln>
            <a:prstDash val="dash"/>
          </a:ln>
        </p:spPr>
        <p:style>
          <a:lnRef idx="2">
            <a:schemeClr val="accent4"/>
          </a:lnRef>
          <a:fillRef idx="0">
            <a:schemeClr val="accent4"/>
          </a:fillRef>
          <a:effectRef idx="1">
            <a:schemeClr val="accent4"/>
          </a:effectRef>
          <a:fontRef idx="minor">
            <a:schemeClr val="tx1"/>
          </a:fontRef>
        </p:style>
      </p:cxnSp>
      <p:cxnSp>
        <p:nvCxnSpPr>
          <p:cNvPr id="56" name="Straight Connector 55"/>
          <p:cNvCxnSpPr/>
          <p:nvPr/>
        </p:nvCxnSpPr>
        <p:spPr>
          <a:xfrm flipH="1">
            <a:off x="5690657" y="3508323"/>
            <a:ext cx="3151380" cy="0"/>
          </a:xfrm>
          <a:prstGeom prst="line">
            <a:avLst/>
          </a:prstGeom>
          <a:ln>
            <a:solidFill>
              <a:schemeClr val="accent1"/>
            </a:solidFill>
            <a:prstDash val="dash"/>
          </a:ln>
        </p:spPr>
        <p:style>
          <a:lnRef idx="2">
            <a:schemeClr val="accent3"/>
          </a:lnRef>
          <a:fillRef idx="0">
            <a:schemeClr val="accent3"/>
          </a:fillRef>
          <a:effectRef idx="1">
            <a:schemeClr val="accent3"/>
          </a:effectRef>
          <a:fontRef idx="minor">
            <a:schemeClr val="tx1"/>
          </a:fontRef>
        </p:style>
      </p:cxnSp>
      <p:cxnSp>
        <p:nvCxnSpPr>
          <p:cNvPr id="59" name="Straight Connector 58"/>
          <p:cNvCxnSpPr/>
          <p:nvPr/>
        </p:nvCxnSpPr>
        <p:spPr>
          <a:xfrm flipH="1">
            <a:off x="5617288" y="2593524"/>
            <a:ext cx="3151380" cy="1"/>
          </a:xfrm>
          <a:prstGeom prst="line">
            <a:avLst/>
          </a:prstGeom>
          <a:ln w="28575" cmpd="sng">
            <a:prstDash val="dash"/>
          </a:ln>
        </p:spPr>
        <p:style>
          <a:lnRef idx="1">
            <a:schemeClr val="accent6"/>
          </a:lnRef>
          <a:fillRef idx="0">
            <a:schemeClr val="accent6"/>
          </a:fillRef>
          <a:effectRef idx="0">
            <a:schemeClr val="accent6"/>
          </a:effectRef>
          <a:fontRef idx="minor">
            <a:schemeClr val="tx1"/>
          </a:fontRef>
        </p:style>
      </p:cxnSp>
      <p:sp>
        <p:nvSpPr>
          <p:cNvPr id="62" name="TextBox 61"/>
          <p:cNvSpPr txBox="1"/>
          <p:nvPr/>
        </p:nvSpPr>
        <p:spPr>
          <a:xfrm>
            <a:off x="865970" y="2101762"/>
            <a:ext cx="2769396" cy="400110"/>
          </a:xfrm>
          <a:prstGeom prst="rect">
            <a:avLst/>
          </a:prstGeom>
          <a:noFill/>
        </p:spPr>
        <p:txBody>
          <a:bodyPr wrap="square" rtlCol="0">
            <a:spAutoFit/>
          </a:bodyPr>
          <a:lstStyle/>
          <a:p>
            <a:r>
              <a:rPr lang="en-US" sz="2000" b="1" dirty="0"/>
              <a:t>Request message</a:t>
            </a:r>
          </a:p>
        </p:txBody>
      </p:sp>
      <p:sp>
        <p:nvSpPr>
          <p:cNvPr id="63" name="TextBox 62"/>
          <p:cNvSpPr txBox="1"/>
          <p:nvPr/>
        </p:nvSpPr>
        <p:spPr>
          <a:xfrm>
            <a:off x="6019167" y="2066942"/>
            <a:ext cx="2681555" cy="400110"/>
          </a:xfrm>
          <a:prstGeom prst="rect">
            <a:avLst/>
          </a:prstGeom>
          <a:noFill/>
        </p:spPr>
        <p:txBody>
          <a:bodyPr wrap="square" rtlCol="0">
            <a:spAutoFit/>
          </a:bodyPr>
          <a:lstStyle/>
          <a:p>
            <a:r>
              <a:rPr lang="en-US" sz="2000" b="1" dirty="0"/>
              <a:t>Response message</a:t>
            </a:r>
          </a:p>
        </p:txBody>
      </p:sp>
      <p:sp>
        <p:nvSpPr>
          <p:cNvPr id="64" name="TextBox 63"/>
          <p:cNvSpPr txBox="1"/>
          <p:nvPr/>
        </p:nvSpPr>
        <p:spPr>
          <a:xfrm>
            <a:off x="616824" y="2647319"/>
            <a:ext cx="3058893" cy="830997"/>
          </a:xfrm>
          <a:prstGeom prst="rect">
            <a:avLst/>
          </a:prstGeom>
          <a:noFill/>
        </p:spPr>
        <p:txBody>
          <a:bodyPr wrap="square" rtlCol="0">
            <a:spAutoFit/>
          </a:bodyPr>
          <a:lstStyle/>
          <a:p>
            <a:r>
              <a:rPr lang="en-US" sz="1200" b="1" dirty="0"/>
              <a:t>Called the request line – 3 parts</a:t>
            </a:r>
          </a:p>
          <a:p>
            <a:pPr marL="171450" indent="-171450">
              <a:buFont typeface="Arial"/>
              <a:buChar char="•"/>
            </a:pPr>
            <a:r>
              <a:rPr lang="en-US" sz="1200" dirty="0"/>
              <a:t>Method (e.g. GET, POST)</a:t>
            </a:r>
          </a:p>
          <a:p>
            <a:pPr marL="171450" indent="-171450">
              <a:buFont typeface="Arial"/>
              <a:buChar char="•"/>
            </a:pPr>
            <a:r>
              <a:rPr lang="en-US" sz="1200" dirty="0"/>
              <a:t>Uri of request resource</a:t>
            </a:r>
          </a:p>
          <a:p>
            <a:pPr marL="171450" indent="-171450">
              <a:buFont typeface="Arial"/>
              <a:buChar char="•"/>
            </a:pPr>
            <a:r>
              <a:rPr lang="en-US" sz="1200" dirty="0"/>
              <a:t>HTTP version being used </a:t>
            </a:r>
          </a:p>
        </p:txBody>
      </p:sp>
      <p:sp>
        <p:nvSpPr>
          <p:cNvPr id="65" name="TextBox 64"/>
          <p:cNvSpPr txBox="1"/>
          <p:nvPr/>
        </p:nvSpPr>
        <p:spPr>
          <a:xfrm>
            <a:off x="342900" y="5238715"/>
            <a:ext cx="3543301" cy="461665"/>
          </a:xfrm>
          <a:prstGeom prst="rect">
            <a:avLst/>
          </a:prstGeom>
          <a:noFill/>
        </p:spPr>
        <p:txBody>
          <a:bodyPr wrap="square" rtlCol="0">
            <a:spAutoFit/>
          </a:bodyPr>
          <a:lstStyle/>
          <a:p>
            <a:r>
              <a:rPr lang="en-US" sz="1200" b="1" dirty="0"/>
              <a:t>May contain data that has been submitted </a:t>
            </a:r>
            <a:br>
              <a:rPr lang="en-US" sz="1200" b="1" dirty="0"/>
            </a:br>
            <a:r>
              <a:rPr lang="en-US" sz="1200" b="1" dirty="0"/>
              <a:t>from a form</a:t>
            </a:r>
          </a:p>
        </p:txBody>
      </p:sp>
      <p:sp>
        <p:nvSpPr>
          <p:cNvPr id="66" name="TextBox 65"/>
          <p:cNvSpPr txBox="1"/>
          <p:nvPr/>
        </p:nvSpPr>
        <p:spPr>
          <a:xfrm>
            <a:off x="5748921" y="5257441"/>
            <a:ext cx="3211460" cy="461665"/>
          </a:xfrm>
          <a:prstGeom prst="rect">
            <a:avLst/>
          </a:prstGeom>
          <a:noFill/>
        </p:spPr>
        <p:txBody>
          <a:bodyPr wrap="square" rtlCol="0">
            <a:spAutoFit/>
          </a:bodyPr>
          <a:lstStyle/>
          <a:p>
            <a:r>
              <a:rPr lang="en-US" sz="1200" b="1" dirty="0"/>
              <a:t>The actual contents of the resource requested (e.g. the html code)</a:t>
            </a:r>
          </a:p>
        </p:txBody>
      </p:sp>
      <p:sp>
        <p:nvSpPr>
          <p:cNvPr id="67" name="TextBox 66"/>
          <p:cNvSpPr txBox="1"/>
          <p:nvPr/>
        </p:nvSpPr>
        <p:spPr>
          <a:xfrm>
            <a:off x="5787932" y="2616708"/>
            <a:ext cx="2563436" cy="830997"/>
          </a:xfrm>
          <a:prstGeom prst="rect">
            <a:avLst/>
          </a:prstGeom>
          <a:noFill/>
        </p:spPr>
        <p:txBody>
          <a:bodyPr wrap="square" rtlCol="0">
            <a:spAutoFit/>
          </a:bodyPr>
          <a:lstStyle/>
          <a:p>
            <a:r>
              <a:rPr lang="en-US" sz="1200" b="1" dirty="0"/>
              <a:t>Called the status line – 3 parts</a:t>
            </a:r>
          </a:p>
          <a:p>
            <a:pPr marL="171450" indent="-171450">
              <a:buFont typeface="Arial"/>
              <a:buChar char="•"/>
            </a:pPr>
            <a:r>
              <a:rPr lang="en-US" sz="1200" dirty="0"/>
              <a:t>HTTP version</a:t>
            </a:r>
          </a:p>
          <a:p>
            <a:pPr marL="171450" indent="-171450">
              <a:buFont typeface="Arial"/>
              <a:buChar char="•"/>
            </a:pPr>
            <a:r>
              <a:rPr lang="en-US" sz="1200" dirty="0"/>
              <a:t>Response code</a:t>
            </a:r>
          </a:p>
          <a:p>
            <a:pPr marL="171450" indent="-171450">
              <a:buFont typeface="Arial"/>
              <a:buChar char="•"/>
            </a:pPr>
            <a:r>
              <a:rPr lang="en-US" sz="1200" dirty="0"/>
              <a:t>Response phrase</a:t>
            </a:r>
          </a:p>
        </p:txBody>
      </p:sp>
      <p:sp>
        <p:nvSpPr>
          <p:cNvPr id="68" name="TextBox 67"/>
          <p:cNvSpPr txBox="1"/>
          <p:nvPr/>
        </p:nvSpPr>
        <p:spPr>
          <a:xfrm>
            <a:off x="5748921" y="3574442"/>
            <a:ext cx="3085765" cy="1277273"/>
          </a:xfrm>
          <a:prstGeom prst="rect">
            <a:avLst/>
          </a:prstGeom>
          <a:noFill/>
        </p:spPr>
        <p:txBody>
          <a:bodyPr wrap="square" rtlCol="0">
            <a:spAutoFit/>
          </a:bodyPr>
          <a:lstStyle/>
          <a:p>
            <a:r>
              <a:rPr lang="en-US" sz="1000" b="1" dirty="0"/>
              <a:t>Contain information about such things as:</a:t>
            </a:r>
          </a:p>
          <a:p>
            <a:pPr marL="171450" indent="-171450">
              <a:buFont typeface="Arial"/>
              <a:buChar char="•"/>
            </a:pPr>
            <a:r>
              <a:rPr lang="en-US" sz="1100" dirty="0"/>
              <a:t>the </a:t>
            </a:r>
            <a:r>
              <a:rPr lang="en-US" sz="1200" dirty="0"/>
              <a:t>media</a:t>
            </a:r>
            <a:r>
              <a:rPr lang="en-US" sz="1100" dirty="0"/>
              <a:t> type of the content sent to the recipient</a:t>
            </a:r>
          </a:p>
          <a:p>
            <a:pPr marL="171450" indent="-171450">
              <a:buFont typeface="Arial"/>
              <a:buChar char="•"/>
            </a:pPr>
            <a:r>
              <a:rPr lang="en-US" sz="1100" dirty="0"/>
              <a:t>a new URL that the server is instructing the client to use in place of the one the client initially requested </a:t>
            </a:r>
          </a:p>
          <a:p>
            <a:pPr marL="171450" indent="-171450">
              <a:buFont typeface="Arial"/>
              <a:buChar char="•"/>
            </a:pPr>
            <a:r>
              <a:rPr lang="en-US" sz="1100" dirty="0"/>
              <a:t>cookies that the client should store </a:t>
            </a:r>
            <a:endParaRPr lang="en-US" sz="1100" dirty="0">
              <a:effectLst/>
            </a:endParaRPr>
          </a:p>
        </p:txBody>
      </p:sp>
      <p:sp>
        <p:nvSpPr>
          <p:cNvPr id="69" name="TextBox 68"/>
          <p:cNvSpPr txBox="1"/>
          <p:nvPr/>
        </p:nvSpPr>
        <p:spPr>
          <a:xfrm>
            <a:off x="1" y="3498193"/>
            <a:ext cx="3886200" cy="1384995"/>
          </a:xfrm>
          <a:prstGeom prst="rect">
            <a:avLst/>
          </a:prstGeom>
          <a:noFill/>
        </p:spPr>
        <p:txBody>
          <a:bodyPr wrap="square" rtlCol="0">
            <a:spAutoFit/>
          </a:bodyPr>
          <a:lstStyle/>
          <a:p>
            <a:r>
              <a:rPr lang="en-US" sz="1200" b="1" dirty="0"/>
              <a:t>Contain information that allows the client to:</a:t>
            </a:r>
          </a:p>
          <a:p>
            <a:pPr marL="171450" indent="-171450">
              <a:buFont typeface="Arial"/>
              <a:buChar char="•"/>
            </a:pPr>
            <a:r>
              <a:rPr lang="en-US" sz="1200" dirty="0"/>
              <a:t>Provide information about itself to the server</a:t>
            </a:r>
          </a:p>
          <a:p>
            <a:pPr marL="171450" indent="-171450">
              <a:buFont typeface="Arial"/>
              <a:buChar char="•"/>
            </a:pPr>
            <a:r>
              <a:rPr lang="en-US" sz="1200" dirty="0"/>
              <a:t>Give additional details about the nature of the request that the client is making</a:t>
            </a:r>
          </a:p>
          <a:p>
            <a:pPr marL="171450" indent="-171450">
              <a:buFont typeface="Arial"/>
              <a:buChar char="•"/>
            </a:pPr>
            <a:r>
              <a:rPr lang="en-US" sz="1200" dirty="0"/>
              <a:t>Allow the client to have greater control over how its request is proceed and how a response is returned by the server or intermediary</a:t>
            </a:r>
          </a:p>
        </p:txBody>
      </p:sp>
      <p:sp>
        <p:nvSpPr>
          <p:cNvPr id="3" name="TextBox 2">
            <a:extLst>
              <a:ext uri="{FF2B5EF4-FFF2-40B4-BE49-F238E27FC236}">
                <a16:creationId xmlns:a16="http://schemas.microsoft.com/office/drawing/2014/main" id="{29BC8E8C-F4F7-9241-A614-087E2CFD8D53}"/>
              </a:ext>
            </a:extLst>
          </p:cNvPr>
          <p:cNvSpPr txBox="1"/>
          <p:nvPr/>
        </p:nvSpPr>
        <p:spPr>
          <a:xfrm>
            <a:off x="7769157" y="561422"/>
            <a:ext cx="582211" cy="954107"/>
          </a:xfrm>
          <a:prstGeom prst="rect">
            <a:avLst/>
          </a:prstGeom>
          <a:noFill/>
        </p:spPr>
        <p:txBody>
          <a:bodyPr wrap="none" rtlCol="0">
            <a:spAutoFit/>
          </a:bodyPr>
          <a:lstStyle/>
          <a:p>
            <a:r>
              <a:rPr lang="en-US" sz="2800" dirty="0">
                <a:solidFill>
                  <a:schemeClr val="bg1"/>
                </a:solidFill>
              </a:rPr>
              <a:t>17</a:t>
            </a:r>
          </a:p>
          <a:p>
            <a:endParaRPr lang="en-US" sz="2800" dirty="0">
              <a:solidFill>
                <a:schemeClr val="bg1"/>
              </a:solidFill>
            </a:endParaRPr>
          </a:p>
        </p:txBody>
      </p:sp>
    </p:spTree>
    <p:extLst>
      <p:ext uri="{BB962C8B-B14F-4D97-AF65-F5344CB8AC3E}">
        <p14:creationId xmlns:p14="http://schemas.microsoft.com/office/powerpoint/2010/main" val="1202490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Components of a Dynamic Web page (1)</a:t>
            </a:r>
          </a:p>
        </p:txBody>
      </p:sp>
      <p:sp>
        <p:nvSpPr>
          <p:cNvPr id="3" name="Content Placeholder 2"/>
          <p:cNvSpPr>
            <a:spLocks noGrp="1"/>
          </p:cNvSpPr>
          <p:nvPr>
            <p:ph idx="1"/>
          </p:nvPr>
        </p:nvSpPr>
        <p:spPr/>
        <p:txBody>
          <a:bodyPr/>
          <a:lstStyle/>
          <a:p>
            <a:r>
              <a:rPr lang="en-US" dirty="0"/>
              <a:t>There are 3 key components of web page, when writing pages, these components should be kept as separate as possible</a:t>
            </a:r>
          </a:p>
          <a:p>
            <a:pPr marL="917575" lvl="1">
              <a:buFont typeface="+mj-lt"/>
              <a:buAutoNum type="arabicPeriod"/>
            </a:pPr>
            <a:r>
              <a:rPr lang="en-US" b="1" dirty="0">
                <a:solidFill>
                  <a:schemeClr val="accent4"/>
                </a:solidFill>
              </a:rPr>
              <a:t>The semantic structure of the </a:t>
            </a:r>
            <a:r>
              <a:rPr lang="en-AU" altLang="ko-KR" b="1" dirty="0">
                <a:solidFill>
                  <a:schemeClr val="accent4"/>
                </a:solidFill>
              </a:rPr>
              <a:t>web </a:t>
            </a:r>
            <a:r>
              <a:rPr lang="en-US" b="1" dirty="0">
                <a:solidFill>
                  <a:schemeClr val="accent4"/>
                </a:solidFill>
              </a:rPr>
              <a:t>page</a:t>
            </a:r>
          </a:p>
          <a:p>
            <a:pPr marL="917575" lvl="1">
              <a:buFont typeface="+mj-lt"/>
              <a:buAutoNum type="arabicPeriod"/>
            </a:pPr>
            <a:r>
              <a:rPr lang="en-US" dirty="0"/>
              <a:t>The appearance of the web page</a:t>
            </a:r>
          </a:p>
          <a:p>
            <a:pPr marL="917575" lvl="1">
              <a:buFont typeface="+mj-lt"/>
              <a:buAutoNum type="arabicPeriod"/>
            </a:pPr>
            <a:r>
              <a:rPr lang="en-US" dirty="0"/>
              <a:t>The behaviour of the web page</a:t>
            </a:r>
          </a:p>
        </p:txBody>
      </p:sp>
      <p:sp>
        <p:nvSpPr>
          <p:cNvPr id="4" name="Slide Number Placeholder 3"/>
          <p:cNvSpPr>
            <a:spLocks noGrp="1"/>
          </p:cNvSpPr>
          <p:nvPr>
            <p:ph type="sldNum" sz="quarter" idx="12"/>
          </p:nvPr>
        </p:nvSpPr>
        <p:spPr/>
        <p:txBody>
          <a:bodyPr/>
          <a:lstStyle/>
          <a:p>
            <a:fld id="{5FD889E0-CAB2-4699-909D-B9A88D47ACBE}" type="slidenum">
              <a:rPr lang="en-US" smtClean="0"/>
              <a:t>16</a:t>
            </a:fld>
            <a:endParaRPr lang="en-US"/>
          </a:p>
        </p:txBody>
      </p:sp>
    </p:spTree>
    <p:extLst>
      <p:ext uri="{BB962C8B-B14F-4D97-AF65-F5344CB8AC3E}">
        <p14:creationId xmlns:p14="http://schemas.microsoft.com/office/powerpoint/2010/main" val="2275258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semantic structure of the web page</a:t>
            </a:r>
          </a:p>
        </p:txBody>
      </p:sp>
      <p:sp>
        <p:nvSpPr>
          <p:cNvPr id="3" name="Content Placeholder 2"/>
          <p:cNvSpPr>
            <a:spLocks noGrp="1"/>
          </p:cNvSpPr>
          <p:nvPr>
            <p:ph idx="1"/>
          </p:nvPr>
        </p:nvSpPr>
        <p:spPr>
          <a:xfrm>
            <a:off x="284163" y="2040299"/>
            <a:ext cx="8574087" cy="1399284"/>
          </a:xfrm>
        </p:spPr>
        <p:txBody>
          <a:bodyPr>
            <a:normAutofit/>
          </a:bodyPr>
          <a:lstStyle/>
          <a:p>
            <a:pPr marL="457200" lvl="1">
              <a:spcBef>
                <a:spcPts val="2000"/>
              </a:spcBef>
              <a:buClr>
                <a:schemeClr val="bg1">
                  <a:lumMod val="65000"/>
                </a:schemeClr>
              </a:buClr>
              <a:buFont typeface="+mj-lt"/>
              <a:buAutoNum type="arabicPeriod"/>
            </a:pPr>
            <a:r>
              <a:rPr lang="en-US" dirty="0"/>
              <a:t>The semantic structure of the page</a:t>
            </a:r>
          </a:p>
          <a:p>
            <a:pPr marL="803275" lvl="2">
              <a:spcBef>
                <a:spcPts val="2000"/>
              </a:spcBef>
            </a:pPr>
            <a:r>
              <a:rPr lang="en-AU" sz="1800" dirty="0">
                <a:solidFill>
                  <a:schemeClr val="tx1"/>
                </a:solidFill>
              </a:rPr>
              <a:t>Define the structure and layout of a Webpage</a:t>
            </a:r>
          </a:p>
          <a:p>
            <a:pPr marL="803275" lvl="2">
              <a:spcBef>
                <a:spcPts val="2000"/>
              </a:spcBef>
            </a:pPr>
            <a:r>
              <a:rPr lang="en-AU" sz="1800" dirty="0"/>
              <a:t>Mostly implemented in HTML (Hyper Text Mark-up Language)</a:t>
            </a:r>
            <a:endParaRPr lang="en-US" sz="1800" dirty="0"/>
          </a:p>
          <a:p>
            <a:pPr marL="803275" lvl="2">
              <a:spcBef>
                <a:spcPts val="2000"/>
              </a:spcBef>
              <a:buFont typeface="+mj-lt"/>
              <a:buAutoNum type="arabicPeriod"/>
            </a:pPr>
            <a:endParaRPr lang="en-US" dirty="0"/>
          </a:p>
        </p:txBody>
      </p:sp>
      <p:sp>
        <p:nvSpPr>
          <p:cNvPr id="5" name="Slide Number Placeholder 4"/>
          <p:cNvSpPr>
            <a:spLocks noGrp="1"/>
          </p:cNvSpPr>
          <p:nvPr>
            <p:ph type="sldNum" sz="quarter" idx="12"/>
          </p:nvPr>
        </p:nvSpPr>
        <p:spPr/>
        <p:txBody>
          <a:bodyPr/>
          <a:lstStyle/>
          <a:p>
            <a:fld id="{5FD889E0-CAB2-4699-909D-B9A88D47ACBE}" type="slidenum">
              <a:rPr lang="en-US" smtClean="0"/>
              <a:t>17</a:t>
            </a:fld>
            <a:endParaRPr lang="en-US"/>
          </a:p>
        </p:txBody>
      </p:sp>
      <p:grpSp>
        <p:nvGrpSpPr>
          <p:cNvPr id="4" name="Group 3"/>
          <p:cNvGrpSpPr/>
          <p:nvPr/>
        </p:nvGrpSpPr>
        <p:grpSpPr>
          <a:xfrm>
            <a:off x="604734" y="3611706"/>
            <a:ext cx="3358009" cy="2843952"/>
            <a:chOff x="646738" y="3069090"/>
            <a:chExt cx="3022061" cy="3401028"/>
          </a:xfrm>
        </p:grpSpPr>
        <p:sp>
          <p:nvSpPr>
            <p:cNvPr id="6" name="Rectangle 5"/>
            <p:cNvSpPr/>
            <p:nvPr/>
          </p:nvSpPr>
          <p:spPr>
            <a:xfrm>
              <a:off x="650667" y="3069090"/>
              <a:ext cx="3018132" cy="34010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p>
          </p:txBody>
        </p:sp>
        <p:sp>
          <p:nvSpPr>
            <p:cNvPr id="7" name="TextBox 6"/>
            <p:cNvSpPr txBox="1"/>
            <p:nvPr/>
          </p:nvSpPr>
          <p:spPr>
            <a:xfrm>
              <a:off x="650666" y="3069090"/>
              <a:ext cx="999505" cy="276999"/>
            </a:xfrm>
            <a:prstGeom prst="rect">
              <a:avLst/>
            </a:prstGeom>
            <a:noFill/>
          </p:spPr>
          <p:txBody>
            <a:bodyPr wrap="square" rtlCol="0">
              <a:spAutoFit/>
            </a:bodyPr>
            <a:lstStyle/>
            <a:p>
              <a:r>
                <a:rPr lang="en-US" sz="1200" dirty="0"/>
                <a:t>&lt;html&gt;</a:t>
              </a:r>
            </a:p>
          </p:txBody>
        </p:sp>
        <p:sp>
          <p:nvSpPr>
            <p:cNvPr id="8" name="Rectangle 7"/>
            <p:cNvSpPr/>
            <p:nvPr/>
          </p:nvSpPr>
          <p:spPr>
            <a:xfrm>
              <a:off x="775223" y="3349168"/>
              <a:ext cx="2772057" cy="27239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p>
          </p:txBody>
        </p:sp>
        <p:sp>
          <p:nvSpPr>
            <p:cNvPr id="9" name="TextBox 8"/>
            <p:cNvSpPr txBox="1"/>
            <p:nvPr/>
          </p:nvSpPr>
          <p:spPr>
            <a:xfrm>
              <a:off x="646738" y="6131564"/>
              <a:ext cx="999505" cy="276999"/>
            </a:xfrm>
            <a:prstGeom prst="rect">
              <a:avLst/>
            </a:prstGeom>
            <a:noFill/>
          </p:spPr>
          <p:txBody>
            <a:bodyPr wrap="square" rtlCol="0">
              <a:spAutoFit/>
            </a:bodyPr>
            <a:lstStyle/>
            <a:p>
              <a:r>
                <a:rPr lang="en-US" sz="1200" dirty="0"/>
                <a:t>&lt;/html&gt;</a:t>
              </a:r>
            </a:p>
          </p:txBody>
        </p:sp>
        <p:sp>
          <p:nvSpPr>
            <p:cNvPr id="10" name="TextBox 9"/>
            <p:cNvSpPr txBox="1"/>
            <p:nvPr/>
          </p:nvSpPr>
          <p:spPr>
            <a:xfrm>
              <a:off x="775222" y="3349168"/>
              <a:ext cx="741701" cy="276999"/>
            </a:xfrm>
            <a:prstGeom prst="rect">
              <a:avLst/>
            </a:prstGeom>
            <a:noFill/>
          </p:spPr>
          <p:txBody>
            <a:bodyPr wrap="square" rtlCol="0">
              <a:spAutoFit/>
            </a:bodyPr>
            <a:lstStyle/>
            <a:p>
              <a:r>
                <a:rPr lang="en-US" sz="1200" dirty="0"/>
                <a:t>&lt;body&gt;</a:t>
              </a:r>
            </a:p>
          </p:txBody>
        </p:sp>
        <p:sp>
          <p:nvSpPr>
            <p:cNvPr id="11" name="Rectangle 10"/>
            <p:cNvSpPr/>
            <p:nvPr/>
          </p:nvSpPr>
          <p:spPr>
            <a:xfrm>
              <a:off x="1135224" y="4058427"/>
              <a:ext cx="2172402" cy="304799"/>
            </a:xfrm>
            <a:prstGeom prst="rect">
              <a:avLst/>
            </a:prstGeom>
            <a:solidFill>
              <a:srgbClr val="FEC0C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p>
          </p:txBody>
        </p:sp>
        <p:sp>
          <p:nvSpPr>
            <p:cNvPr id="12" name="TextBox 11"/>
            <p:cNvSpPr txBox="1"/>
            <p:nvPr/>
          </p:nvSpPr>
          <p:spPr>
            <a:xfrm>
              <a:off x="775222" y="5731183"/>
              <a:ext cx="741701" cy="276999"/>
            </a:xfrm>
            <a:prstGeom prst="rect">
              <a:avLst/>
            </a:prstGeom>
            <a:noFill/>
          </p:spPr>
          <p:txBody>
            <a:bodyPr wrap="square" rtlCol="0">
              <a:spAutoFit/>
            </a:bodyPr>
            <a:lstStyle/>
            <a:p>
              <a:r>
                <a:rPr lang="en-US" sz="1200" dirty="0"/>
                <a:t>&lt;/body&gt;</a:t>
              </a:r>
            </a:p>
          </p:txBody>
        </p:sp>
        <p:sp>
          <p:nvSpPr>
            <p:cNvPr id="13" name="TextBox 12"/>
            <p:cNvSpPr txBox="1"/>
            <p:nvPr/>
          </p:nvSpPr>
          <p:spPr>
            <a:xfrm>
              <a:off x="1165419" y="4058427"/>
              <a:ext cx="2142207" cy="312854"/>
            </a:xfrm>
            <a:prstGeom prst="rect">
              <a:avLst/>
            </a:prstGeom>
            <a:noFill/>
          </p:spPr>
          <p:txBody>
            <a:bodyPr wrap="square" rtlCol="0">
              <a:spAutoFit/>
            </a:bodyPr>
            <a:lstStyle/>
            <a:p>
              <a:r>
                <a:rPr lang="en-US" sz="1100" dirty="0"/>
                <a:t>&lt;h1&gt; KIT202 Secure Web &lt;/h1&gt; </a:t>
              </a:r>
            </a:p>
          </p:txBody>
        </p:sp>
        <p:sp>
          <p:nvSpPr>
            <p:cNvPr id="14" name="Rectangle 13"/>
            <p:cNvSpPr/>
            <p:nvPr/>
          </p:nvSpPr>
          <p:spPr>
            <a:xfrm>
              <a:off x="1135224" y="5114396"/>
              <a:ext cx="2198911" cy="278137"/>
            </a:xfrm>
            <a:prstGeom prst="rect">
              <a:avLst/>
            </a:prstGeom>
            <a:solidFill>
              <a:srgbClr val="FEC0C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p>
          </p:txBody>
        </p:sp>
        <p:sp>
          <p:nvSpPr>
            <p:cNvPr id="15" name="TextBox 14"/>
            <p:cNvSpPr txBox="1"/>
            <p:nvPr/>
          </p:nvSpPr>
          <p:spPr>
            <a:xfrm>
              <a:off x="1175915" y="5073080"/>
              <a:ext cx="2341804" cy="277000"/>
            </a:xfrm>
            <a:prstGeom prst="rect">
              <a:avLst/>
            </a:prstGeom>
            <a:noFill/>
          </p:spPr>
          <p:txBody>
            <a:bodyPr wrap="square" rtlCol="0">
              <a:spAutoFit/>
            </a:bodyPr>
            <a:lstStyle/>
            <a:p>
              <a:r>
                <a:rPr lang="en-US" sz="1200" dirty="0"/>
                <a:t>&lt;p&gt; </a:t>
              </a:r>
              <a:r>
                <a:rPr lang="en-AU" sz="1200" dirty="0"/>
                <a:t>This unit is awesome!!</a:t>
              </a:r>
              <a:r>
                <a:rPr lang="en-AU" sz="1200" dirty="0">
                  <a:sym typeface="Wingdings"/>
                </a:rPr>
                <a:t> </a:t>
              </a:r>
              <a:r>
                <a:rPr lang="en-US" sz="1200" dirty="0"/>
                <a:t>&lt;/p&gt; </a:t>
              </a:r>
            </a:p>
          </p:txBody>
        </p:sp>
        <p:sp>
          <p:nvSpPr>
            <p:cNvPr id="17" name="Rectangle 16"/>
            <p:cNvSpPr/>
            <p:nvPr/>
          </p:nvSpPr>
          <p:spPr>
            <a:xfrm>
              <a:off x="968846" y="3715961"/>
              <a:ext cx="2464775" cy="103635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p>
          </p:txBody>
        </p:sp>
        <p:sp>
          <p:nvSpPr>
            <p:cNvPr id="20" name="Rectangle 19"/>
            <p:cNvSpPr/>
            <p:nvPr/>
          </p:nvSpPr>
          <p:spPr>
            <a:xfrm>
              <a:off x="968846" y="4796081"/>
              <a:ext cx="2464775" cy="100097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p>
          </p:txBody>
        </p:sp>
        <p:sp>
          <p:nvSpPr>
            <p:cNvPr id="21" name="TextBox 20"/>
            <p:cNvSpPr txBox="1"/>
            <p:nvPr/>
          </p:nvSpPr>
          <p:spPr>
            <a:xfrm>
              <a:off x="968846" y="3714776"/>
              <a:ext cx="1325183" cy="312854"/>
            </a:xfrm>
            <a:prstGeom prst="rect">
              <a:avLst/>
            </a:prstGeom>
            <a:noFill/>
          </p:spPr>
          <p:txBody>
            <a:bodyPr wrap="square" rtlCol="0">
              <a:spAutoFit/>
            </a:bodyPr>
            <a:lstStyle/>
            <a:p>
              <a:r>
                <a:rPr lang="en-US" sz="1100" dirty="0"/>
                <a:t>&lt;div id=“header”&gt;</a:t>
              </a:r>
            </a:p>
          </p:txBody>
        </p:sp>
        <p:sp>
          <p:nvSpPr>
            <p:cNvPr id="22" name="TextBox 21"/>
            <p:cNvSpPr txBox="1"/>
            <p:nvPr/>
          </p:nvSpPr>
          <p:spPr>
            <a:xfrm>
              <a:off x="968847" y="4402727"/>
              <a:ext cx="696919" cy="276999"/>
            </a:xfrm>
            <a:prstGeom prst="rect">
              <a:avLst/>
            </a:prstGeom>
            <a:noFill/>
          </p:spPr>
          <p:txBody>
            <a:bodyPr wrap="square" rtlCol="0">
              <a:spAutoFit/>
            </a:bodyPr>
            <a:lstStyle/>
            <a:p>
              <a:r>
                <a:rPr lang="en-US" sz="1200" dirty="0"/>
                <a:t>&lt;/div&gt;</a:t>
              </a:r>
            </a:p>
          </p:txBody>
        </p:sp>
        <p:sp>
          <p:nvSpPr>
            <p:cNvPr id="23" name="TextBox 22"/>
            <p:cNvSpPr txBox="1"/>
            <p:nvPr/>
          </p:nvSpPr>
          <p:spPr>
            <a:xfrm>
              <a:off x="968846" y="4796081"/>
              <a:ext cx="1831285" cy="276999"/>
            </a:xfrm>
            <a:prstGeom prst="rect">
              <a:avLst/>
            </a:prstGeom>
            <a:noFill/>
          </p:spPr>
          <p:txBody>
            <a:bodyPr wrap="square" rtlCol="0">
              <a:spAutoFit/>
            </a:bodyPr>
            <a:lstStyle/>
            <a:p>
              <a:r>
                <a:rPr lang="en-US" sz="1200" dirty="0"/>
                <a:t>&lt;div id=“main content”&gt;</a:t>
              </a:r>
            </a:p>
          </p:txBody>
        </p:sp>
        <p:sp>
          <p:nvSpPr>
            <p:cNvPr id="24" name="TextBox 23"/>
            <p:cNvSpPr txBox="1"/>
            <p:nvPr/>
          </p:nvSpPr>
          <p:spPr>
            <a:xfrm>
              <a:off x="968847" y="5454088"/>
              <a:ext cx="696919" cy="276999"/>
            </a:xfrm>
            <a:prstGeom prst="rect">
              <a:avLst/>
            </a:prstGeom>
            <a:noFill/>
          </p:spPr>
          <p:txBody>
            <a:bodyPr wrap="square" rtlCol="0">
              <a:spAutoFit/>
            </a:bodyPr>
            <a:lstStyle/>
            <a:p>
              <a:r>
                <a:rPr lang="en-US" sz="1200" dirty="0"/>
                <a:t>&lt;/div&gt;</a:t>
              </a:r>
            </a:p>
          </p:txBody>
        </p:sp>
      </p:grpSp>
      <p:sp>
        <p:nvSpPr>
          <p:cNvPr id="25" name="TextBox 24"/>
          <p:cNvSpPr txBox="1"/>
          <p:nvPr/>
        </p:nvSpPr>
        <p:spPr>
          <a:xfrm>
            <a:off x="962649" y="6450557"/>
            <a:ext cx="3390898" cy="338554"/>
          </a:xfrm>
          <a:prstGeom prst="rect">
            <a:avLst/>
          </a:prstGeom>
          <a:noFill/>
        </p:spPr>
        <p:txBody>
          <a:bodyPr wrap="square" rtlCol="0">
            <a:spAutoFit/>
          </a:bodyPr>
          <a:lstStyle/>
          <a:p>
            <a:r>
              <a:rPr lang="en-US" sz="1600" b="1" dirty="0"/>
              <a:t>File : </a:t>
            </a:r>
            <a:r>
              <a:rPr lang="en-US" sz="1600" b="1" dirty="0" err="1"/>
              <a:t>index.html</a:t>
            </a:r>
            <a:endParaRPr lang="en-US" sz="1600" b="1" dirty="0"/>
          </a:p>
        </p:txBody>
      </p:sp>
      <p:pic>
        <p:nvPicPr>
          <p:cNvPr id="26" name="Picture 25"/>
          <p:cNvPicPr>
            <a:picLocks noChangeAspect="1"/>
          </p:cNvPicPr>
          <p:nvPr/>
        </p:nvPicPr>
        <p:blipFill>
          <a:blip r:embed="rId3"/>
          <a:stretch>
            <a:fillRect/>
          </a:stretch>
        </p:blipFill>
        <p:spPr>
          <a:xfrm>
            <a:off x="5456121" y="3564170"/>
            <a:ext cx="2963546" cy="2925159"/>
          </a:xfrm>
          <a:prstGeom prst="rect">
            <a:avLst/>
          </a:prstGeom>
          <a:ln>
            <a:solidFill>
              <a:schemeClr val="tx1"/>
            </a:solidFill>
          </a:ln>
        </p:spPr>
      </p:pic>
      <p:sp>
        <p:nvSpPr>
          <p:cNvPr id="27" name="TextBox 26"/>
          <p:cNvSpPr txBox="1"/>
          <p:nvPr/>
        </p:nvSpPr>
        <p:spPr>
          <a:xfrm>
            <a:off x="5232702" y="6467039"/>
            <a:ext cx="3445660" cy="307777"/>
          </a:xfrm>
          <a:prstGeom prst="rect">
            <a:avLst/>
          </a:prstGeom>
          <a:noFill/>
        </p:spPr>
        <p:txBody>
          <a:bodyPr wrap="square" rtlCol="0">
            <a:spAutoFit/>
          </a:bodyPr>
          <a:lstStyle/>
          <a:p>
            <a:r>
              <a:rPr lang="en-US" sz="1400" b="1" dirty="0"/>
              <a:t>Output of “</a:t>
            </a:r>
            <a:r>
              <a:rPr lang="en-US" sz="1400" b="1" dirty="0" err="1"/>
              <a:t>index.html</a:t>
            </a:r>
            <a:r>
              <a:rPr lang="en-US" sz="1400" b="1" dirty="0"/>
              <a:t>” in Chrome</a:t>
            </a:r>
          </a:p>
        </p:txBody>
      </p:sp>
      <p:sp>
        <p:nvSpPr>
          <p:cNvPr id="30" name="Right Arrow 29"/>
          <p:cNvSpPr/>
          <p:nvPr/>
        </p:nvSpPr>
        <p:spPr>
          <a:xfrm>
            <a:off x="4068571" y="4463298"/>
            <a:ext cx="834881" cy="432855"/>
          </a:xfrm>
          <a:prstGeom prst="rightArrow">
            <a:avLst>
              <a:gd name="adj1" fmla="val 33701"/>
              <a:gd name="adj2" fmla="val 5000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5685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Hyper-Text Markup Language (HTML)</a:t>
            </a:r>
          </a:p>
        </p:txBody>
      </p:sp>
      <p:sp>
        <p:nvSpPr>
          <p:cNvPr id="3" name="Content Placeholder 2"/>
          <p:cNvSpPr>
            <a:spLocks noGrp="1"/>
          </p:cNvSpPr>
          <p:nvPr>
            <p:ph idx="1"/>
          </p:nvPr>
        </p:nvSpPr>
        <p:spPr>
          <a:xfrm>
            <a:off x="284163" y="2364694"/>
            <a:ext cx="8574087" cy="3942974"/>
          </a:xfrm>
        </p:spPr>
        <p:txBody>
          <a:bodyPr>
            <a:normAutofit/>
          </a:bodyPr>
          <a:lstStyle/>
          <a:p>
            <a:r>
              <a:rPr lang="en-US" altLang="ko-KR" b="1" dirty="0"/>
              <a:t>Hyper-Text Markup Language (HTML)</a:t>
            </a:r>
          </a:p>
          <a:p>
            <a:pPr lvl="1"/>
            <a:r>
              <a:rPr lang="en-US" altLang="ko-KR" dirty="0"/>
              <a:t>Predominant markup language for Web pages</a:t>
            </a:r>
          </a:p>
          <a:p>
            <a:pPr lvl="1"/>
            <a:r>
              <a:rPr lang="en-US" altLang="ko-KR" dirty="0"/>
              <a:t>Uses markup tags to describe web pages</a:t>
            </a:r>
          </a:p>
          <a:p>
            <a:pPr lvl="2"/>
            <a:r>
              <a:rPr lang="en-US" altLang="ko-KR" sz="1600" dirty="0"/>
              <a:t>basic building blocks of webpages</a:t>
            </a:r>
          </a:p>
          <a:p>
            <a:pPr lvl="1"/>
            <a:r>
              <a:rPr lang="en-US" altLang="ko-KR" dirty="0"/>
              <a:t>Allows images and objects to be embedded</a:t>
            </a:r>
          </a:p>
          <a:p>
            <a:r>
              <a:rPr lang="en-US" altLang="ko-KR" b="1" dirty="0"/>
              <a:t>Markup language </a:t>
            </a:r>
          </a:p>
          <a:p>
            <a:pPr lvl="1"/>
            <a:r>
              <a:rPr lang="en-US" altLang="ko-KR" dirty="0"/>
              <a:t>Traditional method in printing industry</a:t>
            </a:r>
          </a:p>
          <a:p>
            <a:pPr lvl="1"/>
            <a:r>
              <a:rPr lang="en-US" altLang="ko-KR" dirty="0"/>
              <a:t>Format: &lt;</a:t>
            </a:r>
            <a:r>
              <a:rPr lang="en-US" altLang="ko-KR" i="1" dirty="0"/>
              <a:t>name&gt;  content &lt;/name&gt;</a:t>
            </a:r>
            <a:endParaRPr lang="en-US" altLang="ko-KR" dirty="0"/>
          </a:p>
          <a:p>
            <a:pPr lvl="1"/>
            <a:r>
              <a:rPr lang="en-US" altLang="ko-KR" dirty="0"/>
              <a:t>A set of markup tags, publishing information for contents</a:t>
            </a:r>
          </a:p>
          <a:p>
            <a:endParaRPr lang="en-US" dirty="0"/>
          </a:p>
        </p:txBody>
      </p:sp>
      <p:sp>
        <p:nvSpPr>
          <p:cNvPr id="4" name="Slide Number Placeholder 3"/>
          <p:cNvSpPr>
            <a:spLocks noGrp="1"/>
          </p:cNvSpPr>
          <p:nvPr>
            <p:ph type="sldNum" sz="quarter" idx="12"/>
          </p:nvPr>
        </p:nvSpPr>
        <p:spPr/>
        <p:txBody>
          <a:bodyPr/>
          <a:lstStyle/>
          <a:p>
            <a:fld id="{5FD889E0-CAB2-4699-909D-B9A88D47ACBE}" type="slidenum">
              <a:rPr lang="en-US" smtClean="0"/>
              <a:t>18</a:t>
            </a:fld>
            <a:endParaRPr lang="en-US"/>
          </a:p>
        </p:txBody>
      </p:sp>
    </p:spTree>
    <p:extLst>
      <p:ext uri="{BB962C8B-B14F-4D97-AF65-F5344CB8AC3E}">
        <p14:creationId xmlns:p14="http://schemas.microsoft.com/office/powerpoint/2010/main" val="3898344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Hyper-Text Markup Language (HTML)</a:t>
            </a:r>
          </a:p>
        </p:txBody>
      </p:sp>
      <p:sp>
        <p:nvSpPr>
          <p:cNvPr id="3" name="Content Placeholder 2"/>
          <p:cNvSpPr>
            <a:spLocks noGrp="1"/>
          </p:cNvSpPr>
          <p:nvPr>
            <p:ph idx="1"/>
          </p:nvPr>
        </p:nvSpPr>
        <p:spPr>
          <a:xfrm>
            <a:off x="284163" y="2206978"/>
            <a:ext cx="8574087" cy="4609559"/>
          </a:xfrm>
        </p:spPr>
        <p:txBody>
          <a:bodyPr>
            <a:normAutofit/>
          </a:bodyPr>
          <a:lstStyle/>
          <a:p>
            <a:r>
              <a:rPr lang="en-US" altLang="ko-KR" dirty="0"/>
              <a:t>Uniform Resource Locator (URL)</a:t>
            </a:r>
          </a:p>
          <a:p>
            <a:pPr lvl="1"/>
            <a:r>
              <a:rPr lang="en-US" altLang="ko-KR" sz="2000" dirty="0"/>
              <a:t>Location of resources,</a:t>
            </a:r>
          </a:p>
          <a:p>
            <a:pPr lvl="1"/>
            <a:r>
              <a:rPr lang="en-US" altLang="ko-KR" sz="2000" dirty="0"/>
              <a:t>Retrieval methods</a:t>
            </a:r>
          </a:p>
          <a:p>
            <a:r>
              <a:rPr lang="en-US" altLang="ko-KR" dirty="0"/>
              <a:t>Uniform Resource Name (URN)</a:t>
            </a:r>
          </a:p>
          <a:p>
            <a:pPr lvl="1"/>
            <a:r>
              <a:rPr lang="en-US" altLang="ko-KR" sz="2000" dirty="0"/>
              <a:t>URI using urn schema (RFC1737)</a:t>
            </a:r>
          </a:p>
          <a:p>
            <a:pPr lvl="1"/>
            <a:r>
              <a:rPr lang="en-US" altLang="ko-KR" sz="2000" dirty="0"/>
              <a:t>Used for identification </a:t>
            </a:r>
          </a:p>
          <a:p>
            <a:r>
              <a:rPr lang="en-US" altLang="ko-KR" dirty="0"/>
              <a:t>Uniform Resource Identifier (URI)</a:t>
            </a:r>
          </a:p>
          <a:p>
            <a:pPr lvl="1"/>
            <a:r>
              <a:rPr lang="en-US" altLang="ko-KR" sz="2000" dirty="0"/>
              <a:t>Identify a name or resource</a:t>
            </a:r>
          </a:p>
          <a:p>
            <a:pPr lvl="1"/>
            <a:r>
              <a:rPr lang="en-US" altLang="ko-KR" sz="2000" dirty="0"/>
              <a:t>Used for identification </a:t>
            </a:r>
          </a:p>
          <a:p>
            <a:r>
              <a:rPr lang="en-AU" altLang="ko-KR" dirty="0"/>
              <a:t>NOTE</a:t>
            </a:r>
            <a:r>
              <a:rPr lang="en-US" altLang="ko-KR" dirty="0"/>
              <a:t>: While URL is widely used in many places, the standard technical document published by W3C normally use only URI instead of URL.</a:t>
            </a:r>
            <a:endParaRPr lang="en-US" altLang="ko-KR" sz="2000" dirty="0"/>
          </a:p>
          <a:p>
            <a:endParaRPr lang="en-US" dirty="0"/>
          </a:p>
        </p:txBody>
      </p:sp>
      <p:sp>
        <p:nvSpPr>
          <p:cNvPr id="5" name="Slide Number Placeholder 4"/>
          <p:cNvSpPr>
            <a:spLocks noGrp="1"/>
          </p:cNvSpPr>
          <p:nvPr>
            <p:ph type="sldNum" sz="quarter" idx="12"/>
          </p:nvPr>
        </p:nvSpPr>
        <p:spPr/>
        <p:txBody>
          <a:bodyPr/>
          <a:lstStyle/>
          <a:p>
            <a:fld id="{5FD889E0-CAB2-4699-909D-B9A88D47ACBE}" type="slidenum">
              <a:rPr lang="en-US" smtClean="0"/>
              <a:t>19</a:t>
            </a:fld>
            <a:endParaRPr lang="en-US"/>
          </a:p>
        </p:txBody>
      </p:sp>
      <p:pic>
        <p:nvPicPr>
          <p:cNvPr id="4" name="Picture 3"/>
          <p:cNvPicPr>
            <a:picLocks noChangeAspect="1"/>
          </p:cNvPicPr>
          <p:nvPr/>
        </p:nvPicPr>
        <p:blipFill>
          <a:blip r:embed="rId3"/>
          <a:stretch>
            <a:fillRect/>
          </a:stretch>
        </p:blipFill>
        <p:spPr>
          <a:xfrm>
            <a:off x="5678311" y="2206978"/>
            <a:ext cx="2794000" cy="1689100"/>
          </a:xfrm>
          <a:prstGeom prst="rect">
            <a:avLst/>
          </a:prstGeom>
        </p:spPr>
      </p:pic>
    </p:spTree>
    <p:extLst>
      <p:ext uri="{BB962C8B-B14F-4D97-AF65-F5344CB8AC3E}">
        <p14:creationId xmlns:p14="http://schemas.microsoft.com/office/powerpoint/2010/main" val="1632865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2862826" y="2155674"/>
            <a:ext cx="3435785" cy="44219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Secure Web Programming</a:t>
            </a:r>
          </a:p>
        </p:txBody>
      </p:sp>
      <p:sp>
        <p:nvSpPr>
          <p:cNvPr id="5" name="Rectangle 4"/>
          <p:cNvSpPr/>
          <p:nvPr/>
        </p:nvSpPr>
        <p:spPr>
          <a:xfrm>
            <a:off x="450758" y="3182731"/>
            <a:ext cx="2540148" cy="3488910"/>
          </a:xfrm>
          <a:prstGeom prst="rect">
            <a:avLst/>
          </a:prstGeom>
          <a:ln>
            <a:solidFill>
              <a:srgbClr val="66006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p:cNvSpPr/>
          <p:nvPr/>
        </p:nvSpPr>
        <p:spPr>
          <a:xfrm>
            <a:off x="6221624" y="3182730"/>
            <a:ext cx="2636626" cy="3488911"/>
          </a:xfrm>
          <a:prstGeom prst="rect">
            <a:avLst/>
          </a:prstGeom>
          <a:ln>
            <a:solidFill>
              <a:srgbClr val="008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 </a:t>
            </a:r>
          </a:p>
        </p:txBody>
      </p:sp>
      <p:sp>
        <p:nvSpPr>
          <p:cNvPr id="7" name="Rectangle 6"/>
          <p:cNvSpPr/>
          <p:nvPr/>
        </p:nvSpPr>
        <p:spPr>
          <a:xfrm>
            <a:off x="3310645" y="3182731"/>
            <a:ext cx="2540148" cy="3488910"/>
          </a:xfrm>
          <a:prstGeom prst="rect">
            <a:avLst/>
          </a:prstGeom>
          <a:ln>
            <a:solidFill>
              <a:schemeClr val="accent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 name="Straight Connector 7"/>
          <p:cNvCxnSpPr>
            <a:stCxn id="4" idx="1"/>
            <a:endCxn id="5" idx="0"/>
          </p:cNvCxnSpPr>
          <p:nvPr/>
        </p:nvCxnSpPr>
        <p:spPr>
          <a:xfrm flipH="1">
            <a:off x="1720832" y="2376773"/>
            <a:ext cx="1141994" cy="805958"/>
          </a:xfrm>
          <a:prstGeom prst="line">
            <a:avLst/>
          </a:prstGeom>
          <a:ln>
            <a:solidFill>
              <a:srgbClr val="660066"/>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4" idx="2"/>
            <a:endCxn id="7" idx="0"/>
          </p:cNvCxnSpPr>
          <p:nvPr/>
        </p:nvCxnSpPr>
        <p:spPr>
          <a:xfrm>
            <a:off x="4580719" y="2597871"/>
            <a:ext cx="0" cy="584860"/>
          </a:xfrm>
          <a:prstGeom prst="line">
            <a:avLst/>
          </a:prstGeom>
          <a:ln>
            <a:solidFill>
              <a:srgbClr val="3C8C93"/>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4" idx="3"/>
            <a:endCxn id="6" idx="0"/>
          </p:cNvCxnSpPr>
          <p:nvPr/>
        </p:nvCxnSpPr>
        <p:spPr>
          <a:xfrm>
            <a:off x="6298611" y="2376773"/>
            <a:ext cx="1241326" cy="805957"/>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3438750" y="3680060"/>
            <a:ext cx="2267427" cy="547577"/>
          </a:xfrm>
          <a:prstGeom prst="rect">
            <a:avLst/>
          </a:prstGeom>
          <a:ln w="12700" cmpd="sng">
            <a:solidFill>
              <a:schemeClr val="tx1"/>
            </a:solidFill>
          </a:ln>
        </p:spPr>
        <p:style>
          <a:lnRef idx="2">
            <a:schemeClr val="dk1"/>
          </a:lnRef>
          <a:fillRef idx="1">
            <a:schemeClr val="lt1"/>
          </a:fillRef>
          <a:effectRef idx="0">
            <a:schemeClr val="dk1"/>
          </a:effectRef>
          <a:fontRef idx="minor">
            <a:schemeClr val="dk1"/>
          </a:fontRef>
        </p:style>
        <p:txBody>
          <a:bodyPr rtlCol="0" anchor="b"/>
          <a:lstStyle/>
          <a:p>
            <a:pPr defTabSz="457200">
              <a:defRPr/>
            </a:pPr>
            <a:r>
              <a:rPr lang="en-US" sz="1300" dirty="0"/>
              <a:t>HTTP Protocols, Storage</a:t>
            </a:r>
          </a:p>
        </p:txBody>
      </p:sp>
      <p:sp>
        <p:nvSpPr>
          <p:cNvPr id="13" name="Rectangle 12"/>
          <p:cNvSpPr/>
          <p:nvPr/>
        </p:nvSpPr>
        <p:spPr>
          <a:xfrm>
            <a:off x="3438750" y="4387352"/>
            <a:ext cx="2267427" cy="665290"/>
          </a:xfrm>
          <a:prstGeom prst="rect">
            <a:avLst/>
          </a:prstGeom>
          <a:ln w="12700" cmpd="sng">
            <a:solidFill>
              <a:schemeClr val="tx1"/>
            </a:solidFill>
          </a:ln>
        </p:spPr>
        <p:style>
          <a:lnRef idx="2">
            <a:schemeClr val="dk1"/>
          </a:lnRef>
          <a:fillRef idx="1">
            <a:schemeClr val="lt1"/>
          </a:fillRef>
          <a:effectRef idx="0">
            <a:schemeClr val="dk1"/>
          </a:effectRef>
          <a:fontRef idx="minor">
            <a:schemeClr val="dk1"/>
          </a:fontRef>
        </p:style>
        <p:txBody>
          <a:bodyPr rtlCol="0" anchor="b"/>
          <a:lstStyle/>
          <a:p>
            <a:r>
              <a:rPr lang="en-US" sz="1200" dirty="0"/>
              <a:t>Security Issues and Technologies</a:t>
            </a:r>
            <a:endParaRPr lang="en-US" sz="2400" dirty="0"/>
          </a:p>
        </p:txBody>
      </p:sp>
      <p:sp>
        <p:nvSpPr>
          <p:cNvPr id="15" name="Rectangle 14"/>
          <p:cNvSpPr/>
          <p:nvPr/>
        </p:nvSpPr>
        <p:spPr>
          <a:xfrm>
            <a:off x="3438750" y="5209100"/>
            <a:ext cx="2267427" cy="609323"/>
          </a:xfrm>
          <a:prstGeom prst="rect">
            <a:avLst/>
          </a:prstGeom>
          <a:ln w="12700" cmpd="sng">
            <a:solidFill>
              <a:schemeClr val="tx1"/>
            </a:solidFill>
          </a:ln>
        </p:spPr>
        <p:style>
          <a:lnRef idx="2">
            <a:schemeClr val="dk1"/>
          </a:lnRef>
          <a:fillRef idx="1">
            <a:schemeClr val="lt1"/>
          </a:fillRef>
          <a:effectRef idx="0">
            <a:schemeClr val="dk1"/>
          </a:effectRef>
          <a:fontRef idx="minor">
            <a:schemeClr val="dk1"/>
          </a:fontRef>
        </p:style>
        <p:txBody>
          <a:bodyPr rtlCol="0" anchor="b"/>
          <a:lstStyle/>
          <a:p>
            <a:r>
              <a:rPr lang="en-US" sz="1200" dirty="0"/>
              <a:t>Secure Programming and Users</a:t>
            </a:r>
            <a:endParaRPr lang="en-US" sz="2400" dirty="0"/>
          </a:p>
        </p:txBody>
      </p:sp>
      <p:sp>
        <p:nvSpPr>
          <p:cNvPr id="17" name="Rectangle 16"/>
          <p:cNvSpPr/>
          <p:nvPr/>
        </p:nvSpPr>
        <p:spPr>
          <a:xfrm>
            <a:off x="6374024" y="4425452"/>
            <a:ext cx="2267427" cy="581056"/>
          </a:xfrm>
          <a:prstGeom prst="rect">
            <a:avLst/>
          </a:prstGeom>
          <a:ln w="12700" cmpd="sng">
            <a:solidFill>
              <a:schemeClr val="tx1"/>
            </a:solidFill>
          </a:ln>
        </p:spPr>
        <p:style>
          <a:lnRef idx="2">
            <a:schemeClr val="dk1"/>
          </a:lnRef>
          <a:fillRef idx="1">
            <a:schemeClr val="lt1"/>
          </a:fillRef>
          <a:effectRef idx="0">
            <a:schemeClr val="dk1"/>
          </a:effectRef>
          <a:fontRef idx="minor">
            <a:schemeClr val="dk1"/>
          </a:fontRef>
        </p:style>
        <p:txBody>
          <a:bodyPr rtlCol="0" anchor="b"/>
          <a:lstStyle/>
          <a:p>
            <a:pPr defTabSz="457200">
              <a:defRPr/>
            </a:pPr>
            <a:r>
              <a:rPr lang="en-US" sz="1400" dirty="0"/>
              <a:t>Session management</a:t>
            </a:r>
          </a:p>
        </p:txBody>
      </p:sp>
      <p:sp>
        <p:nvSpPr>
          <p:cNvPr id="19" name="Rectangle 18"/>
          <p:cNvSpPr/>
          <p:nvPr/>
        </p:nvSpPr>
        <p:spPr>
          <a:xfrm>
            <a:off x="6359863" y="3680060"/>
            <a:ext cx="2267427" cy="547577"/>
          </a:xfrm>
          <a:prstGeom prst="rect">
            <a:avLst/>
          </a:prstGeom>
          <a:ln w="12700" cmpd="sng">
            <a:solidFill>
              <a:schemeClr val="tx1"/>
            </a:solidFill>
          </a:ln>
        </p:spPr>
        <p:style>
          <a:lnRef idx="2">
            <a:schemeClr val="dk1"/>
          </a:lnRef>
          <a:fillRef idx="1">
            <a:schemeClr val="lt1"/>
          </a:fillRef>
          <a:effectRef idx="0">
            <a:schemeClr val="dk1"/>
          </a:effectRef>
          <a:fontRef idx="minor">
            <a:schemeClr val="dk1"/>
          </a:fontRef>
        </p:style>
        <p:txBody>
          <a:bodyPr rtlCol="0" anchor="b"/>
          <a:lstStyle/>
          <a:p>
            <a:r>
              <a:rPr lang="en-US" sz="1200" dirty="0"/>
              <a:t>Advanced Web Applications</a:t>
            </a:r>
            <a:endParaRPr lang="en-US" sz="2400" dirty="0"/>
          </a:p>
        </p:txBody>
      </p:sp>
      <p:sp>
        <p:nvSpPr>
          <p:cNvPr id="21" name="Rectangle 20"/>
          <p:cNvSpPr/>
          <p:nvPr/>
        </p:nvSpPr>
        <p:spPr>
          <a:xfrm>
            <a:off x="6374024" y="5209100"/>
            <a:ext cx="2267427" cy="703222"/>
          </a:xfrm>
          <a:prstGeom prst="rect">
            <a:avLst/>
          </a:prstGeom>
          <a:ln w="12700" cmpd="sng">
            <a:solidFill>
              <a:schemeClr val="tx1"/>
            </a:solidFill>
          </a:ln>
        </p:spPr>
        <p:style>
          <a:lnRef idx="2">
            <a:schemeClr val="dk1"/>
          </a:lnRef>
          <a:fillRef idx="1">
            <a:schemeClr val="lt1"/>
          </a:fillRef>
          <a:effectRef idx="0">
            <a:schemeClr val="dk1"/>
          </a:effectRef>
          <a:fontRef idx="minor">
            <a:schemeClr val="dk1"/>
          </a:fontRef>
        </p:style>
        <p:txBody>
          <a:bodyPr rtlCol="0" anchor="b"/>
          <a:lstStyle/>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r>
              <a:rPr lang="en-US" sz="1200" dirty="0"/>
              <a:t>Common Gateway Interface</a:t>
            </a:r>
          </a:p>
          <a:p>
            <a:endParaRPr lang="en-US" sz="1200" dirty="0"/>
          </a:p>
        </p:txBody>
      </p:sp>
      <p:sp>
        <p:nvSpPr>
          <p:cNvPr id="23" name="Rectangle 22"/>
          <p:cNvSpPr/>
          <p:nvPr/>
        </p:nvSpPr>
        <p:spPr>
          <a:xfrm>
            <a:off x="6359863" y="6051823"/>
            <a:ext cx="2281588" cy="469822"/>
          </a:xfrm>
          <a:prstGeom prst="rect">
            <a:avLst/>
          </a:prstGeom>
          <a:ln w="12700" cmpd="sng">
            <a:solidFill>
              <a:schemeClr val="tx1"/>
            </a:solidFill>
          </a:ln>
        </p:spPr>
        <p:style>
          <a:lnRef idx="2">
            <a:schemeClr val="dk1"/>
          </a:lnRef>
          <a:fillRef idx="1">
            <a:schemeClr val="lt1"/>
          </a:fillRef>
          <a:effectRef idx="0">
            <a:schemeClr val="dk1"/>
          </a:effectRef>
          <a:fontRef idx="minor">
            <a:schemeClr val="dk1"/>
          </a:fontRef>
        </p:style>
        <p:txBody>
          <a:bodyPr rtlCol="0" anchor="b"/>
          <a:lstStyle/>
          <a:p>
            <a:r>
              <a:rPr lang="en-US" sz="1200" dirty="0"/>
              <a:t>  Advanced Security Issues</a:t>
            </a:r>
            <a:endParaRPr lang="en-US" sz="2400" dirty="0"/>
          </a:p>
        </p:txBody>
      </p:sp>
      <p:sp>
        <p:nvSpPr>
          <p:cNvPr id="25" name="Rectangle 24"/>
          <p:cNvSpPr/>
          <p:nvPr/>
        </p:nvSpPr>
        <p:spPr>
          <a:xfrm>
            <a:off x="7652138" y="2333400"/>
            <a:ext cx="975152" cy="419245"/>
          </a:xfrm>
          <a:prstGeom prst="rect">
            <a:avLst/>
          </a:prstGeom>
          <a:ln w="12700" cmpd="sng">
            <a:solidFill>
              <a:schemeClr val="tx1"/>
            </a:solidFill>
          </a:ln>
        </p:spPr>
        <p:style>
          <a:lnRef idx="2">
            <a:schemeClr val="dk1"/>
          </a:lnRef>
          <a:fillRef idx="1">
            <a:schemeClr val="lt1"/>
          </a:fillRef>
          <a:effectRef idx="0">
            <a:schemeClr val="dk1"/>
          </a:effectRef>
          <a:fontRef idx="minor">
            <a:schemeClr val="dk1"/>
          </a:fontRef>
        </p:style>
        <p:txBody>
          <a:bodyPr rtlCol="0" anchor="b"/>
          <a:lstStyle/>
          <a:p>
            <a:pPr algn="ctr"/>
            <a:r>
              <a:rPr lang="en-US" sz="1200" dirty="0"/>
              <a:t>Review</a:t>
            </a:r>
            <a:endParaRPr lang="en-US" sz="2400" dirty="0"/>
          </a:p>
        </p:txBody>
      </p:sp>
      <p:sp>
        <p:nvSpPr>
          <p:cNvPr id="26" name="TextBox 25"/>
          <p:cNvSpPr txBox="1"/>
          <p:nvPr/>
        </p:nvSpPr>
        <p:spPr>
          <a:xfrm>
            <a:off x="7737491" y="2201877"/>
            <a:ext cx="889799" cy="276999"/>
          </a:xfrm>
          <a:prstGeom prst="rect">
            <a:avLst/>
          </a:prstGeom>
          <a:ln w="12700" cmpd="sng"/>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b="1" dirty="0">
                <a:solidFill>
                  <a:srgbClr val="000000"/>
                </a:solidFill>
              </a:rPr>
              <a:t>Week13</a:t>
            </a:r>
          </a:p>
        </p:txBody>
      </p:sp>
      <p:sp>
        <p:nvSpPr>
          <p:cNvPr id="27" name="Rectangle 26"/>
          <p:cNvSpPr/>
          <p:nvPr/>
        </p:nvSpPr>
        <p:spPr>
          <a:xfrm>
            <a:off x="7533745" y="2062625"/>
            <a:ext cx="1228027" cy="803613"/>
          </a:xfrm>
          <a:prstGeom prst="rect">
            <a:avLst/>
          </a:prstGeom>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 </a:t>
            </a:r>
          </a:p>
        </p:txBody>
      </p:sp>
      <p:sp>
        <p:nvSpPr>
          <p:cNvPr id="28" name="Rectangle 27"/>
          <p:cNvSpPr/>
          <p:nvPr/>
        </p:nvSpPr>
        <p:spPr>
          <a:xfrm>
            <a:off x="603159" y="3680059"/>
            <a:ext cx="2261248" cy="547577"/>
          </a:xfrm>
          <a:prstGeom prst="rect">
            <a:avLst/>
          </a:prstGeom>
          <a:ln w="1270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r>
              <a:rPr lang="en-US" sz="1300" dirty="0"/>
              <a:t>Fundamentals – protocol, CS model, etc. </a:t>
            </a:r>
          </a:p>
        </p:txBody>
      </p:sp>
      <p:sp>
        <p:nvSpPr>
          <p:cNvPr id="30" name="Rectangle 29"/>
          <p:cNvSpPr/>
          <p:nvPr/>
        </p:nvSpPr>
        <p:spPr>
          <a:xfrm>
            <a:off x="603158" y="4312842"/>
            <a:ext cx="2267427" cy="669693"/>
          </a:xfrm>
          <a:prstGeom prst="rect">
            <a:avLst/>
          </a:prstGeom>
          <a:ln w="12700" cmpd="sng">
            <a:solidFill>
              <a:schemeClr val="tx1"/>
            </a:solidFill>
          </a:ln>
        </p:spPr>
        <p:style>
          <a:lnRef idx="2">
            <a:schemeClr val="dk1"/>
          </a:lnRef>
          <a:fillRef idx="1">
            <a:schemeClr val="lt1"/>
          </a:fillRef>
          <a:effectRef idx="0">
            <a:schemeClr val="dk1"/>
          </a:effectRef>
          <a:fontRef idx="minor">
            <a:schemeClr val="dk1"/>
          </a:fontRef>
        </p:style>
        <p:txBody>
          <a:bodyPr rtlCol="0" anchor="b"/>
          <a:lstStyle/>
          <a:p>
            <a:r>
              <a:rPr lang="en-US" sz="1200" dirty="0"/>
              <a:t>Human</a:t>
            </a:r>
            <a:r>
              <a:rPr lang="en-US" sz="2400" dirty="0"/>
              <a:t> </a:t>
            </a:r>
            <a:r>
              <a:rPr lang="en-US" sz="1200" dirty="0"/>
              <a:t>Computer Interaction with Web Page Design</a:t>
            </a:r>
          </a:p>
        </p:txBody>
      </p:sp>
      <p:sp>
        <p:nvSpPr>
          <p:cNvPr id="32" name="Rectangle 31"/>
          <p:cNvSpPr/>
          <p:nvPr/>
        </p:nvSpPr>
        <p:spPr>
          <a:xfrm>
            <a:off x="603158" y="5103412"/>
            <a:ext cx="2267427" cy="700423"/>
          </a:xfrm>
          <a:prstGeom prst="rect">
            <a:avLst/>
          </a:prstGeom>
          <a:ln w="12700" cmpd="sng">
            <a:solidFill>
              <a:schemeClr val="tx1"/>
            </a:solidFill>
          </a:ln>
        </p:spPr>
        <p:style>
          <a:lnRef idx="2">
            <a:schemeClr val="dk1"/>
          </a:lnRef>
          <a:fillRef idx="1">
            <a:schemeClr val="lt1"/>
          </a:fillRef>
          <a:effectRef idx="0">
            <a:schemeClr val="dk1"/>
          </a:effectRef>
          <a:fontRef idx="minor">
            <a:schemeClr val="dk1"/>
          </a:fontRef>
        </p:style>
        <p:txBody>
          <a:bodyPr rtlCol="0" anchor="b"/>
          <a:lstStyle/>
          <a:p>
            <a:r>
              <a:rPr lang="en-US" sz="1200" dirty="0"/>
              <a:t>Client-side Scripting Language and Document Object Model</a:t>
            </a:r>
          </a:p>
        </p:txBody>
      </p:sp>
      <p:sp>
        <p:nvSpPr>
          <p:cNvPr id="34" name="Rectangle 33"/>
          <p:cNvSpPr/>
          <p:nvPr/>
        </p:nvSpPr>
        <p:spPr>
          <a:xfrm>
            <a:off x="603158" y="5912322"/>
            <a:ext cx="2267427" cy="668888"/>
          </a:xfrm>
          <a:prstGeom prst="rect">
            <a:avLst/>
          </a:prstGeom>
          <a:ln w="12700" cmpd="sng">
            <a:solidFill>
              <a:schemeClr val="tx1"/>
            </a:solidFill>
          </a:ln>
        </p:spPr>
        <p:style>
          <a:lnRef idx="2">
            <a:schemeClr val="dk1"/>
          </a:lnRef>
          <a:fillRef idx="1">
            <a:schemeClr val="lt1"/>
          </a:fillRef>
          <a:effectRef idx="0">
            <a:schemeClr val="dk1"/>
          </a:effectRef>
          <a:fontRef idx="minor">
            <a:schemeClr val="dk1"/>
          </a:fontRef>
        </p:style>
        <p:txBody>
          <a:bodyPr rtlCol="0" anchor="b"/>
          <a:lstStyle/>
          <a:p>
            <a:r>
              <a:rPr lang="en-US" sz="1200" dirty="0"/>
              <a:t>Server-side Scripting Language and Privilege configuration</a:t>
            </a:r>
            <a:endParaRPr lang="en-US" sz="2400" dirty="0"/>
          </a:p>
        </p:txBody>
      </p:sp>
      <p:sp>
        <p:nvSpPr>
          <p:cNvPr id="36" name="TextBox 35"/>
          <p:cNvSpPr txBox="1"/>
          <p:nvPr/>
        </p:nvSpPr>
        <p:spPr>
          <a:xfrm>
            <a:off x="603158" y="3272325"/>
            <a:ext cx="2261249" cy="292388"/>
          </a:xfrm>
          <a:prstGeom prst="rect">
            <a:avLst/>
          </a:prstGeom>
          <a:solidFill>
            <a:schemeClr val="accent3">
              <a:lumMod val="85000"/>
            </a:schemeClr>
          </a:solidFill>
          <a:ln w="38100" cmpd="sng">
            <a:solidFill>
              <a:srgbClr val="660066"/>
            </a:solidFill>
          </a:ln>
        </p:spPr>
        <p:txBody>
          <a:bodyPr wrap="square" rtlCol="0">
            <a:spAutoFit/>
          </a:bodyPr>
          <a:lstStyle/>
          <a:p>
            <a:pPr algn="ctr"/>
            <a:r>
              <a:rPr lang="en-US" sz="1300" b="1" dirty="0">
                <a:latin typeface="+mj-lt"/>
              </a:rPr>
              <a:t>Basic Web Programming</a:t>
            </a:r>
          </a:p>
        </p:txBody>
      </p:sp>
      <p:sp>
        <p:nvSpPr>
          <p:cNvPr id="37" name="TextBox 36"/>
          <p:cNvSpPr txBox="1"/>
          <p:nvPr/>
        </p:nvSpPr>
        <p:spPr>
          <a:xfrm>
            <a:off x="3475360" y="3279862"/>
            <a:ext cx="2231271" cy="307777"/>
          </a:xfrm>
          <a:prstGeom prst="rect">
            <a:avLst/>
          </a:prstGeom>
          <a:solidFill>
            <a:schemeClr val="accent1">
              <a:lumMod val="90000"/>
            </a:schemeClr>
          </a:solidFill>
          <a:ln w="38100" cmpd="sng">
            <a:solidFill>
              <a:schemeClr val="accent1">
                <a:lumMod val="50000"/>
              </a:schemeClr>
            </a:solidFill>
          </a:ln>
        </p:spPr>
        <p:txBody>
          <a:bodyPr wrap="square" rtlCol="0">
            <a:spAutoFit/>
          </a:bodyPr>
          <a:lstStyle/>
          <a:p>
            <a:pPr algn="ctr"/>
            <a:r>
              <a:rPr lang="en-US" sz="1400" b="1" dirty="0">
                <a:latin typeface="+mj-lt"/>
              </a:rPr>
              <a:t>Web Security</a:t>
            </a:r>
          </a:p>
        </p:txBody>
      </p:sp>
      <p:sp>
        <p:nvSpPr>
          <p:cNvPr id="38" name="TextBox 37"/>
          <p:cNvSpPr txBox="1"/>
          <p:nvPr/>
        </p:nvSpPr>
        <p:spPr>
          <a:xfrm>
            <a:off x="6300192" y="3272326"/>
            <a:ext cx="2461580" cy="292388"/>
          </a:xfrm>
          <a:prstGeom prst="rect">
            <a:avLst/>
          </a:prstGeom>
          <a:solidFill>
            <a:srgbClr val="20E45C"/>
          </a:solidFill>
          <a:ln w="38100" cmpd="sng">
            <a:solidFill>
              <a:srgbClr val="008000"/>
            </a:solidFill>
          </a:ln>
        </p:spPr>
        <p:txBody>
          <a:bodyPr wrap="square" rtlCol="0">
            <a:spAutoFit/>
          </a:bodyPr>
          <a:lstStyle/>
          <a:p>
            <a:pPr algn="ctr"/>
            <a:r>
              <a:rPr lang="en-US" sz="1300" b="1" dirty="0">
                <a:latin typeface="+mj-lt"/>
              </a:rPr>
              <a:t>Adv. Web Programming</a:t>
            </a:r>
          </a:p>
        </p:txBody>
      </p:sp>
      <p:sp>
        <p:nvSpPr>
          <p:cNvPr id="39" name="Rectangle 38"/>
          <p:cNvSpPr/>
          <p:nvPr/>
        </p:nvSpPr>
        <p:spPr>
          <a:xfrm>
            <a:off x="3438749" y="5912323"/>
            <a:ext cx="2267427" cy="668888"/>
          </a:xfrm>
          <a:prstGeom prst="rect">
            <a:avLst/>
          </a:prstGeom>
          <a:ln w="12700" cmpd="sng">
            <a:solidFill>
              <a:schemeClr val="tx1"/>
            </a:solidFill>
          </a:ln>
        </p:spPr>
        <p:style>
          <a:lnRef idx="2">
            <a:schemeClr val="dk1"/>
          </a:lnRef>
          <a:fillRef idx="1">
            <a:schemeClr val="lt1"/>
          </a:fillRef>
          <a:effectRef idx="0">
            <a:schemeClr val="dk1"/>
          </a:effectRef>
          <a:fontRef idx="minor">
            <a:schemeClr val="dk1"/>
          </a:fontRef>
        </p:style>
        <p:txBody>
          <a:bodyPr rtlCol="0" anchor="b"/>
          <a:lstStyle/>
          <a:p>
            <a:r>
              <a:rPr lang="en-US" sz="1200" dirty="0">
                <a:solidFill>
                  <a:schemeClr val="tx1"/>
                </a:solidFill>
              </a:rPr>
              <a:t>Encryption and Authentication</a:t>
            </a:r>
          </a:p>
        </p:txBody>
      </p:sp>
    </p:spTree>
    <p:extLst>
      <p:ext uri="{BB962C8B-B14F-4D97-AF65-F5344CB8AC3E}">
        <p14:creationId xmlns:p14="http://schemas.microsoft.com/office/powerpoint/2010/main" val="131076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5"/>
                                        </p:tgtEl>
                                        <p:attrNameLst>
                                          <p:attrName>fillcolor</p:attrName>
                                        </p:attrNameLst>
                                      </p:cBhvr>
                                      <p:to>
                                        <a:schemeClr val="accent2"/>
                                      </p:to>
                                    </p:animClr>
                                    <p:set>
                                      <p:cBhvr>
                                        <p:cTn id="7" dur="2000" fill="hold"/>
                                        <p:tgtEl>
                                          <p:spTgt spid="5"/>
                                        </p:tgtEl>
                                        <p:attrNameLst>
                                          <p:attrName>fill.type</p:attrName>
                                        </p:attrNameLst>
                                      </p:cBhvr>
                                      <p:to>
                                        <p:strVal val="solid"/>
                                      </p:to>
                                    </p:set>
                                    <p:set>
                                      <p:cBhvr>
                                        <p:cTn id="8" dur="2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7"/>
                                        </p:tgtEl>
                                        <p:attrNameLst>
                                          <p:attrName>fillcolor</p:attrName>
                                        </p:attrNameLst>
                                      </p:cBhvr>
                                      <p:to>
                                        <a:schemeClr val="accent2"/>
                                      </p:to>
                                    </p:animClr>
                                    <p:set>
                                      <p:cBhvr>
                                        <p:cTn id="13" dur="2000" fill="hold"/>
                                        <p:tgtEl>
                                          <p:spTgt spid="7"/>
                                        </p:tgtEl>
                                        <p:attrNameLst>
                                          <p:attrName>fill.type</p:attrName>
                                        </p:attrNameLst>
                                      </p:cBhvr>
                                      <p:to>
                                        <p:strVal val="solid"/>
                                      </p:to>
                                    </p:set>
                                    <p:set>
                                      <p:cBhvr>
                                        <p:cTn id="14" dur="2000" fill="hold"/>
                                        <p:tgtEl>
                                          <p:spTgt spid="7"/>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2000" fill="hold"/>
                                        <p:tgtEl>
                                          <p:spTgt spid="6"/>
                                        </p:tgtEl>
                                        <p:attrNameLst>
                                          <p:attrName>fillcolor</p:attrName>
                                        </p:attrNameLst>
                                      </p:cBhvr>
                                      <p:to>
                                        <a:schemeClr val="accent2"/>
                                      </p:to>
                                    </p:animClr>
                                    <p:set>
                                      <p:cBhvr>
                                        <p:cTn id="19" dur="2000" fill="hold"/>
                                        <p:tgtEl>
                                          <p:spTgt spid="6"/>
                                        </p:tgtEl>
                                        <p:attrNameLst>
                                          <p:attrName>fill.type</p:attrName>
                                        </p:attrNameLst>
                                      </p:cBhvr>
                                      <p:to>
                                        <p:strVal val="solid"/>
                                      </p:to>
                                    </p:set>
                                    <p:set>
                                      <p:cBhvr>
                                        <p:cTn id="20" dur="2000" fill="hold"/>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history of HTML</a:t>
            </a:r>
          </a:p>
        </p:txBody>
      </p:sp>
      <p:graphicFrame>
        <p:nvGraphicFramePr>
          <p:cNvPr id="4" name="Content Placeholder 3"/>
          <p:cNvGraphicFramePr>
            <a:graphicFrameLocks noGrp="1"/>
          </p:cNvGraphicFramePr>
          <p:nvPr>
            <p:ph idx="1"/>
            <p:extLst/>
          </p:nvPr>
        </p:nvGraphicFramePr>
        <p:xfrm>
          <a:off x="1354667" y="2614454"/>
          <a:ext cx="5221112" cy="3813978"/>
        </p:xfrm>
        <a:graphic>
          <a:graphicData uri="http://schemas.openxmlformats.org/drawingml/2006/table">
            <a:tbl>
              <a:tblPr firstRow="1" bandRow="1">
                <a:tableStyleId>{5A111915-BE36-4E01-A7E5-04B1672EAD32}</a:tableStyleId>
              </a:tblPr>
              <a:tblGrid>
                <a:gridCol w="1820334">
                  <a:extLst>
                    <a:ext uri="{9D8B030D-6E8A-4147-A177-3AD203B41FA5}">
                      <a16:colId xmlns:a16="http://schemas.microsoft.com/office/drawing/2014/main" val="20000"/>
                    </a:ext>
                  </a:extLst>
                </a:gridCol>
                <a:gridCol w="3400778">
                  <a:extLst>
                    <a:ext uri="{9D8B030D-6E8A-4147-A177-3AD203B41FA5}">
                      <a16:colId xmlns:a16="http://schemas.microsoft.com/office/drawing/2014/main" val="20001"/>
                    </a:ext>
                  </a:extLst>
                </a:gridCol>
              </a:tblGrid>
              <a:tr h="528983">
                <a:tc>
                  <a:txBody>
                    <a:bodyPr/>
                    <a:lstStyle/>
                    <a:p>
                      <a:pPr algn="ctr"/>
                      <a:r>
                        <a:rPr lang="en-US" sz="2000" dirty="0"/>
                        <a:t>Year</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AU" sz="2000" dirty="0"/>
                        <a:t>Version</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528983">
                <a:tc>
                  <a:txBody>
                    <a:bodyPr/>
                    <a:lstStyle/>
                    <a:p>
                      <a:pPr algn="ctr"/>
                      <a:r>
                        <a:rPr lang="en-US" sz="2000" dirty="0"/>
                        <a:t>1991</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HTML</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528983">
                <a:tc>
                  <a:txBody>
                    <a:bodyPr/>
                    <a:lstStyle/>
                    <a:p>
                      <a:pPr algn="ctr"/>
                      <a:r>
                        <a:rPr lang="en-US" sz="2000" dirty="0"/>
                        <a:t>1994</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HTML</a:t>
                      </a:r>
                      <a:r>
                        <a:rPr lang="en-US" sz="2000" baseline="0" dirty="0"/>
                        <a:t>2</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528983">
                <a:tc>
                  <a:txBody>
                    <a:bodyPr/>
                    <a:lstStyle/>
                    <a:p>
                      <a:pPr algn="ctr"/>
                      <a:r>
                        <a:rPr lang="en-US" sz="2000" dirty="0"/>
                        <a:t>1997</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HTML</a:t>
                      </a:r>
                      <a:r>
                        <a:rPr lang="en-US" sz="2000" baseline="0" dirty="0"/>
                        <a:t>3, </a:t>
                      </a:r>
                      <a:r>
                        <a:rPr lang="en-US" sz="2000" b="0" dirty="0"/>
                        <a:t>HTML4</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528983">
                <a:tc>
                  <a:txBody>
                    <a:bodyPr/>
                    <a:lstStyle/>
                    <a:p>
                      <a:pPr algn="ctr"/>
                      <a:r>
                        <a:rPr lang="en-US" altLang="ko-KR" sz="2000" dirty="0"/>
                        <a:t>2000</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b="0" dirty="0"/>
                        <a:t>XHTML1</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528983">
                <a:tc>
                  <a:txBody>
                    <a:bodyPr/>
                    <a:lstStyle/>
                    <a:p>
                      <a:pPr algn="ctr"/>
                      <a:r>
                        <a:rPr lang="en-US" sz="2000" dirty="0"/>
                        <a:t>2009</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b="1" dirty="0"/>
                        <a:t>HTML5</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528983">
                <a:tc>
                  <a:txBody>
                    <a:bodyPr/>
                    <a:lstStyle/>
                    <a:p>
                      <a:pPr algn="ctr"/>
                      <a:r>
                        <a:rPr lang="en-US" sz="2000" dirty="0"/>
                        <a:t>2016</a:t>
                      </a:r>
                      <a:endParaRPr lang="en-US" sz="20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b="1" dirty="0"/>
                        <a:t>HTML5.1*</a:t>
                      </a:r>
                      <a:r>
                        <a:rPr lang="en-US" sz="1600" b="0" dirty="0"/>
                        <a:t> (standard as of Nov 2016)</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5FD889E0-CAB2-4699-909D-B9A88D47ACBE}" type="slidenum">
              <a:rPr lang="en-US" smtClean="0"/>
              <a:t>20</a:t>
            </a:fld>
            <a:endParaRPr lang="en-US"/>
          </a:p>
        </p:txBody>
      </p:sp>
      <p:sp>
        <p:nvSpPr>
          <p:cNvPr id="3" name="TextBox 2"/>
          <p:cNvSpPr txBox="1"/>
          <p:nvPr/>
        </p:nvSpPr>
        <p:spPr>
          <a:xfrm>
            <a:off x="493889" y="2069532"/>
            <a:ext cx="7634111" cy="461665"/>
          </a:xfrm>
          <a:prstGeom prst="rect">
            <a:avLst/>
          </a:prstGeom>
          <a:noFill/>
        </p:spPr>
        <p:txBody>
          <a:bodyPr wrap="square" rtlCol="0">
            <a:spAutoFit/>
          </a:bodyPr>
          <a:lstStyle/>
          <a:p>
            <a:pPr marL="342900" indent="-342900">
              <a:buFont typeface="Arial"/>
              <a:buChar char="•"/>
            </a:pPr>
            <a:r>
              <a:rPr lang="en-US" sz="2400" b="1" dirty="0"/>
              <a:t>HTML versions Timeline</a:t>
            </a:r>
          </a:p>
        </p:txBody>
      </p:sp>
    </p:spTree>
    <p:extLst>
      <p:ext uri="{BB962C8B-B14F-4D97-AF65-F5344CB8AC3E}">
        <p14:creationId xmlns:p14="http://schemas.microsoft.com/office/powerpoint/2010/main" val="1668832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Components of a Dynamic Web page (2)</a:t>
            </a:r>
          </a:p>
        </p:txBody>
      </p:sp>
      <p:sp>
        <p:nvSpPr>
          <p:cNvPr id="3" name="Content Placeholder 2"/>
          <p:cNvSpPr>
            <a:spLocks noGrp="1"/>
          </p:cNvSpPr>
          <p:nvPr>
            <p:ph idx="1"/>
          </p:nvPr>
        </p:nvSpPr>
        <p:spPr/>
        <p:txBody>
          <a:bodyPr/>
          <a:lstStyle/>
          <a:p>
            <a:r>
              <a:rPr lang="en-US" dirty="0"/>
              <a:t>There are 3 key components of web page, when writing pages, these components should be kept as separate as possible</a:t>
            </a:r>
          </a:p>
          <a:p>
            <a:pPr marL="917575" lvl="1">
              <a:buFont typeface="+mj-lt"/>
              <a:buAutoNum type="arabicPeriod"/>
            </a:pPr>
            <a:r>
              <a:rPr lang="en-US" dirty="0">
                <a:solidFill>
                  <a:schemeClr val="tx1"/>
                </a:solidFill>
              </a:rPr>
              <a:t>The semantic structure of the web page</a:t>
            </a:r>
          </a:p>
          <a:p>
            <a:pPr marL="917575" lvl="1">
              <a:buFont typeface="+mj-lt"/>
              <a:buAutoNum type="arabicPeriod"/>
            </a:pPr>
            <a:r>
              <a:rPr lang="en-US" b="1" dirty="0">
                <a:solidFill>
                  <a:schemeClr val="accent4"/>
                </a:solidFill>
              </a:rPr>
              <a:t>The appearance of the web page</a:t>
            </a:r>
          </a:p>
          <a:p>
            <a:pPr marL="917575" lvl="1">
              <a:buFont typeface="+mj-lt"/>
              <a:buAutoNum type="arabicPeriod"/>
            </a:pPr>
            <a:r>
              <a:rPr lang="en-US" dirty="0"/>
              <a:t>The behaviour of the web page</a:t>
            </a:r>
          </a:p>
        </p:txBody>
      </p:sp>
      <p:sp>
        <p:nvSpPr>
          <p:cNvPr id="4" name="Slide Number Placeholder 3"/>
          <p:cNvSpPr>
            <a:spLocks noGrp="1"/>
          </p:cNvSpPr>
          <p:nvPr>
            <p:ph type="sldNum" sz="quarter" idx="12"/>
          </p:nvPr>
        </p:nvSpPr>
        <p:spPr/>
        <p:txBody>
          <a:bodyPr/>
          <a:lstStyle/>
          <a:p>
            <a:fld id="{5FD889E0-CAB2-4699-909D-B9A88D47ACBE}" type="slidenum">
              <a:rPr lang="en-US" smtClean="0"/>
              <a:t>21</a:t>
            </a:fld>
            <a:endParaRPr lang="en-US"/>
          </a:p>
        </p:txBody>
      </p:sp>
    </p:spTree>
    <p:extLst>
      <p:ext uri="{BB962C8B-B14F-4D97-AF65-F5344CB8AC3E}">
        <p14:creationId xmlns:p14="http://schemas.microsoft.com/office/powerpoint/2010/main" val="1946068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Appearance of the web page</a:t>
            </a:r>
          </a:p>
        </p:txBody>
      </p:sp>
      <p:sp>
        <p:nvSpPr>
          <p:cNvPr id="3" name="Content Placeholder 2"/>
          <p:cNvSpPr>
            <a:spLocks noGrp="1"/>
          </p:cNvSpPr>
          <p:nvPr>
            <p:ph idx="1"/>
          </p:nvPr>
        </p:nvSpPr>
        <p:spPr>
          <a:xfrm>
            <a:off x="284163" y="2121605"/>
            <a:ext cx="8574087" cy="935913"/>
          </a:xfrm>
        </p:spPr>
        <p:txBody>
          <a:bodyPr>
            <a:normAutofit/>
          </a:bodyPr>
          <a:lstStyle/>
          <a:p>
            <a:pPr marL="457200" lvl="1">
              <a:spcBef>
                <a:spcPts val="2000"/>
              </a:spcBef>
              <a:buClr>
                <a:schemeClr val="bg1">
                  <a:lumMod val="65000"/>
                </a:schemeClr>
              </a:buClr>
              <a:buFont typeface="+mj-lt"/>
              <a:buAutoNum type="arabicPeriod" startAt="2"/>
            </a:pPr>
            <a:r>
              <a:rPr lang="en-US" dirty="0"/>
              <a:t>The Appearance of the web page</a:t>
            </a:r>
          </a:p>
          <a:p>
            <a:pPr marL="803275" lvl="2">
              <a:spcBef>
                <a:spcPts val="2000"/>
              </a:spcBef>
            </a:pPr>
            <a:r>
              <a:rPr lang="en-AU" dirty="0"/>
              <a:t>Mostly implemented in CSS (Cascading Style Sheets) – </a:t>
            </a:r>
            <a:r>
              <a:rPr lang="en-AU" sz="1900" b="1" dirty="0"/>
              <a:t>External style as below</a:t>
            </a:r>
            <a:endParaRPr lang="en-US" b="1" dirty="0"/>
          </a:p>
          <a:p>
            <a:pPr marL="803275" lvl="3" indent="0">
              <a:spcBef>
                <a:spcPts val="2000"/>
              </a:spcBef>
              <a:buNone/>
            </a:pPr>
            <a:endParaRPr lang="en-US" dirty="0"/>
          </a:p>
        </p:txBody>
      </p:sp>
      <p:sp>
        <p:nvSpPr>
          <p:cNvPr id="4" name="Slide Number Placeholder 3"/>
          <p:cNvSpPr>
            <a:spLocks noGrp="1"/>
          </p:cNvSpPr>
          <p:nvPr>
            <p:ph type="sldNum" sz="quarter" idx="12"/>
          </p:nvPr>
        </p:nvSpPr>
        <p:spPr/>
        <p:txBody>
          <a:bodyPr/>
          <a:lstStyle/>
          <a:p>
            <a:fld id="{5FD889E0-CAB2-4699-909D-B9A88D47ACBE}" type="slidenum">
              <a:rPr lang="en-US" smtClean="0"/>
              <a:t>22</a:t>
            </a:fld>
            <a:endParaRPr lang="en-US"/>
          </a:p>
        </p:txBody>
      </p:sp>
      <p:sp>
        <p:nvSpPr>
          <p:cNvPr id="22" name="TextBox 21"/>
          <p:cNvSpPr txBox="1"/>
          <p:nvPr/>
        </p:nvSpPr>
        <p:spPr>
          <a:xfrm>
            <a:off x="5703057" y="6476549"/>
            <a:ext cx="3445660" cy="307777"/>
          </a:xfrm>
          <a:prstGeom prst="rect">
            <a:avLst/>
          </a:prstGeom>
          <a:noFill/>
        </p:spPr>
        <p:txBody>
          <a:bodyPr wrap="square" rtlCol="0">
            <a:spAutoFit/>
          </a:bodyPr>
          <a:lstStyle/>
          <a:p>
            <a:r>
              <a:rPr lang="en-US" sz="1400" b="1" dirty="0"/>
              <a:t>Output of “</a:t>
            </a:r>
            <a:r>
              <a:rPr lang="en-US" sz="1400" b="1" dirty="0" err="1"/>
              <a:t>index.html</a:t>
            </a:r>
            <a:r>
              <a:rPr lang="en-US" sz="1400" b="1" dirty="0"/>
              <a:t>” in Chrome</a:t>
            </a:r>
          </a:p>
        </p:txBody>
      </p:sp>
      <p:pic>
        <p:nvPicPr>
          <p:cNvPr id="25" name="Picture 24"/>
          <p:cNvPicPr>
            <a:picLocks noChangeAspect="1"/>
          </p:cNvPicPr>
          <p:nvPr/>
        </p:nvPicPr>
        <p:blipFill>
          <a:blip r:embed="rId3"/>
          <a:stretch>
            <a:fillRect/>
          </a:stretch>
        </p:blipFill>
        <p:spPr>
          <a:xfrm>
            <a:off x="5953239" y="3331438"/>
            <a:ext cx="3060233" cy="3124029"/>
          </a:xfrm>
          <a:prstGeom prst="rect">
            <a:avLst/>
          </a:prstGeom>
          <a:ln w="12700" cap="sq" cmpd="sng">
            <a:solidFill>
              <a:srgbClr val="000000"/>
            </a:solidFill>
            <a:prstDash val="solid"/>
            <a:miter lim="800000"/>
          </a:ln>
          <a:effectLst>
            <a:outerShdw blurRad="50800" dist="38100" dir="2700000" algn="tl" rotWithShape="0">
              <a:srgbClr val="000000">
                <a:alpha val="43000"/>
              </a:srgbClr>
            </a:outerShdw>
          </a:effectLst>
        </p:spPr>
      </p:pic>
      <p:sp>
        <p:nvSpPr>
          <p:cNvPr id="26" name="Rectangle 25"/>
          <p:cNvSpPr/>
          <p:nvPr/>
        </p:nvSpPr>
        <p:spPr>
          <a:xfrm>
            <a:off x="137177" y="3057517"/>
            <a:ext cx="3018132" cy="35115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p>
        </p:txBody>
      </p:sp>
      <p:sp>
        <p:nvSpPr>
          <p:cNvPr id="27" name="TextBox 26"/>
          <p:cNvSpPr txBox="1"/>
          <p:nvPr/>
        </p:nvSpPr>
        <p:spPr>
          <a:xfrm>
            <a:off x="137176" y="3057518"/>
            <a:ext cx="999505" cy="276999"/>
          </a:xfrm>
          <a:prstGeom prst="rect">
            <a:avLst/>
          </a:prstGeom>
          <a:noFill/>
        </p:spPr>
        <p:txBody>
          <a:bodyPr wrap="square" rtlCol="0">
            <a:spAutoFit/>
          </a:bodyPr>
          <a:lstStyle/>
          <a:p>
            <a:r>
              <a:rPr lang="en-US" sz="1200" dirty="0"/>
              <a:t>&lt;html&gt;</a:t>
            </a:r>
          </a:p>
        </p:txBody>
      </p:sp>
      <p:sp>
        <p:nvSpPr>
          <p:cNvPr id="28" name="Rectangle 27"/>
          <p:cNvSpPr/>
          <p:nvPr/>
        </p:nvSpPr>
        <p:spPr>
          <a:xfrm>
            <a:off x="291445" y="4106483"/>
            <a:ext cx="2772057" cy="21664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p>
        </p:txBody>
      </p:sp>
      <p:sp>
        <p:nvSpPr>
          <p:cNvPr id="29" name="TextBox 28"/>
          <p:cNvSpPr txBox="1"/>
          <p:nvPr/>
        </p:nvSpPr>
        <p:spPr>
          <a:xfrm>
            <a:off x="133248" y="6240840"/>
            <a:ext cx="999505" cy="276999"/>
          </a:xfrm>
          <a:prstGeom prst="rect">
            <a:avLst/>
          </a:prstGeom>
          <a:noFill/>
        </p:spPr>
        <p:txBody>
          <a:bodyPr wrap="square" rtlCol="0">
            <a:spAutoFit/>
          </a:bodyPr>
          <a:lstStyle/>
          <a:p>
            <a:r>
              <a:rPr lang="en-US" sz="1200" dirty="0"/>
              <a:t>&lt;/html&gt;</a:t>
            </a:r>
          </a:p>
        </p:txBody>
      </p:sp>
      <p:sp>
        <p:nvSpPr>
          <p:cNvPr id="30" name="TextBox 29"/>
          <p:cNvSpPr txBox="1"/>
          <p:nvPr/>
        </p:nvSpPr>
        <p:spPr>
          <a:xfrm>
            <a:off x="291444" y="4106484"/>
            <a:ext cx="741701" cy="261610"/>
          </a:xfrm>
          <a:prstGeom prst="rect">
            <a:avLst/>
          </a:prstGeom>
          <a:noFill/>
        </p:spPr>
        <p:txBody>
          <a:bodyPr wrap="square" rtlCol="0">
            <a:spAutoFit/>
          </a:bodyPr>
          <a:lstStyle/>
          <a:p>
            <a:r>
              <a:rPr lang="en-US" sz="1100" dirty="0"/>
              <a:t>&lt;body&gt;</a:t>
            </a:r>
          </a:p>
        </p:txBody>
      </p:sp>
      <p:sp>
        <p:nvSpPr>
          <p:cNvPr id="31" name="Rectangle 30"/>
          <p:cNvSpPr/>
          <p:nvPr/>
        </p:nvSpPr>
        <p:spPr>
          <a:xfrm>
            <a:off x="530178" y="4693469"/>
            <a:ext cx="2172402" cy="3047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p>
        </p:txBody>
      </p:sp>
      <p:sp>
        <p:nvSpPr>
          <p:cNvPr id="32" name="TextBox 31"/>
          <p:cNvSpPr txBox="1"/>
          <p:nvPr/>
        </p:nvSpPr>
        <p:spPr>
          <a:xfrm>
            <a:off x="280595" y="5995906"/>
            <a:ext cx="1027505" cy="276999"/>
          </a:xfrm>
          <a:prstGeom prst="rect">
            <a:avLst/>
          </a:prstGeom>
          <a:noFill/>
        </p:spPr>
        <p:txBody>
          <a:bodyPr wrap="square" rtlCol="0">
            <a:spAutoFit/>
          </a:bodyPr>
          <a:lstStyle/>
          <a:p>
            <a:r>
              <a:rPr lang="en-US" sz="1100" dirty="0"/>
              <a:t>&lt;/body</a:t>
            </a:r>
            <a:r>
              <a:rPr lang="en-US" sz="1200" dirty="0"/>
              <a:t>&gt;</a:t>
            </a:r>
          </a:p>
        </p:txBody>
      </p:sp>
      <p:sp>
        <p:nvSpPr>
          <p:cNvPr id="33" name="TextBox 32"/>
          <p:cNvSpPr txBox="1"/>
          <p:nvPr/>
        </p:nvSpPr>
        <p:spPr>
          <a:xfrm>
            <a:off x="520069" y="4680795"/>
            <a:ext cx="2367069" cy="261610"/>
          </a:xfrm>
          <a:prstGeom prst="rect">
            <a:avLst/>
          </a:prstGeom>
          <a:noFill/>
        </p:spPr>
        <p:txBody>
          <a:bodyPr wrap="square" rtlCol="0">
            <a:spAutoFit/>
          </a:bodyPr>
          <a:lstStyle/>
          <a:p>
            <a:r>
              <a:rPr lang="en-US" sz="1100" dirty="0"/>
              <a:t>&lt;h1&gt; KIT202 Secure Web &lt;/h1&gt; </a:t>
            </a:r>
          </a:p>
        </p:txBody>
      </p:sp>
      <p:sp>
        <p:nvSpPr>
          <p:cNvPr id="34" name="Rectangle 33"/>
          <p:cNvSpPr/>
          <p:nvPr/>
        </p:nvSpPr>
        <p:spPr>
          <a:xfrm>
            <a:off x="570869" y="5588102"/>
            <a:ext cx="2316269" cy="2781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p>
        </p:txBody>
      </p:sp>
      <p:sp>
        <p:nvSpPr>
          <p:cNvPr id="35" name="TextBox 34"/>
          <p:cNvSpPr txBox="1"/>
          <p:nvPr/>
        </p:nvSpPr>
        <p:spPr>
          <a:xfrm>
            <a:off x="536664" y="5589240"/>
            <a:ext cx="2296616" cy="261610"/>
          </a:xfrm>
          <a:prstGeom prst="rect">
            <a:avLst/>
          </a:prstGeom>
          <a:noFill/>
        </p:spPr>
        <p:txBody>
          <a:bodyPr wrap="square" rtlCol="0">
            <a:spAutoFit/>
          </a:bodyPr>
          <a:lstStyle/>
          <a:p>
            <a:r>
              <a:rPr lang="en-US" sz="1100" dirty="0"/>
              <a:t>&lt;p&gt; </a:t>
            </a:r>
            <a:r>
              <a:rPr lang="en-AU" sz="1100" dirty="0"/>
              <a:t>This unit is awesome!!</a:t>
            </a:r>
            <a:r>
              <a:rPr lang="en-AU" sz="1100" dirty="0">
                <a:sym typeface="Wingdings"/>
              </a:rPr>
              <a:t> </a:t>
            </a:r>
            <a:r>
              <a:rPr lang="en-US" sz="1100" dirty="0"/>
              <a:t>&lt;/p&gt; </a:t>
            </a:r>
          </a:p>
        </p:txBody>
      </p:sp>
      <p:sp>
        <p:nvSpPr>
          <p:cNvPr id="36" name="Rectangle 35"/>
          <p:cNvSpPr/>
          <p:nvPr/>
        </p:nvSpPr>
        <p:spPr>
          <a:xfrm>
            <a:off x="473163" y="4403795"/>
            <a:ext cx="2464775" cy="81873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p>
        </p:txBody>
      </p:sp>
      <p:sp>
        <p:nvSpPr>
          <p:cNvPr id="37" name="Rectangle 36"/>
          <p:cNvSpPr/>
          <p:nvPr/>
        </p:nvSpPr>
        <p:spPr>
          <a:xfrm>
            <a:off x="473163" y="5311103"/>
            <a:ext cx="2464775" cy="74274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p>
        </p:txBody>
      </p:sp>
      <p:sp>
        <p:nvSpPr>
          <p:cNvPr id="38" name="TextBox 37"/>
          <p:cNvSpPr txBox="1"/>
          <p:nvPr/>
        </p:nvSpPr>
        <p:spPr>
          <a:xfrm>
            <a:off x="473163" y="4403796"/>
            <a:ext cx="1635037" cy="261610"/>
          </a:xfrm>
          <a:prstGeom prst="rect">
            <a:avLst/>
          </a:prstGeom>
          <a:noFill/>
        </p:spPr>
        <p:txBody>
          <a:bodyPr wrap="square" rtlCol="0">
            <a:spAutoFit/>
          </a:bodyPr>
          <a:lstStyle/>
          <a:p>
            <a:r>
              <a:rPr lang="en-US" sz="1100" dirty="0"/>
              <a:t>&lt;div id=“header”&gt;</a:t>
            </a:r>
          </a:p>
        </p:txBody>
      </p:sp>
      <p:sp>
        <p:nvSpPr>
          <p:cNvPr id="39" name="TextBox 38"/>
          <p:cNvSpPr txBox="1"/>
          <p:nvPr/>
        </p:nvSpPr>
        <p:spPr>
          <a:xfrm>
            <a:off x="473164" y="4945528"/>
            <a:ext cx="659589" cy="261610"/>
          </a:xfrm>
          <a:prstGeom prst="rect">
            <a:avLst/>
          </a:prstGeom>
          <a:noFill/>
        </p:spPr>
        <p:txBody>
          <a:bodyPr wrap="square" rtlCol="0">
            <a:spAutoFit/>
          </a:bodyPr>
          <a:lstStyle/>
          <a:p>
            <a:r>
              <a:rPr lang="en-US" sz="1100" dirty="0"/>
              <a:t>&lt;/div&gt;</a:t>
            </a:r>
          </a:p>
        </p:txBody>
      </p:sp>
      <p:sp>
        <p:nvSpPr>
          <p:cNvPr id="40" name="TextBox 39"/>
          <p:cNvSpPr txBox="1"/>
          <p:nvPr/>
        </p:nvSpPr>
        <p:spPr>
          <a:xfrm>
            <a:off x="435834" y="5311103"/>
            <a:ext cx="2266746" cy="261610"/>
          </a:xfrm>
          <a:prstGeom prst="rect">
            <a:avLst/>
          </a:prstGeom>
          <a:noFill/>
        </p:spPr>
        <p:txBody>
          <a:bodyPr wrap="square" rtlCol="0">
            <a:spAutoFit/>
          </a:bodyPr>
          <a:lstStyle/>
          <a:p>
            <a:r>
              <a:rPr lang="en-US" sz="1100" dirty="0"/>
              <a:t>&lt;div id=“main content”&gt;</a:t>
            </a:r>
          </a:p>
        </p:txBody>
      </p:sp>
      <p:sp>
        <p:nvSpPr>
          <p:cNvPr id="41" name="TextBox 40"/>
          <p:cNvSpPr txBox="1"/>
          <p:nvPr/>
        </p:nvSpPr>
        <p:spPr>
          <a:xfrm>
            <a:off x="435834" y="5776846"/>
            <a:ext cx="696919" cy="261610"/>
          </a:xfrm>
          <a:prstGeom prst="rect">
            <a:avLst/>
          </a:prstGeom>
          <a:noFill/>
        </p:spPr>
        <p:txBody>
          <a:bodyPr wrap="square" rtlCol="0">
            <a:spAutoFit/>
          </a:bodyPr>
          <a:lstStyle/>
          <a:p>
            <a:r>
              <a:rPr lang="en-US" sz="1100" dirty="0"/>
              <a:t>&lt;/div&gt;</a:t>
            </a:r>
          </a:p>
        </p:txBody>
      </p:sp>
      <p:sp>
        <p:nvSpPr>
          <p:cNvPr id="42" name="TextBox 41"/>
          <p:cNvSpPr txBox="1"/>
          <p:nvPr/>
        </p:nvSpPr>
        <p:spPr>
          <a:xfrm>
            <a:off x="823093" y="6544367"/>
            <a:ext cx="1681520" cy="307777"/>
          </a:xfrm>
          <a:prstGeom prst="rect">
            <a:avLst/>
          </a:prstGeom>
          <a:noFill/>
        </p:spPr>
        <p:txBody>
          <a:bodyPr wrap="square" rtlCol="0">
            <a:spAutoFit/>
          </a:bodyPr>
          <a:lstStyle/>
          <a:p>
            <a:r>
              <a:rPr lang="en-US" sz="1400" b="1" dirty="0"/>
              <a:t>File : </a:t>
            </a:r>
            <a:r>
              <a:rPr lang="en-US" sz="1400" b="1" dirty="0" err="1"/>
              <a:t>index.html</a:t>
            </a:r>
            <a:endParaRPr lang="en-US" sz="1400" b="1" dirty="0"/>
          </a:p>
        </p:txBody>
      </p:sp>
      <p:sp>
        <p:nvSpPr>
          <p:cNvPr id="43" name="Right Arrow 42"/>
          <p:cNvSpPr/>
          <p:nvPr/>
        </p:nvSpPr>
        <p:spPr>
          <a:xfrm>
            <a:off x="5287448" y="4464367"/>
            <a:ext cx="658496" cy="432855"/>
          </a:xfrm>
          <a:prstGeom prst="rightArrow">
            <a:avLst>
              <a:gd name="adj1" fmla="val 33701"/>
              <a:gd name="adj2" fmla="val 5000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5" name="TextBox 44"/>
          <p:cNvSpPr txBox="1"/>
          <p:nvPr/>
        </p:nvSpPr>
        <p:spPr>
          <a:xfrm>
            <a:off x="3155309" y="4244984"/>
            <a:ext cx="482114" cy="769441"/>
          </a:xfrm>
          <a:prstGeom prst="rect">
            <a:avLst/>
          </a:prstGeom>
          <a:noFill/>
        </p:spPr>
        <p:txBody>
          <a:bodyPr wrap="square" rtlCol="0">
            <a:spAutoFit/>
          </a:bodyPr>
          <a:lstStyle/>
          <a:p>
            <a:r>
              <a:rPr lang="en-US" sz="4400" b="1" dirty="0"/>
              <a:t>+</a:t>
            </a:r>
          </a:p>
        </p:txBody>
      </p:sp>
      <p:sp>
        <p:nvSpPr>
          <p:cNvPr id="46" name="Rectangle 45"/>
          <p:cNvSpPr/>
          <p:nvPr/>
        </p:nvSpPr>
        <p:spPr>
          <a:xfrm>
            <a:off x="280595" y="3343599"/>
            <a:ext cx="2772057" cy="5639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p>
        </p:txBody>
      </p:sp>
      <p:sp>
        <p:nvSpPr>
          <p:cNvPr id="44" name="TextBox 43"/>
          <p:cNvSpPr txBox="1"/>
          <p:nvPr/>
        </p:nvSpPr>
        <p:spPr>
          <a:xfrm>
            <a:off x="3701629" y="5335748"/>
            <a:ext cx="1681520" cy="338554"/>
          </a:xfrm>
          <a:prstGeom prst="rect">
            <a:avLst/>
          </a:prstGeom>
          <a:noFill/>
        </p:spPr>
        <p:txBody>
          <a:bodyPr wrap="square" rtlCol="0">
            <a:spAutoFit/>
          </a:bodyPr>
          <a:lstStyle/>
          <a:p>
            <a:r>
              <a:rPr lang="en-US" sz="1600" b="1" dirty="0"/>
              <a:t>File : </a:t>
            </a:r>
            <a:r>
              <a:rPr lang="en-US" sz="1600" b="1" dirty="0" err="1"/>
              <a:t>style.css</a:t>
            </a:r>
            <a:endParaRPr lang="en-US" sz="1600" b="1" dirty="0"/>
          </a:p>
        </p:txBody>
      </p:sp>
      <p:sp>
        <p:nvSpPr>
          <p:cNvPr id="49" name="TextBox 48"/>
          <p:cNvSpPr txBox="1"/>
          <p:nvPr/>
        </p:nvSpPr>
        <p:spPr>
          <a:xfrm>
            <a:off x="291445" y="3296417"/>
            <a:ext cx="741701" cy="261610"/>
          </a:xfrm>
          <a:prstGeom prst="rect">
            <a:avLst/>
          </a:prstGeom>
          <a:noFill/>
        </p:spPr>
        <p:txBody>
          <a:bodyPr wrap="square" rtlCol="0">
            <a:spAutoFit/>
          </a:bodyPr>
          <a:lstStyle/>
          <a:p>
            <a:r>
              <a:rPr lang="en-US" sz="1100" dirty="0"/>
              <a:t>&lt;head&gt;</a:t>
            </a:r>
          </a:p>
        </p:txBody>
      </p:sp>
      <p:sp>
        <p:nvSpPr>
          <p:cNvPr id="50" name="TextBox 49"/>
          <p:cNvSpPr txBox="1"/>
          <p:nvPr/>
        </p:nvSpPr>
        <p:spPr>
          <a:xfrm>
            <a:off x="280595" y="3630507"/>
            <a:ext cx="1167205" cy="276999"/>
          </a:xfrm>
          <a:prstGeom prst="rect">
            <a:avLst/>
          </a:prstGeom>
          <a:noFill/>
        </p:spPr>
        <p:txBody>
          <a:bodyPr wrap="square" rtlCol="0">
            <a:spAutoFit/>
          </a:bodyPr>
          <a:lstStyle/>
          <a:p>
            <a:r>
              <a:rPr lang="en-US" sz="1200" dirty="0"/>
              <a:t>&lt;/</a:t>
            </a:r>
            <a:r>
              <a:rPr lang="en-US" sz="1100" dirty="0"/>
              <a:t>head&gt;</a:t>
            </a:r>
          </a:p>
        </p:txBody>
      </p:sp>
      <p:sp>
        <p:nvSpPr>
          <p:cNvPr id="52" name="TextBox 51"/>
          <p:cNvSpPr txBox="1"/>
          <p:nvPr/>
        </p:nvSpPr>
        <p:spPr>
          <a:xfrm>
            <a:off x="362076" y="3459116"/>
            <a:ext cx="2914524" cy="276999"/>
          </a:xfrm>
          <a:prstGeom prst="rect">
            <a:avLst/>
          </a:prstGeom>
          <a:noFill/>
        </p:spPr>
        <p:txBody>
          <a:bodyPr wrap="square" rtlCol="0">
            <a:spAutoFit/>
          </a:bodyPr>
          <a:lstStyle/>
          <a:p>
            <a:r>
              <a:rPr lang="en-US" sz="1200" dirty="0"/>
              <a:t>&lt;</a:t>
            </a:r>
            <a:r>
              <a:rPr lang="en-US" sz="1100" dirty="0"/>
              <a:t>link </a:t>
            </a:r>
            <a:r>
              <a:rPr lang="en-US" sz="1100" dirty="0" err="1"/>
              <a:t>rel</a:t>
            </a:r>
            <a:r>
              <a:rPr lang="en-US" sz="1100" dirty="0"/>
              <a:t>=“</a:t>
            </a:r>
            <a:r>
              <a:rPr lang="en-US" sz="1100" dirty="0" err="1"/>
              <a:t>stylesheet</a:t>
            </a:r>
            <a:r>
              <a:rPr lang="en-US" sz="1100" dirty="0"/>
              <a:t>” </a:t>
            </a:r>
            <a:r>
              <a:rPr lang="en-US" sz="1100" dirty="0" err="1"/>
              <a:t>href</a:t>
            </a:r>
            <a:r>
              <a:rPr lang="en-US" sz="1100" dirty="0"/>
              <a:t>=“</a:t>
            </a:r>
            <a:r>
              <a:rPr lang="en-US" sz="1100" dirty="0" err="1"/>
              <a:t>style.css</a:t>
            </a:r>
            <a:r>
              <a:rPr lang="en-US" sz="1200" dirty="0"/>
              <a:t>”&gt; </a:t>
            </a:r>
          </a:p>
        </p:txBody>
      </p:sp>
      <p:sp>
        <p:nvSpPr>
          <p:cNvPr id="53" name="Rectangle 52"/>
          <p:cNvSpPr/>
          <p:nvPr/>
        </p:nvSpPr>
        <p:spPr>
          <a:xfrm>
            <a:off x="3637423" y="4131128"/>
            <a:ext cx="1499021" cy="1204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50" dirty="0"/>
              <a:t>#header{</a:t>
            </a:r>
            <a:r>
              <a:rPr lang="en-US" sz="1050" dirty="0" err="1"/>
              <a:t>background-color:pink</a:t>
            </a:r>
            <a:r>
              <a:rPr lang="en-US" sz="1050" dirty="0"/>
              <a:t>;}</a:t>
            </a:r>
          </a:p>
          <a:p>
            <a:endParaRPr lang="en-US" sz="1050" dirty="0"/>
          </a:p>
          <a:p>
            <a:r>
              <a:rPr lang="en-US" sz="1050" dirty="0"/>
              <a:t>h1{</a:t>
            </a:r>
            <a:r>
              <a:rPr lang="en-US" sz="1050" dirty="0" err="1"/>
              <a:t>color:blue</a:t>
            </a:r>
            <a:r>
              <a:rPr lang="en-US" sz="1050" dirty="0"/>
              <a:t>;}</a:t>
            </a:r>
          </a:p>
          <a:p>
            <a:r>
              <a:rPr lang="en-US" sz="1050" dirty="0"/>
              <a:t>p{</a:t>
            </a:r>
            <a:r>
              <a:rPr lang="en-US" sz="1050" dirty="0" err="1"/>
              <a:t>color:red</a:t>
            </a:r>
            <a:r>
              <a:rPr lang="en-US" sz="1050" dirty="0"/>
              <a:t>;</a:t>
            </a:r>
            <a:r>
              <a:rPr lang="en-US" sz="1400" dirty="0"/>
              <a:t>}</a:t>
            </a:r>
          </a:p>
        </p:txBody>
      </p:sp>
    </p:spTree>
    <p:extLst>
      <p:ext uri="{BB962C8B-B14F-4D97-AF65-F5344CB8AC3E}">
        <p14:creationId xmlns:p14="http://schemas.microsoft.com/office/powerpoint/2010/main" val="1968566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Cascading Style Sheets</a:t>
            </a:r>
          </a:p>
        </p:txBody>
      </p:sp>
      <p:sp>
        <p:nvSpPr>
          <p:cNvPr id="3" name="Content Placeholder 2"/>
          <p:cNvSpPr>
            <a:spLocks noGrp="1"/>
          </p:cNvSpPr>
          <p:nvPr>
            <p:ph idx="1"/>
          </p:nvPr>
        </p:nvSpPr>
        <p:spPr/>
        <p:txBody>
          <a:bodyPr>
            <a:normAutofit/>
          </a:bodyPr>
          <a:lstStyle/>
          <a:p>
            <a:pPr marL="0" lvl="1" indent="0">
              <a:spcBef>
                <a:spcPts val="2000"/>
              </a:spcBef>
              <a:buClr>
                <a:schemeClr val="bg1">
                  <a:lumMod val="65000"/>
                </a:schemeClr>
              </a:buClr>
              <a:buNone/>
            </a:pPr>
            <a:r>
              <a:rPr lang="en-AU" dirty="0"/>
              <a:t>There are three ways to apply cascading style sheets on the web page</a:t>
            </a:r>
          </a:p>
          <a:p>
            <a:pPr marL="803275" lvl="2">
              <a:spcBef>
                <a:spcPts val="2000"/>
              </a:spcBef>
              <a:buFont typeface="+mj-lt"/>
              <a:buAutoNum type="arabicPeriod"/>
            </a:pPr>
            <a:r>
              <a:rPr lang="en-US" b="1" dirty="0"/>
              <a:t>External Style Sheet – Recommended</a:t>
            </a:r>
          </a:p>
          <a:p>
            <a:pPr marL="1143000" lvl="3">
              <a:spcBef>
                <a:spcPts val="2000"/>
              </a:spcBef>
            </a:pPr>
            <a:r>
              <a:rPr lang="en-US" b="1" dirty="0"/>
              <a:t>Have external CSS file, and link it to HTML file </a:t>
            </a:r>
          </a:p>
          <a:p>
            <a:pPr marL="803275" lvl="2">
              <a:spcBef>
                <a:spcPts val="2000"/>
              </a:spcBef>
              <a:buFont typeface="+mj-lt"/>
              <a:buAutoNum type="arabicPeriod"/>
            </a:pPr>
            <a:r>
              <a:rPr lang="en-US" dirty="0"/>
              <a:t>Internal Style Sheet</a:t>
            </a:r>
          </a:p>
          <a:p>
            <a:pPr marL="1143000" lvl="3">
              <a:spcBef>
                <a:spcPts val="2000"/>
              </a:spcBef>
            </a:pPr>
            <a:r>
              <a:rPr lang="en-US" dirty="0"/>
              <a:t>Put the style sheet in the HTML file (head section)</a:t>
            </a:r>
          </a:p>
          <a:p>
            <a:pPr marL="803275" lvl="2">
              <a:spcBef>
                <a:spcPts val="2000"/>
              </a:spcBef>
              <a:buFont typeface="+mj-lt"/>
              <a:buAutoNum type="arabicPeriod"/>
            </a:pPr>
            <a:r>
              <a:rPr lang="en-US" dirty="0"/>
              <a:t>Inline Styles</a:t>
            </a:r>
          </a:p>
          <a:p>
            <a:pPr marL="1143000" lvl="3">
              <a:spcBef>
                <a:spcPts val="2000"/>
              </a:spcBef>
            </a:pPr>
            <a:r>
              <a:rPr lang="en-US" dirty="0"/>
              <a:t>using ‘style’ attribute with HTML tag</a:t>
            </a:r>
          </a:p>
          <a:p>
            <a:pPr marL="803275" lvl="3" indent="0">
              <a:spcBef>
                <a:spcPts val="2000"/>
              </a:spcBef>
              <a:buNone/>
            </a:pPr>
            <a:endParaRPr lang="en-US" dirty="0"/>
          </a:p>
        </p:txBody>
      </p:sp>
      <p:sp>
        <p:nvSpPr>
          <p:cNvPr id="5" name="Slide Number Placeholder 4"/>
          <p:cNvSpPr>
            <a:spLocks noGrp="1"/>
          </p:cNvSpPr>
          <p:nvPr>
            <p:ph type="sldNum" sz="quarter" idx="12"/>
          </p:nvPr>
        </p:nvSpPr>
        <p:spPr/>
        <p:txBody>
          <a:bodyPr/>
          <a:lstStyle/>
          <a:p>
            <a:fld id="{5FD889E0-CAB2-4699-909D-B9A88D47ACBE}" type="slidenum">
              <a:rPr lang="en-US" smtClean="0"/>
              <a:t>23</a:t>
            </a:fld>
            <a:endParaRPr lang="en-US"/>
          </a:p>
        </p:txBody>
      </p:sp>
      <p:sp>
        <p:nvSpPr>
          <p:cNvPr id="4" name="TextBox 3"/>
          <p:cNvSpPr txBox="1"/>
          <p:nvPr/>
        </p:nvSpPr>
        <p:spPr>
          <a:xfrm>
            <a:off x="5983112" y="6476548"/>
            <a:ext cx="3165606" cy="338554"/>
          </a:xfrm>
          <a:prstGeom prst="rect">
            <a:avLst/>
          </a:prstGeom>
          <a:noFill/>
        </p:spPr>
        <p:txBody>
          <a:bodyPr wrap="square" rtlCol="0">
            <a:spAutoFit/>
          </a:bodyPr>
          <a:lstStyle/>
          <a:p>
            <a:endParaRPr lang="en-US" sz="1600" b="1" dirty="0"/>
          </a:p>
        </p:txBody>
      </p:sp>
    </p:spTree>
    <p:extLst>
      <p:ext uri="{BB962C8B-B14F-4D97-AF65-F5344CB8AC3E}">
        <p14:creationId xmlns:p14="http://schemas.microsoft.com/office/powerpoint/2010/main" val="2780081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Components of a Dynamic Web page (3)</a:t>
            </a:r>
          </a:p>
        </p:txBody>
      </p:sp>
      <p:sp>
        <p:nvSpPr>
          <p:cNvPr id="3" name="Content Placeholder 2"/>
          <p:cNvSpPr>
            <a:spLocks noGrp="1"/>
          </p:cNvSpPr>
          <p:nvPr>
            <p:ph idx="1"/>
          </p:nvPr>
        </p:nvSpPr>
        <p:spPr/>
        <p:txBody>
          <a:bodyPr/>
          <a:lstStyle/>
          <a:p>
            <a:r>
              <a:rPr lang="en-US" dirty="0"/>
              <a:t>There are 3 key components of web page, when writing pages, these components should be kept as separate as possible</a:t>
            </a:r>
          </a:p>
          <a:p>
            <a:pPr marL="917575" lvl="1">
              <a:buFont typeface="+mj-lt"/>
              <a:buAutoNum type="arabicPeriod"/>
            </a:pPr>
            <a:r>
              <a:rPr lang="en-US" dirty="0">
                <a:solidFill>
                  <a:schemeClr val="tx1"/>
                </a:solidFill>
              </a:rPr>
              <a:t>The semantic structure of the </a:t>
            </a:r>
            <a:r>
              <a:rPr lang="en-AU" altLang="ko-KR" dirty="0">
                <a:solidFill>
                  <a:schemeClr val="tx1"/>
                </a:solidFill>
              </a:rPr>
              <a:t>web </a:t>
            </a:r>
            <a:r>
              <a:rPr lang="en-US" dirty="0">
                <a:solidFill>
                  <a:schemeClr val="tx1"/>
                </a:solidFill>
              </a:rPr>
              <a:t>page</a:t>
            </a:r>
          </a:p>
          <a:p>
            <a:pPr marL="917575" lvl="1">
              <a:buFont typeface="+mj-lt"/>
              <a:buAutoNum type="arabicPeriod"/>
            </a:pPr>
            <a:r>
              <a:rPr lang="en-US" dirty="0"/>
              <a:t>The appearance of the web page</a:t>
            </a:r>
          </a:p>
          <a:p>
            <a:pPr marL="917575" lvl="1">
              <a:buFont typeface="+mj-lt"/>
              <a:buAutoNum type="arabicPeriod"/>
            </a:pPr>
            <a:r>
              <a:rPr lang="en-US" b="1" dirty="0">
                <a:solidFill>
                  <a:schemeClr val="accent4"/>
                </a:solidFill>
              </a:rPr>
              <a:t>The behaviour of the web page</a:t>
            </a:r>
          </a:p>
        </p:txBody>
      </p:sp>
      <p:sp>
        <p:nvSpPr>
          <p:cNvPr id="4" name="Slide Number Placeholder 3"/>
          <p:cNvSpPr>
            <a:spLocks noGrp="1"/>
          </p:cNvSpPr>
          <p:nvPr>
            <p:ph type="sldNum" sz="quarter" idx="12"/>
          </p:nvPr>
        </p:nvSpPr>
        <p:spPr/>
        <p:txBody>
          <a:bodyPr/>
          <a:lstStyle/>
          <a:p>
            <a:fld id="{5FD889E0-CAB2-4699-909D-B9A88D47ACBE}" type="slidenum">
              <a:rPr lang="en-US" smtClean="0"/>
              <a:t>24</a:t>
            </a:fld>
            <a:endParaRPr lang="en-US"/>
          </a:p>
        </p:txBody>
      </p:sp>
    </p:spTree>
    <p:extLst>
      <p:ext uri="{BB962C8B-B14F-4D97-AF65-F5344CB8AC3E}">
        <p14:creationId xmlns:p14="http://schemas.microsoft.com/office/powerpoint/2010/main" val="491542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Behaviour of the web page</a:t>
            </a:r>
          </a:p>
        </p:txBody>
      </p:sp>
      <p:sp>
        <p:nvSpPr>
          <p:cNvPr id="3" name="Content Placeholder 2"/>
          <p:cNvSpPr>
            <a:spLocks noGrp="1"/>
          </p:cNvSpPr>
          <p:nvPr>
            <p:ph idx="1"/>
          </p:nvPr>
        </p:nvSpPr>
        <p:spPr/>
        <p:txBody>
          <a:bodyPr/>
          <a:lstStyle/>
          <a:p>
            <a:pPr marL="457200" lvl="1">
              <a:spcBef>
                <a:spcPts val="2000"/>
              </a:spcBef>
              <a:buClr>
                <a:schemeClr val="bg1">
                  <a:lumMod val="65000"/>
                </a:schemeClr>
              </a:buClr>
              <a:buFont typeface="+mj-lt"/>
              <a:buAutoNum type="arabicPeriod"/>
            </a:pPr>
            <a:r>
              <a:rPr lang="en-US" dirty="0"/>
              <a:t>The behaviour of the web page</a:t>
            </a:r>
          </a:p>
          <a:p>
            <a:pPr marL="803275" lvl="2">
              <a:spcBef>
                <a:spcPts val="2000"/>
              </a:spcBef>
            </a:pPr>
            <a:r>
              <a:rPr lang="en-US" dirty="0"/>
              <a:t>implemented using client side scripting</a:t>
            </a:r>
          </a:p>
          <a:p>
            <a:pPr marL="803275" lvl="2">
              <a:spcBef>
                <a:spcPts val="2000"/>
              </a:spcBef>
            </a:pPr>
            <a:r>
              <a:rPr lang="en-US" altLang="ko-KR" dirty="0"/>
              <a:t>Common client-side script language</a:t>
            </a:r>
          </a:p>
          <a:p>
            <a:pPr lvl="2">
              <a:lnSpc>
                <a:spcPct val="120000"/>
              </a:lnSpc>
            </a:pPr>
            <a:r>
              <a:rPr lang="en-US" altLang="ko-KR" dirty="0"/>
              <a:t>JavaScript, VBScript and etc.</a:t>
            </a:r>
            <a:endParaRPr lang="en-US" dirty="0"/>
          </a:p>
          <a:p>
            <a:pPr marL="803275" lvl="2">
              <a:spcBef>
                <a:spcPts val="2000"/>
              </a:spcBef>
            </a:pPr>
            <a:r>
              <a:rPr lang="en-US" dirty="0"/>
              <a:t>NOTE: A page with client-side scripting can be "dynamic" from the users point of view BUT it fits the "serving static web page" model because the code has been prewritten and stored on the server </a:t>
            </a:r>
          </a:p>
          <a:p>
            <a:pPr marL="803275" lvl="2">
              <a:spcBef>
                <a:spcPts val="2000"/>
              </a:spcBef>
              <a:buFont typeface="+mj-lt"/>
              <a:buAutoNum type="arabicPeriod"/>
            </a:pPr>
            <a:endParaRPr lang="en-US" dirty="0"/>
          </a:p>
        </p:txBody>
      </p:sp>
      <p:sp>
        <p:nvSpPr>
          <p:cNvPr id="4" name="Slide Number Placeholder 3"/>
          <p:cNvSpPr>
            <a:spLocks noGrp="1"/>
          </p:cNvSpPr>
          <p:nvPr>
            <p:ph type="sldNum" sz="quarter" idx="12"/>
          </p:nvPr>
        </p:nvSpPr>
        <p:spPr/>
        <p:txBody>
          <a:bodyPr/>
          <a:lstStyle/>
          <a:p>
            <a:fld id="{5FD889E0-CAB2-4699-909D-B9A88D47ACBE}" type="slidenum">
              <a:rPr lang="en-US" smtClean="0"/>
              <a:t>25</a:t>
            </a:fld>
            <a:endParaRPr lang="en-US"/>
          </a:p>
        </p:txBody>
      </p:sp>
    </p:spTree>
    <p:extLst>
      <p:ext uri="{BB962C8B-B14F-4D97-AF65-F5344CB8AC3E}">
        <p14:creationId xmlns:p14="http://schemas.microsoft.com/office/powerpoint/2010/main" val="2435555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Client-side</a:t>
            </a:r>
            <a:r>
              <a:rPr lang="ko-KR" altLang="en-US" dirty="0"/>
              <a:t> </a:t>
            </a:r>
            <a:r>
              <a:rPr lang="en-AU" altLang="ko-KR" dirty="0"/>
              <a:t>Scripting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a:t>Client-side Scripting</a:t>
            </a:r>
          </a:p>
          <a:p>
            <a:pPr lvl="1">
              <a:lnSpc>
                <a:spcPct val="120000"/>
              </a:lnSpc>
            </a:pPr>
            <a:r>
              <a:rPr lang="en-US" altLang="ko-KR" dirty="0"/>
              <a:t>Programs on the web that are executed client-side, by the user’s web browser</a:t>
            </a:r>
          </a:p>
          <a:p>
            <a:pPr lvl="2">
              <a:lnSpc>
                <a:spcPct val="120000"/>
              </a:lnSpc>
            </a:pPr>
            <a:r>
              <a:rPr lang="en-US" altLang="ko-KR" dirty="0"/>
              <a:t>often can be executed without further communications with the server</a:t>
            </a:r>
          </a:p>
          <a:p>
            <a:pPr lvl="1">
              <a:lnSpc>
                <a:spcPct val="120000"/>
              </a:lnSpc>
            </a:pPr>
            <a:r>
              <a:rPr lang="en-US" altLang="ko-KR" dirty="0"/>
              <a:t>Have greater access to the information and functions available on the user’s browser than server-side</a:t>
            </a:r>
          </a:p>
          <a:p>
            <a:pPr lvl="1">
              <a:lnSpc>
                <a:spcPct val="120000"/>
              </a:lnSpc>
            </a:pPr>
            <a:r>
              <a:rPr lang="en-US" altLang="ko-KR" dirty="0"/>
              <a:t>Often embedded within an HTML document</a:t>
            </a:r>
          </a:p>
          <a:p>
            <a:pPr lvl="2">
              <a:lnSpc>
                <a:spcPct val="120000"/>
              </a:lnSpc>
            </a:pPr>
            <a:r>
              <a:rPr lang="en-US" altLang="ko-KR" dirty="0"/>
              <a:t>The necessary codes are sent to the user’s computer.</a:t>
            </a:r>
          </a:p>
          <a:p>
            <a:pPr lvl="1">
              <a:lnSpc>
                <a:spcPct val="120000"/>
              </a:lnSpc>
            </a:pPr>
            <a:r>
              <a:rPr lang="en-US" altLang="ko-KR" dirty="0"/>
              <a:t>Require that the user’s web browser understands the scripting language in which they are written</a:t>
            </a:r>
          </a:p>
        </p:txBody>
      </p:sp>
      <p:sp>
        <p:nvSpPr>
          <p:cNvPr id="4" name="Slide Number Placeholder 3"/>
          <p:cNvSpPr>
            <a:spLocks noGrp="1"/>
          </p:cNvSpPr>
          <p:nvPr>
            <p:ph type="sldNum" sz="quarter" idx="12"/>
          </p:nvPr>
        </p:nvSpPr>
        <p:spPr/>
        <p:txBody>
          <a:bodyPr/>
          <a:lstStyle/>
          <a:p>
            <a:fld id="{5FD889E0-CAB2-4699-909D-B9A88D47ACBE}" type="slidenum">
              <a:rPr lang="en-US" smtClean="0"/>
              <a:t>26</a:t>
            </a:fld>
            <a:endParaRPr lang="en-US"/>
          </a:p>
        </p:txBody>
      </p:sp>
    </p:spTree>
    <p:extLst>
      <p:ext uri="{BB962C8B-B14F-4D97-AF65-F5344CB8AC3E}">
        <p14:creationId xmlns:p14="http://schemas.microsoft.com/office/powerpoint/2010/main" val="3002310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22"/>
          <p:cNvSpPr txBox="1">
            <a:spLocks noChangeArrowheads="1"/>
          </p:cNvSpPr>
          <p:nvPr/>
        </p:nvSpPr>
        <p:spPr bwMode="auto">
          <a:xfrm>
            <a:off x="1425183" y="5648807"/>
            <a:ext cx="1281840"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AU" altLang="ko-KR" sz="1100" b="1" dirty="0">
                <a:latin typeface="Arial" charset="0"/>
                <a:ea typeface="굴림" charset="-127"/>
              </a:rPr>
              <a:t>Client Computer</a:t>
            </a:r>
            <a:br>
              <a:rPr lang="en-AU" altLang="ko-KR" sz="1100" b="1" dirty="0">
                <a:latin typeface="Arial" charset="0"/>
                <a:ea typeface="굴림" charset="-127"/>
              </a:rPr>
            </a:br>
            <a:r>
              <a:rPr lang="en-AU" altLang="ko-KR" sz="1100" b="1" dirty="0">
                <a:latin typeface="Arial" charset="0"/>
                <a:ea typeface="굴림" charset="-127"/>
              </a:rPr>
              <a:t>(Browser) </a:t>
            </a:r>
          </a:p>
        </p:txBody>
      </p:sp>
      <p:sp>
        <p:nvSpPr>
          <p:cNvPr id="29" name="Text Box 22"/>
          <p:cNvSpPr txBox="1">
            <a:spLocks noChangeArrowheads="1"/>
          </p:cNvSpPr>
          <p:nvPr/>
        </p:nvSpPr>
        <p:spPr bwMode="auto">
          <a:xfrm>
            <a:off x="5865756" y="5716490"/>
            <a:ext cx="971139"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AU" altLang="ko-KR" sz="1100" b="1" dirty="0">
                <a:latin typeface="Arial" charset="0"/>
                <a:ea typeface="굴림" charset="-127"/>
              </a:rPr>
              <a:t>Web Server</a:t>
            </a:r>
          </a:p>
        </p:txBody>
      </p:sp>
      <p:sp>
        <p:nvSpPr>
          <p:cNvPr id="2" name="Title 1"/>
          <p:cNvSpPr>
            <a:spLocks noGrp="1"/>
          </p:cNvSpPr>
          <p:nvPr>
            <p:ph type="title"/>
          </p:nvPr>
        </p:nvSpPr>
        <p:spPr/>
        <p:txBody>
          <a:bodyPr/>
          <a:lstStyle/>
          <a:p>
            <a:r>
              <a:rPr lang="en-US" dirty="0"/>
              <a:t>Static Web Page</a:t>
            </a:r>
          </a:p>
        </p:txBody>
      </p:sp>
      <p:sp>
        <p:nvSpPr>
          <p:cNvPr id="3" name="Content Placeholder 2"/>
          <p:cNvSpPr>
            <a:spLocks noGrp="1"/>
          </p:cNvSpPr>
          <p:nvPr>
            <p:ph idx="1"/>
          </p:nvPr>
        </p:nvSpPr>
        <p:spPr>
          <a:xfrm>
            <a:off x="284163" y="2069841"/>
            <a:ext cx="8574087" cy="1857893"/>
          </a:xfrm>
        </p:spPr>
        <p:txBody>
          <a:bodyPr/>
          <a:lstStyle/>
          <a:p>
            <a:r>
              <a:rPr lang="en-US" altLang="ko-KR" dirty="0"/>
              <a:t>a web page that is delivered to the user exactly as stored</a:t>
            </a:r>
          </a:p>
          <a:p>
            <a:pPr lvl="1"/>
            <a:r>
              <a:rPr lang="en-US" altLang="ko-KR" dirty="0"/>
              <a:t>often HTML documents stored as files in the file system</a:t>
            </a:r>
          </a:p>
          <a:p>
            <a:r>
              <a:rPr lang="en-US" altLang="ko-KR" dirty="0"/>
              <a:t>displays the same information for all users</a:t>
            </a:r>
          </a:p>
        </p:txBody>
      </p:sp>
      <p:sp>
        <p:nvSpPr>
          <p:cNvPr id="6" name="Slide Number Placeholder 5"/>
          <p:cNvSpPr>
            <a:spLocks noGrp="1"/>
          </p:cNvSpPr>
          <p:nvPr>
            <p:ph type="sldNum" sz="quarter" idx="12"/>
          </p:nvPr>
        </p:nvSpPr>
        <p:spPr/>
        <p:txBody>
          <a:bodyPr/>
          <a:lstStyle/>
          <a:p>
            <a:fld id="{5FD889E0-CAB2-4699-909D-B9A88D47ACBE}" type="slidenum">
              <a:rPr lang="en-US" smtClean="0"/>
              <a:t>27</a:t>
            </a:fld>
            <a:endParaRPr lang="en-US"/>
          </a:p>
        </p:txBody>
      </p:sp>
      <p:pic>
        <p:nvPicPr>
          <p:cNvPr id="4" name="Picture 3"/>
          <p:cNvPicPr>
            <a:picLocks noChangeAspect="1"/>
          </p:cNvPicPr>
          <p:nvPr/>
        </p:nvPicPr>
        <p:blipFill>
          <a:blip r:embed="rId3"/>
          <a:stretch>
            <a:fillRect/>
          </a:stretch>
        </p:blipFill>
        <p:spPr>
          <a:xfrm flipH="1">
            <a:off x="5973112" y="4082131"/>
            <a:ext cx="1050050" cy="1610077"/>
          </a:xfrm>
          <a:prstGeom prst="rect">
            <a:avLst/>
          </a:prstGeom>
          <a:noFill/>
          <a:ln>
            <a:noFill/>
          </a:ln>
        </p:spPr>
      </p:pic>
      <p:pic>
        <p:nvPicPr>
          <p:cNvPr id="5" name="Picture 4"/>
          <p:cNvPicPr>
            <a:picLocks noChangeAspect="1"/>
          </p:cNvPicPr>
          <p:nvPr/>
        </p:nvPicPr>
        <p:blipFill>
          <a:blip r:embed="rId4"/>
          <a:stretch>
            <a:fillRect/>
          </a:stretch>
        </p:blipFill>
        <p:spPr>
          <a:xfrm flipH="1">
            <a:off x="1368778" y="4325227"/>
            <a:ext cx="1371599" cy="1366981"/>
          </a:xfrm>
          <a:prstGeom prst="rect">
            <a:avLst/>
          </a:prstGeom>
        </p:spPr>
      </p:pic>
      <p:cxnSp>
        <p:nvCxnSpPr>
          <p:cNvPr id="7" name="Straight Arrow Connector 6"/>
          <p:cNvCxnSpPr/>
          <p:nvPr/>
        </p:nvCxnSpPr>
        <p:spPr>
          <a:xfrm>
            <a:off x="2921000" y="4656667"/>
            <a:ext cx="2610556"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flipH="1">
            <a:off x="2740377" y="5390444"/>
            <a:ext cx="2777835"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16" name="Group 17"/>
          <p:cNvGrpSpPr>
            <a:grpSpLocks/>
          </p:cNvGrpSpPr>
          <p:nvPr/>
        </p:nvGrpSpPr>
        <p:grpSpPr bwMode="auto">
          <a:xfrm>
            <a:off x="1858813" y="3690055"/>
            <a:ext cx="1338920" cy="1460501"/>
            <a:chOff x="1151" y="650"/>
            <a:chExt cx="1148" cy="920"/>
          </a:xfrm>
        </p:grpSpPr>
        <p:sp>
          <p:nvSpPr>
            <p:cNvPr id="17" name="Rectangle 18"/>
            <p:cNvSpPr>
              <a:spLocks noChangeArrowheads="1"/>
            </p:cNvSpPr>
            <p:nvPr/>
          </p:nvSpPr>
          <p:spPr bwMode="auto">
            <a:xfrm>
              <a:off x="1392" y="921"/>
              <a:ext cx="635" cy="108"/>
            </a:xfrm>
            <a:prstGeom prst="rect">
              <a:avLst/>
            </a:prstGeom>
            <a:ln>
              <a:headEnd/>
              <a:tailEnd/>
            </a:ln>
            <a:extLst/>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a:endParaRPr lang="ko-KR" altLang="ko-KR" sz="2000" b="1">
                <a:latin typeface="Arial" charset="0"/>
              </a:endParaRPr>
            </a:p>
          </p:txBody>
        </p:sp>
        <p:sp>
          <p:nvSpPr>
            <p:cNvPr id="18" name="Rectangle 19"/>
            <p:cNvSpPr>
              <a:spLocks noChangeArrowheads="1"/>
            </p:cNvSpPr>
            <p:nvPr/>
          </p:nvSpPr>
          <p:spPr bwMode="auto">
            <a:xfrm>
              <a:off x="1392" y="1029"/>
              <a:ext cx="635" cy="162"/>
            </a:xfrm>
            <a:prstGeom prst="rect">
              <a:avLst/>
            </a:prstGeom>
            <a:ln>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ko-KR" altLang="ko-KR" sz="2000" b="1">
                <a:latin typeface="Arial" charset="0"/>
              </a:endParaRPr>
            </a:p>
          </p:txBody>
        </p:sp>
        <p:sp>
          <p:nvSpPr>
            <p:cNvPr id="19" name="Rectangle 20"/>
            <p:cNvSpPr>
              <a:spLocks noChangeArrowheads="1"/>
            </p:cNvSpPr>
            <p:nvPr/>
          </p:nvSpPr>
          <p:spPr bwMode="auto">
            <a:xfrm>
              <a:off x="1392" y="1300"/>
              <a:ext cx="635" cy="270"/>
            </a:xfrm>
            <a:prstGeom prst="rect">
              <a:avLst/>
            </a:prstGeom>
            <a:ln>
              <a:headEnd/>
              <a:tailEnd/>
            </a:ln>
            <a:extLst/>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a:endParaRPr lang="ko-KR" altLang="ko-KR" sz="2000" b="1">
                <a:latin typeface="Arial" charset="0"/>
              </a:endParaRPr>
            </a:p>
          </p:txBody>
        </p:sp>
        <p:sp>
          <p:nvSpPr>
            <p:cNvPr id="20" name="Rectangle 21"/>
            <p:cNvSpPr>
              <a:spLocks noChangeArrowheads="1"/>
            </p:cNvSpPr>
            <p:nvPr/>
          </p:nvSpPr>
          <p:spPr bwMode="auto">
            <a:xfrm>
              <a:off x="1392" y="1191"/>
              <a:ext cx="635" cy="109"/>
            </a:xfrm>
            <a:prstGeom prst="rect">
              <a:avLst/>
            </a:prstGeom>
            <a:ln>
              <a:headEnd/>
              <a:tailEnd/>
            </a:ln>
            <a:extLst/>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endParaRPr lang="ko-KR" altLang="ko-KR" b="1">
                <a:latin typeface="Arial" charset="0"/>
              </a:endParaRPr>
            </a:p>
          </p:txBody>
        </p:sp>
        <p:sp>
          <p:nvSpPr>
            <p:cNvPr id="21" name="Text Box 22"/>
            <p:cNvSpPr txBox="1">
              <a:spLocks noChangeArrowheads="1"/>
            </p:cNvSpPr>
            <p:nvPr/>
          </p:nvSpPr>
          <p:spPr bwMode="auto">
            <a:xfrm>
              <a:off x="1151" y="650"/>
              <a:ext cx="1148" cy="2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AU" altLang="ko-KR" sz="1100" b="1" dirty="0">
                  <a:latin typeface="Arial" charset="0"/>
                  <a:ea typeface="굴림" charset="-127"/>
                </a:rPr>
                <a:t>HTTP </a:t>
              </a:r>
              <a:br>
                <a:rPr lang="en-AU" altLang="ko-KR" sz="1100" b="1" dirty="0">
                  <a:latin typeface="Arial" charset="0"/>
                  <a:ea typeface="굴림" charset="-127"/>
                </a:rPr>
              </a:br>
              <a:r>
                <a:rPr lang="en-AU" altLang="ko-KR" sz="1100" b="1" dirty="0">
                  <a:latin typeface="Arial" charset="0"/>
                  <a:ea typeface="굴림" charset="-127"/>
                </a:rPr>
                <a:t>request message</a:t>
              </a:r>
            </a:p>
          </p:txBody>
        </p:sp>
      </p:grpSp>
      <p:grpSp>
        <p:nvGrpSpPr>
          <p:cNvPr id="22" name="Group 23"/>
          <p:cNvGrpSpPr>
            <a:grpSpLocks/>
          </p:cNvGrpSpPr>
          <p:nvPr/>
        </p:nvGrpSpPr>
        <p:grpSpPr bwMode="auto">
          <a:xfrm>
            <a:off x="5518212" y="4638990"/>
            <a:ext cx="1504950" cy="1460501"/>
            <a:chOff x="3911" y="2715"/>
            <a:chExt cx="948" cy="920"/>
          </a:xfrm>
        </p:grpSpPr>
        <p:sp>
          <p:nvSpPr>
            <p:cNvPr id="23" name="Rectangle 24"/>
            <p:cNvSpPr>
              <a:spLocks noChangeArrowheads="1"/>
            </p:cNvSpPr>
            <p:nvPr/>
          </p:nvSpPr>
          <p:spPr bwMode="auto">
            <a:xfrm>
              <a:off x="4211" y="2986"/>
              <a:ext cx="424" cy="108"/>
            </a:xfrm>
            <a:prstGeom prst="rect">
              <a:avLst/>
            </a:prstGeom>
            <a:ln>
              <a:headEnd/>
              <a:tailEnd/>
            </a:ln>
            <a:extLst/>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a:endParaRPr lang="ko-KR" altLang="ko-KR" sz="2000" b="1">
                <a:latin typeface="Arial" charset="0"/>
              </a:endParaRPr>
            </a:p>
          </p:txBody>
        </p:sp>
        <p:sp>
          <p:nvSpPr>
            <p:cNvPr id="24" name="Rectangle 25"/>
            <p:cNvSpPr>
              <a:spLocks noChangeArrowheads="1"/>
            </p:cNvSpPr>
            <p:nvPr/>
          </p:nvSpPr>
          <p:spPr bwMode="auto">
            <a:xfrm>
              <a:off x="4211" y="3094"/>
              <a:ext cx="424" cy="271"/>
            </a:xfrm>
            <a:prstGeom prst="rect">
              <a:avLst/>
            </a:prstGeom>
            <a:ln>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ko-KR" altLang="ko-KR" sz="2000" b="1">
                <a:latin typeface="Arial" charset="0"/>
              </a:endParaRPr>
            </a:p>
          </p:txBody>
        </p:sp>
        <p:sp>
          <p:nvSpPr>
            <p:cNvPr id="25" name="Rectangle 26"/>
            <p:cNvSpPr>
              <a:spLocks noChangeArrowheads="1"/>
            </p:cNvSpPr>
            <p:nvPr/>
          </p:nvSpPr>
          <p:spPr bwMode="auto">
            <a:xfrm>
              <a:off x="4211" y="3365"/>
              <a:ext cx="424" cy="270"/>
            </a:xfrm>
            <a:prstGeom prst="rect">
              <a:avLst/>
            </a:prstGeom>
            <a:ln>
              <a:headEnd/>
              <a:tailEnd/>
            </a:ln>
            <a:extLst/>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a:endParaRPr lang="ko-KR" altLang="ko-KR" sz="2000" b="1">
                <a:latin typeface="Arial" charset="0"/>
              </a:endParaRPr>
            </a:p>
          </p:txBody>
        </p:sp>
        <p:sp>
          <p:nvSpPr>
            <p:cNvPr id="26" name="Rectangle 27"/>
            <p:cNvSpPr>
              <a:spLocks noChangeArrowheads="1"/>
            </p:cNvSpPr>
            <p:nvPr/>
          </p:nvSpPr>
          <p:spPr bwMode="auto">
            <a:xfrm>
              <a:off x="4211" y="3256"/>
              <a:ext cx="424" cy="109"/>
            </a:xfrm>
            <a:prstGeom prst="rect">
              <a:avLst/>
            </a:prstGeom>
            <a:ln>
              <a:headEnd/>
              <a:tailEnd/>
            </a:ln>
            <a:extLst/>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endParaRPr lang="ko-KR" altLang="ko-KR" b="1">
                <a:latin typeface="Arial" charset="0"/>
              </a:endParaRPr>
            </a:p>
          </p:txBody>
        </p:sp>
        <p:sp>
          <p:nvSpPr>
            <p:cNvPr id="27" name="Text Box 28"/>
            <p:cNvSpPr txBox="1">
              <a:spLocks noChangeArrowheads="1"/>
            </p:cNvSpPr>
            <p:nvPr/>
          </p:nvSpPr>
          <p:spPr bwMode="auto">
            <a:xfrm>
              <a:off x="3911" y="2715"/>
              <a:ext cx="948" cy="2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AU" altLang="ko-KR" sz="1100" b="1" dirty="0">
                  <a:latin typeface="Arial" charset="0"/>
                  <a:ea typeface="굴림" charset="-127"/>
                </a:rPr>
                <a:t>HTTP </a:t>
              </a:r>
              <a:br>
                <a:rPr lang="en-AU" altLang="ko-KR" sz="1100" b="1" dirty="0">
                  <a:latin typeface="Arial" charset="0"/>
                  <a:ea typeface="굴림" charset="-127"/>
                </a:rPr>
              </a:br>
              <a:r>
                <a:rPr lang="en-AU" altLang="ko-KR" sz="1100" b="1" dirty="0">
                  <a:latin typeface="Arial" charset="0"/>
                  <a:ea typeface="굴림" charset="-127"/>
                </a:rPr>
                <a:t>Response message</a:t>
              </a:r>
            </a:p>
          </p:txBody>
        </p:sp>
      </p:grpSp>
      <p:sp>
        <p:nvSpPr>
          <p:cNvPr id="30" name="Rectangle 29"/>
          <p:cNvSpPr/>
          <p:nvPr/>
        </p:nvSpPr>
        <p:spPr>
          <a:xfrm>
            <a:off x="1213555" y="3584221"/>
            <a:ext cx="6124223" cy="27657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1" name="TextBox 30"/>
          <p:cNvSpPr txBox="1"/>
          <p:nvPr/>
        </p:nvSpPr>
        <p:spPr>
          <a:xfrm>
            <a:off x="2327912" y="6350001"/>
            <a:ext cx="4339650" cy="369332"/>
          </a:xfrm>
          <a:prstGeom prst="rect">
            <a:avLst/>
          </a:prstGeom>
          <a:noFill/>
        </p:spPr>
        <p:txBody>
          <a:bodyPr wrap="none" rtlCol="0">
            <a:spAutoFit/>
          </a:bodyPr>
          <a:lstStyle/>
          <a:p>
            <a:r>
              <a:rPr lang="en-US" b="1" dirty="0"/>
              <a:t>Static Web Page Request-Response Process</a:t>
            </a:r>
          </a:p>
        </p:txBody>
      </p:sp>
    </p:spTree>
    <p:extLst>
      <p:ext uri="{BB962C8B-B14F-4D97-AF65-F5344CB8AC3E}">
        <p14:creationId xmlns:p14="http://schemas.microsoft.com/office/powerpoint/2010/main" val="449955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1000"/>
                                        <p:tgtEl>
                                          <p:spTgt spid="16"/>
                                        </p:tgtEl>
                                      </p:cBhvr>
                                    </p:animEffect>
                                  </p:childTnLst>
                                </p:cTn>
                              </p:par>
                            </p:childTnLst>
                          </p:cTn>
                        </p:par>
                        <p:par>
                          <p:cTn id="8" fill="hold">
                            <p:stCondLst>
                              <p:cond delay="1000"/>
                            </p:stCondLst>
                            <p:childTnLst>
                              <p:par>
                                <p:cTn id="9" presetID="0" presetClass="path" presetSubtype="0" accel="50000" decel="50000" fill="hold" nodeType="afterEffect">
                                  <p:stCondLst>
                                    <p:cond delay="0"/>
                                  </p:stCondLst>
                                  <p:childTnLst>
                                    <p:animMotion origin="layout" path="M -3.05556E-6 3.7037E-6 L 0.40504 -0.00533 " pathEditMode="relative" rAng="0" ptsTypes="AA">
                                      <p:cBhvr>
                                        <p:cTn id="10" dur="3000" fill="hold"/>
                                        <p:tgtEl>
                                          <p:spTgt spid="16"/>
                                        </p:tgtEl>
                                        <p:attrNameLst>
                                          <p:attrName>ppt_x</p:attrName>
                                          <p:attrName>ppt_y</p:attrName>
                                        </p:attrNameLst>
                                      </p:cBhvr>
                                      <p:rCtr x="20243" y="-278"/>
                                    </p:animMotion>
                                  </p:childTnLst>
                                </p:cTn>
                              </p:par>
                            </p:childTnLst>
                          </p:cTn>
                        </p:par>
                        <p:par>
                          <p:cTn id="11" fill="hold">
                            <p:stCondLst>
                              <p:cond delay="4000"/>
                            </p:stCondLst>
                            <p:childTnLst>
                              <p:par>
                                <p:cTn id="12" presetID="14" presetClass="exit" presetSubtype="10" fill="hold" nodeType="afterEffect">
                                  <p:stCondLst>
                                    <p:cond delay="0"/>
                                  </p:stCondLst>
                                  <p:childTnLst>
                                    <p:animEffect transition="out" filter="randombar(horizontal)">
                                      <p:cBhvr>
                                        <p:cTn id="13" dur="500"/>
                                        <p:tgtEl>
                                          <p:spTgt spid="16"/>
                                        </p:tgtEl>
                                      </p:cBhvr>
                                    </p:animEffect>
                                    <p:set>
                                      <p:cBhvr>
                                        <p:cTn id="14" dur="1" fill="hold">
                                          <p:stCondLst>
                                            <p:cond delay="499"/>
                                          </p:stCondLst>
                                        </p:cTn>
                                        <p:tgtEl>
                                          <p:spTgt spid="16"/>
                                        </p:tgtEl>
                                        <p:attrNameLst>
                                          <p:attrName>style.visibility</p:attrName>
                                        </p:attrNameLst>
                                      </p:cBhvr>
                                      <p:to>
                                        <p:strVal val="hidden"/>
                                      </p:to>
                                    </p:set>
                                  </p:childTnLst>
                                </p:cTn>
                              </p:par>
                            </p:childTnLst>
                          </p:cTn>
                        </p:par>
                        <p:par>
                          <p:cTn id="15" fill="hold">
                            <p:stCondLst>
                              <p:cond delay="4500"/>
                            </p:stCondLst>
                            <p:childTnLst>
                              <p:par>
                                <p:cTn id="16" presetID="3" presetClass="entr" presetSubtype="10" fill="hold" nodeType="after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blinds(horizontal)">
                                      <p:cBhvr>
                                        <p:cTn id="18" dur="500"/>
                                        <p:tgtEl>
                                          <p:spTgt spid="22"/>
                                        </p:tgtEl>
                                      </p:cBhvr>
                                    </p:animEffect>
                                  </p:childTnLst>
                                </p:cTn>
                              </p:par>
                            </p:childTnLst>
                          </p:cTn>
                        </p:par>
                        <p:par>
                          <p:cTn id="19" fill="hold">
                            <p:stCondLst>
                              <p:cond delay="5000"/>
                            </p:stCondLst>
                            <p:childTnLst>
                              <p:par>
                                <p:cTn id="20" presetID="0" presetClass="path" presetSubtype="0" accel="50000" decel="50000" fill="hold" nodeType="afterEffect">
                                  <p:stCondLst>
                                    <p:cond delay="0"/>
                                  </p:stCondLst>
                                  <p:childTnLst>
                                    <p:animMotion origin="layout" path="M 3.05556E-6 -3.7037E-7 L -0.44948 0.00764 " pathEditMode="relative" rAng="0" ptsTypes="AA">
                                      <p:cBhvr>
                                        <p:cTn id="21" dur="3000" fill="hold"/>
                                        <p:tgtEl>
                                          <p:spTgt spid="22"/>
                                        </p:tgtEl>
                                        <p:attrNameLst>
                                          <p:attrName>ppt_x</p:attrName>
                                          <p:attrName>ppt_y</p:attrName>
                                        </p:attrNameLst>
                                      </p:cBhvr>
                                      <p:rCtr x="-22483" y="370"/>
                                    </p:animMotion>
                                  </p:childTnLst>
                                </p:cTn>
                              </p:par>
                            </p:childTnLst>
                          </p:cTn>
                        </p:par>
                        <p:par>
                          <p:cTn id="22" fill="hold">
                            <p:stCondLst>
                              <p:cond delay="8000"/>
                            </p:stCondLst>
                            <p:childTnLst>
                              <p:par>
                                <p:cTn id="23" presetID="14" presetClass="exit" presetSubtype="10" fill="hold" nodeType="afterEffect">
                                  <p:stCondLst>
                                    <p:cond delay="0"/>
                                  </p:stCondLst>
                                  <p:childTnLst>
                                    <p:animEffect transition="out" filter="randombar(horizontal)">
                                      <p:cBhvr>
                                        <p:cTn id="24" dur="500"/>
                                        <p:tgtEl>
                                          <p:spTgt spid="22"/>
                                        </p:tgtEl>
                                      </p:cBhvr>
                                    </p:animEffect>
                                    <p:set>
                                      <p:cBhvr>
                                        <p:cTn id="25"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Arrow Connector 34"/>
          <p:cNvCxnSpPr/>
          <p:nvPr/>
        </p:nvCxnSpPr>
        <p:spPr>
          <a:xfrm flipH="1">
            <a:off x="6028392" y="4309881"/>
            <a:ext cx="1143576" cy="4789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4" name="Straight Arrow Connector 33"/>
          <p:cNvCxnSpPr/>
          <p:nvPr/>
        </p:nvCxnSpPr>
        <p:spPr>
          <a:xfrm flipV="1">
            <a:off x="6007163" y="4189905"/>
            <a:ext cx="1166594" cy="46676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3" name="Text Box 22"/>
          <p:cNvSpPr txBox="1">
            <a:spLocks noChangeArrowheads="1"/>
          </p:cNvSpPr>
          <p:nvPr/>
        </p:nvSpPr>
        <p:spPr bwMode="auto">
          <a:xfrm>
            <a:off x="6886384" y="3495110"/>
            <a:ext cx="1443925"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AU" altLang="ko-KR" sz="1100" b="1" dirty="0">
                <a:latin typeface="Arial" charset="0"/>
                <a:ea typeface="굴림" charset="-127"/>
              </a:rPr>
              <a:t>Application Server</a:t>
            </a:r>
          </a:p>
        </p:txBody>
      </p:sp>
      <p:pic>
        <p:nvPicPr>
          <p:cNvPr id="29" name="Picture 28"/>
          <p:cNvPicPr>
            <a:picLocks noChangeAspect="1"/>
          </p:cNvPicPr>
          <p:nvPr/>
        </p:nvPicPr>
        <p:blipFill>
          <a:blip r:embed="rId3"/>
          <a:stretch>
            <a:fillRect/>
          </a:stretch>
        </p:blipFill>
        <p:spPr>
          <a:xfrm flipH="1">
            <a:off x="7280870" y="3756719"/>
            <a:ext cx="775353" cy="992373"/>
          </a:xfrm>
          <a:prstGeom prst="rect">
            <a:avLst/>
          </a:prstGeom>
          <a:noFill/>
          <a:ln>
            <a:noFill/>
          </a:ln>
        </p:spPr>
      </p:pic>
      <p:pic>
        <p:nvPicPr>
          <p:cNvPr id="9" name="Picture 8"/>
          <p:cNvPicPr>
            <a:picLocks noChangeAspect="1"/>
          </p:cNvPicPr>
          <p:nvPr/>
        </p:nvPicPr>
        <p:blipFill>
          <a:blip r:embed="rId4"/>
          <a:stretch>
            <a:fillRect/>
          </a:stretch>
        </p:blipFill>
        <p:spPr>
          <a:xfrm>
            <a:off x="7173757" y="5390444"/>
            <a:ext cx="974251" cy="1075284"/>
          </a:xfrm>
          <a:prstGeom prst="rect">
            <a:avLst/>
          </a:prstGeom>
        </p:spPr>
      </p:pic>
      <p:sp>
        <p:nvSpPr>
          <p:cNvPr id="2" name="Title 1"/>
          <p:cNvSpPr>
            <a:spLocks noGrp="1"/>
          </p:cNvSpPr>
          <p:nvPr>
            <p:ph type="title"/>
          </p:nvPr>
        </p:nvSpPr>
        <p:spPr/>
        <p:txBody>
          <a:bodyPr/>
          <a:lstStyle/>
          <a:p>
            <a:r>
              <a:rPr lang="en-US" dirty="0"/>
              <a:t>Dynamic Web Page</a:t>
            </a:r>
          </a:p>
        </p:txBody>
      </p:sp>
      <p:sp>
        <p:nvSpPr>
          <p:cNvPr id="3" name="Content Placeholder 2"/>
          <p:cNvSpPr>
            <a:spLocks noGrp="1"/>
          </p:cNvSpPr>
          <p:nvPr>
            <p:ph idx="1"/>
          </p:nvPr>
        </p:nvSpPr>
        <p:spPr>
          <a:xfrm>
            <a:off x="517573" y="2001942"/>
            <a:ext cx="8574087" cy="1857893"/>
          </a:xfrm>
        </p:spPr>
        <p:txBody>
          <a:bodyPr/>
          <a:lstStyle/>
          <a:p>
            <a:r>
              <a:rPr lang="en-US" altLang="ko-KR" dirty="0"/>
              <a:t>generated by a web application (scripting languages)</a:t>
            </a:r>
          </a:p>
          <a:p>
            <a:pPr lvl="1"/>
            <a:r>
              <a:rPr lang="en-US" altLang="ko-KR" dirty="0"/>
              <a:t>can customize the response on the server to offer personalization</a:t>
            </a:r>
          </a:p>
          <a:p>
            <a:r>
              <a:rPr lang="en-US" altLang="ko-KR" dirty="0"/>
              <a:t>can be changed in response to different contexts or conditions</a:t>
            </a:r>
            <a:endParaRPr lang="ko-KR" altLang="en-US" dirty="0"/>
          </a:p>
        </p:txBody>
      </p:sp>
      <p:sp>
        <p:nvSpPr>
          <p:cNvPr id="6" name="Slide Number Placeholder 5"/>
          <p:cNvSpPr>
            <a:spLocks noGrp="1"/>
          </p:cNvSpPr>
          <p:nvPr>
            <p:ph type="sldNum" sz="quarter" idx="12"/>
          </p:nvPr>
        </p:nvSpPr>
        <p:spPr/>
        <p:txBody>
          <a:bodyPr/>
          <a:lstStyle/>
          <a:p>
            <a:fld id="{5FD889E0-CAB2-4699-909D-B9A88D47ACBE}" type="slidenum">
              <a:rPr lang="en-US" smtClean="0"/>
              <a:t>28</a:t>
            </a:fld>
            <a:endParaRPr lang="en-US"/>
          </a:p>
        </p:txBody>
      </p:sp>
      <p:pic>
        <p:nvPicPr>
          <p:cNvPr id="4" name="Picture 3"/>
          <p:cNvPicPr>
            <a:picLocks noChangeAspect="1"/>
          </p:cNvPicPr>
          <p:nvPr/>
        </p:nvPicPr>
        <p:blipFill>
          <a:blip r:embed="rId3"/>
          <a:stretch>
            <a:fillRect/>
          </a:stretch>
        </p:blipFill>
        <p:spPr>
          <a:xfrm flipH="1">
            <a:off x="4804617" y="4082131"/>
            <a:ext cx="1050050" cy="1610077"/>
          </a:xfrm>
          <a:prstGeom prst="rect">
            <a:avLst/>
          </a:prstGeom>
          <a:noFill/>
          <a:ln>
            <a:noFill/>
          </a:ln>
        </p:spPr>
      </p:pic>
      <p:pic>
        <p:nvPicPr>
          <p:cNvPr id="5" name="Picture 4"/>
          <p:cNvPicPr>
            <a:picLocks noChangeAspect="1"/>
          </p:cNvPicPr>
          <p:nvPr/>
        </p:nvPicPr>
        <p:blipFill>
          <a:blip r:embed="rId5"/>
          <a:stretch>
            <a:fillRect/>
          </a:stretch>
        </p:blipFill>
        <p:spPr>
          <a:xfrm flipH="1">
            <a:off x="506873" y="4325227"/>
            <a:ext cx="1371599" cy="1366981"/>
          </a:xfrm>
          <a:prstGeom prst="rect">
            <a:avLst/>
          </a:prstGeom>
        </p:spPr>
      </p:pic>
      <p:cxnSp>
        <p:nvCxnSpPr>
          <p:cNvPr id="7" name="Straight Arrow Connector 6"/>
          <p:cNvCxnSpPr/>
          <p:nvPr/>
        </p:nvCxnSpPr>
        <p:spPr>
          <a:xfrm>
            <a:off x="1964171" y="4656667"/>
            <a:ext cx="2610556"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flipH="1">
            <a:off x="1783548" y="5390444"/>
            <a:ext cx="2777835"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16" name="Group 17"/>
          <p:cNvGrpSpPr>
            <a:grpSpLocks/>
          </p:cNvGrpSpPr>
          <p:nvPr/>
        </p:nvGrpSpPr>
        <p:grpSpPr bwMode="auto">
          <a:xfrm>
            <a:off x="655167" y="3926416"/>
            <a:ext cx="1338920" cy="1460501"/>
            <a:chOff x="1151" y="650"/>
            <a:chExt cx="1148" cy="920"/>
          </a:xfrm>
        </p:grpSpPr>
        <p:sp>
          <p:nvSpPr>
            <p:cNvPr id="17" name="Rectangle 18"/>
            <p:cNvSpPr>
              <a:spLocks noChangeArrowheads="1"/>
            </p:cNvSpPr>
            <p:nvPr/>
          </p:nvSpPr>
          <p:spPr bwMode="auto">
            <a:xfrm>
              <a:off x="1392" y="921"/>
              <a:ext cx="635" cy="108"/>
            </a:xfrm>
            <a:prstGeom prst="rect">
              <a:avLst/>
            </a:prstGeom>
            <a:ln>
              <a:headEnd/>
              <a:tailEnd/>
            </a:ln>
            <a:extLst/>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a:endParaRPr lang="ko-KR" altLang="ko-KR" sz="2000" b="1">
                <a:latin typeface="Arial" charset="0"/>
              </a:endParaRPr>
            </a:p>
          </p:txBody>
        </p:sp>
        <p:sp>
          <p:nvSpPr>
            <p:cNvPr id="18" name="Rectangle 19"/>
            <p:cNvSpPr>
              <a:spLocks noChangeArrowheads="1"/>
            </p:cNvSpPr>
            <p:nvPr/>
          </p:nvSpPr>
          <p:spPr bwMode="auto">
            <a:xfrm>
              <a:off x="1392" y="1029"/>
              <a:ext cx="635" cy="162"/>
            </a:xfrm>
            <a:prstGeom prst="rect">
              <a:avLst/>
            </a:prstGeom>
            <a:ln>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ko-KR" altLang="ko-KR" sz="2000" b="1">
                <a:latin typeface="Arial" charset="0"/>
              </a:endParaRPr>
            </a:p>
          </p:txBody>
        </p:sp>
        <p:sp>
          <p:nvSpPr>
            <p:cNvPr id="19" name="Rectangle 20"/>
            <p:cNvSpPr>
              <a:spLocks noChangeArrowheads="1"/>
            </p:cNvSpPr>
            <p:nvPr/>
          </p:nvSpPr>
          <p:spPr bwMode="auto">
            <a:xfrm>
              <a:off x="1392" y="1300"/>
              <a:ext cx="635" cy="270"/>
            </a:xfrm>
            <a:prstGeom prst="rect">
              <a:avLst/>
            </a:prstGeom>
            <a:ln>
              <a:headEnd/>
              <a:tailEnd/>
            </a:ln>
            <a:extLst/>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a:endParaRPr lang="ko-KR" altLang="ko-KR" sz="2000" b="1">
                <a:latin typeface="Arial" charset="0"/>
              </a:endParaRPr>
            </a:p>
          </p:txBody>
        </p:sp>
        <p:sp>
          <p:nvSpPr>
            <p:cNvPr id="20" name="Rectangle 21"/>
            <p:cNvSpPr>
              <a:spLocks noChangeArrowheads="1"/>
            </p:cNvSpPr>
            <p:nvPr/>
          </p:nvSpPr>
          <p:spPr bwMode="auto">
            <a:xfrm>
              <a:off x="1392" y="1191"/>
              <a:ext cx="635" cy="109"/>
            </a:xfrm>
            <a:prstGeom prst="rect">
              <a:avLst/>
            </a:prstGeom>
            <a:ln>
              <a:headEnd/>
              <a:tailEnd/>
            </a:ln>
            <a:extLst/>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endParaRPr lang="ko-KR" altLang="ko-KR" b="1">
                <a:latin typeface="Arial" charset="0"/>
              </a:endParaRPr>
            </a:p>
          </p:txBody>
        </p:sp>
        <p:sp>
          <p:nvSpPr>
            <p:cNvPr id="21" name="Text Box 22"/>
            <p:cNvSpPr txBox="1">
              <a:spLocks noChangeArrowheads="1"/>
            </p:cNvSpPr>
            <p:nvPr/>
          </p:nvSpPr>
          <p:spPr bwMode="auto">
            <a:xfrm>
              <a:off x="1151" y="650"/>
              <a:ext cx="1148" cy="2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AU" altLang="ko-KR" sz="1100" b="1" dirty="0">
                  <a:latin typeface="Arial" charset="0"/>
                  <a:ea typeface="굴림" charset="-127"/>
                </a:rPr>
                <a:t>HTTP </a:t>
              </a:r>
              <a:br>
                <a:rPr lang="en-AU" altLang="ko-KR" sz="1100" b="1" dirty="0">
                  <a:latin typeface="Arial" charset="0"/>
                  <a:ea typeface="굴림" charset="-127"/>
                </a:rPr>
              </a:br>
              <a:r>
                <a:rPr lang="en-AU" altLang="ko-KR" sz="1100" b="1" dirty="0">
                  <a:latin typeface="Arial" charset="0"/>
                  <a:ea typeface="굴림" charset="-127"/>
                </a:rPr>
                <a:t>request message</a:t>
              </a:r>
            </a:p>
          </p:txBody>
        </p:sp>
      </p:grpSp>
      <p:grpSp>
        <p:nvGrpSpPr>
          <p:cNvPr id="22" name="Group 23"/>
          <p:cNvGrpSpPr>
            <a:grpSpLocks/>
          </p:cNvGrpSpPr>
          <p:nvPr/>
        </p:nvGrpSpPr>
        <p:grpSpPr bwMode="auto">
          <a:xfrm>
            <a:off x="6816367" y="3066902"/>
            <a:ext cx="2001326" cy="1764920"/>
            <a:chOff x="3911" y="2715"/>
            <a:chExt cx="948" cy="920"/>
          </a:xfrm>
        </p:grpSpPr>
        <p:sp>
          <p:nvSpPr>
            <p:cNvPr id="23" name="Rectangle 24"/>
            <p:cNvSpPr>
              <a:spLocks noChangeArrowheads="1"/>
            </p:cNvSpPr>
            <p:nvPr/>
          </p:nvSpPr>
          <p:spPr bwMode="auto">
            <a:xfrm>
              <a:off x="4211" y="2986"/>
              <a:ext cx="424" cy="108"/>
            </a:xfrm>
            <a:prstGeom prst="rect">
              <a:avLst/>
            </a:prstGeom>
            <a:ln>
              <a:headEnd/>
              <a:tailEnd/>
            </a:ln>
            <a:extLst/>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a:endParaRPr lang="ko-KR" altLang="ko-KR" sz="2000" b="1">
                <a:latin typeface="Arial" charset="0"/>
              </a:endParaRPr>
            </a:p>
          </p:txBody>
        </p:sp>
        <p:sp>
          <p:nvSpPr>
            <p:cNvPr id="24" name="Rectangle 25"/>
            <p:cNvSpPr>
              <a:spLocks noChangeArrowheads="1"/>
            </p:cNvSpPr>
            <p:nvPr/>
          </p:nvSpPr>
          <p:spPr bwMode="auto">
            <a:xfrm>
              <a:off x="4211" y="3094"/>
              <a:ext cx="424" cy="271"/>
            </a:xfrm>
            <a:prstGeom prst="rect">
              <a:avLst/>
            </a:prstGeom>
            <a:ln>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ko-KR" altLang="ko-KR" sz="2000" b="1">
                <a:latin typeface="Arial" charset="0"/>
              </a:endParaRPr>
            </a:p>
          </p:txBody>
        </p:sp>
        <p:sp>
          <p:nvSpPr>
            <p:cNvPr id="25" name="Rectangle 26"/>
            <p:cNvSpPr>
              <a:spLocks noChangeArrowheads="1"/>
            </p:cNvSpPr>
            <p:nvPr/>
          </p:nvSpPr>
          <p:spPr bwMode="auto">
            <a:xfrm>
              <a:off x="4211" y="3365"/>
              <a:ext cx="424" cy="270"/>
            </a:xfrm>
            <a:prstGeom prst="rect">
              <a:avLst/>
            </a:prstGeom>
            <a:ln>
              <a:headEnd/>
              <a:tailEnd/>
            </a:ln>
            <a:extLst/>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a:endParaRPr lang="ko-KR" altLang="ko-KR" sz="2000" b="1">
                <a:latin typeface="Arial" charset="0"/>
              </a:endParaRPr>
            </a:p>
          </p:txBody>
        </p:sp>
        <p:sp>
          <p:nvSpPr>
            <p:cNvPr id="26" name="Rectangle 27"/>
            <p:cNvSpPr>
              <a:spLocks noChangeArrowheads="1"/>
            </p:cNvSpPr>
            <p:nvPr/>
          </p:nvSpPr>
          <p:spPr bwMode="auto">
            <a:xfrm>
              <a:off x="4211" y="3256"/>
              <a:ext cx="424" cy="109"/>
            </a:xfrm>
            <a:prstGeom prst="rect">
              <a:avLst/>
            </a:prstGeom>
            <a:ln>
              <a:headEnd/>
              <a:tailEnd/>
            </a:ln>
            <a:extLst/>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endParaRPr lang="ko-KR" altLang="ko-KR" b="1">
                <a:latin typeface="Arial" charset="0"/>
              </a:endParaRPr>
            </a:p>
          </p:txBody>
        </p:sp>
        <p:sp>
          <p:nvSpPr>
            <p:cNvPr id="27" name="Text Box 28"/>
            <p:cNvSpPr txBox="1">
              <a:spLocks noChangeArrowheads="1"/>
            </p:cNvSpPr>
            <p:nvPr/>
          </p:nvSpPr>
          <p:spPr bwMode="auto">
            <a:xfrm>
              <a:off x="3911" y="2715"/>
              <a:ext cx="948" cy="2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AU" altLang="ko-KR" sz="1100" b="1" dirty="0">
                  <a:latin typeface="Arial" charset="0"/>
                  <a:ea typeface="굴림" charset="-127"/>
                </a:rPr>
                <a:t>HTTP </a:t>
              </a:r>
              <a:br>
                <a:rPr lang="en-AU" altLang="ko-KR" sz="1100" b="1" dirty="0">
                  <a:latin typeface="Arial" charset="0"/>
                  <a:ea typeface="굴림" charset="-127"/>
                </a:rPr>
              </a:br>
              <a:r>
                <a:rPr lang="en-AU" altLang="ko-KR" sz="1100" b="1" dirty="0">
                  <a:latin typeface="Arial" charset="0"/>
                  <a:ea typeface="굴림" charset="-127"/>
                </a:rPr>
                <a:t>Response message</a:t>
              </a:r>
            </a:p>
          </p:txBody>
        </p:sp>
      </p:grpSp>
      <p:sp>
        <p:nvSpPr>
          <p:cNvPr id="30" name="Rectangle 29"/>
          <p:cNvSpPr/>
          <p:nvPr/>
        </p:nvSpPr>
        <p:spPr>
          <a:xfrm>
            <a:off x="397837" y="3631670"/>
            <a:ext cx="5609326" cy="276577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1" name="TextBox 30"/>
          <p:cNvSpPr txBox="1"/>
          <p:nvPr/>
        </p:nvSpPr>
        <p:spPr>
          <a:xfrm>
            <a:off x="2751906" y="6482116"/>
            <a:ext cx="4636080" cy="369332"/>
          </a:xfrm>
          <a:prstGeom prst="rect">
            <a:avLst/>
          </a:prstGeom>
          <a:noFill/>
        </p:spPr>
        <p:txBody>
          <a:bodyPr wrap="none" rtlCol="0">
            <a:spAutoFit/>
          </a:bodyPr>
          <a:lstStyle/>
          <a:p>
            <a:r>
              <a:rPr lang="en-US" b="1" dirty="0"/>
              <a:t>Dynamic Web Page Request-Response Process</a:t>
            </a:r>
          </a:p>
        </p:txBody>
      </p:sp>
      <p:sp>
        <p:nvSpPr>
          <p:cNvPr id="32" name="Text Box 22"/>
          <p:cNvSpPr txBox="1">
            <a:spLocks noChangeArrowheads="1"/>
          </p:cNvSpPr>
          <p:nvPr/>
        </p:nvSpPr>
        <p:spPr bwMode="auto">
          <a:xfrm>
            <a:off x="7246697" y="5830070"/>
            <a:ext cx="813043"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AU" altLang="ko-KR" sz="1100" b="1" dirty="0">
                <a:latin typeface="Arial" charset="0"/>
                <a:ea typeface="굴림" charset="-127"/>
              </a:rPr>
              <a:t>Database</a:t>
            </a:r>
          </a:p>
        </p:txBody>
      </p:sp>
      <p:sp>
        <p:nvSpPr>
          <p:cNvPr id="33" name="Rectangle 32"/>
          <p:cNvSpPr/>
          <p:nvPr/>
        </p:nvSpPr>
        <p:spPr>
          <a:xfrm>
            <a:off x="295090" y="3073453"/>
            <a:ext cx="8671110" cy="335596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11" name="Straight Connector 10"/>
          <p:cNvCxnSpPr/>
          <p:nvPr/>
        </p:nvCxnSpPr>
        <p:spPr>
          <a:xfrm>
            <a:off x="6688667" y="3187275"/>
            <a:ext cx="16933" cy="3210174"/>
          </a:xfrm>
          <a:prstGeom prst="line">
            <a:avLst/>
          </a:prstGeom>
          <a:ln>
            <a:prstDash val="lgDash"/>
          </a:ln>
        </p:spPr>
        <p:style>
          <a:lnRef idx="2">
            <a:schemeClr val="dk1"/>
          </a:lnRef>
          <a:fillRef idx="0">
            <a:schemeClr val="dk1"/>
          </a:fillRef>
          <a:effectRef idx="1">
            <a:schemeClr val="dk1"/>
          </a:effectRef>
          <a:fontRef idx="minor">
            <a:schemeClr val="tx1"/>
          </a:fontRef>
        </p:style>
      </p:cxnSp>
      <p:cxnSp>
        <p:nvCxnSpPr>
          <p:cNvPr id="36" name="Straight Arrow Connector 35"/>
          <p:cNvCxnSpPr/>
          <p:nvPr/>
        </p:nvCxnSpPr>
        <p:spPr>
          <a:xfrm flipH="1">
            <a:off x="7653219" y="4831821"/>
            <a:ext cx="7664" cy="38417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7" name="Straight Arrow Connector 36"/>
          <p:cNvCxnSpPr/>
          <p:nvPr/>
        </p:nvCxnSpPr>
        <p:spPr>
          <a:xfrm flipV="1">
            <a:off x="7794899" y="4749094"/>
            <a:ext cx="0" cy="46690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 name="Text Box 22"/>
          <p:cNvSpPr txBox="1">
            <a:spLocks noChangeArrowheads="1"/>
          </p:cNvSpPr>
          <p:nvPr/>
        </p:nvSpPr>
        <p:spPr bwMode="auto">
          <a:xfrm>
            <a:off x="613292" y="5644622"/>
            <a:ext cx="1281840"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AU" altLang="ko-KR" sz="1100" b="1" dirty="0">
                <a:latin typeface="Arial" charset="0"/>
                <a:ea typeface="굴림" charset="-127"/>
              </a:rPr>
              <a:t>Client Computer</a:t>
            </a:r>
            <a:br>
              <a:rPr lang="en-AU" altLang="ko-KR" sz="1100" b="1" dirty="0">
                <a:latin typeface="Arial" charset="0"/>
                <a:ea typeface="굴림" charset="-127"/>
              </a:rPr>
            </a:br>
            <a:r>
              <a:rPr lang="en-AU" altLang="ko-KR" sz="1100" b="1" dirty="0">
                <a:latin typeface="Arial" charset="0"/>
                <a:ea typeface="굴림" charset="-127"/>
              </a:rPr>
              <a:t>(Browser) </a:t>
            </a:r>
          </a:p>
        </p:txBody>
      </p:sp>
      <p:sp>
        <p:nvSpPr>
          <p:cNvPr id="42" name="Text Box 22"/>
          <p:cNvSpPr txBox="1">
            <a:spLocks noChangeArrowheads="1"/>
          </p:cNvSpPr>
          <p:nvPr/>
        </p:nvSpPr>
        <p:spPr bwMode="auto">
          <a:xfrm>
            <a:off x="4884532" y="5699265"/>
            <a:ext cx="971139"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AU" altLang="ko-KR" sz="1100" b="1" dirty="0">
                <a:latin typeface="Arial" charset="0"/>
                <a:ea typeface="굴림" charset="-127"/>
              </a:rPr>
              <a:t>Web Server</a:t>
            </a:r>
          </a:p>
        </p:txBody>
      </p:sp>
    </p:spTree>
    <p:extLst>
      <p:ext uri="{BB962C8B-B14F-4D97-AF65-F5344CB8AC3E}">
        <p14:creationId xmlns:p14="http://schemas.microsoft.com/office/powerpoint/2010/main" val="312292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1000"/>
                                        <p:tgtEl>
                                          <p:spTgt spid="16"/>
                                        </p:tgtEl>
                                      </p:cBhvr>
                                    </p:animEffect>
                                  </p:childTnLst>
                                </p:cTn>
                              </p:par>
                            </p:childTnLst>
                          </p:cTn>
                        </p:par>
                        <p:par>
                          <p:cTn id="8" fill="hold">
                            <p:stCondLst>
                              <p:cond delay="1000"/>
                            </p:stCondLst>
                            <p:childTnLst>
                              <p:par>
                                <p:cTn id="9" presetID="0" presetClass="path" presetSubtype="0" accel="50000" decel="50000" fill="hold" nodeType="afterEffect">
                                  <p:stCondLst>
                                    <p:cond delay="0"/>
                                  </p:stCondLst>
                                  <p:childTnLst>
                                    <p:animMotion origin="layout" path="M -3.05556E-6 3.7037E-6 L 0.40504 -0.00533 " pathEditMode="relative" rAng="0" ptsTypes="AA">
                                      <p:cBhvr>
                                        <p:cTn id="10" dur="3000" fill="hold"/>
                                        <p:tgtEl>
                                          <p:spTgt spid="16"/>
                                        </p:tgtEl>
                                        <p:attrNameLst>
                                          <p:attrName>ppt_x</p:attrName>
                                          <p:attrName>ppt_y</p:attrName>
                                        </p:attrNameLst>
                                      </p:cBhvr>
                                      <p:rCtr x="20243" y="-278"/>
                                    </p:animMotion>
                                  </p:childTnLst>
                                </p:cTn>
                              </p:par>
                            </p:childTnLst>
                          </p:cTn>
                        </p:par>
                        <p:par>
                          <p:cTn id="11" fill="hold">
                            <p:stCondLst>
                              <p:cond delay="4000"/>
                            </p:stCondLst>
                            <p:childTnLst>
                              <p:par>
                                <p:cTn id="12" presetID="0" presetClass="path" presetSubtype="0" accel="50000" decel="50000" fill="hold" nodeType="afterEffect">
                                  <p:stCondLst>
                                    <p:cond delay="0"/>
                                  </p:stCondLst>
                                  <p:childTnLst>
                                    <p:animMotion origin="layout" path="M 0.40504 -0.00533 L 0.64653 -0.09421 " pathEditMode="relative" ptsTypes="AA">
                                      <p:cBhvr>
                                        <p:cTn id="13" dur="2000" fill="hold"/>
                                        <p:tgtEl>
                                          <p:spTgt spid="16"/>
                                        </p:tgtEl>
                                        <p:attrNameLst>
                                          <p:attrName>ppt_x</p:attrName>
                                          <p:attrName>ppt_y</p:attrName>
                                        </p:attrNameLst>
                                      </p:cBhvr>
                                    </p:animMotion>
                                  </p:childTnLst>
                                </p:cTn>
                              </p:par>
                            </p:childTnLst>
                          </p:cTn>
                        </p:par>
                        <p:par>
                          <p:cTn id="14" fill="hold">
                            <p:stCondLst>
                              <p:cond delay="6000"/>
                            </p:stCondLst>
                            <p:childTnLst>
                              <p:par>
                                <p:cTn id="15" presetID="14" presetClass="exit" presetSubtype="10" fill="hold" nodeType="afterEffect">
                                  <p:stCondLst>
                                    <p:cond delay="0"/>
                                  </p:stCondLst>
                                  <p:childTnLst>
                                    <p:animEffect transition="out" filter="randombar(horizontal)">
                                      <p:cBhvr>
                                        <p:cTn id="16" dur="500"/>
                                        <p:tgtEl>
                                          <p:spTgt spid="16"/>
                                        </p:tgtEl>
                                      </p:cBhvr>
                                    </p:animEffect>
                                    <p:set>
                                      <p:cBhvr>
                                        <p:cTn id="17" dur="1" fill="hold">
                                          <p:stCondLst>
                                            <p:cond delay="499"/>
                                          </p:stCondLst>
                                        </p:cTn>
                                        <p:tgtEl>
                                          <p:spTgt spid="16"/>
                                        </p:tgtEl>
                                        <p:attrNameLst>
                                          <p:attrName>style.visibility</p:attrName>
                                        </p:attrNameLst>
                                      </p:cBhvr>
                                      <p:to>
                                        <p:strVal val="hidden"/>
                                      </p:to>
                                    </p:set>
                                  </p:childTnLst>
                                </p:cTn>
                              </p:par>
                            </p:childTnLst>
                          </p:cTn>
                        </p:par>
                        <p:par>
                          <p:cTn id="18" fill="hold">
                            <p:stCondLst>
                              <p:cond delay="6500"/>
                            </p:stCondLst>
                            <p:childTnLst>
                              <p:par>
                                <p:cTn id="19" presetID="35" presetClass="emph" presetSubtype="0" repeatCount="2000" fill="hold" nodeType="afterEffect">
                                  <p:stCondLst>
                                    <p:cond delay="0"/>
                                  </p:stCondLst>
                                  <p:childTnLst>
                                    <p:anim calcmode="discrete" valueType="str">
                                      <p:cBhvr>
                                        <p:cTn id="20" dur="2000" fill="hold"/>
                                        <p:tgtEl>
                                          <p:spTgt spid="36"/>
                                        </p:tgtEl>
                                        <p:attrNameLst>
                                          <p:attrName>style.visibility</p:attrName>
                                        </p:attrNameLst>
                                      </p:cBhvr>
                                      <p:tavLst>
                                        <p:tav tm="0">
                                          <p:val>
                                            <p:strVal val="hidden"/>
                                          </p:val>
                                        </p:tav>
                                        <p:tav tm="50000">
                                          <p:val>
                                            <p:strVal val="visible"/>
                                          </p:val>
                                        </p:tav>
                                      </p:tavLst>
                                    </p:anim>
                                  </p:childTnLst>
                                </p:cTn>
                              </p:par>
                            </p:childTnLst>
                          </p:cTn>
                        </p:par>
                        <p:par>
                          <p:cTn id="21" fill="hold">
                            <p:stCondLst>
                              <p:cond delay="10500"/>
                            </p:stCondLst>
                            <p:childTnLst>
                              <p:par>
                                <p:cTn id="22" presetID="35" presetClass="emph" presetSubtype="0" repeatCount="2000" fill="hold" nodeType="afterEffect">
                                  <p:stCondLst>
                                    <p:cond delay="0"/>
                                  </p:stCondLst>
                                  <p:childTnLst>
                                    <p:anim calcmode="discrete" valueType="str">
                                      <p:cBhvr>
                                        <p:cTn id="23" dur="2000" fill="hold"/>
                                        <p:tgtEl>
                                          <p:spTgt spid="37"/>
                                        </p:tgtEl>
                                        <p:attrNameLst>
                                          <p:attrName>style.visibility</p:attrName>
                                        </p:attrNameLst>
                                      </p:cBhvr>
                                      <p:tavLst>
                                        <p:tav tm="0">
                                          <p:val>
                                            <p:strVal val="hidden"/>
                                          </p:val>
                                        </p:tav>
                                        <p:tav tm="50000">
                                          <p:val>
                                            <p:strVal val="visible"/>
                                          </p:val>
                                        </p:tav>
                                      </p:tavLst>
                                    </p:anim>
                                  </p:childTnLst>
                                </p:cTn>
                              </p:par>
                            </p:childTnLst>
                          </p:cTn>
                        </p:par>
                        <p:par>
                          <p:cTn id="24" fill="hold">
                            <p:stCondLst>
                              <p:cond delay="14500"/>
                            </p:stCondLst>
                            <p:childTnLst>
                              <p:par>
                                <p:cTn id="25" presetID="3" presetClass="entr" presetSubtype="10" fill="hold"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linds(horizontal)">
                                      <p:cBhvr>
                                        <p:cTn id="27" dur="500"/>
                                        <p:tgtEl>
                                          <p:spTgt spid="22"/>
                                        </p:tgtEl>
                                      </p:cBhvr>
                                    </p:animEffect>
                                  </p:childTnLst>
                                </p:cTn>
                              </p:par>
                            </p:childTnLst>
                          </p:cTn>
                        </p:par>
                        <p:par>
                          <p:cTn id="28" fill="hold">
                            <p:stCondLst>
                              <p:cond delay="15000"/>
                            </p:stCondLst>
                            <p:childTnLst>
                              <p:par>
                                <p:cTn id="29" presetID="0" presetClass="path" presetSubtype="0" accel="50000" decel="50000" fill="hold" nodeType="afterEffect">
                                  <p:stCondLst>
                                    <p:cond delay="0"/>
                                  </p:stCondLst>
                                  <p:childTnLst>
                                    <p:animMotion origin="layout" path="M 8.33333E-7 4.07407E-6 L -0.25799 0.14351 " pathEditMode="relative" rAng="0" ptsTypes="AA">
                                      <p:cBhvr>
                                        <p:cTn id="30" dur="3000" fill="hold"/>
                                        <p:tgtEl>
                                          <p:spTgt spid="22"/>
                                        </p:tgtEl>
                                        <p:attrNameLst>
                                          <p:attrName>ppt_x</p:attrName>
                                          <p:attrName>ppt_y</p:attrName>
                                        </p:attrNameLst>
                                      </p:cBhvr>
                                      <p:rCtr x="-12899" y="7176"/>
                                    </p:animMotion>
                                  </p:childTnLst>
                                </p:cTn>
                              </p:par>
                            </p:childTnLst>
                          </p:cTn>
                        </p:par>
                        <p:par>
                          <p:cTn id="31" fill="hold">
                            <p:stCondLst>
                              <p:cond delay="18000"/>
                            </p:stCondLst>
                            <p:childTnLst>
                              <p:par>
                                <p:cTn id="32" presetID="0" presetClass="path" presetSubtype="0" accel="50000" decel="50000" fill="hold" nodeType="afterEffect">
                                  <p:stCondLst>
                                    <p:cond delay="0"/>
                                  </p:stCondLst>
                                  <p:childTnLst>
                                    <p:animMotion origin="layout" path="M -0.25799 0.14352 L -0.6632 0.14352 " pathEditMode="relative" ptsTypes="AA">
                                      <p:cBhvr>
                                        <p:cTn id="33" dur="3000" fill="hold"/>
                                        <p:tgtEl>
                                          <p:spTgt spid="22"/>
                                        </p:tgtEl>
                                        <p:attrNameLst>
                                          <p:attrName>ppt_x</p:attrName>
                                          <p:attrName>ppt_y</p:attrName>
                                        </p:attrNameLst>
                                      </p:cBhvr>
                                    </p:animMotion>
                                  </p:childTnLst>
                                </p:cTn>
                              </p:par>
                            </p:childTnLst>
                          </p:cTn>
                        </p:par>
                        <p:par>
                          <p:cTn id="34" fill="hold">
                            <p:stCondLst>
                              <p:cond delay="21000"/>
                            </p:stCondLst>
                            <p:childTnLst>
                              <p:par>
                                <p:cTn id="35" presetID="14" presetClass="exit" presetSubtype="10" fill="hold" nodeType="afterEffect">
                                  <p:stCondLst>
                                    <p:cond delay="0"/>
                                  </p:stCondLst>
                                  <p:childTnLst>
                                    <p:animEffect transition="out" filter="randombar(horizontal)">
                                      <p:cBhvr>
                                        <p:cTn id="36" dur="500"/>
                                        <p:tgtEl>
                                          <p:spTgt spid="22"/>
                                        </p:tgtEl>
                                      </p:cBhvr>
                                    </p:animEffect>
                                    <p:set>
                                      <p:cBhvr>
                                        <p:cTn id="37"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Server-side scripting</a:t>
            </a:r>
          </a:p>
        </p:txBody>
      </p:sp>
      <p:sp>
        <p:nvSpPr>
          <p:cNvPr id="3" name="Content Placeholder 2"/>
          <p:cNvSpPr>
            <a:spLocks noGrp="1"/>
          </p:cNvSpPr>
          <p:nvPr>
            <p:ph idx="1"/>
          </p:nvPr>
        </p:nvSpPr>
        <p:spPr/>
        <p:txBody>
          <a:bodyPr>
            <a:normAutofit fontScale="92500" lnSpcReduction="20000"/>
          </a:bodyPr>
          <a:lstStyle/>
          <a:p>
            <a:r>
              <a:rPr lang="en-AU" dirty="0"/>
              <a:t>Server-side scripting</a:t>
            </a:r>
          </a:p>
          <a:p>
            <a:pPr lvl="1"/>
            <a:r>
              <a:rPr lang="en-US" altLang="ko-KR" sz="2000" dirty="0"/>
              <a:t>Executed by the web server when user request a document</a:t>
            </a:r>
          </a:p>
          <a:p>
            <a:pPr lvl="2"/>
            <a:r>
              <a:rPr lang="en-US" altLang="ko-KR" sz="1800" dirty="0"/>
              <a:t>produce output in a format understandable by web browsers</a:t>
            </a:r>
          </a:p>
          <a:p>
            <a:pPr lvl="1"/>
            <a:r>
              <a:rPr lang="en-US" altLang="ko-KR" sz="2000" dirty="0"/>
              <a:t>Require that their languages interpreter be installed on the server</a:t>
            </a:r>
          </a:p>
          <a:p>
            <a:pPr lvl="2"/>
            <a:r>
              <a:rPr lang="en-US" altLang="ko-KR" sz="1800" dirty="0"/>
              <a:t>produce the same output regardless of the client’s browser</a:t>
            </a:r>
          </a:p>
          <a:p>
            <a:pPr lvl="1"/>
            <a:r>
              <a:rPr lang="en-US" altLang="ko-KR" sz="2000" dirty="0"/>
              <a:t>Common server-side script language</a:t>
            </a:r>
          </a:p>
          <a:p>
            <a:pPr lvl="2"/>
            <a:r>
              <a:rPr lang="en-US" altLang="ko-KR" sz="1800" dirty="0">
                <a:solidFill>
                  <a:schemeClr val="tx1"/>
                </a:solidFill>
              </a:rPr>
              <a:t>PHP</a:t>
            </a:r>
            <a:r>
              <a:rPr lang="en-US" altLang="ko-KR" sz="1800" dirty="0"/>
              <a:t>, ASP.NET, Perl, JSP and etc.</a:t>
            </a:r>
          </a:p>
        </p:txBody>
      </p:sp>
      <p:sp>
        <p:nvSpPr>
          <p:cNvPr id="4" name="Slide Number Placeholder 3"/>
          <p:cNvSpPr>
            <a:spLocks noGrp="1"/>
          </p:cNvSpPr>
          <p:nvPr>
            <p:ph type="sldNum" sz="quarter" idx="12"/>
          </p:nvPr>
        </p:nvSpPr>
        <p:spPr/>
        <p:txBody>
          <a:bodyPr/>
          <a:lstStyle/>
          <a:p>
            <a:fld id="{5FD889E0-CAB2-4699-909D-B9A88D47ACBE}" type="slidenum">
              <a:rPr lang="en-US" smtClean="0"/>
              <a:t>29</a:t>
            </a:fld>
            <a:endParaRPr lang="en-US"/>
          </a:p>
        </p:txBody>
      </p:sp>
    </p:spTree>
    <p:extLst>
      <p:ext uri="{BB962C8B-B14F-4D97-AF65-F5344CB8AC3E}">
        <p14:creationId xmlns:p14="http://schemas.microsoft.com/office/powerpoint/2010/main" val="2402729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loud 80"/>
          <p:cNvSpPr/>
          <p:nvPr/>
        </p:nvSpPr>
        <p:spPr>
          <a:xfrm>
            <a:off x="3574577" y="3248115"/>
            <a:ext cx="5283673" cy="3425095"/>
          </a:xfrm>
          <a:prstGeom prst="cloud">
            <a:avLst/>
          </a:prstGeom>
          <a:gradFill flip="none" rotWithShape="1">
            <a:gsLst>
              <a:gs pos="0">
                <a:schemeClr val="dk1">
                  <a:tint val="95000"/>
                  <a:shade val="70000"/>
                  <a:satMod val="150000"/>
                  <a:alpha val="11000"/>
                </a:schemeClr>
              </a:gs>
              <a:gs pos="100000">
                <a:schemeClr val="dk1">
                  <a:tint val="100000"/>
                  <a:shade val="100000"/>
                  <a:satMod val="150000"/>
                  <a:alpha val="11000"/>
                </a:schemeClr>
              </a:gs>
            </a:gsLst>
            <a:lin ang="16200000" scaled="0"/>
            <a:tileRect/>
          </a:gradFill>
          <a:ln w="38100" cmpd="sng">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Background concept</a:t>
            </a:r>
          </a:p>
        </p:txBody>
      </p:sp>
      <p:sp>
        <p:nvSpPr>
          <p:cNvPr id="3" name="Slide Number Placeholder 2"/>
          <p:cNvSpPr>
            <a:spLocks noGrp="1"/>
          </p:cNvSpPr>
          <p:nvPr>
            <p:ph type="sldNum" sz="quarter" idx="12"/>
          </p:nvPr>
        </p:nvSpPr>
        <p:spPr/>
        <p:txBody>
          <a:bodyPr/>
          <a:lstStyle/>
          <a:p>
            <a:fld id="{5FD889E0-CAB2-4699-909D-B9A88D47ACBE}" type="slidenum">
              <a:rPr lang="en-US" smtClean="0"/>
              <a:t>3</a:t>
            </a:fld>
            <a:endParaRPr lang="en-US"/>
          </a:p>
        </p:txBody>
      </p:sp>
      <p:grpSp>
        <p:nvGrpSpPr>
          <p:cNvPr id="48" name="Group 47"/>
          <p:cNvGrpSpPr/>
          <p:nvPr/>
        </p:nvGrpSpPr>
        <p:grpSpPr>
          <a:xfrm>
            <a:off x="760312" y="1981384"/>
            <a:ext cx="7272146" cy="510326"/>
            <a:chOff x="760312" y="2253401"/>
            <a:chExt cx="7272146" cy="510326"/>
          </a:xfrm>
        </p:grpSpPr>
        <p:pic>
          <p:nvPicPr>
            <p:cNvPr id="7" name="Picture 6"/>
            <p:cNvPicPr>
              <a:picLocks noChangeAspect="1"/>
            </p:cNvPicPr>
            <p:nvPr/>
          </p:nvPicPr>
          <p:blipFill>
            <a:blip r:embed="rId3"/>
            <a:stretch>
              <a:fillRect/>
            </a:stretch>
          </p:blipFill>
          <p:spPr>
            <a:xfrm>
              <a:off x="760312" y="2253401"/>
              <a:ext cx="7272146" cy="510326"/>
            </a:xfrm>
            <a:prstGeom prst="rect">
              <a:avLst/>
            </a:prstGeom>
          </p:spPr>
        </p:pic>
        <p:sp>
          <p:nvSpPr>
            <p:cNvPr id="8" name="Rectangle 7"/>
            <p:cNvSpPr/>
            <p:nvPr/>
          </p:nvSpPr>
          <p:spPr>
            <a:xfrm>
              <a:off x="2544115" y="2345424"/>
              <a:ext cx="165648" cy="312877"/>
            </a:xfrm>
            <a:prstGeom prst="rect">
              <a:avLst/>
            </a:prstGeom>
            <a:ln>
              <a:solidFill>
                <a:srgbClr val="FFFF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TextBox 8"/>
            <p:cNvSpPr txBox="1"/>
            <p:nvPr/>
          </p:nvSpPr>
          <p:spPr>
            <a:xfrm>
              <a:off x="2585950" y="2341973"/>
              <a:ext cx="3993958" cy="369332"/>
            </a:xfrm>
            <a:prstGeom prst="rect">
              <a:avLst/>
            </a:prstGeom>
            <a:noFill/>
          </p:spPr>
          <p:txBody>
            <a:bodyPr wrap="square" rtlCol="0">
              <a:spAutoFit/>
            </a:bodyPr>
            <a:lstStyle/>
            <a:p>
              <a:r>
                <a:rPr lang="en-US" dirty="0"/>
                <a:t>http://</a:t>
              </a:r>
              <a:r>
                <a:rPr lang="en-US" dirty="0" err="1"/>
                <a:t>www.cis.utas.edu.au</a:t>
              </a:r>
              <a:endParaRPr lang="en-US" dirty="0"/>
            </a:p>
          </p:txBody>
        </p:sp>
      </p:grpSp>
      <p:pic>
        <p:nvPicPr>
          <p:cNvPr id="51" name="Picture 50"/>
          <p:cNvPicPr>
            <a:picLocks noChangeAspect="1"/>
          </p:cNvPicPr>
          <p:nvPr/>
        </p:nvPicPr>
        <p:blipFill>
          <a:blip r:embed="rId4"/>
          <a:stretch>
            <a:fillRect/>
          </a:stretch>
        </p:blipFill>
        <p:spPr>
          <a:xfrm flipH="1">
            <a:off x="476070" y="3586435"/>
            <a:ext cx="1455255" cy="1357913"/>
          </a:xfrm>
          <a:prstGeom prst="rect">
            <a:avLst/>
          </a:prstGeom>
        </p:spPr>
      </p:pic>
      <p:sp>
        <p:nvSpPr>
          <p:cNvPr id="64" name="Rectangular Callout 63"/>
          <p:cNvSpPr/>
          <p:nvPr/>
        </p:nvSpPr>
        <p:spPr>
          <a:xfrm>
            <a:off x="476070" y="2949810"/>
            <a:ext cx="2919772" cy="775486"/>
          </a:xfrm>
          <a:prstGeom prst="wedgeRectCallout">
            <a:avLst>
              <a:gd name="adj1" fmla="val -18740"/>
              <a:gd name="adj2" fmla="val 13847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What is the IP address of </a:t>
            </a:r>
            <a:br>
              <a:rPr lang="en-US" sz="1600" dirty="0"/>
            </a:br>
            <a:r>
              <a:rPr lang="en-US" sz="1600" dirty="0"/>
              <a:t>“http://</a:t>
            </a:r>
            <a:r>
              <a:rPr lang="en-US" sz="1600" dirty="0" err="1"/>
              <a:t>www.cis.utas.edu.au</a:t>
            </a:r>
            <a:r>
              <a:rPr lang="en-US" sz="1600" dirty="0"/>
              <a:t>”?</a:t>
            </a:r>
          </a:p>
        </p:txBody>
      </p:sp>
      <p:pic>
        <p:nvPicPr>
          <p:cNvPr id="65" name="Picture 64"/>
          <p:cNvPicPr>
            <a:picLocks noChangeAspect="1"/>
          </p:cNvPicPr>
          <p:nvPr/>
        </p:nvPicPr>
        <p:blipFill>
          <a:blip r:embed="rId5"/>
          <a:stretch>
            <a:fillRect/>
          </a:stretch>
        </p:blipFill>
        <p:spPr>
          <a:xfrm>
            <a:off x="4628917" y="4734775"/>
            <a:ext cx="834581" cy="1279690"/>
          </a:xfrm>
          <a:prstGeom prst="rect">
            <a:avLst/>
          </a:prstGeom>
        </p:spPr>
      </p:pic>
      <p:sp>
        <p:nvSpPr>
          <p:cNvPr id="75" name="TextBox 74"/>
          <p:cNvSpPr txBox="1"/>
          <p:nvPr/>
        </p:nvSpPr>
        <p:spPr>
          <a:xfrm>
            <a:off x="4184301" y="4096115"/>
            <a:ext cx="1959891" cy="338554"/>
          </a:xfrm>
          <a:prstGeom prst="rect">
            <a:avLst/>
          </a:prstGeom>
          <a:noFill/>
        </p:spPr>
        <p:txBody>
          <a:bodyPr wrap="none" rtlCol="0">
            <a:spAutoFit/>
          </a:bodyPr>
          <a:lstStyle/>
          <a:p>
            <a:r>
              <a:rPr lang="en-US" sz="1600" dirty="0"/>
              <a:t>Domain Name Server</a:t>
            </a:r>
          </a:p>
        </p:txBody>
      </p:sp>
      <p:pic>
        <p:nvPicPr>
          <p:cNvPr id="76" name="Picture 75"/>
          <p:cNvPicPr>
            <a:picLocks noChangeAspect="1"/>
          </p:cNvPicPr>
          <p:nvPr/>
        </p:nvPicPr>
        <p:blipFill>
          <a:blip r:embed="rId6"/>
          <a:stretch>
            <a:fillRect/>
          </a:stretch>
        </p:blipFill>
        <p:spPr>
          <a:xfrm>
            <a:off x="4371810" y="2731466"/>
            <a:ext cx="1091688" cy="1465289"/>
          </a:xfrm>
          <a:prstGeom prst="rect">
            <a:avLst/>
          </a:prstGeom>
        </p:spPr>
      </p:pic>
      <p:sp>
        <p:nvSpPr>
          <p:cNvPr id="80" name="TextBox 79"/>
          <p:cNvSpPr txBox="1"/>
          <p:nvPr/>
        </p:nvSpPr>
        <p:spPr>
          <a:xfrm>
            <a:off x="4628917" y="6014465"/>
            <a:ext cx="871452" cy="338554"/>
          </a:xfrm>
          <a:prstGeom prst="rect">
            <a:avLst/>
          </a:prstGeom>
          <a:noFill/>
        </p:spPr>
        <p:txBody>
          <a:bodyPr wrap="none" rtlCol="0">
            <a:spAutoFit/>
          </a:bodyPr>
          <a:lstStyle/>
          <a:p>
            <a:r>
              <a:rPr lang="en-US" sz="1600" dirty="0"/>
              <a:t>CIS Host</a:t>
            </a:r>
          </a:p>
        </p:txBody>
      </p:sp>
      <p:pic>
        <p:nvPicPr>
          <p:cNvPr id="82" name="Picture 81"/>
          <p:cNvPicPr>
            <a:picLocks noChangeAspect="1"/>
          </p:cNvPicPr>
          <p:nvPr/>
        </p:nvPicPr>
        <p:blipFill>
          <a:blip r:embed="rId5"/>
          <a:stretch>
            <a:fillRect/>
          </a:stretch>
        </p:blipFill>
        <p:spPr>
          <a:xfrm>
            <a:off x="6162617" y="3377263"/>
            <a:ext cx="834581" cy="1279690"/>
          </a:xfrm>
          <a:prstGeom prst="rect">
            <a:avLst/>
          </a:prstGeom>
        </p:spPr>
      </p:pic>
      <p:pic>
        <p:nvPicPr>
          <p:cNvPr id="84" name="Picture 83"/>
          <p:cNvPicPr>
            <a:picLocks noChangeAspect="1"/>
          </p:cNvPicPr>
          <p:nvPr/>
        </p:nvPicPr>
        <p:blipFill>
          <a:blip r:embed="rId5"/>
          <a:stretch>
            <a:fillRect/>
          </a:stretch>
        </p:blipFill>
        <p:spPr>
          <a:xfrm>
            <a:off x="7041305" y="4564986"/>
            <a:ext cx="834581" cy="1279690"/>
          </a:xfrm>
          <a:prstGeom prst="rect">
            <a:avLst/>
          </a:prstGeom>
        </p:spPr>
      </p:pic>
      <p:sp>
        <p:nvSpPr>
          <p:cNvPr id="86" name="TextBox 85"/>
          <p:cNvSpPr txBox="1"/>
          <p:nvPr/>
        </p:nvSpPr>
        <p:spPr>
          <a:xfrm>
            <a:off x="6032322" y="4596315"/>
            <a:ext cx="1095172" cy="338554"/>
          </a:xfrm>
          <a:prstGeom prst="rect">
            <a:avLst/>
          </a:prstGeom>
          <a:noFill/>
        </p:spPr>
        <p:txBody>
          <a:bodyPr wrap="none" rtlCol="0">
            <a:spAutoFit/>
          </a:bodyPr>
          <a:lstStyle/>
          <a:p>
            <a:r>
              <a:rPr lang="en-US" sz="1600" dirty="0"/>
              <a:t>Site A Host</a:t>
            </a:r>
          </a:p>
        </p:txBody>
      </p:sp>
      <p:sp>
        <p:nvSpPr>
          <p:cNvPr id="88" name="TextBox 87"/>
          <p:cNvSpPr txBox="1"/>
          <p:nvPr/>
        </p:nvSpPr>
        <p:spPr>
          <a:xfrm>
            <a:off x="6889568" y="5734355"/>
            <a:ext cx="1086255" cy="338554"/>
          </a:xfrm>
          <a:prstGeom prst="rect">
            <a:avLst/>
          </a:prstGeom>
          <a:noFill/>
        </p:spPr>
        <p:txBody>
          <a:bodyPr wrap="none" rtlCol="0">
            <a:spAutoFit/>
          </a:bodyPr>
          <a:lstStyle/>
          <a:p>
            <a:r>
              <a:rPr lang="en-US" sz="1600" dirty="0"/>
              <a:t>Site B Host</a:t>
            </a:r>
          </a:p>
        </p:txBody>
      </p:sp>
      <p:sp>
        <p:nvSpPr>
          <p:cNvPr id="22" name="TextBox 21"/>
          <p:cNvSpPr txBox="1"/>
          <p:nvPr/>
        </p:nvSpPr>
        <p:spPr>
          <a:xfrm>
            <a:off x="7356334" y="2594705"/>
            <a:ext cx="1627610" cy="461665"/>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2400" b="1" u="sng" spc="150" dirty="0">
                <a:ln w="11430"/>
                <a:effectLst>
                  <a:outerShdw blurRad="25400" algn="tl" rotWithShape="0">
                    <a:srgbClr val="000000">
                      <a:alpha val="43000"/>
                    </a:srgbClr>
                  </a:outerShdw>
                </a:effectLst>
              </a:rPr>
              <a:t>INTERNET</a:t>
            </a:r>
          </a:p>
        </p:txBody>
      </p:sp>
      <p:cxnSp>
        <p:nvCxnSpPr>
          <p:cNvPr id="5" name="Straight Arrow Connector 4"/>
          <p:cNvCxnSpPr>
            <a:stCxn id="22" idx="2"/>
          </p:cNvCxnSpPr>
          <p:nvPr/>
        </p:nvCxnSpPr>
        <p:spPr>
          <a:xfrm flipH="1">
            <a:off x="7975823" y="3056370"/>
            <a:ext cx="194316" cy="320893"/>
          </a:xfrm>
          <a:prstGeom prst="straightConnector1">
            <a:avLst/>
          </a:prstGeom>
          <a:ln w="57150" cmpd="sng">
            <a:prstDash val="sysDash"/>
            <a:tailEnd type="arrow"/>
          </a:ln>
        </p:spPr>
        <p:style>
          <a:lnRef idx="2">
            <a:schemeClr val="dk1"/>
          </a:lnRef>
          <a:fillRef idx="0">
            <a:schemeClr val="dk1"/>
          </a:fillRef>
          <a:effectRef idx="1">
            <a:schemeClr val="dk1"/>
          </a:effectRef>
          <a:fontRef idx="minor">
            <a:schemeClr val="tx1"/>
          </a:fontRef>
        </p:style>
      </p:cxnSp>
      <p:grpSp>
        <p:nvGrpSpPr>
          <p:cNvPr id="25" name="Group 24"/>
          <p:cNvGrpSpPr/>
          <p:nvPr/>
        </p:nvGrpSpPr>
        <p:grpSpPr>
          <a:xfrm>
            <a:off x="1931325" y="3540630"/>
            <a:ext cx="2440485" cy="561960"/>
            <a:chOff x="1931325" y="3540630"/>
            <a:chExt cx="2440485" cy="561960"/>
          </a:xfrm>
        </p:grpSpPr>
        <p:cxnSp>
          <p:nvCxnSpPr>
            <p:cNvPr id="67" name="Straight Arrow Connector 66"/>
            <p:cNvCxnSpPr/>
            <p:nvPr/>
          </p:nvCxnSpPr>
          <p:spPr>
            <a:xfrm flipV="1">
              <a:off x="1931325" y="3586435"/>
              <a:ext cx="2440485" cy="51615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2785392" y="3540630"/>
              <a:ext cx="396360" cy="369332"/>
            </a:xfrm>
            <a:prstGeom prst="rect">
              <a:avLst/>
            </a:prstGeom>
            <a:noFill/>
          </p:spPr>
          <p:txBody>
            <a:bodyPr wrap="square" rtlCol="0">
              <a:spAutoFit/>
            </a:bodyPr>
            <a:lstStyle/>
            <a:p>
              <a:r>
                <a:rPr lang="en-US" b="1" dirty="0">
                  <a:solidFill>
                    <a:schemeClr val="accent4"/>
                  </a:solidFill>
                </a:rPr>
                <a:t>1</a:t>
              </a:r>
            </a:p>
          </p:txBody>
        </p:sp>
      </p:grpSp>
      <p:grpSp>
        <p:nvGrpSpPr>
          <p:cNvPr id="30" name="Group 29"/>
          <p:cNvGrpSpPr/>
          <p:nvPr/>
        </p:nvGrpSpPr>
        <p:grpSpPr>
          <a:xfrm>
            <a:off x="1821773" y="4596315"/>
            <a:ext cx="2807144" cy="778305"/>
            <a:chOff x="1821773" y="4596315"/>
            <a:chExt cx="2807144" cy="778305"/>
          </a:xfrm>
        </p:grpSpPr>
        <p:cxnSp>
          <p:nvCxnSpPr>
            <p:cNvPr id="77" name="Straight Arrow Connector 76"/>
            <p:cNvCxnSpPr>
              <a:endCxn id="65" idx="1"/>
            </p:cNvCxnSpPr>
            <p:nvPr/>
          </p:nvCxnSpPr>
          <p:spPr>
            <a:xfrm>
              <a:off x="1821773" y="4596315"/>
              <a:ext cx="2807144" cy="77830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7" name="TextBox 36"/>
            <p:cNvSpPr txBox="1"/>
            <p:nvPr/>
          </p:nvSpPr>
          <p:spPr>
            <a:xfrm>
              <a:off x="3104358" y="4653270"/>
              <a:ext cx="291484" cy="369332"/>
            </a:xfrm>
            <a:prstGeom prst="rect">
              <a:avLst/>
            </a:prstGeom>
            <a:noFill/>
          </p:spPr>
          <p:txBody>
            <a:bodyPr wrap="square" rtlCol="0">
              <a:spAutoFit/>
            </a:bodyPr>
            <a:lstStyle/>
            <a:p>
              <a:r>
                <a:rPr lang="en-US" b="1" dirty="0">
                  <a:solidFill>
                    <a:schemeClr val="tx2"/>
                  </a:solidFill>
                </a:rPr>
                <a:t>3</a:t>
              </a:r>
            </a:p>
          </p:txBody>
        </p:sp>
      </p:grpSp>
      <p:grpSp>
        <p:nvGrpSpPr>
          <p:cNvPr id="31" name="Group 30"/>
          <p:cNvGrpSpPr/>
          <p:nvPr/>
        </p:nvGrpSpPr>
        <p:grpSpPr>
          <a:xfrm>
            <a:off x="1821774" y="4734776"/>
            <a:ext cx="2727454" cy="748862"/>
            <a:chOff x="1821774" y="4734776"/>
            <a:chExt cx="2727454" cy="748862"/>
          </a:xfrm>
        </p:grpSpPr>
        <p:cxnSp>
          <p:nvCxnSpPr>
            <p:cNvPr id="38" name="Straight Arrow Connector 37"/>
            <p:cNvCxnSpPr/>
            <p:nvPr/>
          </p:nvCxnSpPr>
          <p:spPr>
            <a:xfrm flipH="1" flipV="1">
              <a:off x="1821774" y="4734776"/>
              <a:ext cx="2727454" cy="74794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2" name="TextBox 41"/>
            <p:cNvSpPr txBox="1"/>
            <p:nvPr/>
          </p:nvSpPr>
          <p:spPr>
            <a:xfrm>
              <a:off x="3036010" y="5114306"/>
              <a:ext cx="291484" cy="369332"/>
            </a:xfrm>
            <a:prstGeom prst="rect">
              <a:avLst/>
            </a:prstGeom>
            <a:noFill/>
          </p:spPr>
          <p:txBody>
            <a:bodyPr wrap="square" rtlCol="0">
              <a:spAutoFit/>
            </a:bodyPr>
            <a:lstStyle/>
            <a:p>
              <a:r>
                <a:rPr lang="en-US" b="1" dirty="0"/>
                <a:t>4</a:t>
              </a:r>
            </a:p>
          </p:txBody>
        </p:sp>
      </p:grpSp>
      <p:sp>
        <p:nvSpPr>
          <p:cNvPr id="44" name="Rectangular Callout 43"/>
          <p:cNvSpPr/>
          <p:nvPr/>
        </p:nvSpPr>
        <p:spPr>
          <a:xfrm>
            <a:off x="5064083" y="2556469"/>
            <a:ext cx="1977221" cy="514301"/>
          </a:xfrm>
          <a:prstGeom prst="wedgeRectCallout">
            <a:avLst>
              <a:gd name="adj1" fmla="val -39447"/>
              <a:gd name="adj2" fmla="val 10810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It is “131.217.34.13”</a:t>
            </a:r>
          </a:p>
        </p:txBody>
      </p:sp>
      <p:sp>
        <p:nvSpPr>
          <p:cNvPr id="52" name="Rectangular Callout 51"/>
          <p:cNvSpPr/>
          <p:nvPr/>
        </p:nvSpPr>
        <p:spPr>
          <a:xfrm>
            <a:off x="4960867" y="4508301"/>
            <a:ext cx="1777603" cy="606005"/>
          </a:xfrm>
          <a:prstGeom prst="wedgeRectCallout">
            <a:avLst>
              <a:gd name="adj1" fmla="val -39447"/>
              <a:gd name="adj2" fmla="val 10810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Response: </a:t>
            </a:r>
            <a:br>
              <a:rPr lang="en-US" sz="1600" dirty="0"/>
            </a:br>
            <a:r>
              <a:rPr lang="en-US" sz="1600" dirty="0"/>
              <a:t>“Here you go”</a:t>
            </a:r>
          </a:p>
        </p:txBody>
      </p:sp>
      <p:sp>
        <p:nvSpPr>
          <p:cNvPr id="53" name="Rectangular Callout 52"/>
          <p:cNvSpPr/>
          <p:nvPr/>
        </p:nvSpPr>
        <p:spPr>
          <a:xfrm>
            <a:off x="476070" y="2875105"/>
            <a:ext cx="1929459" cy="1062279"/>
          </a:xfrm>
          <a:prstGeom prst="wedgeRectCallout">
            <a:avLst>
              <a:gd name="adj1" fmla="val -9281"/>
              <a:gd name="adj2" fmla="val 8445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Request: </a:t>
            </a:r>
            <a:br>
              <a:rPr lang="en-US" sz="1600" dirty="0"/>
            </a:br>
            <a:r>
              <a:rPr lang="en-US" sz="1600" dirty="0"/>
              <a:t>“Could you send me the content?”</a:t>
            </a:r>
          </a:p>
        </p:txBody>
      </p:sp>
      <p:pic>
        <p:nvPicPr>
          <p:cNvPr id="32" name="Picture 31"/>
          <p:cNvPicPr>
            <a:picLocks noChangeAspect="1"/>
          </p:cNvPicPr>
          <p:nvPr/>
        </p:nvPicPr>
        <p:blipFill>
          <a:blip r:embed="rId7"/>
          <a:stretch>
            <a:fillRect/>
          </a:stretch>
        </p:blipFill>
        <p:spPr>
          <a:xfrm>
            <a:off x="659915" y="3762983"/>
            <a:ext cx="1161858" cy="1004817"/>
          </a:xfrm>
          <a:prstGeom prst="rect">
            <a:avLst/>
          </a:prstGeom>
        </p:spPr>
      </p:pic>
      <p:grpSp>
        <p:nvGrpSpPr>
          <p:cNvPr id="11" name="Group 10"/>
          <p:cNvGrpSpPr/>
          <p:nvPr/>
        </p:nvGrpSpPr>
        <p:grpSpPr>
          <a:xfrm>
            <a:off x="1931325" y="3725296"/>
            <a:ext cx="2440486" cy="656125"/>
            <a:chOff x="1931325" y="3725296"/>
            <a:chExt cx="2440486" cy="656125"/>
          </a:xfrm>
        </p:grpSpPr>
        <p:grpSp>
          <p:nvGrpSpPr>
            <p:cNvPr id="26" name="Group 25"/>
            <p:cNvGrpSpPr/>
            <p:nvPr/>
          </p:nvGrpSpPr>
          <p:grpSpPr>
            <a:xfrm>
              <a:off x="1931325" y="3725296"/>
              <a:ext cx="2440486" cy="656125"/>
              <a:chOff x="1931325" y="3725296"/>
              <a:chExt cx="2440486" cy="656125"/>
            </a:xfrm>
          </p:grpSpPr>
          <p:cxnSp>
            <p:nvCxnSpPr>
              <p:cNvPr id="68" name="Straight Arrow Connector 67"/>
              <p:cNvCxnSpPr>
                <a:endCxn id="51" idx="1"/>
              </p:cNvCxnSpPr>
              <p:nvPr/>
            </p:nvCxnSpPr>
            <p:spPr>
              <a:xfrm flipH="1">
                <a:off x="1931325" y="3725296"/>
                <a:ext cx="2440486" cy="54009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2890267" y="4012089"/>
                <a:ext cx="291484" cy="369332"/>
              </a:xfrm>
              <a:prstGeom prst="rect">
                <a:avLst/>
              </a:prstGeom>
              <a:noFill/>
            </p:spPr>
            <p:txBody>
              <a:bodyPr wrap="square" rtlCol="0">
                <a:spAutoFit/>
              </a:bodyPr>
              <a:lstStyle/>
              <a:p>
                <a:r>
                  <a:rPr lang="en-US" b="1" dirty="0">
                    <a:solidFill>
                      <a:schemeClr val="accent3"/>
                    </a:solidFill>
                  </a:rPr>
                  <a:t>2</a:t>
                </a:r>
              </a:p>
            </p:txBody>
          </p:sp>
        </p:grpSp>
        <p:sp>
          <p:nvSpPr>
            <p:cNvPr id="6" name="Rectangle 5"/>
            <p:cNvSpPr/>
            <p:nvPr/>
          </p:nvSpPr>
          <p:spPr>
            <a:xfrm>
              <a:off x="3119141" y="3937384"/>
              <a:ext cx="313946" cy="369332"/>
            </a:xfrm>
            <a:prstGeom prst="rect">
              <a:avLst/>
            </a:prstGeom>
          </p:spPr>
          <p:txBody>
            <a:bodyPr wrap="none">
              <a:spAutoFit/>
            </a:bodyPr>
            <a:lstStyle/>
            <a:p>
              <a:r>
                <a:rPr lang="en-US" b="1" dirty="0">
                  <a:solidFill>
                    <a:schemeClr val="tx2"/>
                  </a:solidFill>
                </a:rPr>
                <a:t>2</a:t>
              </a:r>
            </a:p>
          </p:txBody>
        </p:sp>
      </p:grpSp>
    </p:spTree>
    <p:extLst>
      <p:ext uri="{BB962C8B-B14F-4D97-AF65-F5344CB8AC3E}">
        <p14:creationId xmlns:p14="http://schemas.microsoft.com/office/powerpoint/2010/main" val="854202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blinds(horizontal)">
                                      <p:cBhvr>
                                        <p:cTn id="7" dur="500"/>
                                        <p:tgtEl>
                                          <p:spTgt spid="64"/>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100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64"/>
                                        </p:tgtEl>
                                        <p:attrNameLst>
                                          <p:attrName>style.visibility</p:attrName>
                                        </p:attrNameLst>
                                      </p:cBhvr>
                                      <p:to>
                                        <p:strVal val="hidden"/>
                                      </p:to>
                                    </p:set>
                                  </p:childTnLst>
                                </p:cTn>
                              </p:par>
                              <p:par>
                                <p:cTn id="16" presetID="3" presetClass="entr" presetSubtype="10" fill="hold" grpId="0" nodeType="with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blinds(horizontal)">
                                      <p:cBhvr>
                                        <p:cTn id="18" dur="500"/>
                                        <p:tgtEl>
                                          <p:spTgt spid="44"/>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4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right)">
                                      <p:cBhvr>
                                        <p:cTn id="27" dur="500"/>
                                        <p:tgtEl>
                                          <p:spTgt spid="11"/>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blinds(horizontal)">
                                      <p:cBhvr>
                                        <p:cTn id="30" dur="500"/>
                                        <p:tgtEl>
                                          <p:spTgt spid="53"/>
                                        </p:tgtEl>
                                      </p:cBhvr>
                                    </p:animEffect>
                                  </p:childTnLst>
                                </p:cTn>
                              </p:par>
                            </p:childTnLst>
                          </p:cTn>
                        </p:par>
                        <p:par>
                          <p:cTn id="31" fill="hold">
                            <p:stCondLst>
                              <p:cond delay="500"/>
                            </p:stCondLst>
                            <p:childTnLst>
                              <p:par>
                                <p:cTn id="32" presetID="22" presetClass="entr" presetSubtype="1"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up)">
                                      <p:cBhvr>
                                        <p:cTn id="34" dur="1000"/>
                                        <p:tgtEl>
                                          <p:spTgt spid="30"/>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53"/>
                                        </p:tgtEl>
                                        <p:attrNameLst>
                                          <p:attrName>style.visibility</p:attrName>
                                        </p:attrNameLst>
                                      </p:cBhvr>
                                      <p:to>
                                        <p:strVal val="hidden"/>
                                      </p:to>
                                    </p:set>
                                  </p:childTnLst>
                                </p:cTn>
                              </p:par>
                            </p:childTnLst>
                          </p:cTn>
                        </p:par>
                        <p:par>
                          <p:cTn id="39" fill="hold">
                            <p:stCondLst>
                              <p:cond delay="0"/>
                            </p:stCondLst>
                            <p:childTnLst>
                              <p:par>
                                <p:cTn id="40" presetID="3" presetClass="entr" presetSubtype="10" fill="hold" grpId="0" nodeType="after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blinds(horizontal)">
                                      <p:cBhvr>
                                        <p:cTn id="42" dur="1000"/>
                                        <p:tgtEl>
                                          <p:spTgt spid="52"/>
                                        </p:tgtEl>
                                      </p:cBhvr>
                                    </p:animEffect>
                                  </p:childTnLst>
                                </p:cTn>
                              </p:par>
                            </p:childTnLst>
                          </p:cTn>
                        </p:par>
                        <p:par>
                          <p:cTn id="43" fill="hold">
                            <p:stCondLst>
                              <p:cond delay="1000"/>
                            </p:stCondLst>
                            <p:childTnLst>
                              <p:par>
                                <p:cTn id="44" presetID="22" presetClass="entr" presetSubtype="4" fill="hold" nodeType="after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wipe(down)">
                                      <p:cBhvr>
                                        <p:cTn id="46" dur="1000"/>
                                        <p:tgtEl>
                                          <p:spTgt spid="31"/>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nodeType="click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randombar(horizontal)">
                                      <p:cBhvr>
                                        <p:cTn id="5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4" grpId="1" animBg="1"/>
      <p:bldP spid="44" grpId="0" animBg="1"/>
      <p:bldP spid="44" grpId="1" animBg="1"/>
      <p:bldP spid="52" grpId="0" animBg="1"/>
      <p:bldP spid="53" grpId="0" animBg="1"/>
      <p:bldP spid="53"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Applications</a:t>
            </a:r>
          </a:p>
        </p:txBody>
      </p:sp>
      <p:sp>
        <p:nvSpPr>
          <p:cNvPr id="3" name="Content Placeholder 2"/>
          <p:cNvSpPr>
            <a:spLocks noGrp="1"/>
          </p:cNvSpPr>
          <p:nvPr>
            <p:ph idx="1"/>
          </p:nvPr>
        </p:nvSpPr>
        <p:spPr/>
        <p:txBody>
          <a:bodyPr>
            <a:normAutofit fontScale="85000" lnSpcReduction="20000"/>
          </a:bodyPr>
          <a:lstStyle/>
          <a:p>
            <a:r>
              <a:rPr lang="en-US" altLang="ko-KR" b="1" dirty="0"/>
              <a:t>Web application</a:t>
            </a:r>
          </a:p>
          <a:p>
            <a:pPr lvl="1"/>
            <a:r>
              <a:rPr lang="en-US" altLang="ko-KR" dirty="0"/>
              <a:t>an application that can be accessed over a network such as the internet </a:t>
            </a:r>
            <a:r>
              <a:rPr lang="en-US" altLang="ko-KR" sz="1800" i="1" dirty="0"/>
              <a:t>                </a:t>
            </a:r>
            <a:endParaRPr lang="en-US" altLang="ko-KR" dirty="0"/>
          </a:p>
          <a:p>
            <a:pPr lvl="1"/>
            <a:r>
              <a:rPr lang="en-US" altLang="ko-KR" dirty="0"/>
              <a:t>a computer software application that is hosted in a browser-controlled environment</a:t>
            </a:r>
          </a:p>
          <a:p>
            <a:pPr lvl="2"/>
            <a:r>
              <a:rPr lang="en-US" altLang="ko-KR" dirty="0"/>
              <a:t>contents on the web client interacting with human actions</a:t>
            </a:r>
          </a:p>
          <a:p>
            <a:pPr lvl="1"/>
            <a:r>
              <a:rPr lang="en-US" altLang="ko-KR" dirty="0"/>
              <a:t>a computer software application that is hosted in a Web server-controlled environment</a:t>
            </a:r>
          </a:p>
          <a:p>
            <a:pPr lvl="2"/>
            <a:r>
              <a:rPr lang="en-US" altLang="ko-KR" dirty="0"/>
              <a:t>Contents from the server are generated by the software in the Web-Server.</a:t>
            </a:r>
          </a:p>
          <a:p>
            <a:r>
              <a:rPr lang="en-US" altLang="ko-KR" b="1" dirty="0"/>
              <a:t>Common web applications</a:t>
            </a:r>
          </a:p>
          <a:p>
            <a:pPr lvl="1"/>
            <a:r>
              <a:rPr lang="en-US" altLang="ko-KR" dirty="0"/>
              <a:t>Web mail</a:t>
            </a:r>
          </a:p>
          <a:p>
            <a:pPr lvl="1"/>
            <a:r>
              <a:rPr lang="en-US" altLang="ko-KR" dirty="0"/>
              <a:t>online </a:t>
            </a:r>
            <a:r>
              <a:rPr lang="en-US" altLang="ko-KR"/>
              <a:t>auctions </a:t>
            </a:r>
            <a:endParaRPr lang="en-US" altLang="ko-KR" dirty="0"/>
          </a:p>
          <a:p>
            <a:endParaRPr lang="en-US" dirty="0"/>
          </a:p>
        </p:txBody>
      </p:sp>
      <p:sp>
        <p:nvSpPr>
          <p:cNvPr id="4" name="Slide Number Placeholder 3"/>
          <p:cNvSpPr>
            <a:spLocks noGrp="1"/>
          </p:cNvSpPr>
          <p:nvPr>
            <p:ph type="sldNum" sz="quarter" idx="12"/>
          </p:nvPr>
        </p:nvSpPr>
        <p:spPr/>
        <p:txBody>
          <a:bodyPr/>
          <a:lstStyle/>
          <a:p>
            <a:fld id="{5FD889E0-CAB2-4699-909D-B9A88D47ACBE}" type="slidenum">
              <a:rPr lang="en-US" smtClean="0"/>
              <a:t>30</a:t>
            </a:fld>
            <a:endParaRPr lang="en-US"/>
          </a:p>
        </p:txBody>
      </p:sp>
    </p:spTree>
    <p:extLst>
      <p:ext uri="{BB962C8B-B14F-4D97-AF65-F5344CB8AC3E}">
        <p14:creationId xmlns:p14="http://schemas.microsoft.com/office/powerpoint/2010/main" val="17638532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Web Applications</a:t>
            </a:r>
          </a:p>
        </p:txBody>
      </p:sp>
      <p:sp>
        <p:nvSpPr>
          <p:cNvPr id="3" name="Content Placeholder 2"/>
          <p:cNvSpPr>
            <a:spLocks noGrp="1"/>
          </p:cNvSpPr>
          <p:nvPr>
            <p:ph idx="1"/>
          </p:nvPr>
        </p:nvSpPr>
        <p:spPr/>
        <p:txBody>
          <a:bodyPr/>
          <a:lstStyle/>
          <a:p>
            <a:r>
              <a:rPr lang="en-US" altLang="ko-KR" b="1" dirty="0"/>
              <a:t>There are several benefits of using the web application :</a:t>
            </a:r>
          </a:p>
          <a:p>
            <a:pPr lvl="1"/>
            <a:r>
              <a:rPr lang="en-US" altLang="ko-KR" dirty="0"/>
              <a:t>no upgrade procedure</a:t>
            </a:r>
          </a:p>
          <a:p>
            <a:pPr lvl="2"/>
            <a:r>
              <a:rPr lang="en-US" altLang="ko-KR" sz="1800" dirty="0"/>
              <a:t>All new features are implemented on the server and automatically delivered to the users.</a:t>
            </a:r>
          </a:p>
          <a:p>
            <a:pPr lvl="1"/>
            <a:r>
              <a:rPr lang="en-US" altLang="ko-KR" dirty="0"/>
              <a:t>cross-platform compatibility</a:t>
            </a:r>
          </a:p>
          <a:p>
            <a:pPr lvl="2"/>
            <a:r>
              <a:rPr lang="en-US" altLang="ko-KR" sz="1800" dirty="0"/>
              <a:t>Web applications operate within a web browser window.</a:t>
            </a:r>
          </a:p>
          <a:p>
            <a:pPr lvl="1"/>
            <a:r>
              <a:rPr lang="en-US" dirty="0"/>
              <a:t>Easy to integrate into other web applications</a:t>
            </a:r>
          </a:p>
        </p:txBody>
      </p:sp>
      <p:sp>
        <p:nvSpPr>
          <p:cNvPr id="4" name="Slide Number Placeholder 3"/>
          <p:cNvSpPr>
            <a:spLocks noGrp="1"/>
          </p:cNvSpPr>
          <p:nvPr>
            <p:ph type="sldNum" sz="quarter" idx="12"/>
          </p:nvPr>
        </p:nvSpPr>
        <p:spPr/>
        <p:txBody>
          <a:bodyPr/>
          <a:lstStyle/>
          <a:p>
            <a:fld id="{5FD889E0-CAB2-4699-909D-B9A88D47ACBE}" type="slidenum">
              <a:rPr lang="en-US" smtClean="0"/>
              <a:t>31</a:t>
            </a:fld>
            <a:endParaRPr lang="en-US" dirty="0"/>
          </a:p>
        </p:txBody>
      </p:sp>
    </p:spTree>
    <p:extLst>
      <p:ext uri="{BB962C8B-B14F-4D97-AF65-F5344CB8AC3E}">
        <p14:creationId xmlns:p14="http://schemas.microsoft.com/office/powerpoint/2010/main" val="16155479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BB235B-50EA-F047-8128-0C5CEE706765}"/>
              </a:ext>
            </a:extLst>
          </p:cNvPr>
          <p:cNvSpPr/>
          <p:nvPr/>
        </p:nvSpPr>
        <p:spPr>
          <a:xfrm>
            <a:off x="3040380" y="2377440"/>
            <a:ext cx="3017520" cy="830997"/>
          </a:xfrm>
          <a:prstGeom prst="rect">
            <a:avLst/>
          </a:prstGeom>
        </p:spPr>
        <p:txBody>
          <a:bodyPr wrap="square">
            <a:spAutoFit/>
          </a:bodyPr>
          <a:lstStyle/>
          <a:p>
            <a:pPr algn="ctr"/>
            <a:r>
              <a:rPr lang="en-US" sz="2400" dirty="0"/>
              <a:t>Thank you</a:t>
            </a:r>
          </a:p>
          <a:p>
            <a:pPr algn="ctr"/>
            <a:r>
              <a:rPr lang="en-US" sz="2400" dirty="0"/>
              <a:t>Any Questions</a:t>
            </a:r>
          </a:p>
        </p:txBody>
      </p:sp>
    </p:spTree>
    <p:extLst>
      <p:ext uri="{BB962C8B-B14F-4D97-AF65-F5344CB8AC3E}">
        <p14:creationId xmlns:p14="http://schemas.microsoft.com/office/powerpoint/2010/main" val="2046868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a:t>
            </a:r>
          </a:p>
        </p:txBody>
      </p:sp>
      <p:sp>
        <p:nvSpPr>
          <p:cNvPr id="3" name="Content Placeholder 2"/>
          <p:cNvSpPr>
            <a:spLocks noGrp="1"/>
          </p:cNvSpPr>
          <p:nvPr>
            <p:ph idx="1"/>
          </p:nvPr>
        </p:nvSpPr>
        <p:spPr>
          <a:xfrm>
            <a:off x="677863" y="1966114"/>
            <a:ext cx="8574087" cy="2843979"/>
          </a:xfrm>
          <a:ln>
            <a:noFill/>
          </a:ln>
        </p:spPr>
        <p:txBody>
          <a:bodyPr>
            <a:normAutofit/>
          </a:bodyPr>
          <a:lstStyle/>
          <a:p>
            <a:r>
              <a:rPr lang="en-US" sz="3200" b="1" dirty="0"/>
              <a:t>What is the Internet?</a:t>
            </a:r>
          </a:p>
        </p:txBody>
      </p:sp>
      <p:sp>
        <p:nvSpPr>
          <p:cNvPr id="4" name="Slide Number Placeholder 3"/>
          <p:cNvSpPr>
            <a:spLocks noGrp="1"/>
          </p:cNvSpPr>
          <p:nvPr>
            <p:ph type="sldNum" sz="quarter" idx="12"/>
          </p:nvPr>
        </p:nvSpPr>
        <p:spPr/>
        <p:txBody>
          <a:bodyPr/>
          <a:lstStyle/>
          <a:p>
            <a:fld id="{5FD889E0-CAB2-4699-909D-B9A88D47ACBE}" type="slidenum">
              <a:rPr lang="en-US" smtClean="0"/>
              <a:t>4</a:t>
            </a:fld>
            <a:endParaRPr lang="en-US"/>
          </a:p>
        </p:txBody>
      </p:sp>
      <p:sp>
        <p:nvSpPr>
          <p:cNvPr id="10" name="Content Placeholder 2"/>
          <p:cNvSpPr txBox="1">
            <a:spLocks/>
          </p:cNvSpPr>
          <p:nvPr/>
        </p:nvSpPr>
        <p:spPr>
          <a:xfrm>
            <a:off x="284163" y="2739508"/>
            <a:ext cx="8574087" cy="2552159"/>
          </a:xfrm>
          <a:prstGeom prst="rect">
            <a:avLst/>
          </a:prstGeom>
          <a:ln>
            <a:noFill/>
          </a:ln>
        </p:spPr>
        <p:txBody>
          <a:bodyPr vert="horz" lIns="91440" tIns="45720" rIns="91440" bIns="45720" rtlCol="0">
            <a:normAutofit fontScale="92500" lnSpcReduction="20000"/>
          </a:bodyPr>
          <a:lstStyle>
            <a:lvl1pPr marL="454025" indent="-454025" algn="l" defTabSz="914400" rtl="0" eaLnBrk="1" latinLnBrk="0" hangingPunct="1">
              <a:spcBef>
                <a:spcPts val="2000"/>
              </a:spcBef>
              <a:buClr>
                <a:schemeClr val="bg1">
                  <a:lumMod val="65000"/>
                </a:schemeClr>
              </a:buClr>
              <a:buSzPct val="90000"/>
              <a:buFont typeface="Courier New"/>
              <a:buChar char="o"/>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Arial"/>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lvl="1"/>
            <a:r>
              <a:rPr lang="en-US" sz="2000" dirty="0"/>
              <a:t>The </a:t>
            </a:r>
            <a:r>
              <a:rPr lang="en-US" sz="2000" dirty="0">
                <a:solidFill>
                  <a:srgbClr val="FA8716"/>
                </a:solidFill>
              </a:rPr>
              <a:t>computer network</a:t>
            </a:r>
            <a:r>
              <a:rPr lang="en-US" sz="2000" dirty="0"/>
              <a:t>, which allows computer users to </a:t>
            </a:r>
            <a:r>
              <a:rPr lang="en-US" sz="2000" dirty="0">
                <a:solidFill>
                  <a:schemeClr val="accent3"/>
                </a:solidFill>
              </a:rPr>
              <a:t>connect </a:t>
            </a:r>
            <a:r>
              <a:rPr lang="en-US" sz="2000" dirty="0"/>
              <a:t>with computers all over the world </a:t>
            </a:r>
            <a:r>
              <a:rPr lang="en-US" sz="2000" b="1" dirty="0"/>
              <a:t>(Collins Dictionary)</a:t>
            </a:r>
          </a:p>
          <a:p>
            <a:pPr lvl="1"/>
            <a:r>
              <a:rPr lang="en-US" sz="2000" dirty="0"/>
              <a:t>A global </a:t>
            </a:r>
            <a:r>
              <a:rPr lang="en-US" sz="2000" dirty="0">
                <a:solidFill>
                  <a:srgbClr val="FA8716"/>
                </a:solidFill>
              </a:rPr>
              <a:t>computer network </a:t>
            </a:r>
            <a:r>
              <a:rPr lang="en-US" sz="2000" dirty="0"/>
              <a:t>providing a variety of information and communication facilities, consisting of </a:t>
            </a:r>
            <a:r>
              <a:rPr lang="en-US" sz="2000" dirty="0">
                <a:solidFill>
                  <a:srgbClr val="FA8716"/>
                </a:solidFill>
              </a:rPr>
              <a:t>interconnected networks </a:t>
            </a:r>
            <a:r>
              <a:rPr lang="en-US" sz="2000" dirty="0">
                <a:solidFill>
                  <a:schemeClr val="tx1"/>
                </a:solidFill>
              </a:rPr>
              <a:t>using </a:t>
            </a:r>
            <a:r>
              <a:rPr lang="en-US" sz="2000" dirty="0">
                <a:solidFill>
                  <a:srgbClr val="76B6F2"/>
                </a:solidFill>
              </a:rPr>
              <a:t>standardized communication protocols </a:t>
            </a:r>
            <a:r>
              <a:rPr lang="en-US" sz="2000" b="1" dirty="0"/>
              <a:t>(Oxford Dictionary)</a:t>
            </a:r>
          </a:p>
          <a:p>
            <a:pPr lvl="1"/>
            <a:r>
              <a:rPr lang="en-US" sz="2000" dirty="0"/>
              <a:t>A global system of </a:t>
            </a:r>
            <a:r>
              <a:rPr lang="en-US" sz="2000" dirty="0">
                <a:solidFill>
                  <a:srgbClr val="FA8716"/>
                </a:solidFill>
              </a:rPr>
              <a:t>interconnected computer networks </a:t>
            </a:r>
            <a:r>
              <a:rPr lang="en-US" sz="2000" dirty="0">
                <a:solidFill>
                  <a:srgbClr val="000000"/>
                </a:solidFill>
              </a:rPr>
              <a:t>that uses the </a:t>
            </a:r>
            <a:r>
              <a:rPr lang="en-US" sz="2000" dirty="0">
                <a:solidFill>
                  <a:schemeClr val="accent1"/>
                </a:solidFill>
              </a:rPr>
              <a:t>TCP/IP network protocols </a:t>
            </a:r>
            <a:r>
              <a:rPr lang="en-US" sz="2000" dirty="0"/>
              <a:t>to facilitate data transmission </a:t>
            </a:r>
            <a:r>
              <a:rPr lang="en-US" sz="2000" b="1" dirty="0"/>
              <a:t>(Wikipedia</a:t>
            </a:r>
            <a:r>
              <a:rPr lang="en-US" altLang="ko-KR" sz="2000" b="1" dirty="0"/>
              <a:t>)</a:t>
            </a:r>
            <a:endParaRPr lang="en-US" sz="2000" b="1" dirty="0"/>
          </a:p>
        </p:txBody>
      </p:sp>
      <p:sp>
        <p:nvSpPr>
          <p:cNvPr id="5" name="Down Arrow 4"/>
          <p:cNvSpPr/>
          <p:nvPr/>
        </p:nvSpPr>
        <p:spPr>
          <a:xfrm>
            <a:off x="3914587" y="5106398"/>
            <a:ext cx="1150471" cy="582706"/>
          </a:xfrm>
          <a:prstGeom prst="downArrow">
            <a:avLst/>
          </a:prstGeom>
          <a:solidFill>
            <a:srgbClr val="BE0204"/>
          </a:solidFill>
          <a:ln>
            <a:solidFill>
              <a:srgbClr val="BE020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962100" y="5620818"/>
            <a:ext cx="8289850" cy="1015663"/>
          </a:xfrm>
          <a:prstGeom prst="rect">
            <a:avLst/>
          </a:prstGeom>
          <a:noFill/>
        </p:spPr>
        <p:txBody>
          <a:bodyPr wrap="none" rtlCol="0">
            <a:spAutoFit/>
          </a:bodyPr>
          <a:lstStyle/>
          <a:p>
            <a:r>
              <a:rPr lang="en-US" sz="2000" b="1" dirty="0"/>
              <a:t>Summary</a:t>
            </a:r>
            <a:r>
              <a:rPr lang="en-US" sz="2000" dirty="0"/>
              <a:t>: “Internet” is a huge worldwide communication system, </a:t>
            </a:r>
          </a:p>
          <a:p>
            <a:r>
              <a:rPr lang="en-US" sz="2000" dirty="0"/>
              <a:t>which </a:t>
            </a:r>
            <a:r>
              <a:rPr lang="en-US" sz="2000" b="1" u="sng" dirty="0">
                <a:solidFill>
                  <a:schemeClr val="accent4"/>
                </a:solidFill>
              </a:rPr>
              <a:t>connects computers using the TCP/IP network protocols</a:t>
            </a:r>
          </a:p>
          <a:p>
            <a:r>
              <a:rPr lang="en-US" sz="2000" b="1" dirty="0">
                <a:solidFill>
                  <a:schemeClr val="accent4"/>
                </a:solidFill>
              </a:rPr>
              <a:t> </a:t>
            </a:r>
            <a:r>
              <a:rPr lang="en-US" sz="2000" dirty="0"/>
              <a:t>to facilitate data transmission </a:t>
            </a:r>
          </a:p>
        </p:txBody>
      </p:sp>
    </p:spTree>
    <p:extLst>
      <p:ext uri="{BB962C8B-B14F-4D97-AF65-F5344CB8AC3E}">
        <p14:creationId xmlns:p14="http://schemas.microsoft.com/office/powerpoint/2010/main" val="2683126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7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dissolve">
                                      <p:cBhvr>
                                        <p:cTn id="12" dur="7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dissolve">
                                      <p:cBhvr>
                                        <p:cTn id="17" dur="7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700"/>
                                        <p:tgtEl>
                                          <p:spTgt spid="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dissolve">
                                      <p:cBhvr>
                                        <p:cTn id="25"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Protocol</a:t>
            </a:r>
            <a:endParaRPr lang="en-US" dirty="0"/>
          </a:p>
        </p:txBody>
      </p:sp>
      <p:sp>
        <p:nvSpPr>
          <p:cNvPr id="3" name="Content Placeholder 2"/>
          <p:cNvSpPr>
            <a:spLocks noGrp="1"/>
          </p:cNvSpPr>
          <p:nvPr>
            <p:ph idx="1"/>
          </p:nvPr>
        </p:nvSpPr>
        <p:spPr>
          <a:xfrm>
            <a:off x="284163" y="2222708"/>
            <a:ext cx="8859837" cy="4219001"/>
          </a:xfrm>
        </p:spPr>
        <p:txBody>
          <a:bodyPr>
            <a:normAutofit/>
          </a:bodyPr>
          <a:lstStyle/>
          <a:p>
            <a:r>
              <a:rPr lang="en-AU" dirty="0"/>
              <a:t>Agreed set of rules, which determine how data should be transmitted in telecommunications computer networking</a:t>
            </a:r>
          </a:p>
          <a:p>
            <a:r>
              <a:rPr lang="en-AU" dirty="0"/>
              <a:t>Example Protocols</a:t>
            </a:r>
          </a:p>
          <a:p>
            <a:pPr lvl="1"/>
            <a:r>
              <a:rPr lang="en-AU" dirty="0"/>
              <a:t>HTTP -  logical connection between www applications</a:t>
            </a:r>
          </a:p>
          <a:p>
            <a:pPr lvl="1"/>
            <a:r>
              <a:rPr lang="en-AU" dirty="0"/>
              <a:t>TCP/UDP – logical connection between processes running on hosts</a:t>
            </a:r>
          </a:p>
          <a:p>
            <a:pPr lvl="1"/>
            <a:r>
              <a:rPr lang="en-AU" dirty="0"/>
              <a:t>IP – physical (sort of) connection between hosts</a:t>
            </a:r>
          </a:p>
        </p:txBody>
      </p:sp>
      <p:sp>
        <p:nvSpPr>
          <p:cNvPr id="4" name="Slide Number Placeholder 3"/>
          <p:cNvSpPr>
            <a:spLocks noGrp="1"/>
          </p:cNvSpPr>
          <p:nvPr>
            <p:ph type="sldNum" sz="quarter" idx="12"/>
          </p:nvPr>
        </p:nvSpPr>
        <p:spPr/>
        <p:txBody>
          <a:bodyPr/>
          <a:lstStyle/>
          <a:p>
            <a:fld id="{5FD889E0-CAB2-4699-909D-B9A88D47ACBE}" type="slidenum">
              <a:rPr lang="en-US" smtClean="0"/>
              <a:t>5</a:t>
            </a:fld>
            <a:endParaRPr lang="en-US"/>
          </a:p>
        </p:txBody>
      </p:sp>
      <p:pic>
        <p:nvPicPr>
          <p:cNvPr id="8" name="Picture 7"/>
          <p:cNvPicPr>
            <a:picLocks noChangeAspect="1"/>
          </p:cNvPicPr>
          <p:nvPr/>
        </p:nvPicPr>
        <p:blipFill rotWithShape="1">
          <a:blip r:embed="rId3">
            <a:extLst>
              <a:ext uri="{BEBA8EAE-BF5A-486C-A8C5-ECC9F3942E4B}">
                <a14:imgProps xmlns:a14="http://schemas.microsoft.com/office/drawing/2010/main">
                  <a14:imgLayer r:embed="rId4">
                    <a14:imgEffect>
                      <a14:backgroundRemoval t="0" b="97458" l="0" r="100000">
                        <a14:foregroundMark x1="13793" y1="74153" x2="13793" y2="74153"/>
                        <a14:backgroundMark x1="45862" y1="80932" x2="45862" y2="80932"/>
                        <a14:backgroundMark x1="86897" y1="8898" x2="86897" y2="8898"/>
                        <a14:backgroundMark x1="18966" y1="8898" x2="18966" y2="8898"/>
                        <a14:backgroundMark x1="35172" y1="5508" x2="35172" y2="5508"/>
                        <a14:backgroundMark x1="68966" y1="7627" x2="68966" y2="7627"/>
                        <a14:backgroundMark x1="50345" y1="61017" x2="50345" y2="61017"/>
                        <a14:backgroundMark x1="58276" y1="76695" x2="58276" y2="76695"/>
                        <a14:backgroundMark x1="4138" y1="61017" x2="4138" y2="61017"/>
                        <a14:backgroundMark x1="92069" y1="19492" x2="92069" y2="19492"/>
                        <a14:backgroundMark x1="3448" y1="36017" x2="3448" y2="36017"/>
                        <a14:backgroundMark x1="2414" y1="23729" x2="2414" y2="23729"/>
                        <a14:backgroundMark x1="4828" y1="47034" x2="4828" y2="47034"/>
                        <a14:backgroundMark x1="2414" y1="16949" x2="2414" y2="16949"/>
                        <a14:backgroundMark x1="2759" y1="3814" x2="2759" y2="3814"/>
                        <a14:backgroundMark x1="45862" y1="2542" x2="45862" y2="2542"/>
                        <a14:backgroundMark x1="54828" y1="3814" x2="54828" y2="3814"/>
                        <a14:backgroundMark x1="60690" y1="8475" x2="60690" y2="8475"/>
                        <a14:backgroundMark x1="96207" y1="28390" x2="96207" y2="28390"/>
                        <a14:backgroundMark x1="95172" y1="36017" x2="95172" y2="36017"/>
                        <a14:backgroundMark x1="95862" y1="16949" x2="95862" y2="16949"/>
                        <a14:backgroundMark x1="76897" y1="13559" x2="76897" y2="13559"/>
                        <a14:backgroundMark x1="96207" y1="39407" x2="96207" y2="39407"/>
                        <a14:backgroundMark x1="26897" y1="7627" x2="26897" y2="7627"/>
                        <a14:backgroundMark x1="36897" y1="11017" x2="36897" y2="11017"/>
                        <a14:backgroundMark x1="4483" y1="29661" x2="4483" y2="29661"/>
                        <a14:backgroundMark x1="35517" y1="86441" x2="35517" y2="86441"/>
                        <a14:backgroundMark x1="36552" y1="71610" x2="36552" y2="71610"/>
                        <a14:backgroundMark x1="45172" y1="69068" x2="45172" y2="69068"/>
                        <a14:backgroundMark x1="52069" y1="84746" x2="52069" y2="84746"/>
                        <a14:backgroundMark x1="57931" y1="88983" x2="57931" y2="88983"/>
                        <a14:backgroundMark x1="51034" y1="50847" x2="51034" y2="50847"/>
                        <a14:backgroundMark x1="55862" y1="67797" x2="55862" y2="67797"/>
                        <a14:backgroundMark x1="49655" y1="74153" x2="49655" y2="74153"/>
                        <a14:backgroundMark x1="61034" y1="83475" x2="61034" y2="83475"/>
                        <a14:backgroundMark x1="93793" y1="69915" x2="93793" y2="69915"/>
                        <a14:backgroundMark x1="95862" y1="65678" x2="95862" y2="65678"/>
                        <a14:backgroundMark x1="96207" y1="72881" x2="96207" y2="72881"/>
                        <a14:backgroundMark x1="97586" y1="61017" x2="97586" y2="61017"/>
                        <a14:backgroundMark x1="97931" y1="55508" x2="97931" y2="55508"/>
                        <a14:backgroundMark x1="45517" y1="61017" x2="45517" y2="61017"/>
                      </a14:backgroundRemoval>
                    </a14:imgEffect>
                  </a14:imgLayer>
                </a14:imgProps>
              </a:ext>
            </a:extLst>
          </a:blip>
          <a:srcRect b="19338"/>
          <a:stretch/>
        </p:blipFill>
        <p:spPr>
          <a:xfrm>
            <a:off x="7629792" y="1267438"/>
            <a:ext cx="890865" cy="584781"/>
          </a:xfrm>
          <a:prstGeom prst="rect">
            <a:avLst/>
          </a:prstGeom>
        </p:spPr>
      </p:pic>
      <p:grpSp>
        <p:nvGrpSpPr>
          <p:cNvPr id="5" name="Group 4"/>
          <p:cNvGrpSpPr/>
          <p:nvPr/>
        </p:nvGrpSpPr>
        <p:grpSpPr>
          <a:xfrm>
            <a:off x="908733" y="5353940"/>
            <a:ext cx="7272146" cy="510326"/>
            <a:chOff x="760312" y="2253401"/>
            <a:chExt cx="7272146" cy="510326"/>
          </a:xfrm>
        </p:grpSpPr>
        <p:pic>
          <p:nvPicPr>
            <p:cNvPr id="6" name="Picture 5"/>
            <p:cNvPicPr>
              <a:picLocks noChangeAspect="1"/>
            </p:cNvPicPr>
            <p:nvPr/>
          </p:nvPicPr>
          <p:blipFill>
            <a:blip r:embed="rId5"/>
            <a:stretch>
              <a:fillRect/>
            </a:stretch>
          </p:blipFill>
          <p:spPr>
            <a:xfrm>
              <a:off x="760312" y="2253401"/>
              <a:ext cx="7272146" cy="510326"/>
            </a:xfrm>
            <a:prstGeom prst="rect">
              <a:avLst/>
            </a:prstGeom>
          </p:spPr>
        </p:pic>
        <p:sp>
          <p:nvSpPr>
            <p:cNvPr id="7" name="Rectangle 6"/>
            <p:cNvSpPr/>
            <p:nvPr/>
          </p:nvSpPr>
          <p:spPr>
            <a:xfrm>
              <a:off x="2544115" y="2345424"/>
              <a:ext cx="165648" cy="312877"/>
            </a:xfrm>
            <a:prstGeom prst="rect">
              <a:avLst/>
            </a:prstGeom>
            <a:ln>
              <a:solidFill>
                <a:srgbClr val="FFFF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TextBox 8"/>
            <p:cNvSpPr txBox="1"/>
            <p:nvPr/>
          </p:nvSpPr>
          <p:spPr>
            <a:xfrm>
              <a:off x="2585950" y="2341973"/>
              <a:ext cx="3993958" cy="369332"/>
            </a:xfrm>
            <a:prstGeom prst="rect">
              <a:avLst/>
            </a:prstGeom>
            <a:noFill/>
          </p:spPr>
          <p:txBody>
            <a:bodyPr wrap="square" rtlCol="0">
              <a:spAutoFit/>
            </a:bodyPr>
            <a:lstStyle/>
            <a:p>
              <a:r>
                <a:rPr lang="en-US" dirty="0"/>
                <a:t>http://</a:t>
              </a:r>
              <a:r>
                <a:rPr lang="en-US" dirty="0" err="1"/>
                <a:t>www.cis.utas.edu.au</a:t>
              </a:r>
              <a:endParaRPr lang="en-US" dirty="0"/>
            </a:p>
          </p:txBody>
        </p:sp>
      </p:grpSp>
      <p:sp>
        <p:nvSpPr>
          <p:cNvPr id="10" name="Oval 9"/>
          <p:cNvSpPr/>
          <p:nvPr/>
        </p:nvSpPr>
        <p:spPr>
          <a:xfrm>
            <a:off x="2692536" y="5353940"/>
            <a:ext cx="792908" cy="510326"/>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16891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TCP/IP Protocol</a:t>
            </a:r>
          </a:p>
        </p:txBody>
      </p:sp>
      <p:sp>
        <p:nvSpPr>
          <p:cNvPr id="3" name="Content Placeholder 2"/>
          <p:cNvSpPr>
            <a:spLocks noGrp="1"/>
          </p:cNvSpPr>
          <p:nvPr>
            <p:ph idx="1"/>
          </p:nvPr>
        </p:nvSpPr>
        <p:spPr>
          <a:xfrm>
            <a:off x="569913" y="1983200"/>
            <a:ext cx="8574087" cy="4672493"/>
          </a:xfrm>
        </p:spPr>
        <p:txBody>
          <a:bodyPr>
            <a:normAutofit/>
          </a:bodyPr>
          <a:lstStyle/>
          <a:p>
            <a:r>
              <a:rPr lang="en-US" sz="3200" dirty="0">
                <a:solidFill>
                  <a:schemeClr val="accent6"/>
                </a:solidFill>
              </a:rPr>
              <a:t>TCP</a:t>
            </a:r>
            <a:r>
              <a:rPr lang="en-US" sz="3200" dirty="0"/>
              <a:t>/</a:t>
            </a:r>
            <a:r>
              <a:rPr lang="en-US" sz="3200" dirty="0">
                <a:solidFill>
                  <a:schemeClr val="accent4"/>
                </a:solidFill>
              </a:rPr>
              <a:t>IP</a:t>
            </a:r>
            <a:r>
              <a:rPr lang="en-US" sz="3200" dirty="0"/>
              <a:t>  </a:t>
            </a:r>
            <a:br>
              <a:rPr lang="en-US" sz="3200" dirty="0"/>
            </a:br>
            <a:r>
              <a:rPr lang="en-US" dirty="0"/>
              <a:t>(</a:t>
            </a:r>
            <a:r>
              <a:rPr lang="en-US" dirty="0">
                <a:solidFill>
                  <a:schemeClr val="accent6"/>
                </a:solidFill>
              </a:rPr>
              <a:t>Transmission Control Protocol</a:t>
            </a:r>
            <a:r>
              <a:rPr lang="en-US" dirty="0"/>
              <a:t>/ </a:t>
            </a:r>
            <a:r>
              <a:rPr lang="en-US" dirty="0">
                <a:solidFill>
                  <a:schemeClr val="accent4"/>
                </a:solidFill>
              </a:rPr>
              <a:t>Internet Protocol</a:t>
            </a:r>
            <a:r>
              <a:rPr lang="en-US" dirty="0"/>
              <a:t>)</a:t>
            </a:r>
          </a:p>
          <a:p>
            <a:pPr lvl="1"/>
            <a:endParaRPr lang="en-US" sz="3000" dirty="0"/>
          </a:p>
          <a:p>
            <a:pPr lvl="1"/>
            <a:r>
              <a:rPr lang="en-US" sz="2400" dirty="0"/>
              <a:t>the basic communication protocol of the internet or similar network</a:t>
            </a:r>
          </a:p>
          <a:p>
            <a:pPr lvl="1"/>
            <a:r>
              <a:rPr lang="en-US" sz="2400" dirty="0"/>
              <a:t>supports data transmission on the internet</a:t>
            </a:r>
          </a:p>
        </p:txBody>
      </p:sp>
      <p:sp>
        <p:nvSpPr>
          <p:cNvPr id="4" name="Slide Number Placeholder 3"/>
          <p:cNvSpPr>
            <a:spLocks noGrp="1"/>
          </p:cNvSpPr>
          <p:nvPr>
            <p:ph type="sldNum" sz="quarter" idx="12"/>
          </p:nvPr>
        </p:nvSpPr>
        <p:spPr/>
        <p:txBody>
          <a:bodyPr/>
          <a:lstStyle/>
          <a:p>
            <a:fld id="{5FD889E0-CAB2-4699-909D-B9A88D47ACBE}" type="slidenum">
              <a:rPr lang="en-US" smtClean="0"/>
              <a:t>6</a:t>
            </a:fld>
            <a:endParaRPr lang="en-US"/>
          </a:p>
        </p:txBody>
      </p:sp>
    </p:spTree>
    <p:extLst>
      <p:ext uri="{BB962C8B-B14F-4D97-AF65-F5344CB8AC3E}">
        <p14:creationId xmlns:p14="http://schemas.microsoft.com/office/powerpoint/2010/main" val="1584429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578135" y="5082060"/>
            <a:ext cx="1992224" cy="635057"/>
          </a:xfrm>
          <a:prstGeom prst="rect">
            <a:avLst/>
          </a:prstGeom>
          <a:solidFill>
            <a:schemeClr val="bg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Data Link Layer</a:t>
            </a:r>
          </a:p>
        </p:txBody>
      </p:sp>
      <p:sp>
        <p:nvSpPr>
          <p:cNvPr id="2" name="Title 1"/>
          <p:cNvSpPr>
            <a:spLocks noGrp="1"/>
          </p:cNvSpPr>
          <p:nvPr>
            <p:ph type="title"/>
          </p:nvPr>
        </p:nvSpPr>
        <p:spPr/>
        <p:txBody>
          <a:bodyPr/>
          <a:lstStyle/>
          <a:p>
            <a:r>
              <a:rPr lang="en-US" dirty="0"/>
              <a:t>TCP/IP Protocol Suite</a:t>
            </a:r>
          </a:p>
        </p:txBody>
      </p:sp>
      <p:sp>
        <p:nvSpPr>
          <p:cNvPr id="3" name="Content Placeholder 2"/>
          <p:cNvSpPr>
            <a:spLocks noGrp="1"/>
          </p:cNvSpPr>
          <p:nvPr>
            <p:ph idx="1"/>
          </p:nvPr>
        </p:nvSpPr>
        <p:spPr>
          <a:xfrm>
            <a:off x="284163" y="2028472"/>
            <a:ext cx="8574087" cy="952553"/>
          </a:xfrm>
        </p:spPr>
        <p:txBody>
          <a:bodyPr/>
          <a:lstStyle/>
          <a:p>
            <a:r>
              <a:rPr lang="en-US" dirty="0"/>
              <a:t>Internet =&gt; uses TCP/IP Protocol Suite</a:t>
            </a:r>
          </a:p>
        </p:txBody>
      </p:sp>
      <p:sp>
        <p:nvSpPr>
          <p:cNvPr id="7" name="Slide Number Placeholder 6"/>
          <p:cNvSpPr>
            <a:spLocks noGrp="1"/>
          </p:cNvSpPr>
          <p:nvPr>
            <p:ph type="sldNum" sz="quarter" idx="12"/>
          </p:nvPr>
        </p:nvSpPr>
        <p:spPr/>
        <p:txBody>
          <a:bodyPr/>
          <a:lstStyle/>
          <a:p>
            <a:fld id="{5FD889E0-CAB2-4699-909D-B9A88D47ACBE}" type="slidenum">
              <a:rPr lang="en-US" smtClean="0"/>
              <a:t>7</a:t>
            </a:fld>
            <a:endParaRPr lang="en-US"/>
          </a:p>
        </p:txBody>
      </p:sp>
      <p:sp>
        <p:nvSpPr>
          <p:cNvPr id="4" name="Rectangle 3"/>
          <p:cNvSpPr/>
          <p:nvPr/>
        </p:nvSpPr>
        <p:spPr>
          <a:xfrm>
            <a:off x="578135" y="2529378"/>
            <a:ext cx="1992224" cy="1282568"/>
          </a:xfrm>
          <a:prstGeom prst="rect">
            <a:avLst/>
          </a:prstGeom>
          <a:solidFill>
            <a:schemeClr val="accent6">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Application Layer</a:t>
            </a:r>
          </a:p>
        </p:txBody>
      </p:sp>
      <p:sp>
        <p:nvSpPr>
          <p:cNvPr id="5" name="Rectangle 4"/>
          <p:cNvSpPr/>
          <p:nvPr/>
        </p:nvSpPr>
        <p:spPr>
          <a:xfrm>
            <a:off x="578135" y="3811946"/>
            <a:ext cx="1992224" cy="635057"/>
          </a:xfrm>
          <a:prstGeom prst="rect">
            <a:avLst/>
          </a:prstGeom>
          <a:solidFill>
            <a:schemeClr val="accent5">
              <a:lumMod val="20000"/>
              <a:lumOff val="80000"/>
            </a:schemeClr>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Transport Layer</a:t>
            </a:r>
          </a:p>
        </p:txBody>
      </p:sp>
      <p:sp>
        <p:nvSpPr>
          <p:cNvPr id="6" name="Rectangle 5"/>
          <p:cNvSpPr/>
          <p:nvPr/>
        </p:nvSpPr>
        <p:spPr>
          <a:xfrm>
            <a:off x="578135" y="4447003"/>
            <a:ext cx="1992224" cy="635057"/>
          </a:xfrm>
          <a:prstGeom prst="rect">
            <a:avLst/>
          </a:prstGeom>
          <a:solidFill>
            <a:srgbClr val="CCFFCC"/>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Internet Layer</a:t>
            </a:r>
          </a:p>
        </p:txBody>
      </p:sp>
      <p:cxnSp>
        <p:nvCxnSpPr>
          <p:cNvPr id="9" name="Straight Connector 8"/>
          <p:cNvCxnSpPr/>
          <p:nvPr/>
        </p:nvCxnSpPr>
        <p:spPr>
          <a:xfrm>
            <a:off x="578135" y="5082060"/>
            <a:ext cx="1992224" cy="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a:off x="578135" y="4448941"/>
            <a:ext cx="1992224" cy="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a:off x="578135" y="3811946"/>
            <a:ext cx="1992224" cy="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a:off x="578135" y="2529378"/>
            <a:ext cx="1992224" cy="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a:xfrm>
            <a:off x="578135" y="5717117"/>
            <a:ext cx="1992224" cy="0"/>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24" name="Rectangle 23"/>
          <p:cNvSpPr/>
          <p:nvPr/>
        </p:nvSpPr>
        <p:spPr>
          <a:xfrm>
            <a:off x="2570360" y="5082060"/>
            <a:ext cx="5919553" cy="6350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Ethernet</a:t>
            </a:r>
          </a:p>
        </p:txBody>
      </p:sp>
      <p:sp>
        <p:nvSpPr>
          <p:cNvPr id="26" name="Rectangle 25"/>
          <p:cNvSpPr/>
          <p:nvPr/>
        </p:nvSpPr>
        <p:spPr>
          <a:xfrm>
            <a:off x="2570359" y="4447003"/>
            <a:ext cx="4684871" cy="6350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BE0204"/>
                </a:solidFill>
              </a:rPr>
              <a:t>IP</a:t>
            </a:r>
            <a:r>
              <a:rPr lang="en-US" dirty="0"/>
              <a:t> and ICMP</a:t>
            </a:r>
          </a:p>
        </p:txBody>
      </p:sp>
      <p:sp>
        <p:nvSpPr>
          <p:cNvPr id="27" name="Rectangle 26"/>
          <p:cNvSpPr/>
          <p:nvPr/>
        </p:nvSpPr>
        <p:spPr>
          <a:xfrm>
            <a:off x="2570359" y="3811946"/>
            <a:ext cx="2403648" cy="6350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4"/>
                </a:solidFill>
              </a:rPr>
              <a:t>TCP</a:t>
            </a:r>
          </a:p>
        </p:txBody>
      </p:sp>
      <p:sp>
        <p:nvSpPr>
          <p:cNvPr id="31" name="Rectangle 30"/>
          <p:cNvSpPr/>
          <p:nvPr/>
        </p:nvSpPr>
        <p:spPr>
          <a:xfrm>
            <a:off x="7255230" y="4448941"/>
            <a:ext cx="1234682" cy="6350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ARP</a:t>
            </a:r>
          </a:p>
        </p:txBody>
      </p:sp>
      <p:sp>
        <p:nvSpPr>
          <p:cNvPr id="32" name="Rectangle 31"/>
          <p:cNvSpPr/>
          <p:nvPr/>
        </p:nvSpPr>
        <p:spPr>
          <a:xfrm>
            <a:off x="4974008" y="3811946"/>
            <a:ext cx="2281222" cy="6350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UDP</a:t>
            </a:r>
          </a:p>
        </p:txBody>
      </p:sp>
      <p:sp>
        <p:nvSpPr>
          <p:cNvPr id="34" name="Rectangle 33"/>
          <p:cNvSpPr/>
          <p:nvPr/>
        </p:nvSpPr>
        <p:spPr>
          <a:xfrm>
            <a:off x="2570359" y="2529378"/>
            <a:ext cx="1968569" cy="12825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TELNET, FTP, SMTP, POP,</a:t>
            </a:r>
            <a:br>
              <a:rPr lang="en-US" dirty="0"/>
            </a:br>
            <a:r>
              <a:rPr lang="en-US" dirty="0"/>
              <a:t>HTTP, … </a:t>
            </a:r>
          </a:p>
        </p:txBody>
      </p:sp>
      <p:sp>
        <p:nvSpPr>
          <p:cNvPr id="35" name="Rectangle 34"/>
          <p:cNvSpPr/>
          <p:nvPr/>
        </p:nvSpPr>
        <p:spPr>
          <a:xfrm>
            <a:off x="4538928" y="3206338"/>
            <a:ext cx="694239" cy="6056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DNS</a:t>
            </a:r>
          </a:p>
        </p:txBody>
      </p:sp>
      <p:sp>
        <p:nvSpPr>
          <p:cNvPr id="36" name="Rectangle 35"/>
          <p:cNvSpPr/>
          <p:nvPr/>
        </p:nvSpPr>
        <p:spPr>
          <a:xfrm>
            <a:off x="5233168" y="3206339"/>
            <a:ext cx="776086" cy="6056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SNMP</a:t>
            </a:r>
          </a:p>
        </p:txBody>
      </p:sp>
      <p:sp>
        <p:nvSpPr>
          <p:cNvPr id="37" name="Rectangle 36"/>
          <p:cNvSpPr/>
          <p:nvPr/>
        </p:nvSpPr>
        <p:spPr>
          <a:xfrm>
            <a:off x="6009255" y="2529377"/>
            <a:ext cx="1245976" cy="12825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NFS, RPC,</a:t>
            </a:r>
            <a:br>
              <a:rPr lang="en-US" dirty="0"/>
            </a:br>
            <a:r>
              <a:rPr lang="en-US" dirty="0"/>
              <a:t>TFTP, …</a:t>
            </a:r>
          </a:p>
        </p:txBody>
      </p:sp>
      <p:sp>
        <p:nvSpPr>
          <p:cNvPr id="30" name="Rectangle 29"/>
          <p:cNvSpPr/>
          <p:nvPr/>
        </p:nvSpPr>
        <p:spPr>
          <a:xfrm>
            <a:off x="578134" y="5732538"/>
            <a:ext cx="1992224" cy="635057"/>
          </a:xfrm>
          <a:prstGeom prst="rect">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Physical Layer</a:t>
            </a:r>
          </a:p>
        </p:txBody>
      </p:sp>
      <p:cxnSp>
        <p:nvCxnSpPr>
          <p:cNvPr id="38" name="Straight Connector 37"/>
          <p:cNvCxnSpPr/>
          <p:nvPr/>
        </p:nvCxnSpPr>
        <p:spPr>
          <a:xfrm>
            <a:off x="578134" y="6367595"/>
            <a:ext cx="1992224" cy="0"/>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39" name="Rectangle 38"/>
          <p:cNvSpPr/>
          <p:nvPr/>
        </p:nvSpPr>
        <p:spPr>
          <a:xfrm>
            <a:off x="2570359" y="5717118"/>
            <a:ext cx="5919553" cy="6504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Link and Physical</a:t>
            </a:r>
          </a:p>
        </p:txBody>
      </p:sp>
    </p:spTree>
    <p:extLst>
      <p:ext uri="{BB962C8B-B14F-4D97-AF65-F5344CB8AC3E}">
        <p14:creationId xmlns:p14="http://schemas.microsoft.com/office/powerpoint/2010/main" val="1337019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TCP/IP Protocol Suite</a:t>
            </a:r>
          </a:p>
        </p:txBody>
      </p:sp>
      <p:sp>
        <p:nvSpPr>
          <p:cNvPr id="3" name="Content Placeholder 2"/>
          <p:cNvSpPr>
            <a:spLocks noGrp="1"/>
          </p:cNvSpPr>
          <p:nvPr>
            <p:ph idx="1"/>
          </p:nvPr>
        </p:nvSpPr>
        <p:spPr>
          <a:xfrm>
            <a:off x="284163" y="2028472"/>
            <a:ext cx="8574087" cy="952553"/>
          </a:xfrm>
        </p:spPr>
        <p:txBody>
          <a:bodyPr/>
          <a:lstStyle/>
          <a:p>
            <a:r>
              <a:rPr lang="en-US" dirty="0"/>
              <a:t>Internet =&gt; uses TCP/IP Protocol Suite</a:t>
            </a:r>
          </a:p>
        </p:txBody>
      </p:sp>
      <p:sp>
        <p:nvSpPr>
          <p:cNvPr id="8" name="Slide Number Placeholder 7"/>
          <p:cNvSpPr>
            <a:spLocks noGrp="1"/>
          </p:cNvSpPr>
          <p:nvPr>
            <p:ph type="sldNum" sz="quarter" idx="12"/>
          </p:nvPr>
        </p:nvSpPr>
        <p:spPr/>
        <p:txBody>
          <a:bodyPr/>
          <a:lstStyle/>
          <a:p>
            <a:fld id="{5FD889E0-CAB2-4699-909D-B9A88D47ACBE}" type="slidenum">
              <a:rPr lang="en-US" smtClean="0"/>
              <a:t>8</a:t>
            </a:fld>
            <a:endParaRPr lang="en-US"/>
          </a:p>
        </p:txBody>
      </p:sp>
      <p:sp>
        <p:nvSpPr>
          <p:cNvPr id="4" name="Rectangle 3"/>
          <p:cNvSpPr/>
          <p:nvPr/>
        </p:nvSpPr>
        <p:spPr>
          <a:xfrm>
            <a:off x="519332" y="2547775"/>
            <a:ext cx="1992224" cy="1282568"/>
          </a:xfrm>
          <a:prstGeom prst="rect">
            <a:avLst/>
          </a:prstGeom>
          <a:solidFill>
            <a:schemeClr val="accent6">
              <a:lumMod val="20000"/>
              <a:lumOff val="8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Application Layer</a:t>
            </a:r>
          </a:p>
        </p:txBody>
      </p:sp>
      <p:sp>
        <p:nvSpPr>
          <p:cNvPr id="5" name="Rectangle 4"/>
          <p:cNvSpPr/>
          <p:nvPr/>
        </p:nvSpPr>
        <p:spPr>
          <a:xfrm>
            <a:off x="519332" y="3830343"/>
            <a:ext cx="1992224" cy="635057"/>
          </a:xfrm>
          <a:prstGeom prst="rect">
            <a:avLst/>
          </a:prstGeom>
          <a:solidFill>
            <a:schemeClr val="accent5">
              <a:lumMod val="20000"/>
              <a:lumOff val="80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Transport Layer</a:t>
            </a:r>
          </a:p>
        </p:txBody>
      </p:sp>
      <p:sp>
        <p:nvSpPr>
          <p:cNvPr id="6" name="Rectangle 5"/>
          <p:cNvSpPr/>
          <p:nvPr/>
        </p:nvSpPr>
        <p:spPr>
          <a:xfrm>
            <a:off x="519332" y="4465400"/>
            <a:ext cx="1992224" cy="635057"/>
          </a:xfrm>
          <a:prstGeom prst="rect">
            <a:avLst/>
          </a:prstGeom>
          <a:solidFill>
            <a:srgbClr val="CCFFCC"/>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Internetwork Layer</a:t>
            </a:r>
          </a:p>
        </p:txBody>
      </p:sp>
      <p:sp>
        <p:nvSpPr>
          <p:cNvPr id="7" name="Rectangle 6"/>
          <p:cNvSpPr/>
          <p:nvPr/>
        </p:nvSpPr>
        <p:spPr>
          <a:xfrm>
            <a:off x="519332" y="5100457"/>
            <a:ext cx="1992224" cy="635057"/>
          </a:xfrm>
          <a:prstGeom prst="rect">
            <a:avLst/>
          </a:prstGeom>
          <a:solidFill>
            <a:schemeClr val="bg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Data Link Layer</a:t>
            </a:r>
          </a:p>
        </p:txBody>
      </p:sp>
      <p:cxnSp>
        <p:nvCxnSpPr>
          <p:cNvPr id="9" name="Straight Connector 8"/>
          <p:cNvCxnSpPr/>
          <p:nvPr/>
        </p:nvCxnSpPr>
        <p:spPr>
          <a:xfrm>
            <a:off x="2511556" y="5100457"/>
            <a:ext cx="5025878" cy="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a:off x="2511556" y="4467338"/>
            <a:ext cx="5025878" cy="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a:off x="2511556" y="3830343"/>
            <a:ext cx="5025878" cy="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a:off x="2511556" y="2547775"/>
            <a:ext cx="5025878" cy="12557"/>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a:xfrm>
            <a:off x="2511556" y="5735514"/>
            <a:ext cx="4523539" cy="0"/>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41" name="TextBox 40"/>
          <p:cNvSpPr txBox="1"/>
          <p:nvPr/>
        </p:nvSpPr>
        <p:spPr>
          <a:xfrm>
            <a:off x="2511555" y="4465400"/>
            <a:ext cx="6402257" cy="584776"/>
          </a:xfrm>
          <a:prstGeom prst="rect">
            <a:avLst/>
          </a:prstGeom>
          <a:noFill/>
        </p:spPr>
        <p:txBody>
          <a:bodyPr wrap="square" rtlCol="0">
            <a:spAutoFit/>
          </a:bodyPr>
          <a:lstStyle/>
          <a:p>
            <a:r>
              <a:rPr lang="en-US" sz="1600" dirty="0"/>
              <a:t>Delivers data in the form of a packet from source to </a:t>
            </a:r>
            <a:r>
              <a:rPr lang="en-US" sz="1600" dirty="0" err="1"/>
              <a:t>dest</a:t>
            </a:r>
            <a:r>
              <a:rPr lang="en-US" sz="1600" dirty="0"/>
              <a:t>., across as many links as necessary, to non-adjacent systems</a:t>
            </a:r>
          </a:p>
        </p:txBody>
      </p:sp>
      <p:sp>
        <p:nvSpPr>
          <p:cNvPr id="42" name="TextBox 41"/>
          <p:cNvSpPr txBox="1"/>
          <p:nvPr/>
        </p:nvSpPr>
        <p:spPr>
          <a:xfrm>
            <a:off x="2511556" y="3830343"/>
            <a:ext cx="5025878" cy="584776"/>
          </a:xfrm>
          <a:prstGeom prst="rect">
            <a:avLst/>
          </a:prstGeom>
          <a:noFill/>
        </p:spPr>
        <p:txBody>
          <a:bodyPr wrap="square" rtlCol="0">
            <a:spAutoFit/>
          </a:bodyPr>
          <a:lstStyle/>
          <a:p>
            <a:r>
              <a:rPr lang="en-US" sz="1600" dirty="0"/>
              <a:t>Concerned with process-to-process delivery of information</a:t>
            </a:r>
          </a:p>
        </p:txBody>
      </p:sp>
      <p:sp>
        <p:nvSpPr>
          <p:cNvPr id="43" name="TextBox 42"/>
          <p:cNvSpPr txBox="1"/>
          <p:nvPr/>
        </p:nvSpPr>
        <p:spPr>
          <a:xfrm>
            <a:off x="2511555" y="2560332"/>
            <a:ext cx="5855503" cy="584776"/>
          </a:xfrm>
          <a:prstGeom prst="rect">
            <a:avLst/>
          </a:prstGeom>
          <a:noFill/>
        </p:spPr>
        <p:txBody>
          <a:bodyPr wrap="square" rtlCol="0">
            <a:spAutoFit/>
          </a:bodyPr>
          <a:lstStyle/>
          <a:p>
            <a:r>
              <a:rPr lang="en-US" sz="1600" dirty="0"/>
              <a:t>Concerned with differences in internal representation, user interfaces, and anything else that the user requires</a:t>
            </a:r>
          </a:p>
        </p:txBody>
      </p:sp>
      <p:sp>
        <p:nvSpPr>
          <p:cNvPr id="44" name="TextBox 43"/>
          <p:cNvSpPr txBox="1"/>
          <p:nvPr/>
        </p:nvSpPr>
        <p:spPr>
          <a:xfrm>
            <a:off x="2511556" y="5100457"/>
            <a:ext cx="6278338" cy="584776"/>
          </a:xfrm>
          <a:prstGeom prst="rect">
            <a:avLst/>
          </a:prstGeom>
          <a:noFill/>
        </p:spPr>
        <p:txBody>
          <a:bodyPr wrap="square" rtlCol="0">
            <a:spAutoFit/>
          </a:bodyPr>
          <a:lstStyle/>
          <a:p>
            <a:r>
              <a:rPr lang="en-AU" sz="1600" dirty="0"/>
              <a:t>Organises the bit stream into a data unit called a “frame” and delivers the frame to an adjacent system</a:t>
            </a:r>
            <a:endParaRPr lang="en-US" sz="1600" dirty="0"/>
          </a:p>
        </p:txBody>
      </p:sp>
      <p:sp>
        <p:nvSpPr>
          <p:cNvPr id="17" name="Rectangle 16"/>
          <p:cNvSpPr/>
          <p:nvPr/>
        </p:nvSpPr>
        <p:spPr>
          <a:xfrm>
            <a:off x="519332" y="5742865"/>
            <a:ext cx="1992224" cy="635057"/>
          </a:xfrm>
          <a:prstGeom prst="rect">
            <a:avLst/>
          </a:prstGeom>
          <a:solidFill>
            <a:srgbClr val="EFE1A2"/>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Physical Layer</a:t>
            </a:r>
          </a:p>
        </p:txBody>
      </p:sp>
      <p:cxnSp>
        <p:nvCxnSpPr>
          <p:cNvPr id="18" name="Straight Connector 17"/>
          <p:cNvCxnSpPr/>
          <p:nvPr/>
        </p:nvCxnSpPr>
        <p:spPr>
          <a:xfrm flipV="1">
            <a:off x="2511556" y="5735514"/>
            <a:ext cx="5025878" cy="7351"/>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19" name="Straight Connector 18"/>
          <p:cNvCxnSpPr/>
          <p:nvPr/>
        </p:nvCxnSpPr>
        <p:spPr>
          <a:xfrm>
            <a:off x="2511556" y="6377922"/>
            <a:ext cx="5025878" cy="0"/>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2511556" y="5742865"/>
            <a:ext cx="6278338" cy="584776"/>
          </a:xfrm>
          <a:prstGeom prst="rect">
            <a:avLst/>
          </a:prstGeom>
          <a:noFill/>
        </p:spPr>
        <p:txBody>
          <a:bodyPr wrap="square" rtlCol="0">
            <a:spAutoFit/>
          </a:bodyPr>
          <a:lstStyle/>
          <a:p>
            <a:r>
              <a:rPr lang="en-AU" sz="1600" dirty="0"/>
              <a:t>Contains all the functions needed to carry to bit stream over a physical medium to another system</a:t>
            </a:r>
            <a:endParaRPr lang="en-US" sz="1600" dirty="0"/>
          </a:p>
        </p:txBody>
      </p:sp>
    </p:spTree>
    <p:extLst>
      <p:ext uri="{BB962C8B-B14F-4D97-AF65-F5344CB8AC3E}">
        <p14:creationId xmlns:p14="http://schemas.microsoft.com/office/powerpoint/2010/main" val="1358651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328" y="574406"/>
            <a:ext cx="8378331" cy="1485900"/>
          </a:xfrm>
        </p:spPr>
        <p:txBody>
          <a:bodyPr>
            <a:normAutofit/>
          </a:bodyPr>
          <a:lstStyle/>
          <a:p>
            <a:r>
              <a:rPr lang="en-US" dirty="0"/>
              <a:t>Data Transmission over the Internet</a:t>
            </a:r>
          </a:p>
        </p:txBody>
      </p:sp>
      <p:sp>
        <p:nvSpPr>
          <p:cNvPr id="3" name="Slide Number Placeholder 2"/>
          <p:cNvSpPr>
            <a:spLocks noGrp="1"/>
          </p:cNvSpPr>
          <p:nvPr>
            <p:ph type="sldNum" sz="quarter" idx="12"/>
          </p:nvPr>
        </p:nvSpPr>
        <p:spPr/>
        <p:txBody>
          <a:bodyPr/>
          <a:lstStyle/>
          <a:p>
            <a:fld id="{5FD889E0-CAB2-4699-909D-B9A88D47ACBE}" type="slidenum">
              <a:rPr lang="en-US" smtClean="0"/>
              <a:t>9</a:t>
            </a:fld>
            <a:endParaRPr lang="en-US"/>
          </a:p>
        </p:txBody>
      </p:sp>
      <p:pic>
        <p:nvPicPr>
          <p:cNvPr id="8" name="Picture 7"/>
          <p:cNvPicPr>
            <a:picLocks noChangeAspect="1"/>
          </p:cNvPicPr>
          <p:nvPr/>
        </p:nvPicPr>
        <p:blipFill>
          <a:blip r:embed="rId3"/>
          <a:stretch>
            <a:fillRect/>
          </a:stretch>
        </p:blipFill>
        <p:spPr>
          <a:xfrm>
            <a:off x="7163587" y="1988895"/>
            <a:ext cx="1290991" cy="1011277"/>
          </a:xfrm>
          <a:prstGeom prst="rect">
            <a:avLst/>
          </a:prstGeom>
        </p:spPr>
      </p:pic>
      <p:pic>
        <p:nvPicPr>
          <p:cNvPr id="9" name="Picture 8"/>
          <p:cNvPicPr>
            <a:picLocks noChangeAspect="1"/>
          </p:cNvPicPr>
          <p:nvPr/>
        </p:nvPicPr>
        <p:blipFill>
          <a:blip r:embed="rId4"/>
          <a:stretch>
            <a:fillRect/>
          </a:stretch>
        </p:blipFill>
        <p:spPr>
          <a:xfrm>
            <a:off x="622864" y="1977488"/>
            <a:ext cx="1146587" cy="1008997"/>
          </a:xfrm>
          <a:prstGeom prst="rect">
            <a:avLst/>
          </a:prstGeom>
        </p:spPr>
      </p:pic>
      <p:sp>
        <p:nvSpPr>
          <p:cNvPr id="14" name="Rectangle 13"/>
          <p:cNvSpPr/>
          <p:nvPr/>
        </p:nvSpPr>
        <p:spPr>
          <a:xfrm>
            <a:off x="284163" y="3114257"/>
            <a:ext cx="1992224" cy="403232"/>
          </a:xfrm>
          <a:prstGeom prst="rect">
            <a:avLst/>
          </a:prstGeom>
          <a:solidFill>
            <a:schemeClr val="accent6">
              <a:lumMod val="20000"/>
              <a:lumOff val="8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Application</a:t>
            </a:r>
          </a:p>
        </p:txBody>
      </p:sp>
      <p:sp>
        <p:nvSpPr>
          <p:cNvPr id="15" name="Rectangle 14"/>
          <p:cNvSpPr/>
          <p:nvPr/>
        </p:nvSpPr>
        <p:spPr>
          <a:xfrm>
            <a:off x="284163" y="3784477"/>
            <a:ext cx="1992224" cy="403232"/>
          </a:xfrm>
          <a:prstGeom prst="rect">
            <a:avLst/>
          </a:prstGeom>
          <a:solidFill>
            <a:schemeClr val="accent5">
              <a:lumMod val="20000"/>
              <a:lumOff val="80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Transport</a:t>
            </a:r>
          </a:p>
        </p:txBody>
      </p:sp>
      <p:sp>
        <p:nvSpPr>
          <p:cNvPr id="16" name="Rectangle 15"/>
          <p:cNvSpPr/>
          <p:nvPr/>
        </p:nvSpPr>
        <p:spPr>
          <a:xfrm>
            <a:off x="284163" y="4481665"/>
            <a:ext cx="1992224" cy="403232"/>
          </a:xfrm>
          <a:prstGeom prst="rect">
            <a:avLst/>
          </a:prstGeom>
          <a:solidFill>
            <a:srgbClr val="CCFFCC"/>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Internetwork</a:t>
            </a:r>
          </a:p>
        </p:txBody>
      </p:sp>
      <p:sp>
        <p:nvSpPr>
          <p:cNvPr id="17" name="Rectangle 16"/>
          <p:cNvSpPr/>
          <p:nvPr/>
        </p:nvSpPr>
        <p:spPr>
          <a:xfrm>
            <a:off x="284163" y="5223188"/>
            <a:ext cx="1992224" cy="403232"/>
          </a:xfrm>
          <a:prstGeom prst="rect">
            <a:avLst/>
          </a:prstGeom>
          <a:solidFill>
            <a:schemeClr val="bg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Link</a:t>
            </a:r>
          </a:p>
        </p:txBody>
      </p:sp>
      <p:sp>
        <p:nvSpPr>
          <p:cNvPr id="22" name="Rectangle 21"/>
          <p:cNvSpPr/>
          <p:nvPr/>
        </p:nvSpPr>
        <p:spPr>
          <a:xfrm>
            <a:off x="284163" y="5958946"/>
            <a:ext cx="1992224" cy="403232"/>
          </a:xfrm>
          <a:prstGeom prst="rect">
            <a:avLst/>
          </a:prstGeom>
          <a:solidFill>
            <a:srgbClr val="EFE1A2"/>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Physical Layer</a:t>
            </a:r>
          </a:p>
        </p:txBody>
      </p:sp>
      <p:cxnSp>
        <p:nvCxnSpPr>
          <p:cNvPr id="24" name="Straight Arrow Connector 23"/>
          <p:cNvCxnSpPr>
            <a:stCxn id="14" idx="2"/>
            <a:endCxn id="15" idx="0"/>
          </p:cNvCxnSpPr>
          <p:nvPr/>
        </p:nvCxnSpPr>
        <p:spPr>
          <a:xfrm>
            <a:off x="1280275" y="3517489"/>
            <a:ext cx="0" cy="2669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Straight Arrow Connector 25"/>
          <p:cNvCxnSpPr>
            <a:stCxn id="15" idx="2"/>
            <a:endCxn id="16" idx="0"/>
          </p:cNvCxnSpPr>
          <p:nvPr/>
        </p:nvCxnSpPr>
        <p:spPr>
          <a:xfrm>
            <a:off x="1280275" y="4187709"/>
            <a:ext cx="0" cy="29395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765669" y="1630962"/>
            <a:ext cx="1029211" cy="369332"/>
          </a:xfrm>
          <a:prstGeom prst="rect">
            <a:avLst/>
          </a:prstGeom>
          <a:noFill/>
        </p:spPr>
        <p:txBody>
          <a:bodyPr wrap="none" rtlCol="0">
            <a:spAutoFit/>
          </a:bodyPr>
          <a:lstStyle/>
          <a:p>
            <a:r>
              <a:rPr lang="en-US" dirty="0"/>
              <a:t>Sender A</a:t>
            </a:r>
          </a:p>
        </p:txBody>
      </p:sp>
      <p:sp>
        <p:nvSpPr>
          <p:cNvPr id="31" name="TextBox 30"/>
          <p:cNvSpPr txBox="1"/>
          <p:nvPr/>
        </p:nvSpPr>
        <p:spPr>
          <a:xfrm>
            <a:off x="7282462" y="1649301"/>
            <a:ext cx="1172116" cy="369332"/>
          </a:xfrm>
          <a:prstGeom prst="rect">
            <a:avLst/>
          </a:prstGeom>
          <a:noFill/>
        </p:spPr>
        <p:txBody>
          <a:bodyPr wrap="none" rtlCol="0">
            <a:spAutoFit/>
          </a:bodyPr>
          <a:lstStyle/>
          <a:p>
            <a:r>
              <a:rPr lang="en-US" dirty="0"/>
              <a:t>Receiver B</a:t>
            </a:r>
          </a:p>
        </p:txBody>
      </p:sp>
      <p:cxnSp>
        <p:nvCxnSpPr>
          <p:cNvPr id="36" name="Straight Arrow Connector 35"/>
          <p:cNvCxnSpPr>
            <a:stCxn id="16" idx="2"/>
            <a:endCxn id="17" idx="0"/>
          </p:cNvCxnSpPr>
          <p:nvPr/>
        </p:nvCxnSpPr>
        <p:spPr>
          <a:xfrm>
            <a:off x="1280275" y="4884897"/>
            <a:ext cx="0" cy="338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0" name="Straight Arrow Connector 39"/>
          <p:cNvCxnSpPr>
            <a:stCxn id="17" idx="2"/>
            <a:endCxn id="22" idx="0"/>
          </p:cNvCxnSpPr>
          <p:nvPr/>
        </p:nvCxnSpPr>
        <p:spPr>
          <a:xfrm>
            <a:off x="1280275" y="5626420"/>
            <a:ext cx="0" cy="3325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4" name="Rectangle 43"/>
          <p:cNvSpPr/>
          <p:nvPr/>
        </p:nvSpPr>
        <p:spPr>
          <a:xfrm>
            <a:off x="6858999" y="3135239"/>
            <a:ext cx="1992224" cy="403232"/>
          </a:xfrm>
          <a:prstGeom prst="rect">
            <a:avLst/>
          </a:prstGeom>
          <a:solidFill>
            <a:schemeClr val="accent6">
              <a:lumMod val="20000"/>
              <a:lumOff val="8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Application</a:t>
            </a:r>
          </a:p>
        </p:txBody>
      </p:sp>
      <p:sp>
        <p:nvSpPr>
          <p:cNvPr id="45" name="Rectangle 44"/>
          <p:cNvSpPr/>
          <p:nvPr/>
        </p:nvSpPr>
        <p:spPr>
          <a:xfrm>
            <a:off x="6858999" y="3805459"/>
            <a:ext cx="1992224" cy="403232"/>
          </a:xfrm>
          <a:prstGeom prst="rect">
            <a:avLst/>
          </a:prstGeom>
          <a:solidFill>
            <a:schemeClr val="accent5">
              <a:lumMod val="20000"/>
              <a:lumOff val="80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Transport</a:t>
            </a:r>
          </a:p>
        </p:txBody>
      </p:sp>
      <p:sp>
        <p:nvSpPr>
          <p:cNvPr id="46" name="Rectangle 45"/>
          <p:cNvSpPr/>
          <p:nvPr/>
        </p:nvSpPr>
        <p:spPr>
          <a:xfrm>
            <a:off x="6858999" y="4502647"/>
            <a:ext cx="1992224" cy="403232"/>
          </a:xfrm>
          <a:prstGeom prst="rect">
            <a:avLst/>
          </a:prstGeom>
          <a:solidFill>
            <a:srgbClr val="CCFFCC"/>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Internetwork</a:t>
            </a:r>
          </a:p>
        </p:txBody>
      </p:sp>
      <p:sp>
        <p:nvSpPr>
          <p:cNvPr id="47" name="Rectangle 46"/>
          <p:cNvSpPr/>
          <p:nvPr/>
        </p:nvSpPr>
        <p:spPr>
          <a:xfrm>
            <a:off x="6858999" y="5244170"/>
            <a:ext cx="1992224" cy="403232"/>
          </a:xfrm>
          <a:prstGeom prst="rect">
            <a:avLst/>
          </a:prstGeom>
          <a:solidFill>
            <a:schemeClr val="bg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Link</a:t>
            </a:r>
          </a:p>
        </p:txBody>
      </p:sp>
      <p:sp>
        <p:nvSpPr>
          <p:cNvPr id="48" name="Rectangle 47"/>
          <p:cNvSpPr/>
          <p:nvPr/>
        </p:nvSpPr>
        <p:spPr>
          <a:xfrm>
            <a:off x="6858999" y="5965682"/>
            <a:ext cx="1992224" cy="403232"/>
          </a:xfrm>
          <a:prstGeom prst="rect">
            <a:avLst/>
          </a:prstGeom>
          <a:solidFill>
            <a:srgbClr val="EFE1A2"/>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Physical Layer</a:t>
            </a:r>
          </a:p>
        </p:txBody>
      </p:sp>
      <p:cxnSp>
        <p:nvCxnSpPr>
          <p:cNvPr id="49" name="Straight Arrow Connector 48"/>
          <p:cNvCxnSpPr>
            <a:stCxn id="45" idx="0"/>
            <a:endCxn id="44" idx="2"/>
          </p:cNvCxnSpPr>
          <p:nvPr/>
        </p:nvCxnSpPr>
        <p:spPr>
          <a:xfrm flipV="1">
            <a:off x="7855111" y="3538471"/>
            <a:ext cx="0" cy="2669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0" name="Straight Arrow Connector 49"/>
          <p:cNvCxnSpPr>
            <a:stCxn id="46" idx="0"/>
            <a:endCxn id="45" idx="2"/>
          </p:cNvCxnSpPr>
          <p:nvPr/>
        </p:nvCxnSpPr>
        <p:spPr>
          <a:xfrm flipV="1">
            <a:off x="7855111" y="4208691"/>
            <a:ext cx="0" cy="29395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1" name="Straight Arrow Connector 50"/>
          <p:cNvCxnSpPr>
            <a:stCxn id="47" idx="0"/>
            <a:endCxn id="46" idx="2"/>
          </p:cNvCxnSpPr>
          <p:nvPr/>
        </p:nvCxnSpPr>
        <p:spPr>
          <a:xfrm flipV="1">
            <a:off x="7855111" y="4905879"/>
            <a:ext cx="0" cy="338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2" name="Straight Arrow Connector 51"/>
          <p:cNvCxnSpPr>
            <a:stCxn id="48" idx="0"/>
            <a:endCxn id="47" idx="2"/>
          </p:cNvCxnSpPr>
          <p:nvPr/>
        </p:nvCxnSpPr>
        <p:spPr>
          <a:xfrm flipV="1">
            <a:off x="7855111" y="5647402"/>
            <a:ext cx="0" cy="3182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0" name="Straight Connector 69"/>
          <p:cNvCxnSpPr>
            <a:stCxn id="22" idx="2"/>
          </p:cNvCxnSpPr>
          <p:nvPr/>
        </p:nvCxnSpPr>
        <p:spPr>
          <a:xfrm>
            <a:off x="1280275" y="6362178"/>
            <a:ext cx="0" cy="233439"/>
          </a:xfrm>
          <a:prstGeom prst="line">
            <a:avLst/>
          </a:prstGeom>
        </p:spPr>
        <p:style>
          <a:lnRef idx="2">
            <a:schemeClr val="dk1"/>
          </a:lnRef>
          <a:fillRef idx="0">
            <a:schemeClr val="dk1"/>
          </a:fillRef>
          <a:effectRef idx="1">
            <a:schemeClr val="dk1"/>
          </a:effectRef>
          <a:fontRef idx="minor">
            <a:schemeClr val="tx1"/>
          </a:fontRef>
        </p:style>
      </p:cxnSp>
      <p:cxnSp>
        <p:nvCxnSpPr>
          <p:cNvPr id="73" name="Elbow Connector 72"/>
          <p:cNvCxnSpPr>
            <a:endCxn id="48" idx="2"/>
          </p:cNvCxnSpPr>
          <p:nvPr/>
        </p:nvCxnSpPr>
        <p:spPr>
          <a:xfrm flipV="1">
            <a:off x="1280275" y="6368914"/>
            <a:ext cx="6574836" cy="226703"/>
          </a:xfrm>
          <a:prstGeom prst="bentConnector2">
            <a:avLst/>
          </a:prstGeom>
          <a:ln>
            <a:tailEnd type="arrow"/>
          </a:ln>
        </p:spPr>
        <p:style>
          <a:lnRef idx="2">
            <a:schemeClr val="dk1"/>
          </a:lnRef>
          <a:fillRef idx="0">
            <a:schemeClr val="dk1"/>
          </a:fillRef>
          <a:effectRef idx="1">
            <a:schemeClr val="dk1"/>
          </a:effectRef>
          <a:fontRef idx="minor">
            <a:schemeClr val="tx1"/>
          </a:fontRef>
        </p:style>
      </p:cxnSp>
      <p:sp>
        <p:nvSpPr>
          <p:cNvPr id="74" name="Rectangle 73"/>
          <p:cNvSpPr/>
          <p:nvPr/>
        </p:nvSpPr>
        <p:spPr>
          <a:xfrm>
            <a:off x="4721395" y="3135239"/>
            <a:ext cx="1134528" cy="403232"/>
          </a:xfrm>
          <a:prstGeom prst="rect">
            <a:avLst/>
          </a:prstGeom>
          <a:solidFill>
            <a:schemeClr val="accent6">
              <a:lumMod val="20000"/>
              <a:lumOff val="8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Application data (HTTP, SMTP..)</a:t>
            </a:r>
          </a:p>
        </p:txBody>
      </p:sp>
      <p:sp>
        <p:nvSpPr>
          <p:cNvPr id="78" name="Rectangle 77"/>
          <p:cNvSpPr/>
          <p:nvPr/>
        </p:nvSpPr>
        <p:spPr>
          <a:xfrm>
            <a:off x="4726388" y="3805459"/>
            <a:ext cx="1129535" cy="403232"/>
          </a:xfrm>
          <a:prstGeom prst="rect">
            <a:avLst/>
          </a:prstGeom>
          <a:solidFill>
            <a:schemeClr val="accent4">
              <a:lumMod val="20000"/>
              <a:lumOff val="8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TCP data</a:t>
            </a:r>
          </a:p>
        </p:txBody>
      </p:sp>
      <p:sp>
        <p:nvSpPr>
          <p:cNvPr id="79" name="Rectangle 78"/>
          <p:cNvSpPr/>
          <p:nvPr/>
        </p:nvSpPr>
        <p:spPr>
          <a:xfrm>
            <a:off x="3957066" y="3805459"/>
            <a:ext cx="764329" cy="403232"/>
          </a:xfrm>
          <a:prstGeom prst="rect">
            <a:avLst/>
          </a:prstGeom>
          <a:solidFill>
            <a:schemeClr val="accent4">
              <a:lumMod val="20000"/>
              <a:lumOff val="8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t>TCP Header</a:t>
            </a:r>
          </a:p>
        </p:txBody>
      </p:sp>
      <p:sp>
        <p:nvSpPr>
          <p:cNvPr id="81" name="Rectangle 80"/>
          <p:cNvSpPr/>
          <p:nvPr/>
        </p:nvSpPr>
        <p:spPr>
          <a:xfrm>
            <a:off x="3957066" y="4497929"/>
            <a:ext cx="1898857" cy="403232"/>
          </a:xfrm>
          <a:prstGeom prst="rect">
            <a:avLst/>
          </a:prstGeom>
          <a:solidFill>
            <a:srgbClr val="CCFFCC"/>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IP Data</a:t>
            </a:r>
          </a:p>
        </p:txBody>
      </p:sp>
      <p:sp>
        <p:nvSpPr>
          <p:cNvPr id="82" name="Rectangle 81"/>
          <p:cNvSpPr/>
          <p:nvPr/>
        </p:nvSpPr>
        <p:spPr>
          <a:xfrm>
            <a:off x="3226704" y="4497929"/>
            <a:ext cx="730361" cy="403232"/>
          </a:xfrm>
          <a:prstGeom prst="rect">
            <a:avLst/>
          </a:prstGeom>
          <a:solidFill>
            <a:srgbClr val="CCFFCC"/>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t>IP Header</a:t>
            </a:r>
          </a:p>
        </p:txBody>
      </p:sp>
      <p:sp>
        <p:nvSpPr>
          <p:cNvPr id="83" name="Rectangle 82"/>
          <p:cNvSpPr/>
          <p:nvPr/>
        </p:nvSpPr>
        <p:spPr>
          <a:xfrm>
            <a:off x="3226705" y="5233926"/>
            <a:ext cx="2629218" cy="403232"/>
          </a:xfrm>
          <a:prstGeom prst="rect">
            <a:avLst/>
          </a:prstGeom>
          <a:solidFill>
            <a:schemeClr val="bg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Ethernet Data</a:t>
            </a:r>
          </a:p>
        </p:txBody>
      </p:sp>
      <p:sp>
        <p:nvSpPr>
          <p:cNvPr id="84" name="Rectangle 83"/>
          <p:cNvSpPr/>
          <p:nvPr/>
        </p:nvSpPr>
        <p:spPr>
          <a:xfrm>
            <a:off x="2386811" y="5233926"/>
            <a:ext cx="846659" cy="403232"/>
          </a:xfrm>
          <a:prstGeom prst="rect">
            <a:avLst/>
          </a:prstGeom>
          <a:solidFill>
            <a:schemeClr val="bg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t>Ethernet Header</a:t>
            </a:r>
          </a:p>
        </p:txBody>
      </p:sp>
      <p:sp>
        <p:nvSpPr>
          <p:cNvPr id="86" name="TextBox 85"/>
          <p:cNvSpPr txBox="1"/>
          <p:nvPr/>
        </p:nvSpPr>
        <p:spPr>
          <a:xfrm>
            <a:off x="2386811" y="6518684"/>
            <a:ext cx="4673375" cy="338554"/>
          </a:xfrm>
          <a:prstGeom prst="rect">
            <a:avLst/>
          </a:prstGeom>
          <a:noFill/>
        </p:spPr>
        <p:txBody>
          <a:bodyPr wrap="none" rtlCol="0">
            <a:spAutoFit/>
          </a:bodyPr>
          <a:lstStyle/>
          <a:p>
            <a:r>
              <a:rPr lang="en-US" sz="1600" dirty="0"/>
              <a:t>Physical Communication Links  (incl. Cable, Fiberglass)</a:t>
            </a:r>
          </a:p>
        </p:txBody>
      </p:sp>
      <p:sp>
        <p:nvSpPr>
          <p:cNvPr id="96" name="Rectangle 95"/>
          <p:cNvSpPr/>
          <p:nvPr/>
        </p:nvSpPr>
        <p:spPr>
          <a:xfrm>
            <a:off x="5855923" y="5233926"/>
            <a:ext cx="846660" cy="403232"/>
          </a:xfrm>
          <a:prstGeom prst="rect">
            <a:avLst/>
          </a:prstGeom>
          <a:solidFill>
            <a:schemeClr val="bg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Ethernet Trailer</a:t>
            </a:r>
          </a:p>
        </p:txBody>
      </p:sp>
      <p:sp>
        <p:nvSpPr>
          <p:cNvPr id="97" name="TextBox 96"/>
          <p:cNvSpPr txBox="1"/>
          <p:nvPr/>
        </p:nvSpPr>
        <p:spPr>
          <a:xfrm>
            <a:off x="3116104" y="5958946"/>
            <a:ext cx="2985538" cy="369332"/>
          </a:xfrm>
          <a:prstGeom prst="rect">
            <a:avLst/>
          </a:prstGeom>
          <a:noFill/>
        </p:spPr>
        <p:txBody>
          <a:bodyPr wrap="none" rtlCol="0">
            <a:spAutoFit/>
          </a:bodyPr>
          <a:lstStyle/>
          <a:p>
            <a:r>
              <a:rPr lang="en-US" dirty="0"/>
              <a:t>1001001010001001010010 …</a:t>
            </a:r>
          </a:p>
        </p:txBody>
      </p:sp>
      <p:cxnSp>
        <p:nvCxnSpPr>
          <p:cNvPr id="98" name="Straight Connector 97"/>
          <p:cNvCxnSpPr/>
          <p:nvPr/>
        </p:nvCxnSpPr>
        <p:spPr>
          <a:xfrm>
            <a:off x="4721395" y="3517490"/>
            <a:ext cx="0" cy="287969"/>
          </a:xfrm>
          <a:prstGeom prst="line">
            <a:avLst/>
          </a:prstGeom>
          <a:ln w="28575" cmpd="sng">
            <a:prstDash val="sysDash"/>
          </a:ln>
        </p:spPr>
        <p:style>
          <a:lnRef idx="2">
            <a:schemeClr val="dk1"/>
          </a:lnRef>
          <a:fillRef idx="0">
            <a:schemeClr val="dk1"/>
          </a:fillRef>
          <a:effectRef idx="1">
            <a:schemeClr val="dk1"/>
          </a:effectRef>
          <a:fontRef idx="minor">
            <a:schemeClr val="tx1"/>
          </a:fontRef>
        </p:style>
      </p:cxnSp>
      <p:cxnSp>
        <p:nvCxnSpPr>
          <p:cNvPr id="101" name="Straight Connector 100"/>
          <p:cNvCxnSpPr/>
          <p:nvPr/>
        </p:nvCxnSpPr>
        <p:spPr>
          <a:xfrm>
            <a:off x="5855923" y="3538471"/>
            <a:ext cx="0" cy="266988"/>
          </a:xfrm>
          <a:prstGeom prst="line">
            <a:avLst/>
          </a:prstGeom>
          <a:ln w="28575" cmpd="sng">
            <a:prstDash val="sysDash"/>
          </a:ln>
        </p:spPr>
        <p:style>
          <a:lnRef idx="2">
            <a:schemeClr val="dk1"/>
          </a:lnRef>
          <a:fillRef idx="0">
            <a:schemeClr val="dk1"/>
          </a:fillRef>
          <a:effectRef idx="1">
            <a:schemeClr val="dk1"/>
          </a:effectRef>
          <a:fontRef idx="minor">
            <a:schemeClr val="tx1"/>
          </a:fontRef>
        </p:style>
      </p:cxnSp>
      <p:cxnSp>
        <p:nvCxnSpPr>
          <p:cNvPr id="104" name="Straight Connector 103"/>
          <p:cNvCxnSpPr/>
          <p:nvPr/>
        </p:nvCxnSpPr>
        <p:spPr>
          <a:xfrm>
            <a:off x="5855923" y="4208691"/>
            <a:ext cx="0" cy="1014497"/>
          </a:xfrm>
          <a:prstGeom prst="line">
            <a:avLst/>
          </a:prstGeom>
          <a:ln w="28575" cmpd="sng">
            <a:prstDash val="sysDash"/>
          </a:ln>
        </p:spPr>
        <p:style>
          <a:lnRef idx="2">
            <a:schemeClr val="dk1"/>
          </a:lnRef>
          <a:fillRef idx="0">
            <a:schemeClr val="dk1"/>
          </a:fillRef>
          <a:effectRef idx="1">
            <a:schemeClr val="dk1"/>
          </a:effectRef>
          <a:fontRef idx="minor">
            <a:schemeClr val="tx1"/>
          </a:fontRef>
        </p:style>
      </p:cxnSp>
      <p:cxnSp>
        <p:nvCxnSpPr>
          <p:cNvPr id="107" name="Straight Connector 106"/>
          <p:cNvCxnSpPr>
            <a:endCxn id="82" idx="3"/>
          </p:cNvCxnSpPr>
          <p:nvPr/>
        </p:nvCxnSpPr>
        <p:spPr>
          <a:xfrm>
            <a:off x="3957065" y="4187709"/>
            <a:ext cx="0" cy="511836"/>
          </a:xfrm>
          <a:prstGeom prst="line">
            <a:avLst/>
          </a:prstGeom>
          <a:ln w="28575" cmpd="sng">
            <a:prstDash val="sysDash"/>
          </a:ln>
        </p:spPr>
        <p:style>
          <a:lnRef idx="2">
            <a:schemeClr val="dk1"/>
          </a:lnRef>
          <a:fillRef idx="0">
            <a:schemeClr val="dk1"/>
          </a:fillRef>
          <a:effectRef idx="1">
            <a:schemeClr val="dk1"/>
          </a:effectRef>
          <a:fontRef idx="minor">
            <a:schemeClr val="tx1"/>
          </a:fontRef>
        </p:style>
      </p:cxnSp>
      <p:cxnSp>
        <p:nvCxnSpPr>
          <p:cNvPr id="110" name="Straight Connector 109"/>
          <p:cNvCxnSpPr>
            <a:endCxn id="84" idx="3"/>
          </p:cNvCxnSpPr>
          <p:nvPr/>
        </p:nvCxnSpPr>
        <p:spPr>
          <a:xfrm>
            <a:off x="3233470" y="4905879"/>
            <a:ext cx="0" cy="529663"/>
          </a:xfrm>
          <a:prstGeom prst="line">
            <a:avLst/>
          </a:prstGeom>
          <a:ln w="28575" cmpd="sng">
            <a:prstDash val="sysDash"/>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58738926"/>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IT202_Template" id="{39D82ABA-158B-CC4F-8341-CB4BE71E0933}" vid="{027ABE4F-AB90-0C43-8EA3-72B3581221FA}"/>
    </a:ext>
  </a:extLst>
</a:theme>
</file>

<file path=ppt/theme/theme2.xml><?xml version="1.0" encoding="utf-8"?>
<a:theme xmlns:a="http://schemas.openxmlformats.org/drawingml/2006/main" name="Ion Boardroom">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KIT202_Template" id="{39D82ABA-158B-CC4F-8341-CB4BE71E0933}" vid="{9DE789D6-519B-4941-B89B-65665DE8154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29893</TotalTime>
  <Words>2020</Words>
  <Application>Microsoft Macintosh PowerPoint</Application>
  <PresentationFormat>On-screen Show (4:3)</PresentationFormat>
  <Paragraphs>428</Paragraphs>
  <Slides>32</Slides>
  <Notes>31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32</vt:i4>
      </vt:variant>
    </vt:vector>
  </HeadingPairs>
  <TitlesOfParts>
    <vt:vector size="42" baseType="lpstr">
      <vt:lpstr>굴림</vt:lpstr>
      <vt:lpstr>맑은 고딕</vt:lpstr>
      <vt:lpstr>Arial</vt:lpstr>
      <vt:lpstr>Calibri</vt:lpstr>
      <vt:lpstr>Calibri Light</vt:lpstr>
      <vt:lpstr>Century Gothic</vt:lpstr>
      <vt:lpstr>Wingdings</vt:lpstr>
      <vt:lpstr>Wingdings 3</vt:lpstr>
      <vt:lpstr>Custom Design</vt:lpstr>
      <vt:lpstr>Ion Boardroom</vt:lpstr>
      <vt:lpstr>Secure Web Programming</vt:lpstr>
      <vt:lpstr>Topics</vt:lpstr>
      <vt:lpstr>Background concept</vt:lpstr>
      <vt:lpstr>Internet</vt:lpstr>
      <vt:lpstr>Protocol</vt:lpstr>
      <vt:lpstr>TCP/IP Protocol</vt:lpstr>
      <vt:lpstr>TCP/IP Protocol Suite</vt:lpstr>
      <vt:lpstr>TCP/IP Protocol Suite</vt:lpstr>
      <vt:lpstr>Data Transmission over the Internet</vt:lpstr>
      <vt:lpstr>Internet Services and Protocol</vt:lpstr>
      <vt:lpstr>HyperText Transfer Protocol (HTTP)</vt:lpstr>
      <vt:lpstr>Serving Web pages (Hypertext pages) using HTTP</vt:lpstr>
      <vt:lpstr>Serving Web pages (Hypertext pages) using HTTP</vt:lpstr>
      <vt:lpstr>HTTP messages</vt:lpstr>
      <vt:lpstr>HTTP messages</vt:lpstr>
      <vt:lpstr>Components of a Dynamic Web page (1)</vt:lpstr>
      <vt:lpstr>The semantic structure of the web page</vt:lpstr>
      <vt:lpstr>Hyper-Text Markup Language (HTML)</vt:lpstr>
      <vt:lpstr>Hyper-Text Markup Language (HTML)</vt:lpstr>
      <vt:lpstr>The history of HTML</vt:lpstr>
      <vt:lpstr>Components of a Dynamic Web page (2)</vt:lpstr>
      <vt:lpstr>The Appearance of the web page</vt:lpstr>
      <vt:lpstr>Cascading Style Sheets</vt:lpstr>
      <vt:lpstr>Components of a Dynamic Web page (3)</vt:lpstr>
      <vt:lpstr>The Behaviour of the web page</vt:lpstr>
      <vt:lpstr>Client-side Scripting</vt:lpstr>
      <vt:lpstr>Static Web Page</vt:lpstr>
      <vt:lpstr>Dynamic Web Page</vt:lpstr>
      <vt:lpstr>Server-side scripting</vt:lpstr>
      <vt:lpstr>Web Applications</vt:lpstr>
      <vt:lpstr>Benefits of Web Applications</vt:lpstr>
      <vt:lpstr>PowerPoint Presentation</vt:lpstr>
    </vt:vector>
  </TitlesOfParts>
  <Company>University of Tasmania</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Secured Web Programming</dc:title>
  <dc:creator>Soyeon HAN</dc:creator>
  <cp:lastModifiedBy>Soon Ja Yeom</cp:lastModifiedBy>
  <cp:revision>213</cp:revision>
  <cp:lastPrinted>2015-02-24T02:13:19Z</cp:lastPrinted>
  <dcterms:created xsi:type="dcterms:W3CDTF">2013-11-07T09:10:10Z</dcterms:created>
  <dcterms:modified xsi:type="dcterms:W3CDTF">2018-02-25T03:51:30Z</dcterms:modified>
</cp:coreProperties>
</file>