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  <p:sldMasterId id="2147484219" r:id="rId2"/>
  </p:sldMasterIdLst>
  <p:notesMasterIdLst>
    <p:notesMasterId r:id="rId52"/>
  </p:notesMasterIdLst>
  <p:handoutMasterIdLst>
    <p:handoutMasterId r:id="rId53"/>
  </p:handoutMasterIdLst>
  <p:sldIdLst>
    <p:sldId id="317" r:id="rId3"/>
    <p:sldId id="318" r:id="rId4"/>
    <p:sldId id="412" r:id="rId5"/>
    <p:sldId id="413" r:id="rId6"/>
    <p:sldId id="414" r:id="rId7"/>
    <p:sldId id="415" r:id="rId8"/>
    <p:sldId id="416" r:id="rId9"/>
    <p:sldId id="458" r:id="rId10"/>
    <p:sldId id="457" r:id="rId11"/>
    <p:sldId id="418" r:id="rId12"/>
    <p:sldId id="419" r:id="rId13"/>
    <p:sldId id="459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28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Ja Yeom" initials="SJY" lastIdx="1" clrIdx="0">
    <p:extLst>
      <p:ext uri="{19B8F6BF-5375-455C-9EA6-DF929625EA0E}">
        <p15:presenceInfo xmlns:p15="http://schemas.microsoft.com/office/powerpoint/2012/main" userId="936995bc-9852-42b9-ada8-8da03cffe5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0E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3"/>
    <p:restoredTop sz="93152" autoAdjust="0"/>
  </p:normalViewPr>
  <p:slideViewPr>
    <p:cSldViewPr snapToGrid="0" snapToObjects="1">
      <p:cViewPr varScale="1">
        <p:scale>
          <a:sx n="115" d="100"/>
          <a:sy n="115" d="100"/>
        </p:scale>
        <p:origin x="200" y="60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283C-DE37-6F4C-BF0F-BED1216340AF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1257F-F465-014D-9568-D0F86EC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6E82-B77E-8E40-B1FA-A4F22FFDEC61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06D52-AE12-B74E-B5E1-3ED9C62B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5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3B4AB-A930-754A-A2C0-B457A05F4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55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32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2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6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6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07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0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1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DFE19-785B-A345-845C-D8AFE79C09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  <a:p>
            <a:endParaRPr lang="en-AU" baseline="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57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55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10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4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12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13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5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5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3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61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52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5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25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15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5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993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1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07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1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1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7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60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2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9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767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46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8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/>
              <a:t>. 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1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96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0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8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9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7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8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4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4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24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  <p:sldLayoutId id="2147484235" r:id="rId16"/>
    <p:sldLayoutId id="21474842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4.   Server-side Scripting</a:t>
            </a:r>
          </a:p>
          <a:p>
            <a:r>
              <a:rPr lang="en-US" dirty="0"/>
              <a:t>			PHP &amp; </a:t>
            </a:r>
            <a:r>
              <a:rPr lang="en-US" dirty="0" err="1"/>
              <a:t>mysql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9FFB5-F743-6546-A81D-A6AE898C99AC}"/>
              </a:ext>
            </a:extLst>
          </p:cNvPr>
          <p:cNvSpPr txBox="1"/>
          <p:nvPr/>
        </p:nvSpPr>
        <p:spPr>
          <a:xfrm>
            <a:off x="5261995" y="5721350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Soonja.Yeom@utas.edu.au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A792C-C2D0-6545-9223-C6BBE15E53E0}"/>
              </a:ext>
            </a:extLst>
          </p:cNvPr>
          <p:cNvSpPr txBox="1"/>
          <p:nvPr/>
        </p:nvSpPr>
        <p:spPr>
          <a:xfrm>
            <a:off x="5234743" y="5454134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Amanda.Lunt@utas.edu.au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2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– method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04" y="2194879"/>
            <a:ext cx="8574087" cy="1770660"/>
          </a:xfrm>
        </p:spPr>
        <p:txBody>
          <a:bodyPr>
            <a:normAutofit/>
          </a:bodyPr>
          <a:lstStyle/>
          <a:p>
            <a:r>
              <a:rPr lang="en-US" dirty="0"/>
              <a:t>HTML form: </a:t>
            </a:r>
            <a:r>
              <a:rPr lang="en-US" altLang="ko-KR" b="1" dirty="0">
                <a:solidFill>
                  <a:srgbClr val="FF0000"/>
                </a:solidFill>
              </a:rPr>
              <a:t>Use for passing data to a server</a:t>
            </a:r>
          </a:p>
          <a:p>
            <a:pPr lvl="1"/>
            <a:r>
              <a:rPr lang="en-US" dirty="0"/>
              <a:t>method attribute: how to send the form-data</a:t>
            </a:r>
          </a:p>
          <a:p>
            <a:pPr lvl="2"/>
            <a:r>
              <a:rPr lang="en-US" dirty="0"/>
              <a:t>GET : the form data will be sent as </a:t>
            </a:r>
            <a:r>
              <a:rPr lang="en-US" dirty="0" err="1"/>
              <a:t>url</a:t>
            </a:r>
            <a:r>
              <a:rPr lang="en-US" dirty="0"/>
              <a:t> variables</a:t>
            </a:r>
          </a:p>
          <a:p>
            <a:pPr lvl="2"/>
            <a:r>
              <a:rPr lang="en-US" dirty="0"/>
              <a:t>POST: HTTP Post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7593D-E152-2D4B-9E9F-A49B5A9A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17" y="3792344"/>
            <a:ext cx="5734228" cy="2556845"/>
          </a:xfrm>
          <a:prstGeom prst="rect">
            <a:avLst/>
          </a:prstGeom>
        </p:spPr>
      </p:pic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50BDA28-0B5A-7D45-8AC8-8346F104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2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– method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418459"/>
            <a:ext cx="8574087" cy="4167397"/>
          </a:xfrm>
        </p:spPr>
        <p:txBody>
          <a:bodyPr>
            <a:normAutofit/>
          </a:bodyPr>
          <a:lstStyle/>
          <a:p>
            <a:r>
              <a:rPr lang="en-US" dirty="0"/>
              <a:t>HTML form: </a:t>
            </a:r>
            <a:r>
              <a:rPr lang="en-US" altLang="ko-KR" b="1" dirty="0">
                <a:solidFill>
                  <a:srgbClr val="FF0000"/>
                </a:solidFill>
              </a:rPr>
              <a:t>Use for passing data to a server</a:t>
            </a:r>
          </a:p>
          <a:p>
            <a:pPr lvl="1"/>
            <a:r>
              <a:rPr lang="en-US" dirty="0"/>
              <a:t>method attribute: how to send the form-data</a:t>
            </a:r>
          </a:p>
          <a:p>
            <a:pPr lvl="2"/>
            <a:r>
              <a:rPr lang="en-US" dirty="0"/>
              <a:t>GET : the form data will be sent as </a:t>
            </a:r>
            <a:r>
              <a:rPr lang="en-US" dirty="0" err="1"/>
              <a:t>url</a:t>
            </a:r>
            <a:r>
              <a:rPr lang="en-US" dirty="0"/>
              <a:t> variables</a:t>
            </a:r>
          </a:p>
          <a:p>
            <a:pPr lvl="3"/>
            <a:r>
              <a:rPr lang="en-US" dirty="0"/>
              <a:t>Appends form-data into the URL in name/value pairs (q=something)</a:t>
            </a:r>
          </a:p>
          <a:p>
            <a:pPr lvl="3"/>
            <a:r>
              <a:rPr lang="en-US" dirty="0"/>
              <a:t>The length of a URL is limited</a:t>
            </a:r>
          </a:p>
          <a:p>
            <a:pPr lvl="3"/>
            <a:r>
              <a:rPr lang="en-US" dirty="0"/>
              <a:t>Never use GET to send secure data</a:t>
            </a:r>
          </a:p>
          <a:p>
            <a:pPr lvl="3"/>
            <a:r>
              <a:rPr lang="en-US" dirty="0"/>
              <a:t>Useful for form submissions where a user want to bookmark the result</a:t>
            </a:r>
          </a:p>
          <a:p>
            <a:pPr lvl="2"/>
            <a:r>
              <a:rPr lang="en-US" dirty="0"/>
              <a:t>POST: HTTP Post transactions</a:t>
            </a:r>
          </a:p>
          <a:p>
            <a:pPr lvl="3"/>
            <a:r>
              <a:rPr lang="en-US" dirty="0"/>
              <a:t>Appends form-data inside the body of the HTTP request (data is not shown is in URL)</a:t>
            </a:r>
          </a:p>
          <a:p>
            <a:pPr lvl="3"/>
            <a:r>
              <a:rPr lang="en-US" dirty="0"/>
              <a:t>No length limitations</a:t>
            </a:r>
          </a:p>
          <a:p>
            <a:pPr lvl="3"/>
            <a:r>
              <a:rPr lang="en-US" dirty="0"/>
              <a:t>Cannot be bookmarked</a:t>
            </a:r>
          </a:p>
          <a:p>
            <a:pPr lvl="3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79C9D-4567-7042-9EB8-7F32787F96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93" b="18217"/>
          <a:stretch/>
        </p:blipFill>
        <p:spPr>
          <a:xfrm>
            <a:off x="284163" y="5278083"/>
            <a:ext cx="8710613" cy="1440181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50AF611-70D7-6246-A0E0-47AD8BD3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with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72" y="2125952"/>
            <a:ext cx="8574087" cy="1770660"/>
          </a:xfrm>
        </p:spPr>
        <p:txBody>
          <a:bodyPr/>
          <a:lstStyle/>
          <a:p>
            <a:r>
              <a:rPr lang="en-US" altLang="ko-KR" dirty="0"/>
              <a:t>To receive HTML form input from the server-side: 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b="1" dirty="0" err="1"/>
              <a:t>Superglobal</a:t>
            </a:r>
            <a:r>
              <a:rPr lang="en-US" altLang="ko-KR" b="1" dirty="0"/>
              <a:t> variables</a:t>
            </a:r>
          </a:p>
          <a:p>
            <a:pPr marL="365760" lvl="1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Ex) $_GET[ </a:t>
            </a:r>
            <a:r>
              <a:rPr lang="en-US" altLang="ko-KR" dirty="0" err="1">
                <a:solidFill>
                  <a:srgbClr val="000000"/>
                </a:solidFill>
              </a:rPr>
              <a:t>var</a:t>
            </a:r>
            <a:r>
              <a:rPr lang="en-US" altLang="ko-KR" dirty="0">
                <a:solidFill>
                  <a:srgbClr val="000000"/>
                </a:solidFill>
              </a:rPr>
              <a:t> ] / $_POST[ </a:t>
            </a:r>
            <a:r>
              <a:rPr lang="en-US" altLang="ko-KR" dirty="0" err="1">
                <a:solidFill>
                  <a:srgbClr val="000000"/>
                </a:solidFill>
              </a:rPr>
              <a:t>var</a:t>
            </a:r>
            <a:r>
              <a:rPr lang="en-US" altLang="ko-KR" dirty="0">
                <a:solidFill>
                  <a:srgbClr val="000000"/>
                </a:solidFill>
              </a:rPr>
              <a:t> ]</a:t>
            </a:r>
            <a:endParaRPr lang="ko-KR" alt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665" y="5708531"/>
            <a:ext cx="3352800" cy="529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/>
          <p:cNvCxnSpPr>
            <a:cxnSpLocks/>
            <a:endCxn id="4" idx="1"/>
          </p:cNvCxnSpPr>
          <p:nvPr/>
        </p:nvCxnSpPr>
        <p:spPr>
          <a:xfrm>
            <a:off x="4102865" y="5969942"/>
            <a:ext cx="685800" cy="3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05400" y="5334000"/>
            <a:ext cx="2895600" cy="338554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After clicking submit button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D2A179-CE20-294A-B3E6-5568D41A0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59" y="5764567"/>
            <a:ext cx="3361582" cy="43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98DCAA-6A31-BC42-B706-748837B83824}"/>
              </a:ext>
            </a:extLst>
          </p:cNvPr>
          <p:cNvSpPr txBox="1"/>
          <p:nvPr/>
        </p:nvSpPr>
        <p:spPr>
          <a:xfrm>
            <a:off x="668943" y="5331186"/>
            <a:ext cx="914400" cy="338554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Output</a:t>
            </a:r>
            <a:endParaRPr lang="en-US" b="1" dirty="0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48EBECEC-3DAE-BA46-BC32-179EF99A73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84" b="623"/>
          <a:stretch/>
        </p:blipFill>
        <p:spPr>
          <a:xfrm>
            <a:off x="1251957" y="3373602"/>
            <a:ext cx="6162395" cy="136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A5368-AEF0-DC45-A95D-526B3DA7B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957" y="4732548"/>
            <a:ext cx="6162395" cy="5978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743DD5-8B7C-6647-955A-AB85DD2D1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638" y="5734738"/>
            <a:ext cx="3352828" cy="498388"/>
          </a:xfrm>
          <a:prstGeom prst="rect">
            <a:avLst/>
          </a:prstGeom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846540EC-0E10-094F-86E8-B3D2262B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to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2286000"/>
            <a:ext cx="179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A2B1E"/>
                </a:solidFill>
              </a:rPr>
              <a:t>Web browser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28600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Web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2895600"/>
            <a:ext cx="16764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HTML</a:t>
            </a:r>
            <a:endParaRPr lang="en-US" b="1" dirty="0"/>
          </a:p>
        </p:txBody>
      </p:sp>
      <p:sp>
        <p:nvSpPr>
          <p:cNvPr id="7" name="Regular Pentagon 6"/>
          <p:cNvSpPr/>
          <p:nvPr/>
        </p:nvSpPr>
        <p:spPr>
          <a:xfrm>
            <a:off x="5105400" y="2743200"/>
            <a:ext cx="1828800" cy="1447800"/>
          </a:xfrm>
          <a:prstGeom prst="pen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PHP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4114800" y="3429000"/>
            <a:ext cx="990600" cy="304800"/>
          </a:xfrm>
          <a:prstGeom prst="leftRightArrow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9800" y="4495800"/>
            <a:ext cx="4648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5200" y="4724400"/>
            <a:ext cx="2419082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HTML Form + </a:t>
            </a:r>
            <a:br>
              <a:rPr lang="en-US" sz="1600" b="1" dirty="0"/>
            </a:br>
            <a:r>
              <a:rPr lang="en-US" sz="1600" b="1" dirty="0"/>
              <a:t>Super global variable</a:t>
            </a:r>
          </a:p>
          <a:p>
            <a:pPr algn="ctr"/>
            <a:r>
              <a:rPr lang="en-US" sz="1400" b="1" dirty="0"/>
              <a:t>ex) $_GET, $_POST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91E00F9-61AA-C946-9D6A-53844EB9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2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to Server with HTTP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3542427" y="4239364"/>
            <a:ext cx="1952381" cy="67128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Initial Line</a:t>
            </a:r>
            <a:endParaRPr lang="ko-KR" altLang="ko-KR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3542894" y="4910654"/>
            <a:ext cx="1952381" cy="117989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Headers</a:t>
            </a:r>
            <a:endParaRPr lang="ko-KR" altLang="ko-KR" sz="2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3535076" y="6371255"/>
            <a:ext cx="1952381" cy="43742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Optional Contents</a:t>
            </a:r>
            <a:endParaRPr lang="ko-KR" altLang="ko-KR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3542894" y="6100245"/>
            <a:ext cx="1944563" cy="25134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Blank Line</a:t>
            </a:r>
            <a:endParaRPr lang="ko-KR" altLang="ko-KR" sz="1600" b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7029" y="4214527"/>
            <a:ext cx="3078470" cy="11758"/>
          </a:xfrm>
          <a:prstGeom prst="line">
            <a:avLst/>
          </a:prstGeom>
          <a:ln w="28575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4001" y="4910654"/>
            <a:ext cx="3058893" cy="1601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4424" y="6100245"/>
            <a:ext cx="307847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6606" y="6365548"/>
            <a:ext cx="3078470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8788" y="6771366"/>
            <a:ext cx="3078470" cy="80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494809" y="6771366"/>
            <a:ext cx="3136677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94808" y="6371256"/>
            <a:ext cx="3144029" cy="80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495275" y="6100245"/>
            <a:ext cx="31440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514852" y="4926664"/>
            <a:ext cx="315138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491918" y="4273330"/>
            <a:ext cx="3151380" cy="1"/>
          </a:xfrm>
          <a:prstGeom prst="line">
            <a:avLst/>
          </a:prstGeom>
          <a:ln w="28575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5791" y="3815295"/>
            <a:ext cx="232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 message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45721" y="3856953"/>
            <a:ext cx="272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 message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6183" y="4239366"/>
            <a:ext cx="3058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Called the request line – 3 parts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rgbClr val="FF0000"/>
                </a:solidFill>
              </a:rPr>
              <a:t>Method (e.g. GET, POST)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Uri of request resource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HTTP version being used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4001" y="6365548"/>
            <a:ext cx="2924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>
                <a:solidFill>
                  <a:srgbClr val="FF0000"/>
                </a:solidFill>
              </a:rPr>
              <a:t>May contain data that has been submitted </a:t>
            </a:r>
            <a:br>
              <a:rPr lang="en-US" sz="1000" b="1" dirty="0">
                <a:solidFill>
                  <a:srgbClr val="FF0000"/>
                </a:solidFill>
              </a:rPr>
            </a:br>
            <a:r>
              <a:rPr lang="en-US" sz="1000" b="1" dirty="0">
                <a:solidFill>
                  <a:srgbClr val="FF0000"/>
                </a:solidFill>
              </a:rPr>
              <a:t>from a form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7457" y="6371256"/>
            <a:ext cx="302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The actual contents of the resource requested</a:t>
            </a:r>
            <a:br>
              <a:rPr lang="en-US" sz="1000" b="1" dirty="0"/>
            </a:br>
            <a:r>
              <a:rPr lang="en-US" sz="1000" b="1" dirty="0"/>
              <a:t>(e.g. the html code)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14852" y="4239365"/>
            <a:ext cx="2563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Called the status line – 3 parts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HTTP version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Response code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Response phrase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5721" y="4941677"/>
            <a:ext cx="3085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Contain information about such things as: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the media type of the content sent to the recipient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a new URL that the server is instructing the client to use in place of the one the client initially requested 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cookies that the client should store </a:t>
            </a:r>
            <a:endParaRPr lang="en-US" sz="1000" dirty="0"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606" y="4910654"/>
            <a:ext cx="3078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Contain information that allows the client to: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Provide information about itself to the server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Give additional details about the nature of the request that the client is making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Allow the client to have greater control over how its request is proceed and how a response is returned by the server or intermediary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6606" y="2146793"/>
            <a:ext cx="179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A2B1E"/>
                </a:solidFill>
              </a:rPr>
              <a:t>Web browser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96570" y="228135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Web Server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2465730"/>
            <a:ext cx="16764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HTML</a:t>
            </a:r>
            <a:endParaRPr lang="en-US" b="1" dirty="0"/>
          </a:p>
        </p:txBody>
      </p:sp>
      <p:sp>
        <p:nvSpPr>
          <p:cNvPr id="29" name="Regular Pentagon 28"/>
          <p:cNvSpPr/>
          <p:nvPr/>
        </p:nvSpPr>
        <p:spPr>
          <a:xfrm>
            <a:off x="5105400" y="2313330"/>
            <a:ext cx="1828800" cy="1447800"/>
          </a:xfrm>
          <a:prstGeom prst="pen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PHP</a:t>
            </a:r>
          </a:p>
        </p:txBody>
      </p:sp>
      <p:sp>
        <p:nvSpPr>
          <p:cNvPr id="30" name="Left-Right Arrow 29"/>
          <p:cNvSpPr/>
          <p:nvPr/>
        </p:nvSpPr>
        <p:spPr>
          <a:xfrm>
            <a:off x="4114800" y="2999130"/>
            <a:ext cx="990600" cy="304800"/>
          </a:xfrm>
          <a:prstGeom prst="leftRightArrow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50266" y="330393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80339074-6DBA-EA48-9537-EC513FE1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1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to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2286000"/>
            <a:ext cx="179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A2B1E"/>
                </a:solidFill>
              </a:rPr>
              <a:t>Web browser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28600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Web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2895600"/>
            <a:ext cx="16764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HTML</a:t>
            </a:r>
            <a:endParaRPr lang="en-US" b="1" dirty="0"/>
          </a:p>
        </p:txBody>
      </p:sp>
      <p:sp>
        <p:nvSpPr>
          <p:cNvPr id="7" name="Regular Pentagon 6"/>
          <p:cNvSpPr/>
          <p:nvPr/>
        </p:nvSpPr>
        <p:spPr>
          <a:xfrm>
            <a:off x="5105400" y="2743200"/>
            <a:ext cx="1828800" cy="1447800"/>
          </a:xfrm>
          <a:prstGeom prst="pen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PHP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4114800" y="3429000"/>
            <a:ext cx="990600" cy="304800"/>
          </a:xfrm>
          <a:prstGeom prst="leftRightArrow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9800" y="4495800"/>
            <a:ext cx="4648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5199" y="4725618"/>
            <a:ext cx="2264535" cy="1082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HTML Form + </a:t>
            </a:r>
            <a:br>
              <a:rPr lang="en-US" sz="1600" b="1" dirty="0"/>
            </a:br>
            <a:r>
              <a:rPr lang="en-US" sz="1600" b="1" dirty="0"/>
              <a:t>Super global variable</a:t>
            </a:r>
          </a:p>
          <a:p>
            <a:pPr algn="ctr"/>
            <a:r>
              <a:rPr lang="en-US" sz="1400" b="1" dirty="0"/>
              <a:t>ex) $_GET, $_POST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0A91D84-466B-9742-9E34-694922C3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&lt;-&gt; Server &lt;-&gt; Database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4495800"/>
            <a:ext cx="7239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n 4"/>
          <p:cNvSpPr/>
          <p:nvPr/>
        </p:nvSpPr>
        <p:spPr>
          <a:xfrm>
            <a:off x="6629400" y="2743200"/>
            <a:ext cx="1524000" cy="16002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2286000"/>
            <a:ext cx="1325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Database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5562600" y="3429000"/>
            <a:ext cx="990600" cy="304800"/>
          </a:xfrm>
          <a:prstGeom prst="leftRightArrow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4724400"/>
            <a:ext cx="2057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Connection</a:t>
            </a:r>
            <a:endParaRPr lang="en-US" sz="1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0" y="2286000"/>
            <a:ext cx="4648200" cy="3238619"/>
            <a:chOff x="2286000" y="2286000"/>
            <a:chExt cx="4648200" cy="3238619"/>
          </a:xfrm>
        </p:grpSpPr>
        <p:grpSp>
          <p:nvGrpSpPr>
            <p:cNvPr id="10" name="Group 9"/>
            <p:cNvGrpSpPr/>
            <p:nvPr/>
          </p:nvGrpSpPr>
          <p:grpSpPr>
            <a:xfrm>
              <a:off x="2362200" y="2743200"/>
              <a:ext cx="4572000" cy="2781419"/>
              <a:chOff x="2362200" y="2743200"/>
              <a:chExt cx="4572000" cy="278141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362200" y="2895600"/>
                <a:ext cx="1676400" cy="1295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HTML</a:t>
                </a:r>
                <a:endParaRPr lang="en-US" b="1" dirty="0"/>
              </a:p>
            </p:txBody>
          </p:sp>
          <p:sp>
            <p:nvSpPr>
              <p:cNvPr id="14" name="Regular Pentagon 13"/>
              <p:cNvSpPr/>
              <p:nvPr/>
            </p:nvSpPr>
            <p:spPr>
              <a:xfrm>
                <a:off x="5105400" y="2743200"/>
                <a:ext cx="1828800" cy="1447800"/>
              </a:xfrm>
              <a:prstGeom prst="pentagon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PHP</a:t>
                </a:r>
              </a:p>
            </p:txBody>
          </p:sp>
          <p:sp>
            <p:nvSpPr>
              <p:cNvPr id="15" name="Left-Right Arrow 14"/>
              <p:cNvSpPr/>
              <p:nvPr/>
            </p:nvSpPr>
            <p:spPr>
              <a:xfrm>
                <a:off x="4114800" y="3429000"/>
                <a:ext cx="990600" cy="304800"/>
              </a:xfrm>
              <a:prstGeom prst="leftRightArrow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78051" y="4724400"/>
                <a:ext cx="2484549" cy="800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HTML Form + </a:t>
                </a:r>
                <a:br>
                  <a:rPr lang="en-US" sz="1600" b="1" dirty="0"/>
                </a:br>
                <a:r>
                  <a:rPr lang="en-US" sz="1600" b="1" dirty="0"/>
                  <a:t>Super global variable</a:t>
                </a:r>
              </a:p>
              <a:p>
                <a:pPr algn="ctr"/>
                <a:r>
                  <a:rPr lang="en-US" sz="1400" b="1" dirty="0"/>
                  <a:t>ex) $_GET, $_POST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286000" y="2286000"/>
              <a:ext cx="1790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AA2B1E"/>
                  </a:solidFill>
                </a:rPr>
                <a:t>Web browser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57800" y="2286000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</a:rPr>
                <a:t>Web Server</a:t>
              </a:r>
            </a:p>
          </p:txBody>
        </p:sp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E298094-1571-A746-A35F-F7572A6A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8607E-6 -2.91869E-7 L -0.15005 -2.91869E-7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6" y="2129947"/>
            <a:ext cx="8574087" cy="4534972"/>
          </a:xfrm>
        </p:spPr>
        <p:txBody>
          <a:bodyPr/>
          <a:lstStyle/>
          <a:p>
            <a:r>
              <a:rPr lang="en-US" b="1" dirty="0"/>
              <a:t>Collection of data that is related to a particular topic or purpose.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D</a:t>
            </a:r>
            <a:r>
              <a:rPr lang="en-US" b="1" dirty="0">
                <a:solidFill>
                  <a:srgbClr val="000000"/>
                </a:solidFill>
              </a:rPr>
              <a:t>ata</a:t>
            </a:r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ase</a:t>
            </a:r>
            <a:r>
              <a:rPr lang="en-US" dirty="0"/>
              <a:t> </a:t>
            </a:r>
            <a:r>
              <a:rPr lang="en-US" b="1" dirty="0">
                <a:solidFill>
                  <a:srgbClr val="AA2B1E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rgbClr val="AA2B1E"/>
                </a:solidFill>
              </a:rPr>
              <a:t>S</a:t>
            </a:r>
            <a:r>
              <a:rPr lang="en-US" dirty="0"/>
              <a:t>ystem (DBMS)</a:t>
            </a:r>
          </a:p>
          <a:p>
            <a:pPr lvl="1"/>
            <a:r>
              <a:rPr lang="en-US" dirty="0"/>
              <a:t>A system that stores and retrieves information in a database.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39417"/>
              </p:ext>
            </p:extLst>
          </p:nvPr>
        </p:nvGraphicFramePr>
        <p:xfrm>
          <a:off x="1523999" y="2555683"/>
          <a:ext cx="60960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PHP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56">
                <a:tc>
                  <a:txBody>
                    <a:bodyPr/>
                    <a:lstStyle/>
                    <a:p>
                      <a:r>
                        <a:rPr lang="en-US" sz="2000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fgetcsv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fputcsv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SimpleXML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MySQL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mysql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mysqli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SQLite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B12774C-4975-1947-8CC9-46BFAF19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2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/>
              <a:t>ata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dirty="0"/>
              <a:t>ase </a:t>
            </a:r>
            <a:r>
              <a:rPr lang="en-US" dirty="0">
                <a:solidFill>
                  <a:srgbClr val="FFFF00"/>
                </a:solidFill>
              </a:rPr>
              <a:t>M</a:t>
            </a:r>
            <a:r>
              <a:rPr lang="en-US" dirty="0"/>
              <a:t>anagement 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/>
              <a:t>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550017"/>
            <a:ext cx="5740375" cy="361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ata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ase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anagement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ystem (a.k.a. DBMS)</a:t>
            </a:r>
          </a:p>
          <a:p>
            <a:r>
              <a:rPr lang="en-US" dirty="0"/>
              <a:t>Data independence and efficient access. </a:t>
            </a:r>
          </a:p>
          <a:p>
            <a:r>
              <a:rPr lang="en-US" dirty="0"/>
              <a:t>Reduced application development time. </a:t>
            </a:r>
          </a:p>
          <a:p>
            <a:r>
              <a:rPr lang="en-US" dirty="0"/>
              <a:t>Data integrity and security. </a:t>
            </a:r>
          </a:p>
          <a:p>
            <a:r>
              <a:rPr lang="en-US" dirty="0"/>
              <a:t>Uniform data administration. </a:t>
            </a:r>
          </a:p>
          <a:p>
            <a:r>
              <a:rPr lang="en-US" dirty="0"/>
              <a:t>Concurrent access, recovery from crashes. </a:t>
            </a:r>
          </a:p>
          <a:p>
            <a:r>
              <a:rPr lang="en-US" dirty="0"/>
              <a:t>User-friendly declarative query language.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726" y="4008492"/>
            <a:ext cx="1693966" cy="2266252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704686" y="2215079"/>
            <a:ext cx="2885522" cy="1463049"/>
          </a:xfrm>
          <a:prstGeom prst="wedgeEllipseCallout">
            <a:avLst>
              <a:gd name="adj1" fmla="val 3750"/>
              <a:gd name="adj2" fmla="val 758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Why should I use a DBMS?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788D4FF-F258-DA46-B024-C7460199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1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159" y="2194341"/>
            <a:ext cx="8574087" cy="93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Database Model is a type of data model that determines the logical structure of a database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0716" y="2993818"/>
          <a:ext cx="8946974" cy="3569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2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818"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lnTlToB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Hierarchical</a:t>
                      </a:r>
                      <a:r>
                        <a:rPr lang="en-US" b="1" baseline="0" dirty="0"/>
                        <a:t>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Network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Relational</a:t>
                      </a:r>
                      <a:r>
                        <a:rPr lang="en-US" b="1" baseline="0" dirty="0"/>
                        <a:t> Model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289">
                <a:tc>
                  <a:txBody>
                    <a:bodyPr/>
                    <a:lstStyle/>
                    <a:p>
                      <a:r>
                        <a:rPr lang="en-US" sz="1800" b="1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dirty="0"/>
                        <a:t>Support 1:N</a:t>
                      </a:r>
                      <a:r>
                        <a:rPr lang="en-US" sz="1400" baseline="0" dirty="0"/>
                        <a:t> or 1:1 relationships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aseline="0" dirty="0"/>
                        <a:t>(one parent – many children)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aseline="0" dirty="0"/>
                        <a:t>Support N:N relationships</a:t>
                      </a:r>
                      <a:br>
                        <a:rPr lang="en-US" sz="1400" baseline="0" dirty="0"/>
                      </a:br>
                      <a:r>
                        <a:rPr lang="en-US" sz="1400" baseline="0" dirty="0"/>
                        <a:t>(many parents – many children)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u="sng" dirty="0"/>
                        <a:t>Support 1:1, 1:N, N:N relationships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dirty="0"/>
                        <a:t>Relational</a:t>
                      </a:r>
                      <a:r>
                        <a:rPr lang="en-US" sz="1400" baseline="0" dirty="0"/>
                        <a:t> data structures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289">
                <a:tc>
                  <a:txBody>
                    <a:bodyPr/>
                    <a:lstStyle/>
                    <a:p>
                      <a:r>
                        <a:rPr lang="en-US" sz="1800" b="1" dirty="0"/>
                        <a:t>Data</a:t>
                      </a:r>
                      <a:br>
                        <a:rPr lang="en-US" sz="1800" b="1" dirty="0"/>
                      </a:br>
                      <a:r>
                        <a:rPr lang="en-US" sz="1800" b="1" dirty="0"/>
                        <a:t>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  <a:r>
                        <a:rPr lang="en-US" sz="1400" baseline="0" dirty="0"/>
                        <a:t> complex and asymmetric retrieve algorithms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 complex</a:t>
                      </a:r>
                      <a:r>
                        <a:rPr lang="en-US" sz="1400" baseline="0" dirty="0"/>
                        <a:t> and symmetric retrieve algorithms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Support </a:t>
                      </a:r>
                      <a:r>
                        <a:rPr lang="en-US" sz="1400" b="1" u="sng" dirty="0"/>
                        <a:t>simple and symmetric retrieve</a:t>
                      </a:r>
                      <a:r>
                        <a:rPr lang="en-US" sz="1400" b="1" u="sng" baseline="0" dirty="0"/>
                        <a:t> algorithms</a:t>
                      </a:r>
                      <a:endParaRPr lang="en-US" sz="1400" b="1" u="sn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289">
                <a:tc>
                  <a:txBody>
                    <a:bodyPr/>
                    <a:lstStyle/>
                    <a:p>
                      <a:r>
                        <a:rPr lang="en-US" sz="1800" b="1" dirty="0"/>
                        <a:t>Data</a:t>
                      </a:r>
                      <a:br>
                        <a:rPr lang="en-US" sz="1800" b="1" baseline="0" dirty="0"/>
                      </a:br>
                      <a:r>
                        <a:rPr lang="en-US" sz="1800" b="1" baseline="0" dirty="0"/>
                        <a:t>I</a:t>
                      </a:r>
                      <a:r>
                        <a:rPr lang="en-US" sz="1800" b="1" dirty="0"/>
                        <a:t>n</a:t>
                      </a:r>
                      <a:r>
                        <a:rPr lang="en-US" sz="1800" b="1" baseline="0" dirty="0"/>
                        <a:t>tegrity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Have lots</a:t>
                      </a:r>
                      <a:r>
                        <a:rPr lang="en-US" sz="1400" baseline="0" dirty="0"/>
                        <a:t> of constraints to insert, update, or delete. (because of the one parent to children relationship)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Free from any insert,</a:t>
                      </a:r>
                      <a:r>
                        <a:rPr lang="en-US" sz="1400" baseline="0" dirty="0"/>
                        <a:t> update, or delete anomalies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u="sng" dirty="0"/>
                        <a:t>Free from any insert,</a:t>
                      </a:r>
                      <a:r>
                        <a:rPr lang="en-US" sz="1400" b="1" u="sng" baseline="0" dirty="0"/>
                        <a:t> update, or delete anomalies</a:t>
                      </a:r>
                      <a:endParaRPr lang="en-US" sz="1400" b="1" u="sn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77E857E-20CA-9A42-9C33-C941E9C1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3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2826" y="2155674"/>
            <a:ext cx="3435785" cy="4421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Secure Web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758" y="3182731"/>
            <a:ext cx="2540148" cy="3488910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1624" y="3182730"/>
            <a:ext cx="2636626" cy="3488911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10645" y="3182731"/>
            <a:ext cx="2540148" cy="348891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5" idx="0"/>
          </p:cNvCxnSpPr>
          <p:nvPr/>
        </p:nvCxnSpPr>
        <p:spPr>
          <a:xfrm flipH="1">
            <a:off x="1720832" y="2376773"/>
            <a:ext cx="1141994" cy="80595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2"/>
            <a:endCxn id="7" idx="0"/>
          </p:cNvCxnSpPr>
          <p:nvPr/>
        </p:nvCxnSpPr>
        <p:spPr>
          <a:xfrm>
            <a:off x="4580719" y="2597871"/>
            <a:ext cx="0" cy="584860"/>
          </a:xfrm>
          <a:prstGeom prst="lin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6" idx="0"/>
          </p:cNvCxnSpPr>
          <p:nvPr/>
        </p:nvCxnSpPr>
        <p:spPr>
          <a:xfrm>
            <a:off x="6298611" y="2376773"/>
            <a:ext cx="1241326" cy="80595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8750" y="3680060"/>
            <a:ext cx="2267427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defTabSz="457200">
              <a:defRPr/>
            </a:pPr>
            <a:r>
              <a:rPr lang="en-US" sz="1300" dirty="0"/>
              <a:t>HTTP Protocols, Storage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8750" y="4387352"/>
            <a:ext cx="2267427" cy="66529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Security Issues and Technologies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438750" y="5209100"/>
            <a:ext cx="2267427" cy="60932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Secure Programming and Users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374024" y="4425452"/>
            <a:ext cx="2267427" cy="58105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defTabSz="457200">
              <a:defRPr/>
            </a:pPr>
            <a:r>
              <a:rPr lang="en-US" sz="1400" dirty="0"/>
              <a:t>Session management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59863" y="3680060"/>
            <a:ext cx="2267427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Advanced Web Applications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374024" y="5209100"/>
            <a:ext cx="2267427" cy="70322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Common Gateway Interface</a:t>
            </a:r>
          </a:p>
          <a:p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6359863" y="6051823"/>
            <a:ext cx="2281588" cy="46982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  Advanced Security Issues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7652138" y="2333400"/>
            <a:ext cx="975152" cy="419245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Review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37491" y="2201877"/>
            <a:ext cx="889799" cy="2769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Week13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33745" y="2062625"/>
            <a:ext cx="1228027" cy="80361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3159" y="3680059"/>
            <a:ext cx="2261248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/>
              <a:t>Fundamentals – protocol, CS model, etc.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3158" y="4312842"/>
            <a:ext cx="2267427" cy="66969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Human</a:t>
            </a:r>
            <a:r>
              <a:rPr lang="en-US" sz="2400" dirty="0"/>
              <a:t> </a:t>
            </a:r>
            <a:r>
              <a:rPr lang="en-US" sz="1200" dirty="0"/>
              <a:t>Computer Interaction with Web Page Design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3158" y="5103412"/>
            <a:ext cx="2267427" cy="70042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Client-side Scripting Language and Document Object Model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3158" y="5912322"/>
            <a:ext cx="2267427" cy="668888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Server-side Scripting Language and Privilege configuration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3158" y="3272325"/>
            <a:ext cx="2261249" cy="2923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8100" cmpd="sng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Basic Web Programming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75360" y="3279862"/>
            <a:ext cx="2231271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Web Security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0192" y="3272326"/>
            <a:ext cx="2461580" cy="292388"/>
          </a:xfrm>
          <a:prstGeom prst="rect">
            <a:avLst/>
          </a:prstGeom>
          <a:solidFill>
            <a:srgbClr val="20E45C"/>
          </a:solidFill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Adv. Web Programming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38749" y="5912323"/>
            <a:ext cx="2267427" cy="668888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Encryption and Authentication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499F3C7D-577B-D740-BA03-2EF0B536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5382"/>
          <a:stretch/>
        </p:blipFill>
        <p:spPr>
          <a:xfrm>
            <a:off x="5192710" y="5656857"/>
            <a:ext cx="2667000" cy="1077870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42" y="2130872"/>
            <a:ext cx="8574087" cy="1901088"/>
          </a:xfrm>
        </p:spPr>
        <p:txBody>
          <a:bodyPr/>
          <a:lstStyle/>
          <a:p>
            <a:r>
              <a:rPr lang="en-US" dirty="0"/>
              <a:t>Relational Database model is the most widely used model.</a:t>
            </a:r>
          </a:p>
          <a:p>
            <a:pPr lvl="1"/>
            <a:r>
              <a:rPr lang="en-US" dirty="0"/>
              <a:t>Main concept: relation, basically a table with rows and columns. </a:t>
            </a:r>
          </a:p>
          <a:p>
            <a:pPr lvl="1"/>
            <a:r>
              <a:rPr lang="en-US" dirty="0"/>
              <a:t>All data is represented in terms of tuples, grouped into relations</a:t>
            </a:r>
          </a:p>
          <a:p>
            <a:pPr lvl="1"/>
            <a:r>
              <a:rPr lang="en-US" dirty="0"/>
              <a:t>Related records are linked together with a "</a:t>
            </a:r>
            <a:r>
              <a:rPr lang="en-US" b="1" dirty="0"/>
              <a:t>key</a:t>
            </a:r>
            <a:r>
              <a:rPr lang="en-US" dirty="0"/>
              <a:t>".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65970" y="1636963"/>
            <a:ext cx="2192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710" y="3977587"/>
            <a:ext cx="1981200" cy="1385813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50" y="4279410"/>
            <a:ext cx="3733800" cy="2062099"/>
          </a:xfrm>
          <a:prstGeom prst="rect">
            <a:avLst/>
          </a:prstGeom>
          <a:ln w="19050" cap="sq" cmpd="sng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27450" y="397461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dirty="0">
                <a:latin typeface="+mn-lt"/>
              </a:rPr>
              <a:t>Customer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2710" y="367278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dirty="0">
                <a:latin typeface="+mn-lt"/>
              </a:rPr>
              <a:t>item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92710" y="534908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latin typeface="+mn-lt"/>
              </a:rPr>
              <a:t>transaction Table</a:t>
            </a:r>
            <a:endParaRPr lang="en-AU" sz="1400" b="1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7450" y="4279410"/>
            <a:ext cx="533400" cy="205740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92710" y="3979868"/>
            <a:ext cx="580223" cy="1368589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31432" y="5656857"/>
            <a:ext cx="457200" cy="1077870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7206" y="5656857"/>
            <a:ext cx="734226" cy="107787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67833" y="4640203"/>
            <a:ext cx="1461858" cy="1016654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60850" y="5526299"/>
            <a:ext cx="5088978" cy="669493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BDBD4BA-C9B8-9E4C-B046-4CB4B6D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3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MySQL as a Database in this unit</a:t>
            </a:r>
          </a:p>
          <a:p>
            <a:r>
              <a:rPr lang="en-US" dirty="0"/>
              <a:t>How to use (manipulate) the Database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Using terminal – Command line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Use the tool - </a:t>
            </a:r>
            <a:r>
              <a:rPr lang="en-US" dirty="0" err="1"/>
              <a:t>phpMyAdmin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4559075"/>
            <a:ext cx="4558185" cy="160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406571" y="4559075"/>
            <a:ext cx="3245794" cy="1604241"/>
            <a:chOff x="1185024" y="1604664"/>
            <a:chExt cx="7059816" cy="4159779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604665"/>
              <a:ext cx="5730240" cy="4159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024" y="1604664"/>
              <a:ext cx="1329576" cy="4159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AEBCCA0-66EA-6645-83C4-BC9BE1AF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6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MySQL connection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35" y="3584616"/>
            <a:ext cx="6705600" cy="236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435" y="2200044"/>
            <a:ext cx="5715000" cy="120032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alacritas.cis.utas.edu.au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&lt;type password&gt;</a:t>
            </a:r>
          </a:p>
          <a:p>
            <a:pPr algn="l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–u username –p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&lt;type password&gt;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EECCA3-B294-694A-9833-18615B09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4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84162" y="1598222"/>
            <a:ext cx="8537865" cy="50215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create a database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delete a database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switch current database to another database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rename a database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enumerate databases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Commands for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508" y="2408962"/>
            <a:ext cx="5867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CREATE DATABASE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database_name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508" y="3219702"/>
            <a:ext cx="5867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DROP DATABASE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database_name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508" y="4108981"/>
            <a:ext cx="5867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database_name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946389"/>
            <a:ext cx="7350501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RENAME DATABASE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database_name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new_database_name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5789782"/>
            <a:ext cx="5867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databases;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40D3AD-8733-F742-9B8E-8BEA8408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22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PHPMyAdmin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1848353"/>
            <a:ext cx="7059816" cy="4159779"/>
            <a:chOff x="1185024" y="1604664"/>
            <a:chExt cx="7059816" cy="4159779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604665"/>
              <a:ext cx="5730240" cy="4159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024" y="1604664"/>
              <a:ext cx="1329576" cy="4159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4450195" y="6008132"/>
            <a:ext cx="440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>
                <a:solidFill>
                  <a:srgbClr val="0070C0"/>
                </a:solidFill>
                <a:latin typeface="Corbel" pitchFamily="34" charset="0"/>
              </a:rPr>
              <a:t>http://alacritas.cis.utas.edu.au/phpMyAdmin</a:t>
            </a:r>
            <a:endParaRPr lang="en-AU" u="sng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B045150-4D54-664C-8DC2-BD10AB5D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5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set of data elements</a:t>
            </a:r>
          </a:p>
          <a:p>
            <a:endParaRPr lang="en-US" dirty="0"/>
          </a:p>
        </p:txBody>
      </p:sp>
      <p:pic>
        <p:nvPicPr>
          <p:cNvPr id="4" name="Picture 2" descr="C:\Users\David\Dropbox\[[KXT209]]\2012\Lectures\screenshot\tabl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84589"/>
            <a:ext cx="6376543" cy="37056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371600" y="32004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070936" y="2685534"/>
            <a:ext cx="1" cy="3837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2971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Row</a:t>
            </a:r>
            <a:endParaRPr lang="en-AU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9935" y="2304534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Column</a:t>
            </a:r>
            <a:endParaRPr lang="en-AU" dirty="0">
              <a:latin typeface="+mn-lt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AC113F5-4D5F-554F-9FB0-0F97F683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2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ko-KR" dirty="0"/>
              <a:t>Types of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323130"/>
            <a:ext cx="8574087" cy="44145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numeric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integer, decimal, float, …</a:t>
            </a:r>
          </a:p>
          <a:p>
            <a:pPr>
              <a:lnSpc>
                <a:spcPct val="120000"/>
              </a:lnSpc>
            </a:pPr>
            <a:r>
              <a:rPr lang="en-US" dirty="0"/>
              <a:t>string or text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char, </a:t>
            </a:r>
            <a:r>
              <a:rPr lang="en-US" dirty="0" err="1"/>
              <a:t>varchar</a:t>
            </a:r>
            <a:r>
              <a:rPr lang="en-US" dirty="0"/>
              <a:t>, text, </a:t>
            </a:r>
            <a:r>
              <a:rPr lang="en-US" dirty="0" err="1"/>
              <a:t>longtext</a:t>
            </a:r>
            <a:r>
              <a:rPr lang="en-US" dirty="0"/>
              <a:t>, …</a:t>
            </a:r>
          </a:p>
          <a:p>
            <a:pPr>
              <a:lnSpc>
                <a:spcPct val="120000"/>
              </a:lnSpc>
            </a:pPr>
            <a:r>
              <a:rPr lang="en-US" dirty="0"/>
              <a:t>BLOB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tinyblob</a:t>
            </a:r>
            <a:r>
              <a:rPr lang="en-US" dirty="0"/>
              <a:t>, blob, </a:t>
            </a:r>
            <a:r>
              <a:rPr lang="en-US" dirty="0" err="1"/>
              <a:t>longblob</a:t>
            </a:r>
            <a:r>
              <a:rPr lang="en-US" dirty="0"/>
              <a:t>, …</a:t>
            </a:r>
          </a:p>
          <a:p>
            <a:pPr>
              <a:lnSpc>
                <a:spcPct val="120000"/>
              </a:lnSpc>
            </a:pPr>
            <a:r>
              <a:rPr lang="en-US" dirty="0"/>
              <a:t>time and date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time, data, </a:t>
            </a:r>
            <a:r>
              <a:rPr lang="en-US" dirty="0" err="1"/>
              <a:t>datatime</a:t>
            </a:r>
            <a:r>
              <a:rPr lang="en-US" dirty="0"/>
              <a:t>, year, 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82F3B-95D4-C643-B09A-9E11BEB8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40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Tables (1)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36563" y="2096190"/>
            <a:ext cx="7620000" cy="4495800"/>
          </a:xfrm>
        </p:spPr>
        <p:txBody>
          <a:bodyPr/>
          <a:lstStyle/>
          <a:p>
            <a:r>
              <a:rPr lang="en-US" altLang="ko-KR" dirty="0"/>
              <a:t>follow commands must be performed after “use database” command</a:t>
            </a:r>
          </a:p>
          <a:p>
            <a:r>
              <a:rPr lang="en-US" altLang="ko-KR" dirty="0"/>
              <a:t>create a table with definition of columns</a:t>
            </a:r>
          </a:p>
          <a:p>
            <a:endParaRPr lang="en-US" altLang="ko-KR" dirty="0"/>
          </a:p>
          <a:p>
            <a:endParaRPr lang="en-US" altLang="ko-KR" sz="3600" dirty="0"/>
          </a:p>
          <a:p>
            <a:r>
              <a:rPr lang="en-US" altLang="ko-KR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9163" y="3273891"/>
            <a:ext cx="5867400" cy="138499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1"/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algn="l" latinLnBrk="1"/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column_type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[options],</a:t>
            </a:r>
          </a:p>
          <a:p>
            <a:pPr algn="l" latinLnBrk="1"/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column_type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[options],</a:t>
            </a:r>
          </a:p>
          <a:p>
            <a:pPr algn="l" latinLnBrk="1"/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algn="l" latinLnBrk="1"/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algn="l" latinLnBrk="1"/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163" y="4945819"/>
            <a:ext cx="5867400" cy="138499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1"/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CREATE TABLE student (</a:t>
            </a:r>
          </a:p>
          <a:p>
            <a:pPr algn="l" latinLnBrk="1"/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char(6) not null 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latinLnBrk="1"/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text,</a:t>
            </a:r>
          </a:p>
          <a:p>
            <a:pPr algn="l" latinLnBrk="1"/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text,</a:t>
            </a:r>
          </a:p>
          <a:p>
            <a:pPr algn="l" latinLnBrk="1"/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text</a:t>
            </a:r>
          </a:p>
          <a:p>
            <a:pPr algn="l" latinLnBrk="1"/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EEEE141-DAD4-2E41-BBA7-3E7E47FD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91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Tables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970" y="2531477"/>
            <a:ext cx="5867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DROP TABLE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970" y="3217802"/>
            <a:ext cx="5867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RENAME TABLE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new_table_name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970" y="3917511"/>
            <a:ext cx="5867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SHOW tables;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970" y="4696610"/>
            <a:ext cx="5867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DESCRIBE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28399" y="1964866"/>
            <a:ext cx="8183880" cy="41879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delete a table</a:t>
            </a:r>
          </a:p>
          <a:p>
            <a:pPr>
              <a:lnSpc>
                <a:spcPct val="200000"/>
              </a:lnSpc>
            </a:pPr>
            <a:r>
              <a:rPr lang="en-US" dirty="0"/>
              <a:t>rename a table</a:t>
            </a:r>
          </a:p>
          <a:p>
            <a:pPr>
              <a:lnSpc>
                <a:spcPct val="200000"/>
              </a:lnSpc>
            </a:pPr>
            <a:r>
              <a:rPr lang="en-US" dirty="0"/>
              <a:t>enumerate tables</a:t>
            </a:r>
          </a:p>
          <a:p>
            <a:pPr>
              <a:lnSpc>
                <a:spcPct val="200000"/>
              </a:lnSpc>
            </a:pPr>
            <a:r>
              <a:rPr lang="en-US" dirty="0"/>
              <a:t>describe a structure of a table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8FC49C9-C058-4C4F-B9DD-CE9B2576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09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 index is data structure that is used to increase the speed of access to data in a table.</a:t>
            </a:r>
          </a:p>
          <a:p>
            <a:r>
              <a:rPr lang="en-US" altLang="ko-KR" dirty="0"/>
              <a:t>Advantages</a:t>
            </a:r>
          </a:p>
          <a:p>
            <a:pPr lvl="1"/>
            <a:r>
              <a:rPr lang="en-US" altLang="ko-KR" dirty="0"/>
              <a:t>Query Optimization – searching will be much faster</a:t>
            </a:r>
          </a:p>
          <a:p>
            <a:pPr lvl="1"/>
            <a:r>
              <a:rPr lang="en-US" altLang="ko-KR" dirty="0"/>
              <a:t>Uniqueness – Avoiding duplicate row data</a:t>
            </a:r>
          </a:p>
          <a:p>
            <a:r>
              <a:rPr lang="en-US" altLang="ko-KR" dirty="0"/>
              <a:t>Disadvantages</a:t>
            </a:r>
          </a:p>
          <a:p>
            <a:pPr lvl="1"/>
            <a:r>
              <a:rPr lang="en-US" altLang="ko-KR" dirty="0"/>
              <a:t>If you use the database to insert the data rather than retrieve (searching) data, it is not efficient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5AF98-6CDE-DC41-86B8-A892A0DE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8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Review: </a:t>
            </a:r>
            <a:r>
              <a:rPr lang="en-US" dirty="0"/>
              <a:t>Dynamic Web page with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It is generated by a web application (scripting languages)</a:t>
            </a:r>
          </a:p>
          <a:p>
            <a:pPr lvl="1"/>
            <a:r>
              <a:rPr lang="en-US" altLang="ko-KR" dirty="0"/>
              <a:t>can customize the response on the server to offer personalization</a:t>
            </a:r>
          </a:p>
          <a:p>
            <a:r>
              <a:rPr lang="en-US" altLang="ko-KR" dirty="0"/>
              <a:t>Contents can be changed in response to different contexts or conditions</a:t>
            </a:r>
          </a:p>
          <a:p>
            <a:r>
              <a:rPr lang="en-US" altLang="ko-KR" dirty="0"/>
              <a:t>Client-side scripting</a:t>
            </a:r>
            <a:endParaRPr lang="ko-KR" altLang="en-US" dirty="0"/>
          </a:p>
          <a:p>
            <a:pPr marL="460375" lvl="1" indent="0">
              <a:buNone/>
            </a:pPr>
            <a:r>
              <a:rPr lang="en-US" dirty="0"/>
              <a:t> - Possible condition for displaying the content</a:t>
            </a:r>
          </a:p>
          <a:p>
            <a:pPr marL="1149350" lvl="2" indent="-342900"/>
            <a:r>
              <a:rPr lang="en-US" dirty="0"/>
              <a:t>the type of user interaction (i.e. mouse or keyboard action)</a:t>
            </a:r>
          </a:p>
          <a:p>
            <a:pPr marL="457200"/>
            <a:r>
              <a:rPr lang="en-US" dirty="0"/>
              <a:t>Server-side scripting</a:t>
            </a:r>
          </a:p>
          <a:p>
            <a:pPr marL="460375" lvl="1" indent="0">
              <a:buNone/>
            </a:pPr>
            <a:r>
              <a:rPr lang="en-US" dirty="0"/>
              <a:t> - Possible condition for displaying the content </a:t>
            </a:r>
          </a:p>
          <a:p>
            <a:pPr marL="806450" lvl="2" indent="0">
              <a:buNone/>
            </a:pPr>
            <a:r>
              <a:rPr lang="en-US" b="1" dirty="0"/>
              <a:t>What is submitted</a:t>
            </a:r>
          </a:p>
          <a:p>
            <a:pPr marL="1149350" lvl="2" indent="-342900"/>
            <a:r>
              <a:rPr lang="en-US" dirty="0"/>
              <a:t>The time of day</a:t>
            </a:r>
          </a:p>
          <a:p>
            <a:pPr marL="1149350" lvl="2" indent="-342900"/>
            <a:r>
              <a:rPr lang="en-US" dirty="0"/>
              <a:t>The type of submitted value (i.e. login or any submission forms)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8B17F-126A-5147-B719-B8F75172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52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(structured query language) used for:</a:t>
            </a:r>
          </a:p>
          <a:p>
            <a:pPr lvl="1"/>
            <a:r>
              <a:rPr lang="en-US" dirty="0"/>
              <a:t>Data definition (DDL) : tables and views. Basic operation to convert data model to a database</a:t>
            </a:r>
          </a:p>
          <a:p>
            <a:pPr lvl="1"/>
            <a:r>
              <a:rPr lang="en-US" dirty="0"/>
              <a:t>Data Manipulation (DML): user or program can INSERT, DELETE, UPDATE or retrieve (SELECT) data.</a:t>
            </a:r>
          </a:p>
          <a:p>
            <a:pPr lvl="1"/>
            <a:r>
              <a:rPr lang="en-US" dirty="0"/>
              <a:t>Data integrity: referential integrity and transactions. (keys)</a:t>
            </a:r>
          </a:p>
          <a:p>
            <a:pPr lvl="1"/>
            <a:r>
              <a:rPr lang="en-US" dirty="0"/>
              <a:t>Access control: security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BF700-202E-FD4F-B1A4-35B6F8C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05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for inserting data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60363" y="2149699"/>
            <a:ext cx="7391400" cy="4267200"/>
          </a:xfrm>
        </p:spPr>
        <p:txBody>
          <a:bodyPr/>
          <a:lstStyle/>
          <a:p>
            <a:r>
              <a:rPr lang="en-US" altLang="ko-KR" b="1" dirty="0">
                <a:solidFill>
                  <a:srgbClr val="BE0204"/>
                </a:solidFill>
              </a:rPr>
              <a:t>insert a new record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2242" y="2592947"/>
            <a:ext cx="5867400" cy="107721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table_name</a:t>
            </a:r>
            <a:endParaRPr lang="en-US" altLang="ko-KR" sz="1600" b="1" dirty="0">
              <a:latin typeface="Courier New" pitchFamily="49" charset="0"/>
              <a:cs typeface="Courier New" pitchFamily="49" charset="0"/>
            </a:endParaRPr>
          </a:p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, …)</a:t>
            </a:r>
          </a:p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VALUES</a:t>
            </a:r>
          </a:p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("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first_value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second_value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", …);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2242" y="4283299"/>
            <a:ext cx="5867400" cy="13234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VALUES</a:t>
            </a:r>
          </a:p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("012345", "John", "Brown", "123 Main Rd.,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Moonah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1253D6A-ED30-8041-B48A-71577B6C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60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for updating data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93256" y="2355760"/>
            <a:ext cx="7543800" cy="4267200"/>
          </a:xfrm>
        </p:spPr>
        <p:txBody>
          <a:bodyPr/>
          <a:lstStyle/>
          <a:p>
            <a:r>
              <a:rPr lang="en-US" altLang="ko-KR" dirty="0">
                <a:solidFill>
                  <a:srgbClr val="AA2B1E"/>
                </a:solidFill>
              </a:rPr>
              <a:t>update records</a:t>
            </a:r>
          </a:p>
          <a:p>
            <a:pPr lvl="1"/>
            <a:r>
              <a:rPr lang="en-US" altLang="ko-KR" dirty="0"/>
              <a:t>modify contents of selected columns with new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8733" y="3412142"/>
            <a:ext cx="5867400" cy="107721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table_name</a:t>
            </a:r>
            <a:endParaRPr lang="en-US" altLang="ko-KR" sz="1600" b="1" dirty="0">
              <a:latin typeface="Courier New" pitchFamily="49" charset="0"/>
              <a:cs typeface="Courier New" pitchFamily="49" charset="0"/>
            </a:endParaRPr>
          </a:p>
          <a:p>
            <a:pPr algn="l" latinLnBrk="1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SET column_name1=expression1,</a:t>
            </a:r>
          </a:p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column_name2=expression2, …</a:t>
            </a:r>
          </a:p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i="1" dirty="0">
                <a:latin typeface="Courier New" pitchFamily="49" charset="0"/>
                <a:cs typeface="Courier New" pitchFamily="49" charset="0"/>
              </a:rPr>
              <a:t>conditions;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862D397-44F0-DF47-9CBB-9D1D32A6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43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for deleting data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3965" y="2278487"/>
            <a:ext cx="7467600" cy="4267200"/>
          </a:xfrm>
        </p:spPr>
        <p:txBody>
          <a:bodyPr/>
          <a:lstStyle/>
          <a:p>
            <a:r>
              <a:rPr lang="en-US" altLang="ko-KR" dirty="0">
                <a:solidFill>
                  <a:srgbClr val="AA2B1E"/>
                </a:solidFill>
              </a:rPr>
              <a:t>delete records</a:t>
            </a:r>
          </a:p>
          <a:p>
            <a:pPr lvl="1"/>
            <a:r>
              <a:rPr lang="en-US" altLang="ko-KR" dirty="0"/>
              <a:t>delete all rows in a table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delete selected rows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4065" y="3151599"/>
            <a:ext cx="5867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4065" y="4412087"/>
            <a:ext cx="5867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altLang="ko-KR" sz="1600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CD0E93-7672-A347-BF50-E908360D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34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78" y="2243787"/>
            <a:ext cx="8574087" cy="157438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4"/>
                </a:solidFill>
              </a:rPr>
              <a:t>projection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is a subset of the columns in a table used when only some columns are required or being updated</a:t>
            </a:r>
          </a:p>
          <a:p>
            <a:endParaRPr lang="en-US" dirty="0"/>
          </a:p>
        </p:txBody>
      </p:sp>
      <p:pic>
        <p:nvPicPr>
          <p:cNvPr id="4" name="Picture 2" descr="C:\Users\David\Dropbox\[[KXT209]]\2012\Lectures\screenshot\tabl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5091585" cy="29589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4267200"/>
            <a:ext cx="3810000" cy="52322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SELECT `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`, `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` FROM `customer`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5483891" y="4608085"/>
            <a:ext cx="993109" cy="1701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David\Dropbox\[[KXT209]]\2012\Lectures\screenshot\table2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" r="6701"/>
          <a:stretch/>
        </p:blipFill>
        <p:spPr bwMode="auto">
          <a:xfrm>
            <a:off x="6477000" y="3048000"/>
            <a:ext cx="1864220" cy="3154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9102102-BF15-BF40-A53E-A3B63F9C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92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for retrieving : Projections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952500" y="2416967"/>
            <a:ext cx="7315200" cy="4267200"/>
          </a:xfrm>
        </p:spPr>
        <p:txBody>
          <a:bodyPr/>
          <a:lstStyle/>
          <a:p>
            <a:r>
              <a:rPr lang="en-US" altLang="ko-KR" dirty="0"/>
              <a:t>Retrieve data </a:t>
            </a:r>
          </a:p>
          <a:p>
            <a:r>
              <a:rPr lang="en-US" altLang="ko-KR" b="1" dirty="0">
                <a:solidFill>
                  <a:srgbClr val="AA2B1E"/>
                </a:solidFill>
              </a:rPr>
              <a:t>projections (selected columns)</a:t>
            </a:r>
          </a:p>
          <a:p>
            <a:pPr lvl="2"/>
            <a:r>
              <a:rPr lang="en-US" altLang="ko-KR" dirty="0"/>
              <a:t>display all columns and rows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display specified columns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3483767"/>
            <a:ext cx="5867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4550567"/>
            <a:ext cx="65532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column_name1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column_name2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,… FROM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38FC37-F501-FC43-9D37-96CA2FDE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7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42" y="2306040"/>
            <a:ext cx="8574087" cy="1008660"/>
          </a:xfrm>
        </p:spPr>
        <p:txBody>
          <a:bodyPr/>
          <a:lstStyle/>
          <a:p>
            <a:r>
              <a:rPr lang="en-US" altLang="ko-KR" dirty="0"/>
              <a:t>A </a:t>
            </a:r>
            <a:r>
              <a:rPr lang="en-US" altLang="ko-KR" b="1" dirty="0">
                <a:solidFill>
                  <a:srgbClr val="AA2B1E"/>
                </a:solidFill>
              </a:rPr>
              <a:t>selection</a:t>
            </a:r>
            <a:r>
              <a:rPr lang="en-US" altLang="ko-KR" dirty="0">
                <a:solidFill>
                  <a:srgbClr val="AA2B1E"/>
                </a:solidFill>
              </a:rPr>
              <a:t> </a:t>
            </a:r>
            <a:r>
              <a:rPr lang="en-US" altLang="ko-KR" dirty="0"/>
              <a:t>is a subset of the rows in a table</a:t>
            </a:r>
          </a:p>
          <a:p>
            <a:pPr lvl="1"/>
            <a:r>
              <a:rPr lang="en-US" altLang="ko-KR" dirty="0"/>
              <a:t>typically, those rows that match some selection criteria</a:t>
            </a:r>
          </a:p>
          <a:p>
            <a:endParaRPr lang="en-US" dirty="0"/>
          </a:p>
        </p:txBody>
      </p:sp>
      <p:pic>
        <p:nvPicPr>
          <p:cNvPr id="4" name="Picture 2" descr="C:\Users\David\Dropbox\[[KXT209]]\2012\Lectures\screenshot\tabl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4042610" cy="23493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vid\Dropbox\[[KXT209]]\2012\Lectures\screenshot\table3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49"/>
          <a:stretch/>
        </p:blipFill>
        <p:spPr bwMode="auto">
          <a:xfrm>
            <a:off x="3200400" y="5562600"/>
            <a:ext cx="5122507" cy="7131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1000" y="3429000"/>
            <a:ext cx="3810000" cy="52322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SELECT * FROM `customer` WHERE `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` = 995501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5638800"/>
            <a:ext cx="4876800" cy="609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 flipH="1">
            <a:off x="5791200" y="3952220"/>
            <a:ext cx="304800" cy="168658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AAC0FB7-C858-F443-81E7-4F61AE8B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99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for retrieving : Selections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47700" y="2020910"/>
            <a:ext cx="7391400" cy="4267200"/>
          </a:xfrm>
        </p:spPr>
        <p:txBody>
          <a:bodyPr/>
          <a:lstStyle/>
          <a:p>
            <a:r>
              <a:rPr lang="en-US" altLang="ko-KR" dirty="0"/>
              <a:t>retrieve data</a:t>
            </a:r>
          </a:p>
          <a:p>
            <a:pPr lvl="1"/>
            <a:r>
              <a:rPr lang="en-US" altLang="ko-KR" b="1" dirty="0">
                <a:solidFill>
                  <a:srgbClr val="AA2B1E"/>
                </a:solidFill>
              </a:rPr>
              <a:t>selections</a:t>
            </a:r>
            <a:r>
              <a:rPr lang="en-US" altLang="ko-KR" dirty="0"/>
              <a:t> (</a:t>
            </a:r>
            <a:r>
              <a:rPr lang="en-US" altLang="ko-KR" u="sng" dirty="0">
                <a:solidFill>
                  <a:schemeClr val="tx1"/>
                </a:solidFill>
              </a:rPr>
              <a:t>selected rows(record)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display specific rows with all columns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display specific rows with specific columns</a:t>
            </a:r>
          </a:p>
          <a:p>
            <a:pPr lvl="2"/>
            <a:endParaRPr lang="en-US" altLang="ko-KR" dirty="0"/>
          </a:p>
          <a:p>
            <a:pPr lvl="2"/>
            <a:endParaRPr lang="en-US" altLang="ko-KR" sz="2800" dirty="0"/>
          </a:p>
          <a:p>
            <a:pPr lvl="3"/>
            <a:r>
              <a:rPr lang="en-US" altLang="ko-KR" dirty="0"/>
              <a:t>condition 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3124200"/>
            <a:ext cx="5867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SELECT * FROM table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ko-KR" sz="1600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267200"/>
            <a:ext cx="6629400" cy="5847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column_name1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column_name2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, … FROM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627914"/>
            <a:ext cx="2667000" cy="83099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1"/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="value"</a:t>
            </a:r>
          </a:p>
          <a:p>
            <a:pPr latinLnBrk="1"/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&lt;"value"</a:t>
            </a:r>
          </a:p>
          <a:p>
            <a:pPr latinLnBrk="1"/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&gt;="value"</a:t>
            </a:r>
          </a:p>
        </p:txBody>
      </p:sp>
      <p:cxnSp>
        <p:nvCxnSpPr>
          <p:cNvPr id="11" name="Curved Connector 10"/>
          <p:cNvCxnSpPr>
            <a:cxnSpLocks/>
            <a:endCxn id="10" idx="3"/>
          </p:cNvCxnSpPr>
          <p:nvPr/>
        </p:nvCxnSpPr>
        <p:spPr>
          <a:xfrm>
            <a:off x="3124201" y="4851975"/>
            <a:ext cx="1219199" cy="1088276"/>
          </a:xfrm>
          <a:prstGeom prst="curvedConnector3">
            <a:avLst>
              <a:gd name="adj1" fmla="val 11875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79852" y="4844394"/>
            <a:ext cx="1219200" cy="0"/>
          </a:xfrm>
          <a:prstGeom prst="line">
            <a:avLst/>
          </a:prstGeom>
          <a:ln w="381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6711808-189C-824D-8618-DE295CD2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37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838199" y="2150772"/>
            <a:ext cx="7790645" cy="4327300"/>
          </a:xfrm>
          <a:prstGeom prst="rect">
            <a:avLst/>
          </a:prstGeom>
        </p:spPr>
        <p:txBody>
          <a:bodyPr vert="horz" lIns="182880" tIns="91440">
            <a:normAutofit fontScale="92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/>
              <a:t>All we learned today was Relational Database</a:t>
            </a:r>
          </a:p>
          <a:p>
            <a:r>
              <a:rPr lang="en-US" altLang="ko-KR" dirty="0"/>
              <a:t>It has the following characteristics (Remember?):</a:t>
            </a:r>
          </a:p>
          <a:p>
            <a:pPr lvl="1"/>
            <a:r>
              <a:rPr lang="en-US" altLang="ko-KR" dirty="0"/>
              <a:t>information is stored in </a:t>
            </a:r>
            <a:r>
              <a:rPr lang="en-US" altLang="ko-KR" b="1" dirty="0"/>
              <a:t>tables</a:t>
            </a:r>
          </a:p>
          <a:p>
            <a:pPr lvl="2"/>
            <a:r>
              <a:rPr lang="en-US" altLang="ko-KR" sz="2000" dirty="0"/>
              <a:t>can be multiple tables in a single database</a:t>
            </a:r>
            <a:endParaRPr lang="en-US" altLang="ko-KR" sz="2000" b="1" dirty="0"/>
          </a:p>
          <a:p>
            <a:pPr lvl="1"/>
            <a:r>
              <a:rPr lang="en-US" altLang="ko-KR" dirty="0"/>
              <a:t>each table consists of a number of </a:t>
            </a:r>
            <a:r>
              <a:rPr lang="en-US" altLang="ko-KR" b="1" dirty="0"/>
              <a:t>rows</a:t>
            </a:r>
            <a:r>
              <a:rPr lang="en-US" altLang="ko-KR" dirty="0"/>
              <a:t> and </a:t>
            </a:r>
            <a:r>
              <a:rPr lang="en-US" altLang="ko-KR" b="1" dirty="0"/>
              <a:t>columns</a:t>
            </a:r>
          </a:p>
          <a:p>
            <a:pPr lvl="2"/>
            <a:r>
              <a:rPr lang="en-US" altLang="ko-KR" sz="2000" b="1" dirty="0"/>
              <a:t>column </a:t>
            </a:r>
            <a:r>
              <a:rPr lang="en-US" altLang="ko-KR" sz="2000" dirty="0"/>
              <a:t>(</a:t>
            </a:r>
            <a:r>
              <a:rPr lang="en-US" altLang="ko-KR" sz="2000" b="1" dirty="0"/>
              <a:t>field</a:t>
            </a:r>
            <a:r>
              <a:rPr lang="en-US" altLang="ko-KR" sz="2000" dirty="0"/>
              <a:t>) : the values held for each item</a:t>
            </a:r>
          </a:p>
          <a:p>
            <a:pPr lvl="2"/>
            <a:r>
              <a:rPr lang="en-US" altLang="ko-KR" sz="2000" b="1" dirty="0"/>
              <a:t>row </a:t>
            </a:r>
            <a:r>
              <a:rPr lang="en-US" altLang="ko-KR" sz="2000" dirty="0"/>
              <a:t>(</a:t>
            </a:r>
            <a:r>
              <a:rPr lang="en-US" altLang="ko-KR" sz="2000" b="1" dirty="0"/>
              <a:t>record</a:t>
            </a:r>
            <a:r>
              <a:rPr lang="en-US" altLang="ko-KR" sz="2000" dirty="0"/>
              <a:t>) : one for each item in the table</a:t>
            </a:r>
          </a:p>
          <a:p>
            <a:pPr lvl="1"/>
            <a:r>
              <a:rPr lang="en-US" altLang="ko-KR" dirty="0"/>
              <a:t>Each row is identified uniquely by </a:t>
            </a:r>
            <a:r>
              <a:rPr lang="en-US" altLang="ko-KR" b="1" dirty="0"/>
              <a:t>key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Information is extracted by a </a:t>
            </a:r>
            <a:r>
              <a:rPr lang="en-US" altLang="ko-KR" b="1" dirty="0"/>
              <a:t>query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tables may be </a:t>
            </a:r>
            <a:r>
              <a:rPr lang="en-US" altLang="ko-KR" b="1" dirty="0"/>
              <a:t>related</a:t>
            </a:r>
            <a:r>
              <a:rPr lang="en-US" altLang="ko-KR" dirty="0"/>
              <a:t> to each other via common data values (</a:t>
            </a:r>
            <a:r>
              <a:rPr lang="en-US" altLang="ko-KR" dirty="0" err="1"/>
              <a:t>eg</a:t>
            </a:r>
            <a:r>
              <a:rPr lang="en-US" altLang="ko-KR" dirty="0"/>
              <a:t>., a common column)</a:t>
            </a:r>
          </a:p>
          <a:p>
            <a:pPr marL="804672" lvl="1" indent="-4572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  <a:p>
            <a:pPr marL="347472" lvl="1" indent="0">
              <a:buNone/>
            </a:pPr>
            <a:endParaRPr lang="en-US" altLang="ko-K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6298" y="750864"/>
            <a:ext cx="8558699" cy="942512"/>
          </a:xfrm>
        </p:spPr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3E76F-2A77-FC44-8176-2FA074CB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32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356613"/>
            <a:ext cx="2667000" cy="2415761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558" y="2611191"/>
            <a:ext cx="1981200" cy="1385813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611191"/>
            <a:ext cx="3733800" cy="2062099"/>
          </a:xfrm>
          <a:prstGeom prst="rect">
            <a:avLst/>
          </a:prstGeom>
          <a:ln w="19050" cap="sq" cmpd="sng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865970" y="2158690"/>
            <a:ext cx="181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dirty="0">
                <a:latin typeface="+mn-lt"/>
              </a:rPr>
              <a:t>Customer 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0692" y="21973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dirty="0">
                <a:latin typeface="+mn-lt"/>
              </a:rPr>
              <a:t>item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9200" y="4058991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latin typeface="+mn-lt"/>
              </a:rPr>
              <a:t>transaction Table</a:t>
            </a:r>
            <a:endParaRPr lang="en-AU" sz="1400" b="1" dirty="0">
              <a:latin typeface="+mn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14400" y="2611191"/>
            <a:ext cx="533400" cy="20574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Callout 73"/>
          <p:cNvSpPr/>
          <p:nvPr/>
        </p:nvSpPr>
        <p:spPr>
          <a:xfrm>
            <a:off x="914400" y="5125791"/>
            <a:ext cx="1558344" cy="533400"/>
          </a:xfrm>
          <a:prstGeom prst="wedgeEllipseCallout">
            <a:avLst>
              <a:gd name="adj1" fmla="val -24914"/>
              <a:gd name="adj2" fmla="val -1189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Primary key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5408124" y="2613472"/>
            <a:ext cx="580223" cy="1368589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Callout 75"/>
          <p:cNvSpPr/>
          <p:nvPr/>
        </p:nvSpPr>
        <p:spPr>
          <a:xfrm>
            <a:off x="6781799" y="2009197"/>
            <a:ext cx="1319011" cy="533400"/>
          </a:xfrm>
          <a:prstGeom prst="wedgeEllipseCallout">
            <a:avLst>
              <a:gd name="adj1" fmla="val -135009"/>
              <a:gd name="adj2" fmla="val 672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Primary key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6814642" y="4363791"/>
            <a:ext cx="457200" cy="2438400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ular Callout 78"/>
          <p:cNvSpPr/>
          <p:nvPr/>
        </p:nvSpPr>
        <p:spPr>
          <a:xfrm>
            <a:off x="7391400" y="6192591"/>
            <a:ext cx="1066800" cy="533400"/>
          </a:xfrm>
          <a:prstGeom prst="wedgeRoundRectCallout">
            <a:avLst>
              <a:gd name="adj1" fmla="val -79327"/>
              <a:gd name="adj2" fmla="val -10786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Foreign key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019801" y="4363791"/>
            <a:ext cx="762000" cy="2438399"/>
          </a:xfrm>
          <a:prstGeom prst="rect">
            <a:avLst/>
          </a:prstGeom>
          <a:noFill/>
          <a:ln w="38100" cmpd="sng">
            <a:solidFill>
              <a:srgbClr val="FBC01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ular Callout 79"/>
          <p:cNvSpPr/>
          <p:nvPr/>
        </p:nvSpPr>
        <p:spPr>
          <a:xfrm>
            <a:off x="4876800" y="6192591"/>
            <a:ext cx="1066800" cy="533400"/>
          </a:xfrm>
          <a:prstGeom prst="wedgeRoundRectCallout">
            <a:avLst>
              <a:gd name="adj1" fmla="val 75631"/>
              <a:gd name="adj2" fmla="val -9965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Foreign key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5867400" y="3449391"/>
            <a:ext cx="1143000" cy="11430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95400" y="3525591"/>
            <a:ext cx="5034585" cy="133398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400" dirty="0"/>
              <a:t>Multiple Tables in Relational Database</a:t>
            </a:r>
            <a:endParaRPr lang="en-US" dirty="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9285B51F-DE3A-1542-A28D-92113651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5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how to use PHP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468788"/>
            <a:ext cx="8095521" cy="22948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4163" y="2099456"/>
            <a:ext cx="434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as PHP file (i.e. </a:t>
            </a:r>
            <a:r>
              <a:rPr lang="en-US" dirty="0" err="1"/>
              <a:t>index.php</a:t>
            </a:r>
            <a:r>
              <a:rPr lang="en-US" dirty="0"/>
              <a:t>):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163" y="5052802"/>
            <a:ext cx="5525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PHP file should save into the server:</a:t>
            </a:r>
          </a:p>
          <a:p>
            <a:r>
              <a:rPr lang="en-US" dirty="0"/>
              <a:t>For instance, the school server</a:t>
            </a:r>
          </a:p>
          <a:p>
            <a:pPr lvl="2"/>
            <a:r>
              <a:rPr lang="en-US" dirty="0" err="1"/>
              <a:t>alacritas.cis.utas.edu.au</a:t>
            </a:r>
            <a:r>
              <a:rPr lang="en-US" dirty="0"/>
              <a:t>/~username/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75F4B63-C29E-6049-B674-3AB55F41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15112"/>
            <a:ext cx="8031716" cy="972274"/>
          </a:xfrm>
        </p:spPr>
        <p:txBody>
          <a:bodyPr/>
          <a:lstStyle/>
          <a:p>
            <a:r>
              <a:rPr lang="en-US" dirty="0"/>
              <a:t>Key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2317124"/>
            <a:ext cx="7543800" cy="4267200"/>
          </a:xfrm>
          <a:prstGeom prst="rect">
            <a:avLst/>
          </a:prstGeom>
        </p:spPr>
        <p:txBody>
          <a:bodyPr vert="horz" lIns="182880" tIns="91440">
            <a:normAutofit fontScale="850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/>
              <a:t>an element for identifying a specific information</a:t>
            </a:r>
          </a:p>
          <a:p>
            <a:r>
              <a:rPr lang="en-US" altLang="ko-KR" dirty="0"/>
              <a:t>Two types of Key</a:t>
            </a:r>
          </a:p>
          <a:p>
            <a:pPr lvl="1"/>
            <a:r>
              <a:rPr lang="en-US" altLang="ko-KR" b="1" dirty="0"/>
              <a:t>Primary key</a:t>
            </a:r>
          </a:p>
          <a:p>
            <a:pPr lvl="2"/>
            <a:r>
              <a:rPr lang="en-US" altLang="ko-KR" dirty="0"/>
              <a:t>an element for identifying uniquely each record in the table</a:t>
            </a:r>
          </a:p>
          <a:p>
            <a:pPr lvl="3"/>
            <a:r>
              <a:rPr lang="en-US" altLang="ko-KR" dirty="0" err="1"/>
              <a:t>eg</a:t>
            </a:r>
            <a:r>
              <a:rPr lang="en-US" altLang="ko-KR" dirty="0"/>
              <a:t>., student ID but not family name</a:t>
            </a:r>
          </a:p>
          <a:p>
            <a:pPr lvl="2"/>
            <a:r>
              <a:rPr lang="en-US" altLang="ko-KR" dirty="0"/>
              <a:t>consists of one or more columns that uniquely identify each row of a table</a:t>
            </a:r>
          </a:p>
          <a:p>
            <a:pPr lvl="2"/>
            <a:r>
              <a:rPr lang="en-US" altLang="ko-KR" dirty="0"/>
              <a:t>must be unique each value in primary key</a:t>
            </a:r>
          </a:p>
          <a:p>
            <a:pPr lvl="1"/>
            <a:r>
              <a:rPr lang="en-US" altLang="ko-KR" b="1" dirty="0"/>
              <a:t>Foreign key</a:t>
            </a:r>
          </a:p>
          <a:p>
            <a:pPr lvl="2"/>
            <a:r>
              <a:rPr lang="en-US" altLang="ko-KR" dirty="0"/>
              <a:t>a column in one table that establishes a relation to the primary key in another table</a:t>
            </a:r>
          </a:p>
          <a:p>
            <a:pPr lvl="3"/>
            <a:r>
              <a:rPr lang="en-US" altLang="ko-KR" dirty="0"/>
              <a:t>Example: ‘</a:t>
            </a:r>
            <a:r>
              <a:rPr lang="en-US" altLang="ko-KR" dirty="0" err="1"/>
              <a:t>student_id</a:t>
            </a:r>
            <a:r>
              <a:rPr lang="en-US" altLang="ko-KR" dirty="0"/>
              <a:t>’ in ‘student’ table can be declared as a foreign key of ‘score’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C023D-A477-CE47-8868-9234D51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6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a text editor</a:t>
            </a:r>
          </a:p>
          <a:p>
            <a:r>
              <a:rPr lang="en-AU" dirty="0"/>
              <a:t>Pipe your file into MySQL using Unix</a:t>
            </a:r>
          </a:p>
          <a:p>
            <a:r>
              <a:rPr lang="en-AU" dirty="0"/>
              <a:t>Use &lt;username&gt;;</a:t>
            </a:r>
          </a:p>
          <a:p>
            <a:r>
              <a:rPr lang="en-AU" dirty="0"/>
              <a:t>Drop tables;</a:t>
            </a:r>
          </a:p>
          <a:p>
            <a:r>
              <a:rPr lang="en-AU" dirty="0"/>
              <a:t>Create your tables</a:t>
            </a:r>
          </a:p>
          <a:p>
            <a:r>
              <a:rPr lang="en-AU" dirty="0"/>
              <a:t>Add content to the tables</a:t>
            </a:r>
          </a:p>
          <a:p>
            <a:r>
              <a:rPr lang="en-AU" dirty="0" err="1"/>
              <a:t>mysql</a:t>
            </a:r>
            <a:r>
              <a:rPr lang="en-AU" dirty="0"/>
              <a:t>  -t –u &lt;username&gt; -p –f &lt; </a:t>
            </a:r>
            <a:r>
              <a:rPr lang="en-AU" dirty="0" err="1"/>
              <a:t>TextFile.sql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8F906-9739-034F-84DE-9D4DA4E5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33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914400" y="4495800"/>
            <a:ext cx="7239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90600" y="2286000"/>
            <a:ext cx="4572000" cy="3238619"/>
            <a:chOff x="2362200" y="2286000"/>
            <a:chExt cx="4572000" cy="3238619"/>
          </a:xfrm>
        </p:grpSpPr>
        <p:sp>
          <p:nvSpPr>
            <p:cNvPr id="31" name="Rectangle 30"/>
            <p:cNvSpPr/>
            <p:nvPr/>
          </p:nvSpPr>
          <p:spPr>
            <a:xfrm>
              <a:off x="2362200" y="2895600"/>
              <a:ext cx="1676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HTML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38400" y="2286000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Web browser</a:t>
              </a:r>
            </a:p>
          </p:txBody>
        </p:sp>
        <p:sp>
          <p:nvSpPr>
            <p:cNvPr id="34" name="Regular Pentagon 33"/>
            <p:cNvSpPr/>
            <p:nvPr/>
          </p:nvSpPr>
          <p:spPr>
            <a:xfrm>
              <a:off x="5105400" y="2743200"/>
              <a:ext cx="1828800" cy="1447800"/>
            </a:xfrm>
            <a:prstGeom prst="pentag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PHP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2286000"/>
              <a:ext cx="9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Server</a:t>
              </a:r>
            </a:p>
          </p:txBody>
        </p:sp>
        <p:sp>
          <p:nvSpPr>
            <p:cNvPr id="36" name="Left-Right Arrow 35"/>
            <p:cNvSpPr/>
            <p:nvPr/>
          </p:nvSpPr>
          <p:spPr>
            <a:xfrm>
              <a:off x="4114800" y="3429000"/>
              <a:ext cx="990600" cy="304800"/>
            </a:xfrm>
            <a:prstGeom prst="leftRightArrow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05200" y="4724400"/>
              <a:ext cx="2502794" cy="800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HTML Form + </a:t>
              </a:r>
              <a:br>
                <a:rPr lang="en-US" sz="1600" b="1" dirty="0"/>
              </a:br>
              <a:r>
                <a:rPr lang="en-US" sz="1600" b="1" dirty="0"/>
                <a:t>Super global variable</a:t>
              </a:r>
            </a:p>
            <a:p>
              <a:pPr algn="ctr"/>
              <a:r>
                <a:rPr lang="en-US" sz="1400" b="1" dirty="0"/>
                <a:t>ex) $_GET, $_POST</a:t>
              </a:r>
            </a:p>
          </p:txBody>
        </p:sp>
      </p:grp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914400" y="619160"/>
            <a:ext cx="7925751" cy="968226"/>
          </a:xfrm>
        </p:spPr>
        <p:txBody>
          <a:bodyPr/>
          <a:lstStyle/>
          <a:p>
            <a:r>
              <a:rPr lang="en-US" dirty="0"/>
              <a:t>HTML – PHP - MySQL</a:t>
            </a:r>
          </a:p>
        </p:txBody>
      </p:sp>
      <p:sp>
        <p:nvSpPr>
          <p:cNvPr id="11" name="Can 10"/>
          <p:cNvSpPr/>
          <p:nvPr/>
        </p:nvSpPr>
        <p:spPr>
          <a:xfrm>
            <a:off x="6629400" y="2743200"/>
            <a:ext cx="1524000" cy="16002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MySQL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2286000"/>
            <a:ext cx="121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5562600" y="3429000"/>
            <a:ext cx="990600" cy="304800"/>
          </a:xfrm>
          <a:prstGeom prst="leftRightArrow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57799" y="4724400"/>
            <a:ext cx="2224825" cy="33855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MySQL connection</a:t>
            </a:r>
            <a:endParaRPr lang="en-US" sz="1400" b="1" dirty="0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0675E2D2-E0B9-CB4E-90F0-6A316E64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8642" y="2419082"/>
            <a:ext cx="7239000" cy="3730752"/>
          </a:xfrm>
        </p:spPr>
        <p:txBody>
          <a:bodyPr>
            <a:normAutofit/>
          </a:bodyPr>
          <a:lstStyle/>
          <a:p>
            <a:r>
              <a:rPr lang="en-US" dirty="0"/>
              <a:t>PHP supplies many built-in functions to interact </a:t>
            </a:r>
            <a:br>
              <a:rPr lang="en-US" dirty="0"/>
            </a:br>
            <a:r>
              <a:rPr lang="en-US" dirty="0"/>
              <a:t>with a MySQL.</a:t>
            </a:r>
          </a:p>
          <a:p>
            <a:endParaRPr lang="en-US" dirty="0"/>
          </a:p>
          <a:p>
            <a:r>
              <a:rPr lang="en-US" b="1" dirty="0">
                <a:solidFill>
                  <a:srgbClr val="AA2B1E"/>
                </a:solidFill>
              </a:rPr>
              <a:t>Steps </a:t>
            </a:r>
            <a:r>
              <a:rPr lang="en-US" dirty="0"/>
              <a:t>for connecting PHP to MySQL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connect to a database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transfer a query to a database and receive results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process or display results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close the connection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2580" y="574404"/>
            <a:ext cx="8181054" cy="992754"/>
          </a:xfrm>
        </p:spPr>
        <p:txBody>
          <a:bodyPr>
            <a:normAutofit/>
          </a:bodyPr>
          <a:lstStyle/>
          <a:p>
            <a:r>
              <a:rPr lang="en-US" dirty="0"/>
              <a:t>Connecting PHP to </a:t>
            </a:r>
            <a:r>
              <a:rPr lang="en-AU" dirty="0"/>
              <a:t>MySQL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D6F0F-6290-D741-938B-6F2A68E0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08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2277414"/>
            <a:ext cx="7391400" cy="4191000"/>
          </a:xfrm>
        </p:spPr>
        <p:txBody>
          <a:bodyPr/>
          <a:lstStyle/>
          <a:p>
            <a:r>
              <a:rPr lang="en-US" altLang="ko-KR" dirty="0"/>
              <a:t>Connect to a database</a:t>
            </a:r>
            <a:endParaRPr lang="en-US" altLang="ko-KR" b="1" dirty="0"/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altLang="ko-KR" b="1" dirty="0"/>
              <a:t>Object-Oriented style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we use this style for this unit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Procedural style</a:t>
            </a:r>
          </a:p>
          <a:p>
            <a:pPr marL="822960" lvl="1" indent="-457200">
              <a:buFont typeface="+mj-lt"/>
              <a:buAutoNum type="arabicPeriod"/>
            </a:pPr>
            <a:endParaRPr lang="en-US" altLang="ko-KR" b="1" dirty="0"/>
          </a:p>
          <a:p>
            <a:pPr marL="822960" lvl="1" indent="-457200">
              <a:buFont typeface="+mj-lt"/>
              <a:buAutoNum type="arabicPeriod"/>
            </a:pPr>
            <a:endParaRPr lang="en-US" altLang="ko-KR" b="1" dirty="0"/>
          </a:p>
          <a:p>
            <a:r>
              <a:rPr lang="en-US" altLang="ko-KR" dirty="0"/>
              <a:t>Returns error message if it fails to connect to MySQL.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1368" y="601422"/>
            <a:ext cx="8052265" cy="938715"/>
          </a:xfrm>
        </p:spPr>
        <p:txBody>
          <a:bodyPr>
            <a:normAutofit/>
          </a:bodyPr>
          <a:lstStyle/>
          <a:p>
            <a:r>
              <a:rPr lang="en-AU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399" y="3049488"/>
            <a:ext cx="7568233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altLang="ko-KR" sz="1600" b="1" kern="1400" dirty="0">
                <a:latin typeface="Courier New"/>
                <a:ea typeface="Malgun Gothic"/>
                <a:cs typeface="Times New Roman"/>
              </a:rPr>
              <a:t>$</a:t>
            </a:r>
            <a:r>
              <a:rPr lang="en-AU" altLang="ko-KR" sz="1600" b="1" kern="1400" dirty="0" err="1">
                <a:latin typeface="Courier New"/>
                <a:ea typeface="Malgun Gothic"/>
                <a:cs typeface="Times New Roman"/>
              </a:rPr>
              <a:t>mysqli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 = new </a:t>
            </a:r>
            <a:r>
              <a:rPr lang="en-AU" altLang="ko-KR" sz="1600" b="1" kern="1400" dirty="0" err="1">
                <a:latin typeface="Courier New"/>
                <a:ea typeface="Malgun Gothic"/>
                <a:cs typeface="Times New Roman"/>
              </a:rPr>
              <a:t>mysqli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($hostname,$username,$password,$</a:t>
            </a:r>
            <a:r>
              <a:rPr lang="en-AU" altLang="ko-KR" sz="1600" b="1" kern="1400" dirty="0" err="1">
                <a:latin typeface="Courier New"/>
                <a:ea typeface="Malgun Gothic"/>
                <a:cs typeface="Times New Roman"/>
              </a:rPr>
              <a:t>dbname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);</a:t>
            </a:r>
            <a:endParaRPr lang="en-AU" sz="1600" b="1" kern="1400" dirty="0">
              <a:latin typeface="Courier New"/>
              <a:ea typeface="Malgun Gothic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3818" y="5310907"/>
            <a:ext cx="7639814" cy="107721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if(</a:t>
            </a:r>
            <a:r>
              <a:rPr lang="en-AU" altLang="ko-KR" sz="1600" b="1" kern="1400" dirty="0" err="1">
                <a:latin typeface="Courier New"/>
                <a:ea typeface="Malgun Gothic"/>
                <a:cs typeface="Times New Roman"/>
              </a:rPr>
              <a:t>mysqli_connect_errno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($</a:t>
            </a:r>
            <a:r>
              <a:rPr lang="en-AU" altLang="ko-KR" sz="1600" b="1" kern="1400" dirty="0" err="1">
                <a:latin typeface="Courier New"/>
                <a:ea typeface="Malgun Gothic"/>
                <a:cs typeface="Times New Roman"/>
              </a:rPr>
              <a:t>mysqli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))</a:t>
            </a:r>
          </a:p>
          <a:p>
            <a:pPr latinLnBrk="1"/>
            <a:r>
              <a:rPr lang="en-AU" sz="1600" b="1" kern="1400" dirty="0">
                <a:latin typeface="Courier New"/>
                <a:ea typeface="Malgun Gothic"/>
                <a:cs typeface="Times New Roman"/>
              </a:rPr>
              <a:t>{</a:t>
            </a:r>
          </a:p>
          <a:p>
            <a:pPr latinLnBrk="1"/>
            <a:r>
              <a:rPr lang="en-AU" sz="1600" b="1" kern="1400" dirty="0">
                <a:latin typeface="Courier New"/>
                <a:ea typeface="Malgun Gothic"/>
                <a:cs typeface="Times New Roman"/>
              </a:rPr>
              <a:t>echo “Failed to connect to MySQL ”.</a:t>
            </a:r>
            <a:r>
              <a:rPr lang="en-AU" sz="1600" b="1" kern="1400" dirty="0" err="1">
                <a:latin typeface="Courier New"/>
                <a:ea typeface="Malgun Gothic"/>
                <a:cs typeface="Times New Roman"/>
              </a:rPr>
              <a:t>mysqli_connect_error</a:t>
            </a:r>
            <a:r>
              <a:rPr lang="en-AU" sz="1600" b="1" kern="1400" dirty="0">
                <a:latin typeface="Courier New"/>
                <a:ea typeface="Malgun Gothic"/>
                <a:cs typeface="Times New Roman"/>
              </a:rPr>
              <a:t>();</a:t>
            </a:r>
          </a:p>
          <a:p>
            <a:pPr latinLnBrk="1"/>
            <a:r>
              <a:rPr lang="en-AU" sz="1600" b="1" kern="1400" dirty="0">
                <a:latin typeface="Courier New"/>
                <a:ea typeface="Malgun Gothic"/>
                <a:cs typeface="Times New Roman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3887688"/>
            <a:ext cx="6934200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altLang="ko-KR" sz="1400" kern="1400" dirty="0">
                <a:latin typeface="Courier New"/>
                <a:ea typeface="Malgun Gothic"/>
                <a:cs typeface="Times New Roman"/>
              </a:rPr>
              <a:t>$</a:t>
            </a:r>
            <a:r>
              <a:rPr lang="en-AU" altLang="ko-KR" sz="1400" kern="1400" dirty="0" err="1">
                <a:latin typeface="Courier New"/>
                <a:ea typeface="Malgun Gothic"/>
                <a:cs typeface="Times New Roman"/>
              </a:rPr>
              <a:t>mysqli</a:t>
            </a:r>
            <a:r>
              <a:rPr lang="en-AU" altLang="ko-KR" sz="1400" kern="1400" dirty="0">
                <a:latin typeface="Courier New"/>
                <a:ea typeface="Malgun Gothic"/>
                <a:cs typeface="Times New Roman"/>
              </a:rPr>
              <a:t>=</a:t>
            </a:r>
            <a:r>
              <a:rPr lang="en-AU" altLang="ko-KR" sz="1400" kern="1400" dirty="0" err="1">
                <a:latin typeface="Courier New"/>
                <a:ea typeface="Malgun Gothic"/>
                <a:cs typeface="Times New Roman"/>
              </a:rPr>
              <a:t>mysqli_connect</a:t>
            </a:r>
            <a:r>
              <a:rPr lang="en-AU" altLang="ko-KR" sz="1400" kern="1400" dirty="0">
                <a:latin typeface="Courier New"/>
                <a:ea typeface="Malgun Gothic"/>
                <a:cs typeface="Times New Roman"/>
              </a:rPr>
              <a:t>($hostname,$username,$password,$</a:t>
            </a:r>
            <a:r>
              <a:rPr lang="en-AU" altLang="ko-KR" sz="1400" kern="1400" dirty="0" err="1">
                <a:latin typeface="Courier New"/>
                <a:ea typeface="Malgun Gothic"/>
                <a:cs typeface="Times New Roman"/>
              </a:rPr>
              <a:t>dbname</a:t>
            </a:r>
            <a:r>
              <a:rPr lang="en-AU" altLang="ko-KR" sz="1400" kern="1400" dirty="0">
                <a:latin typeface="Courier New"/>
                <a:ea typeface="Malgun Gothic"/>
                <a:cs typeface="Times New Roman"/>
              </a:rPr>
              <a:t>);</a:t>
            </a:r>
            <a:endParaRPr lang="en-AU" sz="1400" kern="1400" dirty="0">
              <a:latin typeface="Courier New"/>
              <a:ea typeface="Malgun Gothic"/>
              <a:cs typeface="Times New Roman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208C662-9F29-F547-BFC0-C50A1F64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78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2133600"/>
            <a:ext cx="7467600" cy="4038600"/>
          </a:xfrm>
        </p:spPr>
        <p:txBody>
          <a:bodyPr/>
          <a:lstStyle/>
          <a:p>
            <a:r>
              <a:rPr lang="en-US" altLang="ko-KR" dirty="0"/>
              <a:t>Transfer a query and retrieve results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altLang="ko-KR" b="1" dirty="0"/>
              <a:t>Object-Oriented style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we use this style for this unit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822960" lvl="1" indent="-457200">
              <a:buFont typeface="+mj-lt"/>
              <a:buAutoNum type="arabicPeriod"/>
            </a:pPr>
            <a:endParaRPr lang="en-US" altLang="ko-KR" b="1" dirty="0"/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Procedural style</a:t>
            </a:r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pPr lvl="2"/>
            <a:endParaRPr lang="en-US" altLang="ko-K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01422"/>
            <a:ext cx="8011922" cy="952225"/>
          </a:xfrm>
        </p:spPr>
        <p:txBody>
          <a:bodyPr/>
          <a:lstStyle/>
          <a:p>
            <a:r>
              <a:rPr lang="en-AU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031661"/>
            <a:ext cx="7010400" cy="5847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$query="SELECT * FROM `</a:t>
            </a:r>
            <a:r>
              <a:rPr lang="en-AU" altLang="ko-KR" sz="1600" b="1" kern="1400" dirty="0" err="1">
                <a:latin typeface="Courier New"/>
                <a:ea typeface="Malgun Gothic"/>
                <a:cs typeface="Times New Roman"/>
              </a:rPr>
              <a:t>table_name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`";</a:t>
            </a:r>
          </a:p>
          <a:p>
            <a:pPr latinLnBrk="1"/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$result = $</a:t>
            </a:r>
            <a:r>
              <a:rPr lang="en-AU" altLang="ko-KR" sz="1600" b="1" kern="1400" dirty="0" err="1">
                <a:latin typeface="Courier New"/>
                <a:ea typeface="Malgun Gothic"/>
                <a:cs typeface="Times New Roman"/>
              </a:rPr>
              <a:t>mysqli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-&gt;query($query);</a:t>
            </a:r>
            <a:endParaRPr lang="en-AU" sz="1600" b="1" kern="1400" dirty="0">
              <a:latin typeface="Courier New"/>
              <a:ea typeface="Malgun Gothic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4198800"/>
            <a:ext cx="7010400" cy="5232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AU" altLang="ko-KR" sz="1400" kern="1400" dirty="0">
                <a:latin typeface="Courier New"/>
                <a:ea typeface="Malgun Gothic"/>
                <a:cs typeface="Times New Roman"/>
              </a:rPr>
              <a:t>$query="SELECT * FROM `</a:t>
            </a:r>
            <a:r>
              <a:rPr lang="en-AU" altLang="ko-KR" sz="1400" kern="1400" dirty="0" err="1">
                <a:latin typeface="Courier New"/>
                <a:ea typeface="Malgun Gothic"/>
                <a:cs typeface="Times New Roman"/>
              </a:rPr>
              <a:t>table_name</a:t>
            </a:r>
            <a:r>
              <a:rPr lang="en-AU" altLang="ko-KR" sz="1400" kern="1400" dirty="0">
                <a:latin typeface="Courier New"/>
                <a:ea typeface="Malgun Gothic"/>
                <a:cs typeface="Times New Roman"/>
              </a:rPr>
              <a:t>`";</a:t>
            </a:r>
          </a:p>
          <a:p>
            <a:pPr latinLnBrk="1"/>
            <a:r>
              <a:rPr lang="en-AU" altLang="ko-KR" sz="1400" kern="1400" dirty="0">
                <a:latin typeface="Courier New"/>
                <a:ea typeface="Malgun Gothic"/>
                <a:cs typeface="Times New Roman"/>
              </a:rPr>
              <a:t>$result = </a:t>
            </a:r>
            <a:r>
              <a:rPr lang="en-AU" altLang="ko-KR" sz="1400" kern="1400" dirty="0" err="1">
                <a:latin typeface="Courier New"/>
                <a:ea typeface="Malgun Gothic"/>
                <a:cs typeface="Times New Roman"/>
              </a:rPr>
              <a:t>mysqli_query</a:t>
            </a:r>
            <a:r>
              <a:rPr lang="en-AU" altLang="ko-KR" sz="1400" kern="1400" dirty="0">
                <a:latin typeface="Courier New"/>
                <a:ea typeface="Malgun Gothic"/>
                <a:cs typeface="Times New Roman"/>
              </a:rPr>
              <a:t>($</a:t>
            </a:r>
            <a:r>
              <a:rPr lang="en-AU" altLang="ko-KR" sz="1400" kern="1400" dirty="0" err="1">
                <a:latin typeface="Courier New"/>
                <a:ea typeface="Malgun Gothic"/>
                <a:cs typeface="Times New Roman"/>
              </a:rPr>
              <a:t>mysqli</a:t>
            </a:r>
            <a:r>
              <a:rPr lang="en-AU" altLang="ko-KR" sz="1400" kern="1400" dirty="0">
                <a:latin typeface="Courier New"/>
                <a:ea typeface="Malgun Gothic"/>
                <a:cs typeface="Times New Roman"/>
              </a:rPr>
              <a:t>, $query);</a:t>
            </a:r>
            <a:endParaRPr lang="en-AU" sz="1400" kern="1400" dirty="0">
              <a:latin typeface="Courier New"/>
              <a:ea typeface="Malgun Gothic"/>
              <a:cs typeface="Times New Roman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403F7E7-EF33-744F-A1B1-9097B72B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30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961235" y="2327077"/>
            <a:ext cx="7239000" cy="4191000"/>
          </a:xfrm>
        </p:spPr>
        <p:txBody>
          <a:bodyPr/>
          <a:lstStyle/>
          <a:p>
            <a:r>
              <a:rPr lang="en-US" altLang="ko-KR" dirty="0"/>
              <a:t>Process or display results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AU" altLang="ko-KR" dirty="0"/>
              <a:t>Object-oriented style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we use this style for this unit</a:t>
            </a:r>
            <a:r>
              <a:rPr lang="en-US" altLang="ko-KR" dirty="0"/>
              <a:t>)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altLang="ko-KR" sz="1800" b="1" dirty="0"/>
              <a:t>numeric array</a:t>
            </a:r>
          </a:p>
          <a:p>
            <a:pPr marL="1097280" lvl="2" indent="-457200">
              <a:buFont typeface="+mj-lt"/>
              <a:buAutoNum type="arabicPeriod"/>
            </a:pPr>
            <a:endParaRPr lang="en-US" altLang="ko-KR" sz="1800" b="1" dirty="0"/>
          </a:p>
          <a:p>
            <a:pPr marL="1097280" lvl="2" indent="-457200">
              <a:buFont typeface="+mj-lt"/>
              <a:buAutoNum type="arabicPeriod"/>
            </a:pPr>
            <a:r>
              <a:rPr lang="en-US" altLang="ko-KR" sz="1800" b="1" dirty="0"/>
              <a:t>associative array</a:t>
            </a:r>
          </a:p>
          <a:p>
            <a:pPr marL="1097280" lvl="2" indent="-457200">
              <a:buFont typeface="+mj-lt"/>
              <a:buAutoNum type="arabicPeriod"/>
            </a:pPr>
            <a:endParaRPr lang="en-US" altLang="ko-KR" sz="1800" b="1" dirty="0"/>
          </a:p>
          <a:p>
            <a:pPr marL="1097280" lvl="2" indent="-457200">
              <a:buFont typeface="+mj-lt"/>
              <a:buAutoNum type="arabicPeriod"/>
            </a:pPr>
            <a:r>
              <a:rPr lang="en-US" altLang="ko-KR" sz="1800" b="1" dirty="0"/>
              <a:t>numeric array and associative array</a:t>
            </a:r>
            <a:endParaRPr lang="en-AU" altLang="ko-KR" sz="1800" b="1" dirty="0"/>
          </a:p>
          <a:p>
            <a:pPr marL="822960" lvl="1" indent="-457200">
              <a:buFont typeface="+mj-lt"/>
              <a:buAutoNum type="arabicPeriod"/>
            </a:pPr>
            <a:endParaRPr lang="en-AU" altLang="ko-KR" sz="1800" b="1" dirty="0"/>
          </a:p>
          <a:p>
            <a:pPr marL="822960" lvl="1" indent="-457200">
              <a:buFont typeface="+mj-lt"/>
              <a:buAutoNum type="arabicPeriod"/>
            </a:pPr>
            <a:endParaRPr lang="en-AU" altLang="ko-KR" dirty="0"/>
          </a:p>
          <a:p>
            <a:pPr marL="365760" lvl="1" indent="0">
              <a:buNone/>
            </a:pPr>
            <a:endParaRPr lang="en-AU" altLang="ko-KR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69700" y="601424"/>
            <a:ext cx="8180421" cy="952224"/>
          </a:xfrm>
        </p:spPr>
        <p:txBody>
          <a:bodyPr/>
          <a:lstStyle/>
          <a:p>
            <a:r>
              <a:rPr lang="en-US" dirty="0"/>
              <a:t>Step (3)-1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7400" y="3492430"/>
            <a:ext cx="5283558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600" b="1" kern="1400" dirty="0">
                <a:latin typeface="Courier New"/>
                <a:ea typeface="Malgun Gothic"/>
                <a:cs typeface="Times New Roman"/>
              </a:rPr>
              <a:t>$row=</a:t>
            </a:r>
            <a:r>
              <a:rPr lang="en-US" altLang="ko-KR" sz="1600" b="1" kern="1400" dirty="0">
                <a:latin typeface="Courier New"/>
                <a:ea typeface="Malgun Gothic"/>
                <a:cs typeface="Times New Roman"/>
              </a:rPr>
              <a:t>$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result-&gt;</a:t>
            </a:r>
            <a:r>
              <a:rPr lang="en-AU" altLang="ko-KR" sz="1600" b="1" kern="1400" dirty="0" err="1">
                <a:latin typeface="Courier New"/>
                <a:ea typeface="Malgun Gothic"/>
                <a:cs typeface="Times New Roman"/>
              </a:rPr>
              <a:t>fetch_array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(MYSQLI_NUM);</a:t>
            </a:r>
            <a:endParaRPr lang="en-AU" sz="1600" b="1" kern="1400" dirty="0">
              <a:latin typeface="Courier New"/>
              <a:ea typeface="Malgun Gothic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7400" y="4315240"/>
            <a:ext cx="5283558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600" b="1" kern="1400" dirty="0">
                <a:latin typeface="Courier New"/>
                <a:ea typeface="Malgun Gothic"/>
                <a:cs typeface="Times New Roman"/>
              </a:rPr>
              <a:t>$row=</a:t>
            </a:r>
            <a:r>
              <a:rPr lang="en-US" altLang="ko-KR" sz="1600" b="1" kern="1400" dirty="0">
                <a:latin typeface="Courier New"/>
                <a:ea typeface="Malgun Gothic"/>
                <a:cs typeface="Times New Roman"/>
              </a:rPr>
              <a:t>$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result-&gt;</a:t>
            </a:r>
            <a:r>
              <a:rPr lang="en-AU" altLang="ko-KR" sz="1600" b="1" kern="1400" dirty="0" err="1">
                <a:latin typeface="Courier New"/>
                <a:ea typeface="Malgun Gothic"/>
                <a:cs typeface="Times New Roman"/>
              </a:rPr>
              <a:t>fetch_array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(MYSQLI_ASSOC);</a:t>
            </a:r>
            <a:endParaRPr lang="en-AU" sz="1600" b="1" kern="1400" dirty="0">
              <a:latin typeface="Courier New"/>
              <a:ea typeface="Malgun Gothic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7400" y="5242557"/>
            <a:ext cx="5283558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600" b="1" kern="1400" dirty="0">
                <a:latin typeface="Courier New"/>
                <a:ea typeface="Malgun Gothic"/>
                <a:cs typeface="Times New Roman"/>
              </a:rPr>
              <a:t>$row=</a:t>
            </a:r>
            <a:r>
              <a:rPr lang="en-US" altLang="ko-KR" sz="1600" b="1" kern="1400" dirty="0">
                <a:latin typeface="Courier New"/>
                <a:ea typeface="Malgun Gothic"/>
                <a:cs typeface="Times New Roman"/>
              </a:rPr>
              <a:t>$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result-&gt;</a:t>
            </a:r>
            <a:r>
              <a:rPr lang="en-AU" altLang="ko-KR" sz="1600" b="1" kern="1400" dirty="0" err="1">
                <a:latin typeface="Courier New"/>
                <a:ea typeface="Malgun Gothic"/>
                <a:cs typeface="Times New Roman"/>
              </a:rPr>
              <a:t>fetch_array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(MYSQLI_BOTH);</a:t>
            </a:r>
            <a:endParaRPr lang="en-AU" sz="1600" b="1" kern="1400" dirty="0">
              <a:latin typeface="Courier New"/>
              <a:ea typeface="Malgun Gothic"/>
              <a:cs typeface="Times New Roman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C6A4B1F-193A-E54C-91DA-187F1AF0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23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914400" y="2086376"/>
            <a:ext cx="7239000" cy="4085823"/>
          </a:xfrm>
        </p:spPr>
        <p:txBody>
          <a:bodyPr/>
          <a:lstStyle/>
          <a:p>
            <a:r>
              <a:rPr lang="en-US" altLang="ko-KR" dirty="0"/>
              <a:t>Process or display results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Procedural style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altLang="ko-KR" dirty="0"/>
              <a:t>numeric array</a:t>
            </a:r>
          </a:p>
          <a:p>
            <a:pPr marL="1097280" lvl="2" indent="-457200">
              <a:buFont typeface="+mj-lt"/>
              <a:buAutoNum type="arabicPeriod"/>
            </a:pPr>
            <a:endParaRPr lang="en-US" altLang="ko-KR" sz="2800" dirty="0"/>
          </a:p>
          <a:p>
            <a:pPr marL="1097280" lvl="2" indent="-457200">
              <a:buFont typeface="+mj-lt"/>
              <a:buAutoNum type="arabicPeriod"/>
            </a:pPr>
            <a:r>
              <a:rPr lang="en-US" altLang="ko-KR" dirty="0"/>
              <a:t>associative array</a:t>
            </a:r>
          </a:p>
          <a:p>
            <a:pPr marL="1097280" lvl="2" indent="-457200">
              <a:buFont typeface="+mj-lt"/>
              <a:buAutoNum type="arabicPeriod"/>
            </a:pPr>
            <a:endParaRPr lang="en-US" altLang="ko-KR" sz="2800" dirty="0"/>
          </a:p>
          <a:p>
            <a:pPr marL="1097280" lvl="2" indent="-457200">
              <a:buFont typeface="+mj-lt"/>
              <a:buAutoNum type="arabicPeriod"/>
            </a:pPr>
            <a:r>
              <a:rPr lang="en-US" altLang="ko-KR" dirty="0"/>
              <a:t>numeric array and associative array</a:t>
            </a:r>
            <a:endParaRPr lang="en-AU" altLang="ko-KR" dirty="0"/>
          </a:p>
          <a:p>
            <a:pPr marL="822960" lvl="1" indent="-457200">
              <a:buFont typeface="+mj-lt"/>
              <a:buAutoNum type="arabicPeriod" startAt="2"/>
            </a:pPr>
            <a:endParaRPr lang="en-AU" altLang="ko-KR" dirty="0"/>
          </a:p>
          <a:p>
            <a:pPr marL="822960" lvl="1" indent="-457200">
              <a:buFont typeface="+mj-lt"/>
              <a:buAutoNum type="arabicPeriod" startAt="2"/>
            </a:pPr>
            <a:endParaRPr lang="en-AU" altLang="ko-KR" dirty="0"/>
          </a:p>
          <a:p>
            <a:pPr marL="365760" lvl="1" indent="0">
              <a:buNone/>
            </a:pPr>
            <a:endParaRPr lang="en-AU" altLang="ko-KR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4400" y="620688"/>
            <a:ext cx="7935722" cy="959979"/>
          </a:xfrm>
        </p:spPr>
        <p:txBody>
          <a:bodyPr/>
          <a:lstStyle/>
          <a:p>
            <a:r>
              <a:rPr lang="en-US" dirty="0"/>
              <a:t>Step (3)-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0" y="3276600"/>
            <a:ext cx="4876800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400" b="1" kern="1400" dirty="0">
                <a:latin typeface="Courier New"/>
                <a:ea typeface="Malgun Gothic"/>
                <a:cs typeface="Times New Roman"/>
              </a:rPr>
              <a:t>$row=</a:t>
            </a:r>
            <a:r>
              <a:rPr lang="en-US" sz="1400" b="1" kern="1400" dirty="0" err="1">
                <a:latin typeface="Courier New"/>
                <a:ea typeface="Malgun Gothic"/>
                <a:cs typeface="Times New Roman"/>
              </a:rPr>
              <a:t>mysqli</a:t>
            </a:r>
            <a:r>
              <a:rPr lang="en-US" sz="1400" b="1" kern="1400" dirty="0">
                <a:latin typeface="Courier New"/>
                <a:ea typeface="Malgun Gothic"/>
                <a:cs typeface="Times New Roman"/>
              </a:rPr>
              <a:t>_</a:t>
            </a:r>
            <a:r>
              <a:rPr lang="en-AU" altLang="ko-KR" sz="1400" b="1" kern="1400" dirty="0" err="1">
                <a:latin typeface="Courier New"/>
                <a:ea typeface="Malgun Gothic"/>
                <a:cs typeface="Times New Roman"/>
              </a:rPr>
              <a:t>fetch_array</a:t>
            </a:r>
            <a:r>
              <a:rPr lang="en-AU" altLang="ko-KR" sz="1400" b="1" kern="1400" dirty="0">
                <a:latin typeface="Courier New"/>
                <a:ea typeface="Malgun Gothic"/>
                <a:cs typeface="Times New Roman"/>
              </a:rPr>
              <a:t>($</a:t>
            </a:r>
            <a:r>
              <a:rPr lang="en-AU" altLang="ko-KR" sz="1400" b="1" kern="1400" dirty="0" err="1">
                <a:latin typeface="Courier New"/>
                <a:ea typeface="Malgun Gothic"/>
                <a:cs typeface="Times New Roman"/>
              </a:rPr>
              <a:t>result,MYSQLI_NUM</a:t>
            </a:r>
            <a:r>
              <a:rPr lang="en-AU" altLang="ko-KR" sz="1400" b="1" kern="1400" dirty="0">
                <a:latin typeface="Courier New"/>
                <a:ea typeface="Malgun Gothic"/>
                <a:cs typeface="Times New Roman"/>
              </a:rPr>
              <a:t>);</a:t>
            </a:r>
            <a:endParaRPr lang="en-AU" sz="1400" b="1" kern="1400" dirty="0">
              <a:latin typeface="Courier New"/>
              <a:ea typeface="Malgun Gothic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8800" y="4114800"/>
            <a:ext cx="5105400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400" b="1" kern="1400" dirty="0">
                <a:latin typeface="Courier New"/>
                <a:ea typeface="Malgun Gothic"/>
                <a:cs typeface="Times New Roman"/>
              </a:rPr>
              <a:t>$row=</a:t>
            </a:r>
            <a:r>
              <a:rPr lang="en-US" sz="1400" b="1" kern="1400" dirty="0" err="1">
                <a:latin typeface="Courier New"/>
                <a:ea typeface="Malgun Gothic"/>
                <a:cs typeface="Times New Roman"/>
              </a:rPr>
              <a:t>mysqli</a:t>
            </a:r>
            <a:r>
              <a:rPr lang="en-US" sz="1400" b="1" kern="1400" dirty="0">
                <a:latin typeface="Courier New"/>
                <a:ea typeface="Malgun Gothic"/>
                <a:cs typeface="Times New Roman"/>
              </a:rPr>
              <a:t>_</a:t>
            </a:r>
            <a:r>
              <a:rPr lang="en-AU" altLang="ko-KR" sz="1400" b="1" kern="1400" dirty="0" err="1">
                <a:latin typeface="Courier New"/>
                <a:ea typeface="Malgun Gothic"/>
                <a:cs typeface="Times New Roman"/>
              </a:rPr>
              <a:t>fetch_array</a:t>
            </a:r>
            <a:r>
              <a:rPr lang="en-AU" altLang="ko-KR" sz="1400" b="1" kern="1400" dirty="0">
                <a:latin typeface="Courier New"/>
                <a:ea typeface="Malgun Gothic"/>
                <a:cs typeface="Times New Roman"/>
              </a:rPr>
              <a:t>($</a:t>
            </a:r>
            <a:r>
              <a:rPr lang="en-AU" altLang="ko-KR" sz="1400" b="1" kern="1400" dirty="0" err="1">
                <a:latin typeface="Courier New"/>
                <a:ea typeface="Malgun Gothic"/>
                <a:cs typeface="Times New Roman"/>
              </a:rPr>
              <a:t>result,MYSQLI_ASSOC</a:t>
            </a:r>
            <a:r>
              <a:rPr lang="en-AU" altLang="ko-KR" sz="1400" b="1" kern="1400" dirty="0">
                <a:latin typeface="Courier New"/>
                <a:ea typeface="Malgun Gothic"/>
                <a:cs typeface="Times New Roman"/>
              </a:rPr>
              <a:t>);</a:t>
            </a:r>
            <a:endParaRPr lang="en-AU" sz="1400" b="1" kern="1400" dirty="0">
              <a:latin typeface="Courier New"/>
              <a:ea typeface="Malgun Gothic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800" y="4953000"/>
            <a:ext cx="5029200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400" b="1" kern="1400" dirty="0">
                <a:latin typeface="Courier New"/>
                <a:ea typeface="Malgun Gothic"/>
                <a:cs typeface="Times New Roman"/>
              </a:rPr>
              <a:t>$row=</a:t>
            </a:r>
            <a:r>
              <a:rPr lang="en-US" sz="1400" b="1" kern="1400" dirty="0" err="1">
                <a:latin typeface="Courier New"/>
                <a:ea typeface="Malgun Gothic"/>
                <a:cs typeface="Times New Roman"/>
              </a:rPr>
              <a:t>mysqli</a:t>
            </a:r>
            <a:r>
              <a:rPr lang="en-US" sz="1400" b="1" kern="1400" dirty="0">
                <a:latin typeface="Courier New"/>
                <a:ea typeface="Malgun Gothic"/>
                <a:cs typeface="Times New Roman"/>
              </a:rPr>
              <a:t>_</a:t>
            </a:r>
            <a:r>
              <a:rPr lang="en-AU" altLang="ko-KR" sz="1400" b="1" kern="1400" dirty="0" err="1">
                <a:latin typeface="Courier New"/>
                <a:ea typeface="Malgun Gothic"/>
                <a:cs typeface="Times New Roman"/>
              </a:rPr>
              <a:t>fetch_array</a:t>
            </a:r>
            <a:r>
              <a:rPr lang="en-AU" altLang="ko-KR" sz="1400" b="1" kern="1400" dirty="0">
                <a:latin typeface="Courier New"/>
                <a:ea typeface="Malgun Gothic"/>
                <a:cs typeface="Times New Roman"/>
              </a:rPr>
              <a:t>($</a:t>
            </a:r>
            <a:r>
              <a:rPr lang="en-AU" altLang="ko-KR" sz="1400" b="1" kern="1400" dirty="0" err="1">
                <a:latin typeface="Courier New"/>
                <a:ea typeface="Malgun Gothic"/>
                <a:cs typeface="Times New Roman"/>
              </a:rPr>
              <a:t>result,MYSQLI_BOTH</a:t>
            </a:r>
            <a:r>
              <a:rPr lang="en-AU" altLang="ko-KR" sz="1400" b="1" kern="1400" dirty="0">
                <a:latin typeface="Courier New"/>
                <a:ea typeface="Malgun Gothic"/>
                <a:cs typeface="Times New Roman"/>
              </a:rPr>
              <a:t>);</a:t>
            </a:r>
            <a:endParaRPr lang="en-AU" sz="1400" b="1" kern="1400" dirty="0">
              <a:latin typeface="Courier New"/>
              <a:ea typeface="Malgun Gothic"/>
              <a:cs typeface="Times New Roman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BA91C88-A2C6-E145-8362-CB1B8582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03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2133600"/>
            <a:ext cx="7467600" cy="4038600"/>
          </a:xfrm>
        </p:spPr>
        <p:txBody>
          <a:bodyPr/>
          <a:lstStyle/>
          <a:p>
            <a:r>
              <a:rPr lang="en-US" altLang="ko-KR" dirty="0"/>
              <a:t>Close the connection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altLang="ko-KR" b="1" dirty="0"/>
              <a:t>Object-Oriented style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we use this style for this unit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822960" lvl="1" indent="-457200">
              <a:buFont typeface="+mj-lt"/>
              <a:buAutoNum type="arabicPeriod"/>
            </a:pPr>
            <a:endParaRPr lang="en-US" altLang="ko-KR" b="1" dirty="0"/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Procedural style</a:t>
            </a:r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pPr marL="685800" lvl="2" indent="0">
              <a:buNone/>
            </a:pPr>
            <a:endParaRPr lang="en-US" altLang="ko-K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01422"/>
            <a:ext cx="8011922" cy="952225"/>
          </a:xfrm>
        </p:spPr>
        <p:txBody>
          <a:bodyPr/>
          <a:lstStyle/>
          <a:p>
            <a:r>
              <a:rPr lang="en-AU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(4)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048000"/>
            <a:ext cx="7010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$</a:t>
            </a:r>
            <a:r>
              <a:rPr lang="en-AU" altLang="ko-KR" sz="1600" b="1" kern="1400" dirty="0" err="1">
                <a:latin typeface="Courier New"/>
                <a:ea typeface="Malgun Gothic"/>
                <a:cs typeface="Times New Roman"/>
              </a:rPr>
              <a:t>mysqli</a:t>
            </a:r>
            <a:r>
              <a:rPr lang="en-AU" altLang="ko-KR" sz="1600" b="1" kern="1400" dirty="0">
                <a:latin typeface="Courier New"/>
                <a:ea typeface="Malgun Gothic"/>
                <a:cs typeface="Times New Roman"/>
              </a:rPr>
              <a:t>-&gt;close();</a:t>
            </a:r>
            <a:endParaRPr lang="en-AU" sz="1600" b="1" kern="1400" dirty="0">
              <a:latin typeface="Courier New"/>
              <a:ea typeface="Malgun Gothic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4534541"/>
            <a:ext cx="701040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AU" sz="1600" kern="1400" dirty="0" err="1">
                <a:latin typeface="Courier New"/>
                <a:ea typeface="Malgun Gothic"/>
                <a:cs typeface="Times New Roman"/>
              </a:rPr>
              <a:t>mysqli_close</a:t>
            </a:r>
            <a:r>
              <a:rPr lang="en-AU" sz="1600" kern="1400" dirty="0">
                <a:latin typeface="Courier New"/>
                <a:ea typeface="Malgun Gothic"/>
                <a:cs typeface="Times New Roman"/>
              </a:rPr>
              <a:t>($</a:t>
            </a:r>
            <a:r>
              <a:rPr lang="en-AU" sz="1600" kern="1400" dirty="0" err="1">
                <a:latin typeface="Courier New"/>
                <a:ea typeface="Malgun Gothic"/>
                <a:cs typeface="Times New Roman"/>
              </a:rPr>
              <a:t>mysqli</a:t>
            </a:r>
            <a:r>
              <a:rPr lang="en-AU" sz="1600" kern="1400" dirty="0">
                <a:latin typeface="Courier New"/>
                <a:ea typeface="Malgun Gothic"/>
                <a:cs typeface="Times New Roman"/>
              </a:rPr>
              <a:t>);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13B7B82-C929-964A-84A8-C5F70744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05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BB235B-50EA-F047-8128-0C5CEE706765}"/>
              </a:ext>
            </a:extLst>
          </p:cNvPr>
          <p:cNvSpPr/>
          <p:nvPr/>
        </p:nvSpPr>
        <p:spPr>
          <a:xfrm>
            <a:off x="3040380" y="2377440"/>
            <a:ext cx="3017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Thank you</a:t>
            </a:r>
          </a:p>
          <a:p>
            <a:pPr algn="ctr"/>
            <a:r>
              <a:rPr lang="en-US" sz="2400" dirty="0"/>
              <a:t>Any Questions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ACDC4F6-0422-5644-A8EC-E62BB0BB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6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Superglobal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20655"/>
            <a:ext cx="8574087" cy="464196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AU" sz="2800" dirty="0"/>
              <a:t>Built-in variables containing information from Web server, environment and user input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/>
              <a:t>Example</a:t>
            </a:r>
          </a:p>
          <a:p>
            <a:pPr lvl="1"/>
            <a:r>
              <a:rPr lang="en-AU" sz="2600" dirty="0"/>
              <a:t>$_SERVER: </a:t>
            </a:r>
            <a:r>
              <a:rPr lang="en-AU" sz="1700" dirty="0"/>
              <a:t>an array containing information such as headers, paths, and script locations</a:t>
            </a:r>
          </a:p>
          <a:p>
            <a:pPr lvl="1"/>
            <a:r>
              <a:rPr lang="en-AU" sz="2600" dirty="0"/>
              <a:t>$_COOKIE: </a:t>
            </a:r>
            <a:r>
              <a:rPr lang="en-AU" dirty="0"/>
              <a:t>variables provided to script via HTTP cookies</a:t>
            </a:r>
            <a:endParaRPr lang="en-AU" sz="2600" dirty="0"/>
          </a:p>
          <a:p>
            <a:pPr lvl="1"/>
            <a:r>
              <a:rPr lang="en-AU" sz="2600" dirty="0"/>
              <a:t>$_ENV</a:t>
            </a:r>
            <a:r>
              <a:rPr lang="en-AU" sz="3000" dirty="0"/>
              <a:t>: </a:t>
            </a:r>
            <a:r>
              <a:rPr lang="en-AU" dirty="0"/>
              <a:t>variables provided to script as part of the server environment.</a:t>
            </a:r>
            <a:endParaRPr lang="en-AU" sz="3400" dirty="0"/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$_GET: </a:t>
            </a:r>
            <a:r>
              <a:rPr lang="en-AU" dirty="0">
                <a:solidFill>
                  <a:srgbClr val="FF0000"/>
                </a:solidFill>
              </a:rPr>
              <a:t>variables provided to script via GET method.</a:t>
            </a:r>
            <a:endParaRPr lang="en-AU" sz="3400" dirty="0">
              <a:solidFill>
                <a:srgbClr val="FF0000"/>
              </a:solidFill>
            </a:endParaRPr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$_POST: </a:t>
            </a:r>
            <a:r>
              <a:rPr lang="en-AU" dirty="0">
                <a:solidFill>
                  <a:srgbClr val="FF0000"/>
                </a:solidFill>
              </a:rPr>
              <a:t>variables provided to script via POST method.</a:t>
            </a:r>
            <a:endParaRPr lang="en-AU" sz="3400" dirty="0">
              <a:solidFill>
                <a:srgbClr val="FF0000"/>
              </a:solidFill>
            </a:endParaRPr>
          </a:p>
          <a:p>
            <a:pPr lvl="1"/>
            <a:r>
              <a:rPr lang="en-AU" sz="2600" dirty="0"/>
              <a:t>$_FILES: </a:t>
            </a:r>
            <a:r>
              <a:rPr lang="en-AU" dirty="0"/>
              <a:t>variables provided to script via file uploads.</a:t>
            </a:r>
            <a:endParaRPr lang="en-AU" sz="3400" dirty="0"/>
          </a:p>
          <a:p>
            <a:pPr lvl="1"/>
            <a:r>
              <a:rPr lang="en-AU" sz="2600" dirty="0"/>
              <a:t>$_SESSION: </a:t>
            </a:r>
            <a:r>
              <a:rPr lang="en-AU" dirty="0"/>
              <a:t>variables registered in a session.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456B-84A6-BB4E-8CF4-4004E3A8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3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Today’s lecture</a:t>
            </a:r>
            <a:endParaRPr lang="en-US" sz="4000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108276" y="2386314"/>
            <a:ext cx="6858000" cy="3810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AU" dirty="0">
                <a:cs typeface="Courier New"/>
              </a:rPr>
              <a:t>HTML form with server-side scripting (PHP)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AU" dirty="0">
                <a:cs typeface="Courier New"/>
              </a:rPr>
              <a:t>HTML– PHP – Database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AU" dirty="0">
                <a:cs typeface="Courier New"/>
              </a:rPr>
              <a:t>Connecting to MySQL &amp; </a:t>
            </a:r>
            <a:r>
              <a:rPr lang="en-AU" dirty="0" err="1">
                <a:cs typeface="Courier New"/>
              </a:rPr>
              <a:t>phpMyAdmin</a:t>
            </a:r>
            <a:r>
              <a:rPr lang="en-AU" dirty="0">
                <a:cs typeface="Courier New"/>
              </a:rPr>
              <a:t>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How to manipulate database with PHP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3491D-0FE3-724B-BF89-D23A7B64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3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 Form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24" y="2821409"/>
            <a:ext cx="4067176" cy="1249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991" y="2446284"/>
            <a:ext cx="2868084" cy="3940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1" y="4497809"/>
            <a:ext cx="4048126" cy="1889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4" y="2067876"/>
            <a:ext cx="4048126" cy="362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D70A444-8405-6D4E-9C6A-683157F6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8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2300205"/>
            <a:ext cx="8859837" cy="4097197"/>
          </a:xfrm>
        </p:spPr>
        <p:txBody>
          <a:bodyPr>
            <a:normAutofit/>
          </a:bodyPr>
          <a:lstStyle/>
          <a:p>
            <a:r>
              <a:rPr lang="en-US" sz="2400" dirty="0"/>
              <a:t>HTML form</a:t>
            </a:r>
          </a:p>
          <a:p>
            <a:pPr lvl="1"/>
            <a:r>
              <a:rPr lang="en-US" sz="2200" dirty="0"/>
              <a:t>Use &lt;form&gt;, &lt;input&gt; tags</a:t>
            </a:r>
          </a:p>
          <a:p>
            <a:pPr lvl="1"/>
            <a:r>
              <a:rPr lang="en-US" altLang="ko-KR" sz="2200" b="1" dirty="0">
                <a:solidFill>
                  <a:srgbClr val="FF0000"/>
                </a:solidFill>
              </a:rPr>
              <a:t>Use for passing data to a server</a:t>
            </a:r>
          </a:p>
          <a:p>
            <a:pPr lvl="1"/>
            <a:r>
              <a:rPr lang="en-US" sz="2200" dirty="0"/>
              <a:t>method attribute: how to send the form-data (GET, POST)</a:t>
            </a:r>
          </a:p>
          <a:p>
            <a:pPr lvl="1"/>
            <a:r>
              <a:rPr lang="en-US" sz="2200" dirty="0"/>
              <a:t>action attribute: where to send the form-data (URL)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73190-DC9E-414A-99D1-37CCC91B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0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984" b="623"/>
          <a:stretch/>
        </p:blipFill>
        <p:spPr>
          <a:xfrm>
            <a:off x="723147" y="2273909"/>
            <a:ext cx="7927405" cy="1750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166" y="4833518"/>
            <a:ext cx="4951283" cy="581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8">
            <a:extLst>
              <a:ext uri="{FF2B5EF4-FFF2-40B4-BE49-F238E27FC236}">
                <a16:creationId xmlns:a16="http://schemas.microsoft.com/office/drawing/2014/main" id="{FBBDB5F0-31D2-0A49-923E-6879C5E19775}"/>
              </a:ext>
            </a:extLst>
          </p:cNvPr>
          <p:cNvSpPr/>
          <p:nvPr/>
        </p:nvSpPr>
        <p:spPr bwMode="auto">
          <a:xfrm>
            <a:off x="723147" y="2273909"/>
            <a:ext cx="4549608" cy="2727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69E20E1E-043B-8A48-8872-07E1541EFE1E}"/>
              </a:ext>
            </a:extLst>
          </p:cNvPr>
          <p:cNvSpPr/>
          <p:nvPr/>
        </p:nvSpPr>
        <p:spPr bwMode="auto">
          <a:xfrm>
            <a:off x="723147" y="3658753"/>
            <a:ext cx="1250932" cy="2979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385C5A0D-8409-5E47-A99E-8EDD38CE003D}"/>
              </a:ext>
            </a:extLst>
          </p:cNvPr>
          <p:cNvSpPr/>
          <p:nvPr/>
        </p:nvSpPr>
        <p:spPr bwMode="auto">
          <a:xfrm>
            <a:off x="723146" y="2803021"/>
            <a:ext cx="7831193" cy="8300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A6EE687-14AD-A846-8C00-E630CC14216A}"/>
              </a:ext>
            </a:extLst>
          </p:cNvPr>
          <p:cNvCxnSpPr/>
          <p:nvPr/>
        </p:nvCxnSpPr>
        <p:spPr>
          <a:xfrm rot="16200000" flipH="1">
            <a:off x="798808" y="4155332"/>
            <a:ext cx="1099609" cy="8381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CBE05B-A9F8-0947-BE45-8A3B68B9F299}"/>
              </a:ext>
            </a:extLst>
          </p:cNvPr>
          <p:cNvSpPr txBox="1"/>
          <p:nvPr/>
        </p:nvSpPr>
        <p:spPr>
          <a:xfrm>
            <a:off x="2083551" y="4323018"/>
            <a:ext cx="914400" cy="338554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Output</a:t>
            </a:r>
            <a:endParaRPr lang="en-US" b="1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C18BFD1-1612-DA43-93F0-9D5B8BE5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6226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202_Template" id="{39D82ABA-158B-CC4F-8341-CB4BE71E0933}" vid="{027ABE4F-AB90-0C43-8EA3-72B3581221FA}"/>
    </a:ext>
  </a:extLst>
</a:theme>
</file>

<file path=ppt/theme/theme2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202_Template" id="{39D82ABA-158B-CC4F-8341-CB4BE71E0933}" vid="{9DE789D6-519B-4941-B89B-65665DE8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32946</TotalTime>
  <Words>2537</Words>
  <Application>Microsoft Macintosh PowerPoint</Application>
  <PresentationFormat>On-screen Show (4:3)</PresentationFormat>
  <Paragraphs>569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맑은 고딕</vt:lpstr>
      <vt:lpstr>맑은 고딕</vt:lpstr>
      <vt:lpstr>Arial</vt:lpstr>
      <vt:lpstr>Calibri</vt:lpstr>
      <vt:lpstr>Calibri Light</vt:lpstr>
      <vt:lpstr>Century Gothic</vt:lpstr>
      <vt:lpstr>Corbel</vt:lpstr>
      <vt:lpstr>Courier New</vt:lpstr>
      <vt:lpstr>Times New Roman</vt:lpstr>
      <vt:lpstr>Verdana</vt:lpstr>
      <vt:lpstr>Wingdings 2</vt:lpstr>
      <vt:lpstr>Wingdings 3</vt:lpstr>
      <vt:lpstr>Custom Design</vt:lpstr>
      <vt:lpstr>Ion Boardroom</vt:lpstr>
      <vt:lpstr>Secure Web Programming</vt:lpstr>
      <vt:lpstr>Topics</vt:lpstr>
      <vt:lpstr>Review: Dynamic Web page with scripts</vt:lpstr>
      <vt:lpstr>Review: how to use PHP</vt:lpstr>
      <vt:lpstr>Review: Superglobal variable</vt:lpstr>
      <vt:lpstr>Today’s lecture</vt:lpstr>
      <vt:lpstr>HTML Form</vt:lpstr>
      <vt:lpstr>HTML Form</vt:lpstr>
      <vt:lpstr>Example</vt:lpstr>
      <vt:lpstr>HTML Form – method attribute</vt:lpstr>
      <vt:lpstr>HTML Form – method attribute</vt:lpstr>
      <vt:lpstr>HTML Form with PHP</vt:lpstr>
      <vt:lpstr>Client to Server</vt:lpstr>
      <vt:lpstr>Client to Server with HTTP</vt:lpstr>
      <vt:lpstr>Client to Server</vt:lpstr>
      <vt:lpstr>Client &lt;-&gt; Server &lt;-&gt; Database</vt:lpstr>
      <vt:lpstr>Database</vt:lpstr>
      <vt:lpstr>Why Database Management System?</vt:lpstr>
      <vt:lpstr>Database Model</vt:lpstr>
      <vt:lpstr>Relational Database</vt:lpstr>
      <vt:lpstr>How to use the Database</vt:lpstr>
      <vt:lpstr>MySQL connection</vt:lpstr>
      <vt:lpstr>Commands for Database</vt:lpstr>
      <vt:lpstr>PHPMyAdmin</vt:lpstr>
      <vt:lpstr>Table in the Database</vt:lpstr>
      <vt:lpstr>Types of Column</vt:lpstr>
      <vt:lpstr>Commands for Tables (1)</vt:lpstr>
      <vt:lpstr>Commands for Tables (2)</vt:lpstr>
      <vt:lpstr>Index</vt:lpstr>
      <vt:lpstr>SQL</vt:lpstr>
      <vt:lpstr>SQL for inserting data</vt:lpstr>
      <vt:lpstr>SQL for updating data </vt:lpstr>
      <vt:lpstr>SQL for deleting data</vt:lpstr>
      <vt:lpstr>Projections</vt:lpstr>
      <vt:lpstr>SQL for retrieving : Projections </vt:lpstr>
      <vt:lpstr>Selections</vt:lpstr>
      <vt:lpstr>SQL for retrieving : Selections</vt:lpstr>
      <vt:lpstr>Relational Database</vt:lpstr>
      <vt:lpstr>Multiple Tables in Relational Database</vt:lpstr>
      <vt:lpstr>Key</vt:lpstr>
      <vt:lpstr>Creating Databases</vt:lpstr>
      <vt:lpstr>HTML – PHP - MySQL</vt:lpstr>
      <vt:lpstr>Connecting PHP to MySQL</vt:lpstr>
      <vt:lpstr>Step (1)</vt:lpstr>
      <vt:lpstr>Step (2)</vt:lpstr>
      <vt:lpstr>Step (3)-1</vt:lpstr>
      <vt:lpstr>Step (3)-2</vt:lpstr>
      <vt:lpstr>Step (4)</vt:lpstr>
      <vt:lpstr>PowerPoint Presentation</vt:lpstr>
    </vt:vector>
  </TitlesOfParts>
  <Company>University of Tasmania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Web Programming</dc:title>
  <dc:creator>Soyeon HAN</dc:creator>
  <cp:lastModifiedBy>Soon Ja Yeom</cp:lastModifiedBy>
  <cp:revision>347</cp:revision>
  <cp:lastPrinted>2015-02-24T02:13:19Z</cp:lastPrinted>
  <dcterms:created xsi:type="dcterms:W3CDTF">2013-11-07T09:10:10Z</dcterms:created>
  <dcterms:modified xsi:type="dcterms:W3CDTF">2018-03-09T03:25:23Z</dcterms:modified>
</cp:coreProperties>
</file>