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219" r:id="rId2"/>
  </p:sldMasterIdLst>
  <p:notesMasterIdLst>
    <p:notesMasterId r:id="rId50"/>
  </p:notesMasterIdLst>
  <p:handoutMasterIdLst>
    <p:handoutMasterId r:id="rId51"/>
  </p:handoutMasterIdLst>
  <p:sldIdLst>
    <p:sldId id="317" r:id="rId3"/>
    <p:sldId id="318" r:id="rId4"/>
    <p:sldId id="460" r:id="rId5"/>
    <p:sldId id="390" r:id="rId6"/>
    <p:sldId id="534" r:id="rId7"/>
    <p:sldId id="391" r:id="rId8"/>
    <p:sldId id="392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548" r:id="rId27"/>
    <p:sldId id="550" r:id="rId28"/>
    <p:sldId id="551" r:id="rId29"/>
    <p:sldId id="549" r:id="rId30"/>
    <p:sldId id="556" r:id="rId31"/>
    <p:sldId id="557" r:id="rId32"/>
    <p:sldId id="555" r:id="rId33"/>
    <p:sldId id="554" r:id="rId34"/>
    <p:sldId id="558" r:id="rId35"/>
    <p:sldId id="568" r:id="rId36"/>
    <p:sldId id="569" r:id="rId37"/>
    <p:sldId id="581" r:id="rId38"/>
    <p:sldId id="583" r:id="rId39"/>
    <p:sldId id="584" r:id="rId40"/>
    <p:sldId id="585" r:id="rId41"/>
    <p:sldId id="586" r:id="rId42"/>
    <p:sldId id="587" r:id="rId43"/>
    <p:sldId id="588" r:id="rId44"/>
    <p:sldId id="589" r:id="rId45"/>
    <p:sldId id="559" r:id="rId46"/>
    <p:sldId id="590" r:id="rId47"/>
    <p:sldId id="591" r:id="rId48"/>
    <p:sldId id="60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Ja Yeom" initials="SJY" lastIdx="1" clrIdx="0">
    <p:extLst>
      <p:ext uri="{19B8F6BF-5375-455C-9EA6-DF929625EA0E}">
        <p15:presenceInfo xmlns:p15="http://schemas.microsoft.com/office/powerpoint/2012/main" userId="936995bc-9852-42b9-ada8-8da03cffe5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0E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0"/>
    <p:restoredTop sz="90456" autoAdjust="0"/>
  </p:normalViewPr>
  <p:slideViewPr>
    <p:cSldViewPr snapToGrid="0" snapToObjects="1">
      <p:cViewPr varScale="1">
        <p:scale>
          <a:sx n="142" d="100"/>
          <a:sy n="142" d="100"/>
        </p:scale>
        <p:origin x="344" y="17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-24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283C-DE37-6F4C-BF0F-BED1216340A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1257F-F465-014D-9568-D0F86EC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6E82-B77E-8E40-B1FA-A4F22FFDEC61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06D52-AE12-B74E-B5E1-3ED9C62B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5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3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99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1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3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8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0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1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54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DFE19-785B-A345-845C-D8AFE79C0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9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5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3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7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25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5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24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8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 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7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68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41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1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8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6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4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1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3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88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5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6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1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4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1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82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3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32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87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6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36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9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0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8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8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4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4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2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  <p:sldLayoutId id="21474842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 State management &amp; HTTP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9FFB5-F743-6546-A81D-A6AE898C99AC}"/>
              </a:ext>
            </a:extLst>
          </p:cNvPr>
          <p:cNvSpPr txBox="1"/>
          <p:nvPr/>
        </p:nvSpPr>
        <p:spPr>
          <a:xfrm>
            <a:off x="5261995" y="5721350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Soonja.Yeom@utas.edu.au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A792C-C2D0-6545-9223-C6BBE15E53E0}"/>
              </a:ext>
            </a:extLst>
          </p:cNvPr>
          <p:cNvSpPr txBox="1"/>
          <p:nvPr/>
        </p:nvSpPr>
        <p:spPr>
          <a:xfrm>
            <a:off x="5234743" y="545413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Amanda.Lunt@utas.edu.au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2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en-AU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3201"/>
            <a:ext cx="8183880" cy="4187952"/>
          </a:xfrm>
        </p:spPr>
        <p:txBody>
          <a:bodyPr/>
          <a:lstStyle/>
          <a:p>
            <a:r>
              <a:rPr lang="en-US" altLang="ko-KR" dirty="0"/>
              <a:t>Client-side storage</a:t>
            </a:r>
          </a:p>
          <a:p>
            <a:pPr lvl="1"/>
            <a:r>
              <a:rPr lang="en-US" altLang="ko-KR" dirty="0"/>
              <a:t>Server writes the information to the client and client sends the information back to the server.</a:t>
            </a:r>
          </a:p>
          <a:p>
            <a:pPr lvl="2"/>
            <a:r>
              <a:rPr lang="en-US" altLang="ko-KR" dirty="0"/>
              <a:t>Large amounts of session information will mean that large amounts of information are sent back and forth between server and client.</a:t>
            </a:r>
          </a:p>
          <a:p>
            <a:r>
              <a:rPr lang="en-US" altLang="ko-KR" dirty="0"/>
              <a:t>Server-side storage</a:t>
            </a:r>
          </a:p>
          <a:p>
            <a:pPr lvl="1"/>
            <a:r>
              <a:rPr lang="en-US" altLang="ko-KR" dirty="0"/>
              <a:t>Client sends an “identifier” to select the correct session information of this client.</a:t>
            </a:r>
          </a:p>
          <a:p>
            <a:pPr lvl="1"/>
            <a:r>
              <a:rPr lang="en-US" altLang="ko-KR" dirty="0"/>
              <a:t>PHP supports for </a:t>
            </a:r>
            <a:r>
              <a:rPr lang="en-US" altLang="ko-KR" dirty="0">
                <a:solidFill>
                  <a:srgbClr val="FF0000"/>
                </a:solidFill>
              </a:rPr>
              <a:t>session</a:t>
            </a:r>
            <a:r>
              <a:rPr lang="en-US" altLang="ko-KR" dirty="0"/>
              <a:t>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1F81-4C4F-6B4A-870C-BC275C09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5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en-AU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10" y="2176579"/>
            <a:ext cx="8031480" cy="228295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How does the server know whether you have logged in or not?</a:t>
            </a:r>
          </a:p>
          <a:p>
            <a:r>
              <a:rPr lang="en-US" altLang="ko-KR" dirty="0"/>
              <a:t>Session? Cookie?</a:t>
            </a:r>
            <a:endParaRPr lang="en-US" altLang="ko-KR" sz="2400" dirty="0"/>
          </a:p>
        </p:txBody>
      </p:sp>
      <p:pic>
        <p:nvPicPr>
          <p:cNvPr id="1027" name="Picture 3" descr="C:\Users\David\Dropbox\[[KXT209]]\2012\Lectures\youtube_view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74"/>
          <a:stretch/>
        </p:blipFill>
        <p:spPr bwMode="auto">
          <a:xfrm>
            <a:off x="1298666" y="3605927"/>
            <a:ext cx="6294120" cy="26751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ame 9"/>
          <p:cNvSpPr/>
          <p:nvPr/>
        </p:nvSpPr>
        <p:spPr>
          <a:xfrm>
            <a:off x="6841672" y="3605927"/>
            <a:ext cx="751114" cy="283166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2354DA-65AF-254E-83C2-94F5414B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9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  <a:endParaRPr lang="en-AU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75045"/>
            <a:ext cx="8183880" cy="4187952"/>
          </a:xfrm>
        </p:spPr>
        <p:txBody>
          <a:bodyPr>
            <a:normAutofit/>
          </a:bodyPr>
          <a:lstStyle/>
          <a:p>
            <a:r>
              <a:rPr lang="en-US" altLang="ko-KR" dirty="0"/>
              <a:t>A Session</a:t>
            </a:r>
          </a:p>
          <a:p>
            <a:pPr lvl="1"/>
            <a:r>
              <a:rPr lang="en-US" altLang="ko-KR" dirty="0"/>
              <a:t>A sequence of service requests (and responses) between a specific web browser and a specific web server.</a:t>
            </a:r>
          </a:p>
          <a:p>
            <a:pPr lvl="1"/>
            <a:r>
              <a:rPr lang="en-US" altLang="ko-KR" dirty="0"/>
              <a:t>allows the possibility of sharing information between one request and another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Session Information Maintenance</a:t>
            </a:r>
          </a:p>
          <a:p>
            <a:pPr lvl="1"/>
            <a:r>
              <a:rPr lang="en-US" altLang="ko-KR" dirty="0"/>
              <a:t>Using form/HTML</a:t>
            </a:r>
          </a:p>
          <a:p>
            <a:pPr lvl="1"/>
            <a:r>
              <a:rPr lang="en-US" altLang="ko-KR" dirty="0"/>
              <a:t>Using URL</a:t>
            </a:r>
          </a:p>
          <a:p>
            <a:pPr lvl="1"/>
            <a:r>
              <a:rPr lang="en-US" altLang="ko-KR" dirty="0"/>
              <a:t>Using Cookie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4EC9-0D3B-0042-B4CC-EBD428B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9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in PHP</a:t>
            </a:r>
            <a:endParaRPr lang="en-AU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41" y="2399083"/>
            <a:ext cx="8183880" cy="4187952"/>
          </a:xfrm>
        </p:spPr>
        <p:txBody>
          <a:bodyPr/>
          <a:lstStyle/>
          <a:p>
            <a:r>
              <a:rPr lang="en-US" altLang="ko-KR" dirty="0"/>
              <a:t>How to exchange the session ID between server and client</a:t>
            </a:r>
          </a:p>
          <a:p>
            <a:pPr lvl="1"/>
            <a:r>
              <a:rPr lang="en-US" altLang="ko-KR" sz="2400" dirty="0">
                <a:ea typeface="+mn-ea"/>
                <a:cs typeface="+mn-cs"/>
              </a:rPr>
              <a:t>Use session functions:</a:t>
            </a:r>
          </a:p>
          <a:p>
            <a:pPr lvl="2"/>
            <a:r>
              <a:rPr lang="en-US" altLang="ko-KR" sz="2000" dirty="0">
                <a:ea typeface="+mn-ea"/>
                <a:cs typeface="+mn-cs"/>
              </a:rPr>
              <a:t>session id is used to identify relevant session information</a:t>
            </a:r>
          </a:p>
          <a:p>
            <a:pPr lvl="2"/>
            <a:r>
              <a:rPr lang="en-US" altLang="ko-KR" sz="2000" dirty="0" err="1">
                <a:ea typeface="+mn-ea"/>
                <a:cs typeface="+mn-cs"/>
              </a:rPr>
              <a:t>session_start</a:t>
            </a:r>
            <a:r>
              <a:rPr lang="en-US" altLang="ko-KR" sz="2000" dirty="0">
                <a:ea typeface="+mn-ea"/>
                <a:cs typeface="+mn-cs"/>
              </a:rPr>
              <a:t>() uses cookie between server and clients</a:t>
            </a:r>
          </a:p>
          <a:p>
            <a:pPr lvl="2"/>
            <a:r>
              <a:rPr lang="en-US" altLang="ko-KR" sz="2000" dirty="0">
                <a:ea typeface="+mn-ea"/>
                <a:cs typeface="+mn-cs"/>
              </a:rPr>
              <a:t>session information is stored on server side</a:t>
            </a:r>
            <a:endParaRPr lang="en-US" altLang="ko-KR" dirty="0">
              <a:ea typeface="+mn-ea"/>
              <a:cs typeface="+mn-cs"/>
            </a:endParaRPr>
          </a:p>
          <a:p>
            <a:pPr marL="914400" lvl="2" indent="0">
              <a:buNone/>
            </a:pPr>
            <a:endParaRPr lang="en-US" altLang="ko-KR" sz="2000" dirty="0"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5717-2F54-EF40-A16A-228EF4FD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8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in PHP</a:t>
            </a:r>
            <a:endParaRPr lang="en-AU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2267466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en-US" altLang="ko-KR" u="sng" dirty="0"/>
              <a:t>Server-side</a:t>
            </a:r>
            <a:r>
              <a:rPr lang="en-US" altLang="ko-KR" dirty="0"/>
              <a:t> storage of state information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$_SESSION</a:t>
            </a:r>
          </a:p>
          <a:p>
            <a:pPr lvl="2"/>
            <a:r>
              <a:rPr lang="en-US" altLang="ko-KR" dirty="0"/>
              <a:t>a </a:t>
            </a:r>
            <a:r>
              <a:rPr lang="en-US" altLang="ko-KR" dirty="0" err="1"/>
              <a:t>superglobal</a:t>
            </a:r>
            <a:r>
              <a:rPr lang="en-US" altLang="ko-KR" dirty="0"/>
              <a:t> variable</a:t>
            </a:r>
          </a:p>
          <a:p>
            <a:pPr lvl="2"/>
            <a:r>
              <a:rPr lang="en-US" altLang="ko-KR" dirty="0"/>
              <a:t>The programmer can use it to store information.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PHP session handling</a:t>
            </a:r>
          </a:p>
          <a:p>
            <a:pPr lvl="1"/>
            <a:r>
              <a:rPr lang="en-US" altLang="ko-KR" dirty="0"/>
              <a:t>start a session</a:t>
            </a:r>
          </a:p>
          <a:p>
            <a:pPr lvl="1"/>
            <a:r>
              <a:rPr lang="en-US" altLang="ko-KR" dirty="0"/>
              <a:t>set the session variables</a:t>
            </a:r>
          </a:p>
          <a:p>
            <a:pPr lvl="1"/>
            <a:r>
              <a:rPr lang="en-US" altLang="ko-KR" dirty="0"/>
              <a:t>use the session variables as required</a:t>
            </a:r>
          </a:p>
          <a:p>
            <a:pPr lvl="1"/>
            <a:r>
              <a:rPr lang="en-US" altLang="ko-KR" dirty="0"/>
              <a:t>unset the session variables and destroy the session</a:t>
            </a:r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67368" r="57812" b="28421"/>
          <a:stretch/>
        </p:blipFill>
        <p:spPr bwMode="auto">
          <a:xfrm>
            <a:off x="2045401" y="3903599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78000" y="3872584"/>
          <a:ext cx="4495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053FEC9-B1A3-4847-BFCA-F190CE6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6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  <a:endParaRPr lang="en-AU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2244891"/>
            <a:ext cx="8183880" cy="4187952"/>
          </a:xfrm>
        </p:spPr>
        <p:txBody>
          <a:bodyPr>
            <a:normAutofit/>
          </a:bodyPr>
          <a:lstStyle/>
          <a:p>
            <a:r>
              <a:rPr lang="en-US" altLang="ko-KR" dirty="0"/>
              <a:t>to start a session, call </a:t>
            </a:r>
            <a:r>
              <a:rPr lang="en-US" altLang="ko-KR" dirty="0" err="1">
                <a:solidFill>
                  <a:srgbClr val="FF0000"/>
                </a:solidFill>
              </a:rPr>
              <a:t>session_start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If a session exists (received the </a:t>
            </a:r>
            <a:r>
              <a:rPr lang="en-US" altLang="ko-KR" dirty="0">
                <a:solidFill>
                  <a:srgbClr val="FF0000"/>
                </a:solidFill>
              </a:rPr>
              <a:t>session ID</a:t>
            </a:r>
            <a:r>
              <a:rPr lang="en-US" altLang="ko-KR" dirty="0"/>
              <a:t> as part of the request), PHP will load the session variables.</a:t>
            </a:r>
          </a:p>
          <a:p>
            <a:pPr lvl="1"/>
            <a:r>
              <a:rPr lang="en-US" altLang="ko-KR" dirty="0"/>
              <a:t>If there is no existing session, PHP will create one.</a:t>
            </a:r>
          </a:p>
          <a:p>
            <a:pPr lvl="2"/>
            <a:r>
              <a:rPr lang="en-US" altLang="ko-KR" dirty="0"/>
              <a:t>generates a </a:t>
            </a:r>
            <a:r>
              <a:rPr lang="en-US" altLang="ko-KR" dirty="0">
                <a:solidFill>
                  <a:srgbClr val="FF0000"/>
                </a:solidFill>
              </a:rPr>
              <a:t>session ID</a:t>
            </a:r>
            <a:r>
              <a:rPr lang="en-US" altLang="ko-KR" dirty="0"/>
              <a:t> and sends it along with the session name to the client</a:t>
            </a:r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session_id</a:t>
            </a:r>
            <a:r>
              <a:rPr lang="en-US" altLang="ko-KR" dirty="0"/>
              <a:t>() returns the session ID.</a:t>
            </a:r>
          </a:p>
          <a:p>
            <a:r>
              <a:rPr lang="en-US" altLang="ko-KR" dirty="0"/>
              <a:t>tips</a:t>
            </a:r>
          </a:p>
          <a:p>
            <a:pPr lvl="1"/>
            <a:r>
              <a:rPr lang="en-US" altLang="ko-KR" dirty="0"/>
              <a:t>call </a:t>
            </a:r>
            <a:r>
              <a:rPr lang="en-US" altLang="ko-KR" dirty="0" err="1">
                <a:solidFill>
                  <a:srgbClr val="FF0000"/>
                </a:solidFill>
              </a:rPr>
              <a:t>session_start</a:t>
            </a:r>
            <a:r>
              <a:rPr lang="en-US" altLang="ko-KR" dirty="0"/>
              <a:t>(); at the beginning for </a:t>
            </a:r>
            <a:r>
              <a:rPr lang="en-US" altLang="ko-KR" b="1" dirty="0">
                <a:solidFill>
                  <a:srgbClr val="FF0000"/>
                </a:solidFill>
              </a:rPr>
              <a:t>all</a:t>
            </a:r>
            <a:r>
              <a:rPr lang="en-US" altLang="ko-KR" dirty="0"/>
              <a:t> scripts that use sessions</a:t>
            </a:r>
          </a:p>
          <a:p>
            <a:pPr lvl="2"/>
            <a:r>
              <a:rPr lang="en-US" altLang="ko-KR" dirty="0"/>
              <a:t>not just the script that creates the session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session_start</a:t>
            </a:r>
            <a:r>
              <a:rPr lang="en-US" altLang="ko-KR" dirty="0"/>
              <a:t>() may generate headers, so </a:t>
            </a:r>
            <a:r>
              <a:rPr lang="en-US" altLang="ko-KR" b="1" dirty="0">
                <a:solidFill>
                  <a:srgbClr val="FF0000"/>
                </a:solidFill>
              </a:rPr>
              <a:t>call it before any HTML</a:t>
            </a:r>
            <a:r>
              <a:rPr lang="en-US" altLang="ko-KR" dirty="0"/>
              <a:t> has been generated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6B40E-A1C5-6842-88A2-A91068C8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0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457200">
              <a:spcBef>
                <a:spcPts val="0"/>
              </a:spcBef>
              <a:defRPr/>
            </a:pPr>
            <a:r>
              <a:rPr lang="en-AU" dirty="0">
                <a:solidFill>
                  <a:srgbClr val="FFFFFF"/>
                </a:solidFill>
              </a:rPr>
              <a:t>Storing and accessing a session variables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2447234"/>
            <a:ext cx="8183880" cy="4187952"/>
          </a:xfrm>
        </p:spPr>
        <p:txBody>
          <a:bodyPr/>
          <a:lstStyle/>
          <a:p>
            <a:r>
              <a:rPr lang="en-US" altLang="ko-KR" dirty="0"/>
              <a:t>Can store / use / change values in </a:t>
            </a:r>
            <a:r>
              <a:rPr lang="en-US" altLang="ko-KR" dirty="0">
                <a:solidFill>
                  <a:srgbClr val="FF0000"/>
                </a:solidFill>
              </a:rPr>
              <a:t>$_SESSION</a:t>
            </a:r>
          </a:p>
          <a:p>
            <a:pPr lvl="1"/>
            <a:r>
              <a:rPr lang="en-US" altLang="ko-KR" dirty="0"/>
              <a:t>generally request messages will provide the information that is then stored (or processed and then stored) in </a:t>
            </a:r>
            <a:r>
              <a:rPr lang="en-US" altLang="ko-KR" dirty="0">
                <a:solidFill>
                  <a:srgbClr val="FF0000"/>
                </a:solidFill>
              </a:rPr>
              <a:t>$_SESSION</a:t>
            </a:r>
          </a:p>
          <a:p>
            <a:pPr lvl="1"/>
            <a:r>
              <a:rPr lang="en-US" altLang="ko-KR" dirty="0"/>
              <a:t>this information can then be used by any pages in the session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58752-1A95-134B-B14A-9312E7F2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76748" y="886189"/>
            <a:ext cx="7797339" cy="967840"/>
          </a:xfrm>
        </p:spPr>
        <p:txBody>
          <a:bodyPr>
            <a:normAutofit/>
          </a:bodyPr>
          <a:lstStyle/>
          <a:p>
            <a:pPr defTabSz="457200">
              <a:spcBef>
                <a:spcPts val="0"/>
              </a:spcBef>
              <a:defRPr/>
            </a:pPr>
            <a:r>
              <a:rPr lang="en-AU" dirty="0">
                <a:solidFill>
                  <a:srgbClr val="FFFFFF"/>
                </a:solidFill>
              </a:rPr>
              <a:t>End of Session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2179883"/>
            <a:ext cx="8183880" cy="4187952"/>
          </a:xfrm>
        </p:spPr>
        <p:txBody>
          <a:bodyPr/>
          <a:lstStyle/>
          <a:p>
            <a:r>
              <a:rPr lang="en-US" altLang="ko-KR" dirty="0"/>
              <a:t>Unregistering / Destroying</a:t>
            </a:r>
          </a:p>
          <a:p>
            <a:pPr lvl="1"/>
            <a:r>
              <a:rPr lang="en-US" altLang="ko-KR" dirty="0"/>
              <a:t>to unregister a session variable, call </a:t>
            </a:r>
            <a:r>
              <a:rPr lang="en-US" altLang="ko-KR" dirty="0">
                <a:solidFill>
                  <a:srgbClr val="FF0000"/>
                </a:solidFill>
              </a:rPr>
              <a:t>unset($_SESSION[“</a:t>
            </a:r>
            <a:r>
              <a:rPr lang="en-US" altLang="ko-KR" dirty="0" err="1">
                <a:solidFill>
                  <a:srgbClr val="FF0000"/>
                </a:solidFill>
              </a:rPr>
              <a:t>variable_name</a:t>
            </a:r>
            <a:r>
              <a:rPr lang="en-US" altLang="ko-KR" dirty="0">
                <a:solidFill>
                  <a:srgbClr val="FF0000"/>
                </a:solidFill>
              </a:rPr>
              <a:t>”]);</a:t>
            </a:r>
          </a:p>
          <a:p>
            <a:pPr lvl="2"/>
            <a:r>
              <a:rPr lang="en-US" altLang="ko-KR" dirty="0"/>
              <a:t>variable will no longer be stored in the session file, and will be unavailable to future scripts</a:t>
            </a:r>
          </a:p>
          <a:p>
            <a:pPr lvl="1"/>
            <a:r>
              <a:rPr lang="en-US" altLang="ko-KR" dirty="0"/>
              <a:t>to destroy the session, call </a:t>
            </a:r>
            <a:r>
              <a:rPr lang="en-US" altLang="ko-KR" dirty="0" err="1">
                <a:solidFill>
                  <a:srgbClr val="FF0000"/>
                </a:solidFill>
              </a:rPr>
              <a:t>session_destroy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lvl="2"/>
            <a:r>
              <a:rPr lang="en-US" altLang="ko-KR" dirty="0"/>
              <a:t>deletes the session file</a:t>
            </a:r>
          </a:p>
          <a:p>
            <a:pPr lvl="2"/>
            <a:r>
              <a:rPr lang="en-US" altLang="ko-KR" dirty="0"/>
              <a:t>typically done at "user logout"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F4DD0-ABFF-194D-B645-762FE901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0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Cookies </a:t>
            </a:r>
            <a:r>
              <a:rPr lang="en-US" dirty="0"/>
              <a:t>in PHP</a:t>
            </a:r>
            <a:endParaRPr lang="en-AU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8329"/>
            <a:ext cx="8183880" cy="4187952"/>
          </a:xfrm>
        </p:spPr>
        <p:txBody>
          <a:bodyPr/>
          <a:lstStyle/>
          <a:p>
            <a:r>
              <a:rPr lang="en-US" altLang="ko-KR" dirty="0"/>
              <a:t>How to exchange the session ID between server and client</a:t>
            </a:r>
          </a:p>
          <a:p>
            <a:endParaRPr lang="en-US" altLang="ko-KR" dirty="0"/>
          </a:p>
          <a:p>
            <a:pPr lvl="1"/>
            <a:r>
              <a:rPr lang="en-US" altLang="ko-KR" sz="2400" dirty="0">
                <a:ea typeface="+mn-ea"/>
                <a:cs typeface="+mn-cs"/>
              </a:rPr>
              <a:t>Cookies: </a:t>
            </a:r>
          </a:p>
          <a:p>
            <a:pPr lvl="2"/>
            <a:r>
              <a:rPr lang="en-US" altLang="ko-KR" sz="2000" dirty="0"/>
              <a:t>small pieces of information that the server can store in the browser</a:t>
            </a:r>
          </a:p>
          <a:p>
            <a:pPr lvl="3"/>
            <a:r>
              <a:rPr lang="en-US" altLang="ko-KR" sz="1600" dirty="0"/>
              <a:t>the cookie name</a:t>
            </a:r>
          </a:p>
          <a:p>
            <a:pPr lvl="3"/>
            <a:r>
              <a:rPr lang="en-US" altLang="ko-KR" sz="1600" dirty="0"/>
              <a:t>an expiry date and time</a:t>
            </a:r>
          </a:p>
          <a:p>
            <a:pPr lvl="3"/>
            <a:r>
              <a:rPr lang="en-US" altLang="ko-KR" sz="1600" dirty="0"/>
              <a:t>a path and a domain</a:t>
            </a:r>
          </a:p>
          <a:p>
            <a:pPr lvl="3"/>
            <a:r>
              <a:rPr lang="en-US" altLang="ko-KR" sz="1600" dirty="0"/>
              <a:t>a secure flag</a:t>
            </a:r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070D2-340F-5B40-ADDA-7C6FA20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9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in PHP</a:t>
            </a:r>
            <a:endParaRPr lang="en-AU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2225355"/>
            <a:ext cx="8183880" cy="4187952"/>
          </a:xfrm>
        </p:spPr>
        <p:txBody>
          <a:bodyPr>
            <a:normAutofit/>
          </a:bodyPr>
          <a:lstStyle/>
          <a:p>
            <a:r>
              <a:rPr lang="en-US" altLang="ko-KR" dirty="0"/>
              <a:t>Server to Client</a:t>
            </a:r>
          </a:p>
          <a:p>
            <a:pPr lvl="1"/>
            <a:r>
              <a:rPr lang="en-US" altLang="ko-KR" dirty="0"/>
              <a:t>cookies are sent from the server to the client in the HTTP response headers</a:t>
            </a:r>
          </a:p>
          <a:p>
            <a:pPr lvl="2"/>
            <a:r>
              <a:rPr lang="en-US" altLang="ko-KR" dirty="0"/>
              <a:t>Set-Cookie: name=value; expires=date; path=path; domain=domain; secure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Client to Server</a:t>
            </a:r>
          </a:p>
          <a:p>
            <a:pPr lvl="1"/>
            <a:r>
              <a:rPr lang="en-US" altLang="ko-KR" dirty="0"/>
              <a:t>when a browser requests a page from a server, it checks its cookie store for any cookie whose</a:t>
            </a:r>
          </a:p>
          <a:p>
            <a:pPr lvl="2"/>
            <a:r>
              <a:rPr lang="en-US" altLang="ko-KR" dirty="0"/>
              <a:t>domain matches the server's domain</a:t>
            </a:r>
          </a:p>
          <a:p>
            <a:pPr lvl="2"/>
            <a:r>
              <a:rPr lang="en-US" altLang="ko-KR" dirty="0"/>
              <a:t>path matches the path of the page being retrieved from the server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all matching cookies are sent to the server as part of the HTTP request headers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9BE0-56E8-9C41-8B01-0882F1BD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0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2826" y="2155674"/>
            <a:ext cx="3435785" cy="4421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Secure Web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758" y="3182731"/>
            <a:ext cx="2540148" cy="3488910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1624" y="3182730"/>
            <a:ext cx="2636626" cy="3488911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10645" y="3182731"/>
            <a:ext cx="2540148" cy="348891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5" idx="0"/>
          </p:cNvCxnSpPr>
          <p:nvPr/>
        </p:nvCxnSpPr>
        <p:spPr>
          <a:xfrm flipH="1">
            <a:off x="1720832" y="2376773"/>
            <a:ext cx="1141994" cy="80595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>
          <a:xfrm>
            <a:off x="4580719" y="2597871"/>
            <a:ext cx="0" cy="584860"/>
          </a:xfrm>
          <a:prstGeom prst="lin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6" idx="0"/>
          </p:cNvCxnSpPr>
          <p:nvPr/>
        </p:nvCxnSpPr>
        <p:spPr>
          <a:xfrm>
            <a:off x="6298611" y="2376773"/>
            <a:ext cx="1241326" cy="80595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8750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300" dirty="0"/>
              <a:t>HTTP Protocols, Storage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8750" y="4387352"/>
            <a:ext cx="2267427" cy="66529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Security Issues and Technologies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438750" y="5209100"/>
            <a:ext cx="2267427" cy="6093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Secure Programming and Users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374024" y="4425452"/>
            <a:ext cx="2267427" cy="5810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400" dirty="0"/>
              <a:t>Session management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59863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Advanced Web Applications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374024" y="5209100"/>
            <a:ext cx="2267427" cy="7032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Common Gateway Interface</a:t>
            </a:r>
          </a:p>
          <a:p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359863" y="6051823"/>
            <a:ext cx="2281588" cy="4698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  Advanced Security Issues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7652138" y="2333400"/>
            <a:ext cx="975152" cy="419245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Review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7491" y="2201877"/>
            <a:ext cx="889799" cy="2769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Week13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33745" y="2062625"/>
            <a:ext cx="1228027" cy="80361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3159" y="3680059"/>
            <a:ext cx="2261248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/>
              <a:t>Fundamentals – protocol, CS model, etc.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3158" y="4312842"/>
            <a:ext cx="2267427" cy="66969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Human</a:t>
            </a:r>
            <a:r>
              <a:rPr lang="en-US" sz="2400" dirty="0"/>
              <a:t> </a:t>
            </a:r>
            <a:r>
              <a:rPr lang="en-US" sz="1200" dirty="0"/>
              <a:t>Computer Interaction with Web Page Design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3158" y="5103412"/>
            <a:ext cx="2267427" cy="7004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Client-side Scripting Language and Document Object Model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3158" y="5912322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Server-side Scripting Language and Privilege configuration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158" y="3272325"/>
            <a:ext cx="2261249" cy="2923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8100" cmpd="sng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Basic Web Programming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5360" y="3279862"/>
            <a:ext cx="2231271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Web Security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0192" y="3272326"/>
            <a:ext cx="2461580" cy="292388"/>
          </a:xfrm>
          <a:prstGeom prst="rect">
            <a:avLst/>
          </a:prstGeom>
          <a:solidFill>
            <a:srgbClr val="20E45C"/>
          </a:solidFill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Adv. Web Programming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38749" y="5912323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Encryption and Authentication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499F3C7D-577B-D740-BA03-2EF0B53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in PHP</a:t>
            </a:r>
            <a:endParaRPr lang="en-AU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541" y="2253511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Creating cookies</a:t>
            </a:r>
          </a:p>
          <a:p>
            <a:pPr lvl="1"/>
            <a:r>
              <a:rPr lang="en-US" altLang="ko-KR" sz="2300" dirty="0" err="1">
                <a:solidFill>
                  <a:srgbClr val="FF0000"/>
                </a:solidFill>
              </a:rPr>
              <a:t>setcookie</a:t>
            </a:r>
            <a:r>
              <a:rPr lang="en-US" altLang="ko-KR" sz="2300" dirty="0"/>
              <a:t>(name, value, [expire, path, domain, secure]</a:t>
            </a:r>
            <a:r>
              <a:rPr lang="en-US" altLang="ko-KR" dirty="0"/>
              <a:t>);</a:t>
            </a:r>
          </a:p>
          <a:p>
            <a:pPr lvl="2"/>
            <a:r>
              <a:rPr lang="en-US" altLang="ko-KR" dirty="0"/>
              <a:t>name, value, path and domain are strings</a:t>
            </a:r>
          </a:p>
          <a:p>
            <a:pPr lvl="2"/>
            <a:r>
              <a:rPr lang="en-US" altLang="ko-KR" dirty="0"/>
              <a:t>expire and secure are integers</a:t>
            </a:r>
          </a:p>
          <a:p>
            <a:pPr lvl="3"/>
            <a:r>
              <a:rPr lang="en-US" altLang="ko-KR" dirty="0"/>
              <a:t>expire is specified in seconds since the Unix epoch (January 1, 1970)</a:t>
            </a:r>
          </a:p>
          <a:p>
            <a:r>
              <a:rPr lang="en-US" altLang="ko-KR" dirty="0"/>
              <a:t>Accessing information in cookies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err="1"/>
              <a:t>superglobal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$_COOKIE</a:t>
            </a:r>
            <a:r>
              <a:rPr lang="en-US" altLang="ko-KR" dirty="0"/>
              <a:t> holds all of the cookies that have been received as part of the current request.</a:t>
            </a:r>
          </a:p>
          <a:p>
            <a:r>
              <a:rPr lang="en-US" altLang="ko-KR" dirty="0"/>
              <a:t>Deleting cookies</a:t>
            </a:r>
          </a:p>
          <a:p>
            <a:pPr lvl="1"/>
            <a:r>
              <a:rPr lang="en-US" altLang="ko-KR" dirty="0"/>
              <a:t>set another cookie with exactly the same name without value or an expiry time that has passed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8D82E-E723-D848-8979-532305BA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1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08" y="1830808"/>
            <a:ext cx="5917184" cy="4527752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6076692" y="5858055"/>
            <a:ext cx="1371600" cy="381000"/>
          </a:xfrm>
          <a:prstGeom prst="frame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33400" y="1830808"/>
            <a:ext cx="8183880" cy="46482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altLang="ko-KR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78426" y="630381"/>
            <a:ext cx="8179824" cy="917319"/>
          </a:xfrm>
        </p:spPr>
        <p:txBody>
          <a:bodyPr>
            <a:normAutofit/>
          </a:bodyPr>
          <a:lstStyle/>
          <a:p>
            <a:pPr defTabSz="457200">
              <a:spcBef>
                <a:spcPts val="0"/>
              </a:spcBef>
              <a:defRPr/>
            </a:pPr>
            <a:r>
              <a:rPr lang="en-AU" dirty="0">
                <a:solidFill>
                  <a:srgbClr val="FFFFFF"/>
                </a:solidFill>
              </a:rPr>
              <a:t>Counting views </a:t>
            </a:r>
          </a:p>
        </p:txBody>
      </p:sp>
      <p:cxnSp>
        <p:nvCxnSpPr>
          <p:cNvPr id="15" name="Straight Arrow Connector 14"/>
          <p:cNvCxnSpPr>
            <a:endCxn id="3" idx="3"/>
          </p:cNvCxnSpPr>
          <p:nvPr/>
        </p:nvCxnSpPr>
        <p:spPr>
          <a:xfrm flipH="1">
            <a:off x="7448292" y="5297898"/>
            <a:ext cx="1105292" cy="75065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E2FEAC3-F2AE-E54C-9BCB-EF15C0C5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8426" y="630381"/>
            <a:ext cx="7895661" cy="917319"/>
          </a:xfrm>
        </p:spPr>
        <p:txBody>
          <a:bodyPr>
            <a:normAutofit fontScale="90000"/>
          </a:bodyPr>
          <a:lstStyle/>
          <a:p>
            <a:pPr defTabSz="457200">
              <a:spcBef>
                <a:spcPts val="0"/>
              </a:spcBef>
              <a:defRPr/>
            </a:pPr>
            <a:r>
              <a:rPr lang="en-AU" dirty="0">
                <a:solidFill>
                  <a:srgbClr val="FFFFFF"/>
                </a:solidFill>
              </a:rPr>
              <a:t>Counting views </a:t>
            </a:r>
            <a:r>
              <a:rPr lang="en-AU" sz="3100" dirty="0">
                <a:solidFill>
                  <a:srgbClr val="FFFFFF"/>
                </a:solidFill>
              </a:rPr>
              <a:t>without any state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788200"/>
            <a:ext cx="8183880" cy="464820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What if user refresh the web page? 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53496" y="2202426"/>
            <a:ext cx="5465067" cy="32932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&lt;?</a:t>
            </a:r>
            <a:r>
              <a:rPr kumimoji="0" lang="en-AU" altLang="ko-KR" sz="1600" b="1" i="0" u="none" strike="noStrike" cap="none" normalizeH="0" baseline="0" dirty="0" err="1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php</a:t>
            </a:r>
            <a:endParaRPr kumimoji="0" lang="en-AU" altLang="ko-KR" sz="1600" b="1" i="0" u="none" strike="noStrike" cap="none" normalizeH="0" baseline="0" dirty="0">
              <a:ln>
                <a:noFill/>
              </a:ln>
              <a:solidFill>
                <a:srgbClr val="984806"/>
              </a:solidFill>
              <a:effectLst/>
              <a:latin typeface="Courier New" pitchFamily="49" charset="0"/>
              <a:ea typeface="맑은 고딕" pitchFamily="50" charset="-127"/>
              <a:cs typeface="Arial" pitchFamily="34" charset="0"/>
            </a:endParaRPr>
          </a:p>
          <a:p>
            <a:pPr lvl="0" algn="l"/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kumimoji="0" lang="en-AU" altLang="ko-K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fopen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"counter.txt"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"r"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size</a:t>
            </a: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kumimoji="0" lang="en-AU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filesize</a:t>
            </a: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"counter.txt"</a:t>
            </a: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fread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size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fclose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endParaRPr lang="en-AU" altLang="ko-KR" sz="1600" b="1" dirty="0">
              <a:solidFill>
                <a:srgbClr val="984806"/>
              </a:solidFill>
              <a:latin typeface="Courier New" pitchFamily="49" charset="0"/>
              <a:ea typeface="맑은 고딕" pitchFamily="50" charset="-127"/>
              <a:cs typeface="Arial" pitchFamily="34" charset="0"/>
            </a:endParaRPr>
          </a:p>
          <a:p>
            <a:pPr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 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=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 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+ 1;</a:t>
            </a:r>
          </a:p>
          <a:p>
            <a:pPr lvl="0" algn="l"/>
            <a:endParaRPr lang="en-AU" altLang="ko-KR" sz="1600" b="1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Arial" pitchFamily="34" charset="0"/>
            </a:endParaRP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fopen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"counter.txt"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"w"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fwrite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algn="l"/>
            <a:endParaRPr lang="en-AU" altLang="ko-KR" sz="1600" b="1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Arial" pitchFamily="34" charset="0"/>
            </a:endParaRPr>
          </a:p>
          <a:p>
            <a:pPr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echo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 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views"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?&gt;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0E0412D-F8BF-2243-9E7B-CA3B49EA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630381"/>
            <a:ext cx="8040687" cy="917319"/>
          </a:xfrm>
        </p:spPr>
        <p:txBody>
          <a:bodyPr>
            <a:normAutofit/>
          </a:bodyPr>
          <a:lstStyle/>
          <a:p>
            <a:pPr defTabSz="457200">
              <a:spcBef>
                <a:spcPts val="0"/>
              </a:spcBef>
              <a:defRPr/>
            </a:pPr>
            <a:r>
              <a:rPr lang="en-AU" dirty="0">
                <a:solidFill>
                  <a:srgbClr val="FFFFFF"/>
                </a:solidFill>
              </a:rPr>
              <a:t>Counting views with Sessions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834312"/>
            <a:ext cx="8183880" cy="4648200"/>
          </a:xfrm>
        </p:spPr>
        <p:txBody>
          <a:bodyPr>
            <a:normAutofit fontScale="925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What if user closes the browser and reopens the web page? </a:t>
            </a:r>
          </a:p>
          <a:p>
            <a:pPr lvl="1">
              <a:lnSpc>
                <a:spcPct val="160000"/>
              </a:lnSpc>
            </a:pPr>
            <a:r>
              <a:rPr lang="en-US" altLang="ko-KR" sz="2200" dirty="0"/>
              <a:t>Using the session for counting may cause overloading</a:t>
            </a:r>
            <a:endParaRPr lang="ko-KR" altLang="en-US" sz="22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49423" y="1547700"/>
            <a:ext cx="5208639" cy="37856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&lt;?</a:t>
            </a:r>
            <a:r>
              <a:rPr lang="en-AU" altLang="ko-KR" sz="1600" b="1" dirty="0" err="1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php</a:t>
            </a:r>
            <a:endParaRPr lang="en-AU" altLang="ko-KR" sz="1600" b="1" dirty="0">
              <a:solidFill>
                <a:srgbClr val="984806"/>
              </a:solidFill>
              <a:latin typeface="Courier New" pitchFamily="49" charset="0"/>
              <a:ea typeface="맑은 고딕" pitchFamily="50" charset="-127"/>
              <a:cs typeface="Arial" pitchFamily="34" charset="0"/>
            </a:endParaRPr>
          </a:p>
          <a:p>
            <a:pPr lvl="0" algn="l"/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session_start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();</a:t>
            </a: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fopen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"counter.txt"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"r"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size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filesize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"counter.txt"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fread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size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fclose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if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(!</a:t>
            </a:r>
            <a:r>
              <a:rPr lang="en-AU" altLang="ko-KR" sz="1600" b="1" dirty="0" err="1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isset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$_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SESSION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[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'count'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])){</a:t>
            </a:r>
          </a:p>
          <a:p>
            <a:pPr algn="l"/>
            <a:r>
              <a:rPr lang="en-US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	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$_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SESSION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[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'count'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]= 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"set"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;</a:t>
            </a:r>
          </a:p>
          <a:p>
            <a:pPr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	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 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=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 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+ 1;</a:t>
            </a: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	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fopen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”</a:t>
            </a:r>
            <a:r>
              <a:rPr lang="en-AU" altLang="ko-KR" sz="1600" b="1" dirty="0" err="1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sessioncounter.txt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"w"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	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fwrite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US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}</a:t>
            </a:r>
            <a:endParaRPr lang="en-AU" altLang="ko-KR" sz="1600" b="1" dirty="0">
              <a:solidFill>
                <a:srgbClr val="984806"/>
              </a:solidFill>
              <a:latin typeface="Courier New" pitchFamily="49" charset="0"/>
              <a:ea typeface="맑은 고딕" pitchFamily="50" charset="-127"/>
              <a:cs typeface="Arial" pitchFamily="34" charset="0"/>
            </a:endParaRPr>
          </a:p>
          <a:p>
            <a:pPr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echo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views"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;</a:t>
            </a:r>
          </a:p>
          <a:p>
            <a:pPr lvl="0" algn="l"/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?&gt;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8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7587" y="630381"/>
            <a:ext cx="7846500" cy="917319"/>
          </a:xfrm>
        </p:spPr>
        <p:txBody>
          <a:bodyPr>
            <a:normAutofit/>
          </a:bodyPr>
          <a:lstStyle/>
          <a:p>
            <a:pPr defTabSz="457200">
              <a:spcBef>
                <a:spcPts val="0"/>
              </a:spcBef>
              <a:defRPr/>
            </a:pPr>
            <a:r>
              <a:rPr lang="en-AU" dirty="0">
                <a:solidFill>
                  <a:srgbClr val="FFFFFF"/>
                </a:solidFill>
              </a:rPr>
              <a:t>Counting views with Cookies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794627"/>
            <a:ext cx="8183880" cy="4876800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pPr lvl="1"/>
            <a:r>
              <a:rPr lang="en-US" altLang="ko-KR" sz="2000" dirty="0"/>
              <a:t>As cookies are stored in user’s browser, they may be edited by user/third party. </a:t>
            </a:r>
          </a:p>
          <a:p>
            <a:pPr lvl="1"/>
            <a:r>
              <a:rPr lang="en-US" altLang="ko-KR" sz="2000" dirty="0"/>
              <a:t>This may cause a security problem when the cookies are used for authentication.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42999" y="1676492"/>
            <a:ext cx="6496665" cy="353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&lt;?</a:t>
            </a:r>
            <a:r>
              <a:rPr kumimoji="0" lang="en-AU" altLang="ko-KR" sz="1600" b="1" i="0" u="none" strike="noStrike" cap="none" normalizeH="0" baseline="0" dirty="0" err="1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php</a:t>
            </a:r>
            <a:endParaRPr kumimoji="0" lang="en-AU" altLang="ko-KR" sz="1600" b="1" i="0" u="none" strike="noStrike" cap="none" normalizeH="0" baseline="0" dirty="0">
              <a:ln>
                <a:noFill/>
              </a:ln>
              <a:solidFill>
                <a:srgbClr val="984806"/>
              </a:solidFill>
              <a:effectLst/>
              <a:latin typeface="Courier New" pitchFamily="49" charset="0"/>
              <a:ea typeface="맑은 고딕" pitchFamily="50" charset="-127"/>
              <a:cs typeface="Arial" pitchFamily="34" charset="0"/>
            </a:endParaRPr>
          </a:p>
          <a:p>
            <a:pPr lvl="0" algn="l"/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kumimoji="0" lang="en-AU" altLang="ko-K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fopen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”</a:t>
            </a:r>
            <a:r>
              <a:rPr lang="en-AU" altLang="ko-KR" sz="1600" b="1" dirty="0" err="1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cookiecounter.txt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"r"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size</a:t>
            </a: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kumimoji="0" lang="en-AU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filesize</a:t>
            </a: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”</a:t>
            </a:r>
            <a:r>
              <a:rPr lang="en-AU" altLang="ko-KR" sz="1600" b="1" dirty="0" err="1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cookiecounter.txt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</a:t>
            </a: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fread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size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fclose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ip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$_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SERVER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[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'REMOTE_ADDR'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];</a:t>
            </a:r>
          </a:p>
          <a:p>
            <a:pPr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if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ip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!=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'' 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&amp;&amp;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$_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COOKIE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[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ip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]!=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ip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){</a:t>
            </a:r>
          </a:p>
          <a:p>
            <a:pPr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	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 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=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 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+ 1;</a:t>
            </a: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	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= 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fopen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”</a:t>
            </a:r>
            <a:r>
              <a:rPr lang="en-AU" altLang="ko-KR" sz="1600" b="1" dirty="0" err="1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cookiecounter.txt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"w"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	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fwrite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fp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);</a:t>
            </a:r>
          </a:p>
          <a:p>
            <a:pPr lvl="0" algn="l"/>
            <a:r>
              <a:rPr lang="en-US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	</a:t>
            </a:r>
            <a:r>
              <a:rPr lang="en-AU" altLang="ko-KR" sz="1600" b="1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SetCookie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</a:t>
            </a:r>
            <a:r>
              <a:rPr lang="en-AU" altLang="ko-KR" sz="1600" b="1" dirty="0" err="1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ip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,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 err="1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ip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,</a:t>
            </a:r>
            <a:r>
              <a:rPr lang="en-AU" altLang="ko-KR" sz="16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time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()+60*60*24);</a:t>
            </a:r>
          </a:p>
          <a:p>
            <a:pPr algn="l"/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}</a:t>
            </a:r>
          </a:p>
          <a:p>
            <a:pPr algn="l"/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echo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"</a:t>
            </a:r>
            <a:r>
              <a:rPr lang="en-AU" altLang="ko-KR" sz="1600" b="1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$</a:t>
            </a:r>
            <a:r>
              <a:rPr lang="en-AU" altLang="ko-KR" sz="1600" b="1" dirty="0">
                <a:solidFill>
                  <a:srgbClr val="008000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count </a:t>
            </a:r>
            <a:r>
              <a:rPr lang="en-AU" altLang="ko-KR" sz="1600" b="1" dirty="0">
                <a:solidFill>
                  <a:srgbClr val="FF33CC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views"</a:t>
            </a:r>
            <a:r>
              <a:rPr lang="en-AU" altLang="ko-KR" sz="1600" b="1" dirty="0">
                <a:solidFill>
                  <a:srgbClr val="984806"/>
                </a:solidFill>
                <a:latin typeface="Courier New" pitchFamily="49" charset="0"/>
                <a:ea typeface="맑은 고딕" pitchFamily="50" charset="-127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ko-KR" sz="16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?&gt;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EDDF42-7754-5140-A19F-056905E0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7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dirty="0" err="1"/>
              <a:t>HyperText</a:t>
            </a:r>
            <a:r>
              <a:rPr lang="en-US" dirty="0"/>
              <a:t> Transfer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199"/>
            <a:ext cx="7084663" cy="3828473"/>
          </a:xfrm>
        </p:spPr>
        <p:txBody>
          <a:bodyPr/>
          <a:lstStyle/>
          <a:p>
            <a:r>
              <a:rPr lang="en-US" dirty="0"/>
              <a:t>Again,</a:t>
            </a:r>
          </a:p>
          <a:p>
            <a:r>
              <a:rPr lang="en-US" altLang="ko-KR" dirty="0"/>
              <a:t>It is stateless</a:t>
            </a:r>
          </a:p>
          <a:p>
            <a:pPr lvl="1"/>
            <a:r>
              <a:rPr lang="en-US" altLang="ko-KR" dirty="0"/>
              <a:t>Each transaction is not related to any other transaction</a:t>
            </a:r>
          </a:p>
          <a:p>
            <a:pPr lvl="1"/>
            <a:r>
              <a:rPr lang="en-US" altLang="ko-KR" dirty="0"/>
              <a:t>Sever maintains no “memory” of client after close</a:t>
            </a:r>
          </a:p>
          <a:p>
            <a:pPr lvl="1"/>
            <a:r>
              <a:rPr lang="en-US" altLang="ko-KR" dirty="0"/>
              <a:t>HTTP is lightweight</a:t>
            </a:r>
          </a:p>
          <a:p>
            <a:pPr lvl="2"/>
            <a:r>
              <a:rPr lang="en-US" altLang="ko-KR" sz="1600" dirty="0"/>
              <a:t>open connection (not part of HTTP but TCP/IP)</a:t>
            </a:r>
          </a:p>
          <a:p>
            <a:pPr lvl="2"/>
            <a:r>
              <a:rPr lang="en-US" altLang="ko-KR" sz="1600" dirty="0"/>
              <a:t>request (client-&gt;server)</a:t>
            </a:r>
          </a:p>
          <a:p>
            <a:pPr lvl="2"/>
            <a:r>
              <a:rPr lang="en-US" altLang="ko-KR" sz="1600" dirty="0"/>
              <a:t>response (server-&gt;client)</a:t>
            </a:r>
          </a:p>
          <a:p>
            <a:pPr lvl="2"/>
            <a:r>
              <a:rPr lang="en-US" altLang="ko-KR" sz="1600" dirty="0"/>
              <a:t>close connection (not part of HTTP but TCP/IP)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ADB25-918B-FD4A-AF2F-65E8BC6C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86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08" y="3535444"/>
            <a:ext cx="834581" cy="127969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180808" y="4815134"/>
            <a:ext cx="871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CIS Host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7320576" y="3065082"/>
            <a:ext cx="1619040" cy="514301"/>
          </a:xfrm>
          <a:prstGeom prst="wedgeRectCallout">
            <a:avLst>
              <a:gd name="adj1" fmla="val -29279"/>
              <a:gd name="adj2" fmla="val 117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Response: </a:t>
            </a:r>
            <a:br>
              <a:rPr lang="en-US" sz="1400" dirty="0"/>
            </a:br>
            <a:r>
              <a:rPr lang="en-US" sz="1400" dirty="0"/>
              <a:t>“Here you go”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6923701" y="4985413"/>
            <a:ext cx="1414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ko-KR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굴림" charset="-127"/>
              </a:rPr>
              <a:t>Web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1900" y="3579383"/>
            <a:ext cx="1455255" cy="1357913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81900" y="2942758"/>
            <a:ext cx="1776235" cy="786783"/>
          </a:xfrm>
          <a:prstGeom prst="wedgeRectCallout">
            <a:avLst>
              <a:gd name="adj1" fmla="val -9281"/>
              <a:gd name="adj2" fmla="val 844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Request: </a:t>
            </a:r>
            <a:br>
              <a:rPr lang="en-US" sz="1400" dirty="0"/>
            </a:br>
            <a:r>
              <a:rPr lang="en-US" sz="1400" dirty="0"/>
              <a:t>“Could you send me the content?”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81900" y="4937296"/>
            <a:ext cx="1235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ko-KR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굴림" charset="-127"/>
              </a:rPr>
              <a:t>Web Client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0312" y="1981384"/>
            <a:ext cx="7272146" cy="510326"/>
            <a:chOff x="760312" y="2253401"/>
            <a:chExt cx="7272146" cy="51032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312" y="2253401"/>
              <a:ext cx="7272146" cy="510326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544115" y="2345424"/>
              <a:ext cx="165648" cy="312877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85950" y="2341973"/>
              <a:ext cx="399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http://</a:t>
              </a:r>
              <a:r>
                <a:rPr lang="en-US" dirty="0" err="1"/>
                <a:t>www.cis.utas.edu.au</a:t>
              </a:r>
              <a:endParaRPr lang="en-US" dirty="0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583381" y="2560335"/>
            <a:ext cx="1338920" cy="1460501"/>
            <a:chOff x="1151" y="650"/>
            <a:chExt cx="1148" cy="920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392" y="921"/>
              <a:ext cx="635" cy="10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ko-KR" altLang="ko-KR" sz="2000" b="1">
                <a:latin typeface="Arial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392" y="1029"/>
              <a:ext cx="635" cy="16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ko-KR" altLang="ko-KR" sz="2000" b="1">
                <a:latin typeface="Arial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392" y="1300"/>
              <a:ext cx="635" cy="27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ko-KR" altLang="ko-KR" sz="2000" b="1">
                <a:latin typeface="Arial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392" y="1191"/>
              <a:ext cx="635" cy="1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ko-KR" altLang="ko-KR" b="1">
                <a:latin typeface="Arial" charset="0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151" y="650"/>
              <a:ext cx="114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AU" altLang="ko-KR" sz="1100" b="1" dirty="0">
                  <a:latin typeface="Arial" charset="0"/>
                  <a:ea typeface="굴림" charset="-127"/>
                </a:rPr>
                <a:t>HTTP </a:t>
              </a:r>
              <a:br>
                <a:rPr lang="en-AU" altLang="ko-KR" sz="1100" b="1" dirty="0">
                  <a:latin typeface="Arial" charset="0"/>
                  <a:ea typeface="굴림" charset="-127"/>
                </a:rPr>
              </a:br>
              <a:r>
                <a:rPr lang="en-AU" altLang="ko-KR" sz="1100" b="1" dirty="0">
                  <a:latin typeface="Arial" charset="0"/>
                  <a:ea typeface="굴림" charset="-127"/>
                </a:rPr>
                <a:t>request message</a:t>
              </a:r>
            </a:p>
          </p:txBody>
        </p:sp>
      </p:grp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6543396" y="4423437"/>
            <a:ext cx="1504950" cy="1460501"/>
            <a:chOff x="3911" y="2715"/>
            <a:chExt cx="948" cy="920"/>
          </a:xfrm>
        </p:grpSpPr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211" y="2986"/>
              <a:ext cx="424" cy="10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ko-KR" altLang="ko-KR" sz="2000" b="1">
                <a:latin typeface="Arial" charset="0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4211" y="3094"/>
              <a:ext cx="424" cy="27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ko-KR" altLang="ko-KR" sz="2000" b="1">
                <a:latin typeface="Arial" charset="0"/>
              </a:endParaRP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4211" y="3365"/>
              <a:ext cx="424" cy="27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ko-KR" altLang="ko-KR" sz="2000" b="1">
                <a:latin typeface="Arial" charset="0"/>
              </a:endParaRP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4211" y="3256"/>
              <a:ext cx="424" cy="1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ko-KR" altLang="ko-KR" b="1">
                <a:latin typeface="Arial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3911" y="2715"/>
              <a:ext cx="94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AU" altLang="ko-KR" sz="1100" b="1" dirty="0">
                  <a:latin typeface="Arial" charset="0"/>
                  <a:ea typeface="굴림" charset="-127"/>
                </a:rPr>
                <a:t>HTTP </a:t>
              </a:r>
              <a:br>
                <a:rPr lang="en-AU" altLang="ko-KR" sz="1100" b="1" dirty="0">
                  <a:latin typeface="Arial" charset="0"/>
                  <a:ea typeface="굴림" charset="-127"/>
                </a:rPr>
              </a:br>
              <a:r>
                <a:rPr lang="en-AU" altLang="ko-KR" sz="1100" b="1" dirty="0">
                  <a:latin typeface="Arial" charset="0"/>
                  <a:ea typeface="굴림" charset="-127"/>
                </a:rPr>
                <a:t>Response message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2358135" y="4174179"/>
            <a:ext cx="44149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358135" y="4432861"/>
            <a:ext cx="44149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403" y="3900890"/>
            <a:ext cx="866572" cy="749443"/>
          </a:xfrm>
          <a:prstGeom prst="rect">
            <a:avLst/>
          </a:prstGeom>
        </p:spPr>
      </p:pic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760312" y="552869"/>
            <a:ext cx="8153501" cy="914400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Serving Web pages (Hypertext pages) using </a:t>
            </a:r>
            <a:r>
              <a:rPr lang="en-US" sz="3600" b="1" u="sng" dirty="0">
                <a:solidFill>
                  <a:srgbClr val="FFFF00"/>
                </a:solidFill>
              </a:rPr>
              <a:t>HTTP</a:t>
            </a:r>
            <a:endParaRPr lang="en-US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9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64984E-6 1.9685E-6 L 0.54242 -0.00533 " pathEditMode="relative" ptsTypes="AA">
                                      <p:cBhvr>
                                        <p:cTn id="1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635E-6 5.65076E-7 L -0.61305 0.00162 " pathEditMode="relative" ptsTypes="AA">
                                      <p:cBhvr>
                                        <p:cTn id="29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7" y="513490"/>
            <a:ext cx="8270475" cy="914400"/>
          </a:xfrm>
        </p:spPr>
        <p:txBody>
          <a:bodyPr/>
          <a:lstStyle/>
          <a:p>
            <a:r>
              <a:rPr lang="en-US" dirty="0"/>
              <a:t>HTTP messages – Initial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88862"/>
            <a:ext cx="8574087" cy="17579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 messages with a set format –contain all of the communication between client and server</a:t>
            </a:r>
          </a:p>
          <a:p>
            <a:pPr lvl="1"/>
            <a:r>
              <a:rPr lang="en-US" sz="1800" dirty="0"/>
              <a:t>Request message (sent by client)</a:t>
            </a:r>
          </a:p>
          <a:p>
            <a:pPr lvl="1"/>
            <a:r>
              <a:rPr lang="en-US" sz="1800" dirty="0"/>
              <a:t>Response message (sent by server)</a:t>
            </a:r>
          </a:p>
          <a:p>
            <a:pPr lvl="1"/>
            <a:r>
              <a:rPr lang="en-US" sz="1800" dirty="0"/>
              <a:t>Message structure is same for both request and response.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542427" y="4239364"/>
            <a:ext cx="1952381" cy="67128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2400" b="1" dirty="0">
                <a:solidFill>
                  <a:srgbClr val="000000"/>
                </a:solidFill>
                <a:latin typeface="Arial" charset="0"/>
              </a:rPr>
              <a:t>Initial Line</a:t>
            </a:r>
            <a:endParaRPr lang="ko-KR" altLang="ko-KR" sz="2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542894" y="4910654"/>
            <a:ext cx="1952381" cy="11798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Headers</a:t>
            </a:r>
            <a:endParaRPr lang="ko-KR" altLang="ko-KR" sz="2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535076" y="6371255"/>
            <a:ext cx="1952381" cy="43742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Optional Contents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542894" y="6100245"/>
            <a:ext cx="1944563" cy="25134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Blank Line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37029" y="4214527"/>
            <a:ext cx="3078470" cy="11758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4001" y="4910654"/>
            <a:ext cx="3058893" cy="1601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4424" y="6100245"/>
            <a:ext cx="307847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6606" y="6365548"/>
            <a:ext cx="3078470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8788" y="6771366"/>
            <a:ext cx="3078470" cy="80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494809" y="6771366"/>
            <a:ext cx="31366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494808" y="6371256"/>
            <a:ext cx="3144029" cy="80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495275" y="6100245"/>
            <a:ext cx="31440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514852" y="4926664"/>
            <a:ext cx="31513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491918" y="4273330"/>
            <a:ext cx="3151380" cy="1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81852" y="3815777"/>
            <a:ext cx="241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message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21184" y="3702540"/>
            <a:ext cx="24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 message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6183" y="4239366"/>
            <a:ext cx="3058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E13E3"/>
                </a:solidFill>
              </a:rPr>
              <a:t>Called the request line – 3 parts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7E13E3"/>
                </a:solidFill>
              </a:rPr>
              <a:t>Method (e.g. GET, POST)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7E13E3"/>
                </a:solidFill>
              </a:rPr>
              <a:t>Uri of request resource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7E13E3"/>
                </a:solidFill>
              </a:rPr>
              <a:t>HTTP version being used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8338" y="6365548"/>
            <a:ext cx="294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/>
              <a:t>May contain data that has been submitted </a:t>
            </a:r>
            <a:br>
              <a:rPr lang="en-US" sz="1000" b="1" dirty="0"/>
            </a:br>
            <a:r>
              <a:rPr lang="en-US" sz="1000" b="1" dirty="0"/>
              <a:t>from a form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7457" y="6371256"/>
            <a:ext cx="263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The actual contents of the resource requested</a:t>
            </a:r>
            <a:br>
              <a:rPr lang="en-US" sz="1000" b="1" dirty="0"/>
            </a:br>
            <a:r>
              <a:rPr lang="en-US" sz="1000" b="1" dirty="0"/>
              <a:t>(e.g. the </a:t>
            </a:r>
            <a:r>
              <a:rPr lang="en-US" sz="1000" b="1" dirty="0" err="1"/>
              <a:t>xhtml</a:t>
            </a:r>
            <a:r>
              <a:rPr lang="en-US" sz="1000" b="1" dirty="0"/>
              <a:t> code)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14852" y="4239365"/>
            <a:ext cx="2563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E13E3"/>
                </a:solidFill>
              </a:rPr>
              <a:t>Called the status line – 3 parts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7E13E3"/>
                </a:solidFill>
              </a:rPr>
              <a:t>HTTP version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7E13E3"/>
                </a:solidFill>
              </a:rPr>
              <a:t>Response code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7E13E3"/>
                </a:solidFill>
              </a:rPr>
              <a:t>Response phrase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45721" y="4941677"/>
            <a:ext cx="3085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Contain information about such things as: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the media type of the content sent to the recipient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a new URL that the server is instructing the client to use in place of the one the client initially requested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cookies that the client should store </a:t>
            </a:r>
            <a:endParaRPr lang="en-US" sz="1000" dirty="0">
              <a:effectLst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4163" y="4882010"/>
            <a:ext cx="3250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Contain information that allows the client to: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Provide information about itself to the server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Give additional details about the nature of the request that the client is making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Allow the client to have greater control over how its request is proceed and how a response is returned by the server or intermediary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1160A33A-AE74-0D48-A362-BC6FC7A7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1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Line (Request):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Format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In HTTP1.0, </a:t>
            </a:r>
          </a:p>
          <a:p>
            <a:pPr lvl="1"/>
            <a:r>
              <a:rPr lang="en-US" altLang="ko-KR" dirty="0"/>
              <a:t>Simple requests : Use initial line without others</a:t>
            </a:r>
          </a:p>
          <a:p>
            <a:pPr lvl="1"/>
            <a:r>
              <a:rPr lang="en-US" altLang="ko-KR" dirty="0"/>
              <a:t>Full requests : Use full format </a:t>
            </a:r>
          </a:p>
          <a:p>
            <a:pPr lvl="2"/>
            <a:r>
              <a:rPr lang="en-US" altLang="ko-KR" dirty="0"/>
              <a:t>&lt;optional content&gt; is still option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GET /main/</a:t>
            </a:r>
            <a:r>
              <a:rPr lang="en-US" altLang="ko-KR" dirty="0" err="1"/>
              <a:t>first.html</a:t>
            </a:r>
            <a:r>
              <a:rPr lang="en-US" altLang="ko-KR" dirty="0"/>
              <a:t>  HTTP/1.0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1027" y="2823851"/>
            <a:ext cx="6781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latin typeface="+mn-lt"/>
              </a:rPr>
              <a:t>Method </a:t>
            </a:r>
            <a:r>
              <a:rPr lang="en-US" i="1" dirty="0" err="1">
                <a:latin typeface="+mn-lt"/>
              </a:rPr>
              <a:t>LocalPath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ProtocolVersion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&lt;CRLF&gt;</a:t>
            </a:r>
            <a:endParaRPr lang="en-AU" dirty="0">
              <a:latin typeface="+mn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2F9414-EA3B-704B-AA68-75C98864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05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Line (Request):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7605542" cy="3849255"/>
          </a:xfrm>
        </p:spPr>
        <p:txBody>
          <a:bodyPr>
            <a:normAutofit/>
          </a:bodyPr>
          <a:lstStyle/>
          <a:p>
            <a:r>
              <a:rPr lang="en-US" altLang="ko-KR" dirty="0"/>
              <a:t>GET</a:t>
            </a:r>
          </a:p>
          <a:p>
            <a:pPr lvl="1"/>
            <a:r>
              <a:rPr lang="en-US" altLang="ko-KR" sz="1900" dirty="0"/>
              <a:t>most common method, used for almost all  document retrieval.  It is used to request the content from the server.</a:t>
            </a:r>
          </a:p>
          <a:p>
            <a:r>
              <a:rPr lang="en-US" altLang="ko-KR" dirty="0"/>
              <a:t>POST</a:t>
            </a:r>
          </a:p>
          <a:p>
            <a:pPr lvl="1"/>
            <a:r>
              <a:rPr lang="en-US" altLang="ko-KR" sz="2000" dirty="0"/>
              <a:t>for sending complex data (</a:t>
            </a:r>
            <a:r>
              <a:rPr lang="en-US" altLang="ko-KR" sz="2000" dirty="0" err="1"/>
              <a:t>eg</a:t>
            </a:r>
            <a:r>
              <a:rPr lang="en-US" altLang="ko-KR" sz="2000" dirty="0"/>
              <a:t>., from forms) from the client to the server to be processed by server side.</a:t>
            </a:r>
          </a:p>
          <a:p>
            <a:pPr lvl="1"/>
            <a:r>
              <a:rPr lang="en-US" altLang="ko-KR" sz="2000" dirty="0"/>
              <a:t>Requested URI is usually a program such as CGI programs or scripts</a:t>
            </a:r>
          </a:p>
          <a:p>
            <a:pPr lvl="1"/>
            <a:r>
              <a:rPr lang="en-US" altLang="ko-KR" sz="2000" dirty="0"/>
              <a:t>GET can be used to submit form data but data is appended to the request URI.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3885B-CD01-E84C-A5F7-5C630843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5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000" dirty="0"/>
              <a:t>Last lecture, we learned…</a:t>
            </a:r>
            <a:endParaRPr lang="en-US" sz="4000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143000" y="2258098"/>
            <a:ext cx="6858000" cy="3810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SQL Query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Dealing with errors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Storing data in secure way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Online shopping mall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1F583-FEF7-BE42-9D56-223350FF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305562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3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2" y="666656"/>
            <a:ext cx="8294381" cy="914400"/>
          </a:xfrm>
        </p:spPr>
        <p:txBody>
          <a:bodyPr/>
          <a:lstStyle/>
          <a:p>
            <a:r>
              <a:rPr lang="en-US" dirty="0"/>
              <a:t>Initial Line (Request):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8574087" cy="493411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HEAD</a:t>
            </a:r>
          </a:p>
          <a:p>
            <a:pPr lvl="1"/>
            <a:r>
              <a:rPr lang="en-US" altLang="ko-KR" dirty="0"/>
              <a:t>like GET, but the server should not send the &lt;optional contents&gt;</a:t>
            </a:r>
          </a:p>
          <a:p>
            <a:pPr lvl="1"/>
            <a:r>
              <a:rPr lang="en-US" altLang="ko-KR" dirty="0"/>
              <a:t>It can check the status without getting actual content.</a:t>
            </a:r>
          </a:p>
          <a:p>
            <a:pPr lvl="1"/>
            <a:r>
              <a:rPr lang="en-US" altLang="ko-KR" dirty="0"/>
              <a:t>It can check if the content is modified</a:t>
            </a:r>
          </a:p>
          <a:p>
            <a:r>
              <a:rPr lang="en-US" altLang="ko-KR" dirty="0"/>
              <a:t>PUT</a:t>
            </a:r>
          </a:p>
          <a:p>
            <a:pPr lvl="1"/>
            <a:r>
              <a:rPr lang="en-US" altLang="ko-KR" sz="2000" dirty="0"/>
              <a:t>for uploading files from clients to servers</a:t>
            </a:r>
          </a:p>
          <a:p>
            <a:pPr lvl="1"/>
            <a:r>
              <a:rPr lang="en-US" altLang="ko-KR" sz="2000" dirty="0"/>
              <a:t>Some web authoring tools use this method to maintain web pages directly from the client</a:t>
            </a:r>
          </a:p>
          <a:p>
            <a:pPr lvl="1"/>
            <a:r>
              <a:rPr lang="en-US" altLang="ko-KR" sz="2000" dirty="0"/>
              <a:t>It normally requires the authentication to perform this method.</a:t>
            </a:r>
          </a:p>
          <a:p>
            <a:pPr lvl="1"/>
            <a:r>
              <a:rPr lang="en-US" altLang="ko-KR" sz="2000" dirty="0"/>
              <a:t>It replaces the requested URL with &lt;optional content&gt;</a:t>
            </a:r>
          </a:p>
          <a:p>
            <a:r>
              <a:rPr lang="en-US" altLang="ko-KR" dirty="0"/>
              <a:t>DELETE</a:t>
            </a:r>
          </a:p>
          <a:p>
            <a:pPr lvl="1"/>
            <a:r>
              <a:rPr lang="en-US" altLang="ko-KR" dirty="0"/>
              <a:t>delete the URI on the server</a:t>
            </a:r>
          </a:p>
          <a:p>
            <a:pPr lvl="1"/>
            <a:r>
              <a:rPr lang="en-US" altLang="ko-KR" dirty="0"/>
              <a:t>The server can override this request</a:t>
            </a:r>
          </a:p>
          <a:p>
            <a:r>
              <a:rPr lang="en-US" altLang="ko-KR" dirty="0"/>
              <a:t>CHECKOUT</a:t>
            </a:r>
          </a:p>
          <a:p>
            <a:pPr lvl="1"/>
            <a:r>
              <a:rPr lang="en-US" altLang="ko-KR" dirty="0"/>
              <a:t>like GET, but also locks the object from updates (so the object can be edited by someone)</a:t>
            </a:r>
          </a:p>
          <a:p>
            <a:r>
              <a:rPr lang="en-US" altLang="ko-KR" dirty="0"/>
              <a:t>CHECKIN</a:t>
            </a:r>
          </a:p>
          <a:p>
            <a:pPr lvl="1"/>
            <a:r>
              <a:rPr lang="en-US" altLang="ko-KR" dirty="0"/>
              <a:t>like PUT, but releases the lock on the object - used when an object has been edited and the new version is now being uploaded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08E22-EC81-964E-A598-5E8FB258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1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Line (Response):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44616"/>
            <a:ext cx="7610476" cy="392171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600" dirty="0"/>
              <a:t>format </a:t>
            </a:r>
          </a:p>
          <a:p>
            <a:endParaRPr lang="en-US" altLang="ko-KR" dirty="0"/>
          </a:p>
          <a:p>
            <a:r>
              <a:rPr lang="en-US" altLang="ko-KR" sz="2300" dirty="0"/>
              <a:t>the </a:t>
            </a:r>
            <a:r>
              <a:rPr lang="en-US" altLang="ko-KR" sz="2300" b="1" i="1" dirty="0" err="1"/>
              <a:t>ProtocolVersion</a:t>
            </a:r>
            <a:r>
              <a:rPr lang="en-US" altLang="ko-KR" sz="2300" dirty="0"/>
              <a:t> identifies which version of HTTP the client is using</a:t>
            </a:r>
          </a:p>
          <a:p>
            <a:pPr lvl="1"/>
            <a:r>
              <a:rPr lang="en-US" altLang="ko-KR" sz="2000" dirty="0"/>
              <a:t>HTTP/1.0 or HTTP/1.1</a:t>
            </a:r>
          </a:p>
          <a:p>
            <a:r>
              <a:rPr lang="en-US" altLang="ko-KR" sz="2600" dirty="0"/>
              <a:t>indicates the success or validity of the request</a:t>
            </a:r>
          </a:p>
          <a:p>
            <a:pPr lvl="1"/>
            <a:r>
              <a:rPr lang="en-US" altLang="ko-KR" sz="2000" dirty="0"/>
              <a:t>1xx : information message only</a:t>
            </a:r>
          </a:p>
          <a:p>
            <a:pPr lvl="1"/>
            <a:r>
              <a:rPr lang="en-US" altLang="ko-KR" sz="2000" dirty="0"/>
              <a:t>2xx : success of request </a:t>
            </a:r>
          </a:p>
          <a:p>
            <a:pPr lvl="1"/>
            <a:r>
              <a:rPr lang="en-US" altLang="ko-KR" sz="2000" dirty="0"/>
              <a:t>3xx : redirects</a:t>
            </a:r>
          </a:p>
          <a:p>
            <a:pPr lvl="1"/>
            <a:r>
              <a:rPr lang="en-US" altLang="ko-KR" sz="2000" dirty="0"/>
              <a:t>4xx : error on the client’s part</a:t>
            </a:r>
          </a:p>
          <a:p>
            <a:pPr lvl="1"/>
            <a:r>
              <a:rPr lang="en-US" altLang="ko-KR" sz="2000" dirty="0"/>
              <a:t>5xx : error on the server’s part</a:t>
            </a:r>
          </a:p>
          <a:p>
            <a:r>
              <a:rPr lang="en-US" altLang="ko-KR" sz="2300" dirty="0"/>
              <a:t>Reason</a:t>
            </a:r>
          </a:p>
          <a:p>
            <a:pPr lvl="1"/>
            <a:r>
              <a:rPr lang="en-US" altLang="ko-KR" sz="2000" dirty="0"/>
              <a:t>Describing the status code</a:t>
            </a:r>
          </a:p>
          <a:p>
            <a:endParaRPr lang="en-US" dirty="0"/>
          </a:p>
        </p:txBody>
      </p:sp>
      <p:graphicFrame>
        <p:nvGraphicFramePr>
          <p:cNvPr id="4" name="표 4"/>
          <p:cNvGraphicFramePr>
            <a:graphicFrameLocks noGrp="1"/>
          </p:cNvGraphicFramePr>
          <p:nvPr>
            <p:extLst/>
          </p:nvPr>
        </p:nvGraphicFramePr>
        <p:xfrm>
          <a:off x="2558313" y="2344616"/>
          <a:ext cx="6324600" cy="457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i="1" dirty="0" err="1"/>
                        <a:t>ProtocolVersion</a:t>
                      </a:r>
                      <a:r>
                        <a:rPr lang="en-US" altLang="ko-KR" sz="2000" i="1" dirty="0"/>
                        <a:t>  </a:t>
                      </a:r>
                      <a:r>
                        <a:rPr lang="en-US" altLang="ko-KR" sz="2000" i="1" dirty="0" err="1"/>
                        <a:t>StatusCode</a:t>
                      </a:r>
                      <a:r>
                        <a:rPr lang="en-US" altLang="ko-KR" sz="2000" i="1" dirty="0"/>
                        <a:t> Reason&lt;CRLF&gt;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75D512-84DF-EA4F-8F17-9E5FE13B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Line (Response):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HTTP/1.0 200 OK: request filled</a:t>
            </a:r>
          </a:p>
          <a:p>
            <a:r>
              <a:rPr lang="en-US" altLang="ko-KR" dirty="0"/>
              <a:t>HTTP/1.0 301 Moved Permanently : (to a new location)</a:t>
            </a:r>
          </a:p>
          <a:p>
            <a:r>
              <a:rPr lang="en-US" altLang="ko-KR" dirty="0"/>
              <a:t>HTTP/1.0 400 Bad Request</a:t>
            </a:r>
          </a:p>
          <a:p>
            <a:r>
              <a:rPr lang="en-US" altLang="ko-KR" dirty="0"/>
              <a:t>HTTP/1.0 401 </a:t>
            </a:r>
            <a:r>
              <a:rPr lang="en-US" altLang="ko-KR" dirty="0" err="1"/>
              <a:t>Unauthorised</a:t>
            </a:r>
            <a:endParaRPr lang="en-US" altLang="ko-KR" dirty="0"/>
          </a:p>
          <a:p>
            <a:r>
              <a:rPr lang="en-US" altLang="ko-KR" dirty="0"/>
              <a:t>HTTP/1.0 403 Forbidden</a:t>
            </a:r>
          </a:p>
          <a:p>
            <a:r>
              <a:rPr lang="en-US" altLang="ko-KR" dirty="0"/>
              <a:t>HTTP/1.0 404 Not Found</a:t>
            </a:r>
          </a:p>
          <a:p>
            <a:r>
              <a:rPr lang="en-US" altLang="ko-KR" dirty="0"/>
              <a:t>HTTP/1.0 500 Server Error</a:t>
            </a:r>
          </a:p>
          <a:p>
            <a:r>
              <a:rPr lang="en-US" altLang="ko-KR" dirty="0"/>
              <a:t>HTTP/1.1 100 Continue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68EE-CF7E-B546-8832-1C279152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28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" y="666656"/>
            <a:ext cx="8323878" cy="914400"/>
          </a:xfrm>
        </p:spPr>
        <p:txBody>
          <a:bodyPr/>
          <a:lstStyle/>
          <a:p>
            <a:r>
              <a:rPr lang="en-US" dirty="0"/>
              <a:t>HTTP messages -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86873"/>
            <a:ext cx="8574087" cy="1975658"/>
          </a:xfrm>
        </p:spPr>
        <p:txBody>
          <a:bodyPr/>
          <a:lstStyle/>
          <a:p>
            <a:r>
              <a:rPr lang="en-US" dirty="0"/>
              <a:t>Text messages with a set format –contain all of the communication between client and server</a:t>
            </a:r>
          </a:p>
          <a:p>
            <a:pPr lvl="1"/>
            <a:r>
              <a:rPr lang="en-US" sz="1800" dirty="0"/>
              <a:t>Request message (sent by client)</a:t>
            </a:r>
          </a:p>
          <a:p>
            <a:pPr lvl="1"/>
            <a:r>
              <a:rPr lang="en-US" sz="1800" dirty="0"/>
              <a:t>Response message (sent by server)</a:t>
            </a:r>
          </a:p>
          <a:p>
            <a:pPr lvl="1"/>
            <a:r>
              <a:rPr lang="en-US" sz="1800" dirty="0"/>
              <a:t>Message structure is same for both request and response.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542427" y="4239364"/>
            <a:ext cx="1952381" cy="67128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Initial Line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542894" y="4910654"/>
            <a:ext cx="1952381" cy="11798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2800" b="1" dirty="0">
                <a:solidFill>
                  <a:srgbClr val="000000"/>
                </a:solidFill>
                <a:latin typeface="Arial" charset="0"/>
              </a:rPr>
              <a:t>Headers</a:t>
            </a:r>
            <a:endParaRPr lang="ko-KR" altLang="ko-KR" sz="3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535076" y="6371255"/>
            <a:ext cx="1952381" cy="43742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Optional Contents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542894" y="6100245"/>
            <a:ext cx="1944563" cy="25134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Blank Line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37029" y="4214527"/>
            <a:ext cx="3078470" cy="11758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4001" y="4910654"/>
            <a:ext cx="3058893" cy="1601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4424" y="6100245"/>
            <a:ext cx="307847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6606" y="6365548"/>
            <a:ext cx="3078470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8788" y="6771366"/>
            <a:ext cx="3078470" cy="80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494809" y="6771366"/>
            <a:ext cx="31366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494808" y="6371256"/>
            <a:ext cx="3144029" cy="80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495275" y="6100245"/>
            <a:ext cx="31440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514852" y="4926664"/>
            <a:ext cx="31513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491918" y="4273330"/>
            <a:ext cx="3151380" cy="1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81853" y="3815777"/>
            <a:ext cx="25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message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49930" y="3856953"/>
            <a:ext cx="26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 message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6183" y="4239366"/>
            <a:ext cx="3058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Called the request line – 3 parts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Method (e.g. GET, POST)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Uri of request resource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HTTP version being used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4001" y="6365548"/>
            <a:ext cx="303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/>
              <a:t>May contain data that has been submitted </a:t>
            </a:r>
            <a:br>
              <a:rPr lang="en-US" sz="1000" b="1" dirty="0"/>
            </a:br>
            <a:r>
              <a:rPr lang="en-US" sz="1000" b="1" dirty="0"/>
              <a:t>from a form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7457" y="6371256"/>
            <a:ext cx="324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The actual contents of the resource requested</a:t>
            </a:r>
            <a:br>
              <a:rPr lang="en-US" sz="1000" b="1" dirty="0"/>
            </a:br>
            <a:r>
              <a:rPr lang="en-US" sz="1000" b="1" dirty="0"/>
              <a:t>(e.g. the html code)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14852" y="4239365"/>
            <a:ext cx="2563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Called the status line – 3 parts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HTTP version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Response code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Response phrase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45721" y="4941677"/>
            <a:ext cx="3085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8A6602"/>
                </a:solidFill>
              </a:rPr>
              <a:t>Contain information about such things as: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8A6602"/>
                </a:solidFill>
              </a:rPr>
              <a:t>the media type of the content sent to the recipient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8A6602"/>
                </a:solidFill>
              </a:rPr>
              <a:t>a new URL that the server is instructing the client to use in place of the one the client initially requested 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8A6602"/>
                </a:solidFill>
              </a:rPr>
              <a:t>cookies that the client should store </a:t>
            </a:r>
            <a:endParaRPr lang="en-US" sz="1000" b="1" dirty="0">
              <a:solidFill>
                <a:srgbClr val="8A6602"/>
              </a:solidFill>
              <a:effectLst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4163" y="4910654"/>
            <a:ext cx="3250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Contain information that allows the client to: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Provide information about itself to the server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Give additional details about the nature of the request that the client is making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Allow the client to have greater control over how its request is proceed and how a response is returned by the server or intermediary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44277D1-B018-E64E-9613-3AECEA4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58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2" y="838362"/>
            <a:ext cx="8294381" cy="914400"/>
          </a:xfrm>
        </p:spPr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3885"/>
            <a:ext cx="8574087" cy="456126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Format 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dirty="0"/>
              <a:t>Header-Name is not case sensitive</a:t>
            </a:r>
          </a:p>
          <a:p>
            <a:r>
              <a:rPr lang="en-US" altLang="ko-KR" dirty="0"/>
              <a:t>Multiple spaces or tabs between “</a:t>
            </a:r>
            <a:r>
              <a:rPr lang="en-US" altLang="ko-KR" b="1" dirty="0"/>
              <a:t>:</a:t>
            </a:r>
            <a:r>
              <a:rPr lang="en-US" altLang="ko-KR" dirty="0"/>
              <a:t>” and value</a:t>
            </a:r>
          </a:p>
          <a:p>
            <a:r>
              <a:rPr lang="en-US" altLang="ko-KR" dirty="0"/>
              <a:t>16 Headers in HTTP/1.0 and 46 Headers in HTTP/1.1</a:t>
            </a:r>
          </a:p>
          <a:p>
            <a:pPr lvl="1"/>
            <a:r>
              <a:rPr lang="en-US" altLang="ko-KR" sz="2000" dirty="0"/>
              <a:t>Applications can define their own headers.</a:t>
            </a:r>
          </a:p>
          <a:p>
            <a:r>
              <a:rPr lang="en-US" altLang="ko-KR" dirty="0"/>
              <a:t>Lines beginning with space or tab are part of the previous header line</a:t>
            </a:r>
          </a:p>
          <a:p>
            <a:pPr lvl="1"/>
            <a:r>
              <a:rPr lang="en-US" altLang="ko-KR" sz="2000" dirty="0"/>
              <a:t>Header1: value1, value2</a:t>
            </a:r>
          </a:p>
          <a:p>
            <a:pPr lvl="1"/>
            <a:r>
              <a:rPr lang="en-US" altLang="ko-KR" sz="2000" dirty="0"/>
              <a:t>Header2: value1, </a:t>
            </a:r>
          </a:p>
          <a:p>
            <a:pPr marL="347472" lvl="1" indent="0">
              <a:buNone/>
            </a:pPr>
            <a:r>
              <a:rPr lang="en-US" altLang="ko-KR" sz="2000" dirty="0"/>
              <a:t> 	             value2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11651" y="5150392"/>
            <a:ext cx="488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0191" y="5150392"/>
            <a:ext cx="0" cy="625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742113" y="5776184"/>
            <a:ext cx="10389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8649" y="5525476"/>
            <a:ext cx="19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are same</a:t>
            </a:r>
          </a:p>
        </p:txBody>
      </p:sp>
      <p:graphicFrame>
        <p:nvGraphicFramePr>
          <p:cNvPr id="16" name="표 4"/>
          <p:cNvGraphicFramePr>
            <a:graphicFrameLocks noGrp="1"/>
          </p:cNvGraphicFramePr>
          <p:nvPr>
            <p:extLst/>
          </p:nvPr>
        </p:nvGraphicFramePr>
        <p:xfrm>
          <a:off x="1096330" y="2428457"/>
          <a:ext cx="5638800" cy="46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i="1" dirty="0"/>
                        <a:t>Header-Name: value&lt;CRLF&gt;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F73B334-150B-C947-B5D5-DF7A2953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90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55" y="666656"/>
            <a:ext cx="8196058" cy="914400"/>
          </a:xfrm>
        </p:spPr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369574"/>
            <a:ext cx="8574087" cy="4115578"/>
          </a:xfrm>
        </p:spPr>
        <p:txBody>
          <a:bodyPr>
            <a:normAutofit/>
          </a:bodyPr>
          <a:lstStyle/>
          <a:p>
            <a:r>
              <a:rPr lang="en-US" altLang="ko-KR" dirty="0"/>
              <a:t>Common headers</a:t>
            </a:r>
          </a:p>
          <a:p>
            <a:pPr lvl="1"/>
            <a:r>
              <a:rPr lang="en-US" altLang="ko-KR" dirty="0"/>
              <a:t>Headers appear in both request and response message</a:t>
            </a:r>
          </a:p>
          <a:p>
            <a:r>
              <a:rPr lang="en-US" altLang="ko-KR" dirty="0"/>
              <a:t>Request headers (Proxy and Server)</a:t>
            </a:r>
          </a:p>
          <a:p>
            <a:pPr lvl="1"/>
            <a:r>
              <a:rPr lang="en-US" altLang="ko-KR" dirty="0"/>
              <a:t>Headers appear in a request message</a:t>
            </a:r>
          </a:p>
          <a:p>
            <a:r>
              <a:rPr lang="en-US" altLang="ko-KR" dirty="0"/>
              <a:t>Response headers (Proxy and Server)</a:t>
            </a:r>
          </a:p>
          <a:p>
            <a:pPr lvl="1"/>
            <a:r>
              <a:rPr lang="en-US" altLang="ko-KR" dirty="0"/>
              <a:t>Headers appear in a response message</a:t>
            </a:r>
          </a:p>
          <a:p>
            <a:r>
              <a:rPr lang="en-US" altLang="ko-KR" dirty="0"/>
              <a:t>Other headers</a:t>
            </a:r>
          </a:p>
          <a:p>
            <a:pPr lvl="1"/>
            <a:r>
              <a:rPr lang="en-US" altLang="ko-KR" dirty="0"/>
              <a:t>Headers that are not defined in the specification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59402-8534-7E49-9FA9-18D16420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88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84" y="523335"/>
            <a:ext cx="8156729" cy="914400"/>
          </a:xfrm>
        </p:spPr>
        <p:txBody>
          <a:bodyPr/>
          <a:lstStyle/>
          <a:p>
            <a:r>
              <a:rPr lang="en-US" dirty="0"/>
              <a:t>Headers in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2178528"/>
            <a:ext cx="8574087" cy="4561267"/>
          </a:xfrm>
        </p:spPr>
        <p:txBody>
          <a:bodyPr>
            <a:normAutofit/>
          </a:bodyPr>
          <a:lstStyle/>
          <a:p>
            <a:r>
              <a:rPr lang="en-US" altLang="ko-KR" dirty="0"/>
              <a:t>USER-AGENT:</a:t>
            </a:r>
          </a:p>
          <a:p>
            <a:pPr lvl="1"/>
            <a:r>
              <a:rPr lang="en-US" altLang="ko-KR" dirty="0"/>
              <a:t>text that describes the client</a:t>
            </a:r>
          </a:p>
          <a:p>
            <a:pPr lvl="1"/>
            <a:r>
              <a:rPr lang="en-US" altLang="ko-KR" dirty="0"/>
              <a:t>servers could use this to tailor content to specific client </a:t>
            </a:r>
          </a:p>
          <a:p>
            <a:pPr lvl="1"/>
            <a:r>
              <a:rPr lang="en-US" altLang="ko-KR" dirty="0"/>
              <a:t>also useful for statistical and logging purposes</a:t>
            </a:r>
          </a:p>
          <a:p>
            <a:r>
              <a:rPr lang="en-US" altLang="ko-KR" dirty="0"/>
              <a:t>REFERER:</a:t>
            </a:r>
          </a:p>
          <a:p>
            <a:pPr lvl="1"/>
            <a:r>
              <a:rPr lang="en-US" altLang="ko-KR" dirty="0"/>
              <a:t>allows the client to specify where the URI in the request was obtained (from what web page)</a:t>
            </a:r>
          </a:p>
          <a:p>
            <a:pPr lvl="1"/>
            <a:r>
              <a:rPr lang="en-US" altLang="ko-KR" dirty="0"/>
              <a:t>permits the server to log which pages link to it</a:t>
            </a:r>
          </a:p>
          <a:p>
            <a:pPr lvl="1"/>
            <a:r>
              <a:rPr lang="en-US" altLang="ko-KR" dirty="0"/>
              <a:t>allows bad links to be traced for maintenance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34290-B102-9846-A857-0CB225F2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20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" y="877741"/>
            <a:ext cx="8323878" cy="914400"/>
          </a:xfrm>
        </p:spPr>
        <p:txBody>
          <a:bodyPr/>
          <a:lstStyle/>
          <a:p>
            <a:r>
              <a:rPr lang="en-US" dirty="0"/>
              <a:t>Headers in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458065"/>
            <a:ext cx="8574087" cy="4027087"/>
          </a:xfrm>
        </p:spPr>
        <p:txBody>
          <a:bodyPr>
            <a:normAutofit/>
          </a:bodyPr>
          <a:lstStyle/>
          <a:p>
            <a:r>
              <a:rPr lang="en-US" altLang="ko-KR" dirty="0"/>
              <a:t>Server:</a:t>
            </a:r>
          </a:p>
          <a:p>
            <a:pPr lvl="1"/>
            <a:r>
              <a:rPr lang="en-US" altLang="ko-KR" dirty="0"/>
              <a:t>Identifies the server software</a:t>
            </a:r>
          </a:p>
          <a:p>
            <a:pPr lvl="1"/>
            <a:r>
              <a:rPr lang="en-US" altLang="ko-KR" dirty="0"/>
              <a:t>Value format is usually Program-name/</a:t>
            </a:r>
            <a:r>
              <a:rPr lang="en-US" altLang="ko-KR" dirty="0" err="1"/>
              <a:t>x.xx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User-Agent header in request is analogous to this and the value format is normally similar.</a:t>
            </a:r>
          </a:p>
          <a:p>
            <a:r>
              <a:rPr lang="en-US" altLang="ko-KR" dirty="0"/>
              <a:t>Last-Modified:</a:t>
            </a:r>
          </a:p>
          <a:p>
            <a:pPr lvl="1"/>
            <a:r>
              <a:rPr lang="en-US" altLang="ko-KR" dirty="0"/>
              <a:t>gives the modification date of returning document.</a:t>
            </a:r>
          </a:p>
          <a:p>
            <a:pPr lvl="1"/>
            <a:r>
              <a:rPr lang="en-US" altLang="ko-KR" dirty="0"/>
              <a:t>Use Greenwich Mean Time </a:t>
            </a:r>
          </a:p>
          <a:p>
            <a:pPr lvl="2"/>
            <a:r>
              <a:rPr lang="en-US" altLang="ko-KR" dirty="0"/>
              <a:t>Last-Modified: Fri, 31 Dec 1999 23:59:59 GMT</a:t>
            </a:r>
          </a:p>
          <a:p>
            <a:pPr lvl="1"/>
            <a:r>
              <a:rPr lang="en-US" altLang="ko-KR" dirty="0"/>
              <a:t>Possible to use as caching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50CB-8050-044D-BF1E-382A92D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4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065" y="897430"/>
            <a:ext cx="7979748" cy="914400"/>
          </a:xfrm>
        </p:spPr>
        <p:txBody>
          <a:bodyPr/>
          <a:lstStyle/>
          <a:p>
            <a:r>
              <a:rPr lang="en-US" dirty="0"/>
              <a:t>HTTP Headers with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625213"/>
            <a:ext cx="8574087" cy="3859939"/>
          </a:xfrm>
        </p:spPr>
        <p:txBody>
          <a:bodyPr>
            <a:normAutofit/>
          </a:bodyPr>
          <a:lstStyle/>
          <a:p>
            <a:r>
              <a:rPr lang="en-US" altLang="ko-KR" dirty="0"/>
              <a:t>HTTP transactions contains </a:t>
            </a:r>
            <a:r>
              <a:rPr lang="en-US" altLang="ko-KR" b="1" dirty="0"/>
              <a:t>request </a:t>
            </a:r>
            <a:r>
              <a:rPr lang="en-US" altLang="ko-KR" dirty="0"/>
              <a:t>and </a:t>
            </a:r>
            <a:r>
              <a:rPr lang="en-US" altLang="ko-KR" b="1" dirty="0"/>
              <a:t>response </a:t>
            </a:r>
            <a:r>
              <a:rPr lang="en-US" altLang="ko-KR" dirty="0"/>
              <a:t>headers</a:t>
            </a:r>
          </a:p>
          <a:p>
            <a:r>
              <a:rPr lang="en-US" altLang="ko-KR" dirty="0"/>
              <a:t>PHP scripts can send HTTP response headers to the browser</a:t>
            </a:r>
          </a:p>
          <a:p>
            <a:pPr lvl="1"/>
            <a:r>
              <a:rPr lang="en-US" altLang="ko-KR" dirty="0"/>
              <a:t>using the </a:t>
            </a:r>
            <a:r>
              <a:rPr lang="en-US" altLang="ko-KR" dirty="0">
                <a:solidFill>
                  <a:srgbClr val="FF0000"/>
                </a:solidFill>
              </a:rPr>
              <a:t>header</a:t>
            </a:r>
            <a:r>
              <a:rPr lang="en-US" altLang="ko-KR" dirty="0"/>
              <a:t>() function</a:t>
            </a:r>
          </a:p>
          <a:p>
            <a:r>
              <a:rPr lang="en-US" altLang="ko-KR" dirty="0"/>
              <a:t>Restrictions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header</a:t>
            </a:r>
            <a:r>
              <a:rPr lang="en-US" altLang="ko-KR" dirty="0"/>
              <a:t>() must be called before any other output is sent to the browser</a:t>
            </a:r>
          </a:p>
          <a:p>
            <a:pPr lvl="2"/>
            <a:r>
              <a:rPr lang="en-US" altLang="ko-KR" dirty="0" err="1"/>
              <a:t>ie</a:t>
            </a:r>
            <a:r>
              <a:rPr lang="en-US" altLang="ko-KR" dirty="0"/>
              <a:t>., before PHP echo or print statements</a:t>
            </a:r>
          </a:p>
          <a:p>
            <a:pPr lvl="2"/>
            <a:r>
              <a:rPr lang="en-US" altLang="ko-KR" dirty="0"/>
              <a:t>before HTML output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1780A-482F-774D-9FEE-59B19CFF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58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897" y="828518"/>
            <a:ext cx="7969916" cy="914400"/>
          </a:xfrm>
        </p:spPr>
        <p:txBody>
          <a:bodyPr/>
          <a:lstStyle/>
          <a:p>
            <a:r>
              <a:rPr lang="en-US" dirty="0"/>
              <a:t>Refresh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300748"/>
            <a:ext cx="8574087" cy="4184404"/>
          </a:xfrm>
        </p:spPr>
        <p:txBody>
          <a:bodyPr>
            <a:normAutofit/>
          </a:bodyPr>
          <a:lstStyle/>
          <a:p>
            <a:r>
              <a:rPr lang="en-US" altLang="ko-KR" dirty="0"/>
              <a:t>the refresh header forces the browser to load a new page after a set period of time</a:t>
            </a:r>
          </a:p>
          <a:p>
            <a:pPr marL="0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time is specified in seconds</a:t>
            </a:r>
          </a:p>
          <a:p>
            <a:pPr lvl="2"/>
            <a:r>
              <a:rPr lang="en-US" altLang="ko-KR" dirty="0"/>
              <a:t>URL may be on this site, or another site</a:t>
            </a:r>
          </a:p>
          <a:p>
            <a:r>
              <a:rPr lang="en-US" altLang="ko-KR" dirty="0"/>
              <a:t>example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20000" r="56666" b="76140"/>
          <a:stretch/>
        </p:blipFill>
        <p:spPr bwMode="auto">
          <a:xfrm>
            <a:off x="2750470" y="2779172"/>
            <a:ext cx="3971840" cy="34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639151" y="2779172"/>
          <a:ext cx="4194478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4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567">
                <a:tc>
                  <a:txBody>
                    <a:bodyPr/>
                    <a:lstStyle/>
                    <a:p>
                      <a:pPr latinLnBrk="1"/>
                      <a:endParaRPr lang="en-US" altLang="ko-KR" sz="24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7"/>
          <p:cNvGraphicFramePr>
            <a:graphicFrameLocks noGrp="1"/>
          </p:cNvGraphicFramePr>
          <p:nvPr>
            <p:extLst/>
          </p:nvPr>
        </p:nvGraphicFramePr>
        <p:xfrm>
          <a:off x="1924050" y="4272626"/>
          <a:ext cx="69342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9" t="25790" r="33750" b="44737"/>
          <a:stretch/>
        </p:blipFill>
        <p:spPr bwMode="auto">
          <a:xfrm>
            <a:off x="2200395" y="4396382"/>
            <a:ext cx="63119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9AFB82-A02F-DA4B-8ED6-C00C7804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078" y="574404"/>
            <a:ext cx="8076556" cy="992754"/>
          </a:xfrm>
        </p:spPr>
        <p:txBody>
          <a:bodyPr>
            <a:normAutofit/>
          </a:bodyPr>
          <a:lstStyle/>
          <a:p>
            <a:r>
              <a:rPr lang="en-US" dirty="0"/>
              <a:t>Review: </a:t>
            </a:r>
            <a:r>
              <a:rPr lang="en-AU" dirty="0" err="1"/>
              <a:t>DB_CONN.php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320412"/>
            <a:ext cx="7763020" cy="3391539"/>
          </a:xfrm>
        </p:spPr>
        <p:txBody>
          <a:bodyPr>
            <a:normAutofit/>
          </a:bodyPr>
          <a:lstStyle/>
          <a:p>
            <a:r>
              <a:rPr lang="en-US" dirty="0"/>
              <a:t>It is not efficient to write the codes to connect database every time</a:t>
            </a:r>
          </a:p>
          <a:p>
            <a:r>
              <a:rPr lang="en-US" dirty="0"/>
              <a:t>it is useful to make a </a:t>
            </a:r>
            <a:r>
              <a:rPr lang="en-US" dirty="0" err="1"/>
              <a:t>php</a:t>
            </a:r>
            <a:r>
              <a:rPr lang="en-US" dirty="0"/>
              <a:t> file for database connection and use include() function whenever you use database.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4" y="4378144"/>
            <a:ext cx="8325871" cy="2203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324" y="3887242"/>
            <a:ext cx="200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</a:t>
            </a:r>
            <a:r>
              <a:rPr lang="en-US" dirty="0" err="1"/>
              <a:t>db_conn.php</a:t>
            </a:r>
            <a:r>
              <a:rPr lang="en-US" dirty="0"/>
              <a:t> 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60A36D-FDD8-2B45-B950-2DD345D6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22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84" y="769450"/>
            <a:ext cx="8156729" cy="914400"/>
          </a:xfrm>
        </p:spPr>
        <p:txBody>
          <a:bodyPr/>
          <a:lstStyle/>
          <a:p>
            <a:r>
              <a:rPr lang="en-US" dirty="0"/>
              <a:t>Location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359742"/>
            <a:ext cx="8574087" cy="4125410"/>
          </a:xfrm>
        </p:spPr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location</a:t>
            </a:r>
            <a:r>
              <a:rPr lang="en-US" altLang="ko-KR" dirty="0"/>
              <a:t> header forces the browser to go to a new page immediately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compared to </a:t>
            </a:r>
            <a:r>
              <a:rPr lang="en-US" altLang="ko-KR" b="1" dirty="0"/>
              <a:t>refresh</a:t>
            </a:r>
          </a:p>
          <a:p>
            <a:pPr lvl="2"/>
            <a:r>
              <a:rPr lang="en-US" altLang="ko-KR" dirty="0"/>
              <a:t>you can use HTML and other content on pages that are to be </a:t>
            </a:r>
            <a:r>
              <a:rPr lang="en-US" altLang="ko-KR" b="1" dirty="0"/>
              <a:t>refresh</a:t>
            </a:r>
            <a:r>
              <a:rPr lang="en-US" altLang="ko-KR" dirty="0"/>
              <a:t>ed</a:t>
            </a:r>
          </a:p>
          <a:p>
            <a:pPr lvl="2"/>
            <a:r>
              <a:rPr lang="en-US" altLang="ko-KR" dirty="0"/>
              <a:t>no point using any HTML content on pages redirected with a location header</a:t>
            </a:r>
          </a:p>
          <a:p>
            <a:pPr lvl="1"/>
            <a:r>
              <a:rPr lang="en-AU" altLang="ko-KR" dirty="0"/>
              <a:t>example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t="72631" r="62500" b="23334"/>
          <a:stretch/>
        </p:blipFill>
        <p:spPr bwMode="auto">
          <a:xfrm>
            <a:off x="3401606" y="2887217"/>
            <a:ext cx="2780071" cy="32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5"/>
          <p:cNvGraphicFramePr>
            <a:graphicFrameLocks noGrp="1"/>
          </p:cNvGraphicFramePr>
          <p:nvPr>
            <p:extLst/>
          </p:nvPr>
        </p:nvGraphicFramePr>
        <p:xfrm>
          <a:off x="3003755" y="2912617"/>
          <a:ext cx="388620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857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9" t="59649" r="51771" b="22807"/>
          <a:stretch/>
        </p:blipFill>
        <p:spPr bwMode="auto">
          <a:xfrm>
            <a:off x="2649439" y="4962299"/>
            <a:ext cx="41148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8"/>
          <p:cNvGraphicFramePr>
            <a:graphicFrameLocks noGrp="1"/>
          </p:cNvGraphicFramePr>
          <p:nvPr>
            <p:extLst/>
          </p:nvPr>
        </p:nvGraphicFramePr>
        <p:xfrm>
          <a:off x="2511348" y="4911499"/>
          <a:ext cx="4648200" cy="132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800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4A5B96D-5673-8E48-9B86-33780889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03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759606"/>
            <a:ext cx="8245219" cy="914400"/>
          </a:xfrm>
        </p:spPr>
        <p:txBody>
          <a:bodyPr/>
          <a:lstStyle/>
          <a:p>
            <a:r>
              <a:rPr lang="en-US" dirty="0"/>
              <a:t>Content-Type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497394"/>
            <a:ext cx="8574087" cy="3987758"/>
          </a:xfrm>
        </p:spPr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content-type</a:t>
            </a:r>
            <a:r>
              <a:rPr lang="en-US" altLang="ko-KR" dirty="0"/>
              <a:t> header allows you to send non-html output to the client</a:t>
            </a:r>
          </a:p>
          <a:p>
            <a:pPr lvl="1"/>
            <a:r>
              <a:rPr lang="en-US" altLang="ko-KR" dirty="0" err="1"/>
              <a:t>eg</a:t>
            </a:r>
            <a:r>
              <a:rPr lang="en-US" altLang="ko-KR" dirty="0"/>
              <a:t>., an image, multimedia content, or plain text</a:t>
            </a:r>
          </a:p>
          <a:p>
            <a:pPr lvl="1"/>
            <a:r>
              <a:rPr lang="en-US" altLang="ko-KR" dirty="0"/>
              <a:t>if you don't send a content-type header, PHP will automatically generate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Content-type: text/html</a:t>
            </a:r>
          </a:p>
          <a:p>
            <a:r>
              <a:rPr lang="en-US" altLang="ko-KR" dirty="0"/>
              <a:t>content-type header example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6" t="75263" r="54270" b="17369"/>
          <a:stretch/>
        </p:blipFill>
        <p:spPr bwMode="auto">
          <a:xfrm>
            <a:off x="1862175" y="5073445"/>
            <a:ext cx="3869776" cy="59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5"/>
          <p:cNvGraphicFramePr>
            <a:graphicFrameLocks noGrp="1"/>
          </p:cNvGraphicFramePr>
          <p:nvPr>
            <p:extLst/>
          </p:nvPr>
        </p:nvGraphicFramePr>
        <p:xfrm>
          <a:off x="1558129" y="4908984"/>
          <a:ext cx="46482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F245B4-8027-F240-BDA1-DF13F692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1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2" y="666656"/>
            <a:ext cx="8294381" cy="914400"/>
          </a:xfrm>
        </p:spPr>
        <p:txBody>
          <a:bodyPr/>
          <a:lstStyle/>
          <a:p>
            <a:r>
              <a:rPr lang="en-US" dirty="0"/>
              <a:t>Content-Type Headers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2" t="60000" r="36354" b="18246"/>
          <a:stretch/>
        </p:blipFill>
        <p:spPr bwMode="auto">
          <a:xfrm>
            <a:off x="1033873" y="2682745"/>
            <a:ext cx="59563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5"/>
          <p:cNvGraphicFramePr>
            <a:graphicFrameLocks noGrp="1"/>
          </p:cNvGraphicFramePr>
          <p:nvPr>
            <p:extLst/>
          </p:nvPr>
        </p:nvGraphicFramePr>
        <p:xfrm>
          <a:off x="862905" y="2378704"/>
          <a:ext cx="7610230" cy="2090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0616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64211" r="30625" b="17894"/>
          <a:stretch/>
        </p:blipFill>
        <p:spPr bwMode="auto">
          <a:xfrm>
            <a:off x="957673" y="4816345"/>
            <a:ext cx="6680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7"/>
          <p:cNvGraphicFramePr>
            <a:graphicFrameLocks noGrp="1"/>
          </p:cNvGraphicFramePr>
          <p:nvPr>
            <p:extLst/>
          </p:nvPr>
        </p:nvGraphicFramePr>
        <p:xfrm>
          <a:off x="911507" y="4634059"/>
          <a:ext cx="71628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6D7F4B-E97D-C344-94E0-FEC6FE7D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06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Expires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00224"/>
            <a:ext cx="7610476" cy="367076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expires</a:t>
            </a:r>
            <a:r>
              <a:rPr lang="en-US" altLang="ko-KR" dirty="0"/>
              <a:t> header indicates when the content being sent will be out of date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the date is specified according to </a:t>
            </a:r>
            <a:r>
              <a:rPr lang="en-US" altLang="ko-KR" dirty="0">
                <a:solidFill>
                  <a:srgbClr val="FF0000"/>
                </a:solidFill>
              </a:rPr>
              <a:t>RFC-1123</a:t>
            </a:r>
          </a:p>
          <a:p>
            <a:pPr lvl="1"/>
            <a:r>
              <a:rPr lang="en-US" altLang="ko-KR" dirty="0"/>
              <a:t>the cache problem</a:t>
            </a:r>
          </a:p>
          <a:p>
            <a:pPr lvl="2"/>
            <a:r>
              <a:rPr lang="en-US" altLang="ko-KR" dirty="0"/>
              <a:t>some browsers cache content sent them</a:t>
            </a:r>
          </a:p>
          <a:p>
            <a:pPr lvl="2"/>
            <a:r>
              <a:rPr lang="en-US" altLang="ko-KR" dirty="0"/>
              <a:t>on subsequent visits to the same URL, the browser will display the cached content</a:t>
            </a:r>
          </a:p>
          <a:p>
            <a:pPr lvl="3"/>
            <a:r>
              <a:rPr lang="en-US" altLang="ko-KR" dirty="0"/>
              <a:t>(for performance improvement)</a:t>
            </a:r>
          </a:p>
          <a:p>
            <a:pPr lvl="2"/>
            <a:r>
              <a:rPr lang="en-US" altLang="ko-KR" dirty="0"/>
              <a:t>the expires header tells the browser when it is no longer safe to use the cached copy</a:t>
            </a:r>
          </a:p>
          <a:p>
            <a:pPr lvl="3"/>
            <a:r>
              <a:rPr lang="en-US" altLang="ko-KR" dirty="0" err="1"/>
              <a:t>ie</a:t>
            </a:r>
            <a:r>
              <a:rPr lang="en-US" altLang="ko-KR" dirty="0"/>
              <a:t>., when it should request the document from the server again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80175" r="42709" b="15439"/>
          <a:stretch/>
        </p:blipFill>
        <p:spPr bwMode="auto">
          <a:xfrm>
            <a:off x="1447800" y="2819444"/>
            <a:ext cx="5731726" cy="37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5"/>
          <p:cNvGraphicFramePr>
            <a:graphicFrameLocks noGrp="1"/>
          </p:cNvGraphicFramePr>
          <p:nvPr>
            <p:extLst/>
          </p:nvPr>
        </p:nvGraphicFramePr>
        <p:xfrm>
          <a:off x="1507835" y="2819444"/>
          <a:ext cx="5777868" cy="464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530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3FC9D1-C80F-F040-A758-65565017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60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592247"/>
            <a:ext cx="8245219" cy="914400"/>
          </a:xfrm>
        </p:spPr>
        <p:txBody>
          <a:bodyPr>
            <a:normAutofit/>
          </a:bodyPr>
          <a:lstStyle/>
          <a:p>
            <a:r>
              <a:rPr lang="en-US" dirty="0"/>
              <a:t>HTTP messages – Optional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5" y="2030039"/>
            <a:ext cx="8622276" cy="1932492"/>
          </a:xfrm>
        </p:spPr>
        <p:txBody>
          <a:bodyPr/>
          <a:lstStyle/>
          <a:p>
            <a:r>
              <a:rPr lang="en-US" dirty="0"/>
              <a:t>Text messages with a set format –contain all of the communication between client and server</a:t>
            </a:r>
          </a:p>
          <a:p>
            <a:pPr lvl="1"/>
            <a:r>
              <a:rPr lang="en-US" sz="1800" dirty="0"/>
              <a:t>Request message (sent by client)</a:t>
            </a:r>
          </a:p>
          <a:p>
            <a:pPr lvl="1"/>
            <a:r>
              <a:rPr lang="en-US" sz="1800" dirty="0"/>
              <a:t>Response message (sent by server)</a:t>
            </a:r>
          </a:p>
          <a:p>
            <a:pPr lvl="1"/>
            <a:r>
              <a:rPr lang="en-US" sz="1800" dirty="0"/>
              <a:t>Message structure is same for both request and response.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542427" y="4239364"/>
            <a:ext cx="1952381" cy="67128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Initial Line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542894" y="4910654"/>
            <a:ext cx="1952381" cy="11798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Headers</a:t>
            </a:r>
            <a:endParaRPr lang="ko-KR" altLang="ko-KR" sz="2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535076" y="6371255"/>
            <a:ext cx="1952381" cy="43742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b="1" dirty="0">
                <a:solidFill>
                  <a:srgbClr val="000000"/>
                </a:solidFill>
                <a:latin typeface="Arial" charset="0"/>
              </a:rPr>
              <a:t>Optional Contents</a:t>
            </a:r>
            <a:endParaRPr lang="ko-KR" altLang="ko-KR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542894" y="6100245"/>
            <a:ext cx="1944563" cy="25134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Blank Line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37029" y="4214527"/>
            <a:ext cx="3078470" cy="11758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4001" y="4910654"/>
            <a:ext cx="3058893" cy="1601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4424" y="6100245"/>
            <a:ext cx="307847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6606" y="6365548"/>
            <a:ext cx="3078470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8788" y="6771366"/>
            <a:ext cx="3078470" cy="80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494809" y="6771366"/>
            <a:ext cx="31366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494808" y="6371256"/>
            <a:ext cx="3144029" cy="80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495275" y="6100245"/>
            <a:ext cx="31440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514852" y="4926664"/>
            <a:ext cx="31513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491918" y="4273330"/>
            <a:ext cx="3151380" cy="1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81853" y="3815777"/>
            <a:ext cx="223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message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49931" y="3856953"/>
            <a:ext cx="23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 message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6183" y="4239366"/>
            <a:ext cx="3058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Called the request line – 3 parts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Method (e.g. GET, POST)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Uri of request resource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HTTP version being used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3030" y="6351586"/>
            <a:ext cx="310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/>
              <a:t>May contain data that has been submitted </a:t>
            </a:r>
            <a:br>
              <a:rPr lang="en-US" sz="1000" b="1" dirty="0"/>
            </a:br>
            <a:r>
              <a:rPr lang="en-US" sz="1000" b="1" dirty="0"/>
              <a:t>from a form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7456" y="6371256"/>
            <a:ext cx="3178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The actual contents of the resource requested</a:t>
            </a:r>
            <a:br>
              <a:rPr lang="en-US" sz="1000" b="1" dirty="0"/>
            </a:br>
            <a:r>
              <a:rPr lang="en-US" sz="1000" b="1" dirty="0"/>
              <a:t>(e.g. the html code)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14852" y="4239365"/>
            <a:ext cx="2563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Called the status line – 3 parts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HTTP version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Response code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Response phrase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45721" y="4941677"/>
            <a:ext cx="3085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Contain information about such things as: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the media type of the content sent to the recipient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a new URL that the server is instructing the client to use in place of the one the client initially requested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cookies that the client should store </a:t>
            </a:r>
            <a:endParaRPr lang="en-US" sz="1000" dirty="0">
              <a:effectLst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6077" y="4910654"/>
            <a:ext cx="3368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Contain information that allows the client to: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Provide information about itself to the server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Give additional details about the nature of the request that the client is making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Allow the client to have greater control over how its request is proceed and how a response is returned by the server or intermediary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AEDA70D4-4658-CF44-BD4D-6521E6D3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11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7521082" cy="3579091"/>
          </a:xfrm>
        </p:spPr>
        <p:txBody>
          <a:bodyPr/>
          <a:lstStyle/>
          <a:p>
            <a:r>
              <a:rPr lang="en-US" altLang="ko-KR" dirty="0"/>
              <a:t>In request</a:t>
            </a:r>
          </a:p>
          <a:p>
            <a:pPr lvl="1"/>
            <a:r>
              <a:rPr lang="en-US" altLang="ko-KR" dirty="0"/>
              <a:t>typically this is used to hold form data with the POST method</a:t>
            </a:r>
          </a:p>
          <a:p>
            <a:pPr lvl="1"/>
            <a:r>
              <a:rPr lang="en-US" altLang="ko-KR" dirty="0"/>
              <a:t>also used for content with PUT and CHECKIN methods</a:t>
            </a:r>
          </a:p>
          <a:p>
            <a:r>
              <a:rPr lang="en-US" altLang="ko-KR" dirty="0"/>
              <a:t>In response</a:t>
            </a:r>
          </a:p>
          <a:p>
            <a:pPr lvl="1"/>
            <a:r>
              <a:rPr lang="en-US" altLang="ko-KR" dirty="0"/>
              <a:t>This contains the requested resource by the client</a:t>
            </a:r>
          </a:p>
          <a:p>
            <a:r>
              <a:rPr lang="en-US" altLang="ko-KR" dirty="0"/>
              <a:t>Content-Type and Content-Length are related headers.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D933E-BA6A-8041-8238-35B5D64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3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666656"/>
            <a:ext cx="8245219" cy="914400"/>
          </a:xfrm>
        </p:spPr>
        <p:txBody>
          <a:bodyPr/>
          <a:lstStyle/>
          <a:p>
            <a:r>
              <a:rPr lang="en-US" dirty="0"/>
              <a:t>Header with Optional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7" y="2182761"/>
            <a:ext cx="8346973" cy="4494829"/>
          </a:xfrm>
        </p:spPr>
        <p:txBody>
          <a:bodyPr>
            <a:normAutofit/>
          </a:bodyPr>
          <a:lstStyle/>
          <a:p>
            <a:r>
              <a:rPr lang="en-US" altLang="ko-KR" dirty="0"/>
              <a:t>CONTENT-TYPE:</a:t>
            </a:r>
          </a:p>
          <a:p>
            <a:pPr lvl="1"/>
            <a:r>
              <a:rPr lang="en-US" altLang="ko-KR" dirty="0"/>
              <a:t>the MIME type is used</a:t>
            </a:r>
          </a:p>
          <a:p>
            <a:pPr lvl="1"/>
            <a:r>
              <a:rPr lang="en-US" altLang="ko-KR" dirty="0"/>
              <a:t>specifies type of optional content</a:t>
            </a:r>
          </a:p>
          <a:p>
            <a:pPr lvl="2"/>
            <a:r>
              <a:rPr lang="en-US" altLang="ko-KR" dirty="0"/>
              <a:t>text/html and text/plain are common</a:t>
            </a:r>
          </a:p>
          <a:p>
            <a:pPr lvl="2"/>
            <a:r>
              <a:rPr lang="en-US" altLang="ko-KR" dirty="0"/>
              <a:t>image/gif, image/jpeg, etc.</a:t>
            </a:r>
          </a:p>
          <a:p>
            <a:pPr lvl="1"/>
            <a:r>
              <a:rPr lang="en-US" altLang="ko-KR" dirty="0"/>
              <a:t>Often given by the server side programs </a:t>
            </a:r>
          </a:p>
          <a:p>
            <a:pPr lvl="1"/>
            <a:r>
              <a:rPr lang="en-US" altLang="ko-KR" dirty="0"/>
              <a:t>Server has its own strategy to generate for default type.</a:t>
            </a:r>
          </a:p>
          <a:p>
            <a:r>
              <a:rPr lang="en-US" altLang="ko-KR" dirty="0"/>
              <a:t>CONTENT-LENGTH:</a:t>
            </a:r>
          </a:p>
          <a:p>
            <a:pPr lvl="1"/>
            <a:r>
              <a:rPr lang="en-US" altLang="ko-KR" dirty="0"/>
              <a:t>indicates that optional content is in a binary format</a:t>
            </a:r>
          </a:p>
          <a:p>
            <a:pPr lvl="1"/>
            <a:r>
              <a:rPr lang="en-US" altLang="ko-KR" dirty="0"/>
              <a:t>specifies the number of bytes of data</a:t>
            </a:r>
          </a:p>
          <a:p>
            <a:r>
              <a:rPr lang="en-US" altLang="ko-KR" dirty="0"/>
              <a:t>Content-Base, Content-Encoding, Content-Language, Content-Location, Content-MD5, Content-Range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7576E-12E6-0D4A-85F7-79CF40F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44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BB235B-50EA-F047-8128-0C5CEE706765}"/>
              </a:ext>
            </a:extLst>
          </p:cNvPr>
          <p:cNvSpPr/>
          <p:nvPr/>
        </p:nvSpPr>
        <p:spPr>
          <a:xfrm>
            <a:off x="3040380" y="2377440"/>
            <a:ext cx="301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Thank you</a:t>
            </a:r>
          </a:p>
          <a:p>
            <a:pPr algn="ctr"/>
            <a:r>
              <a:rPr lang="en-US" sz="2400" dirty="0"/>
              <a:t>Any Questions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A045B54-1B76-A64E-A102-D1D04BD6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35" y="287064"/>
            <a:ext cx="8381378" cy="914400"/>
          </a:xfrm>
        </p:spPr>
        <p:txBody>
          <a:bodyPr/>
          <a:lstStyle/>
          <a:p>
            <a:r>
              <a:rPr lang="en-US" dirty="0"/>
              <a:t>Review: Select rows from table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" y="1312048"/>
            <a:ext cx="8140170" cy="54967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2975" y="1540647"/>
            <a:ext cx="3059223" cy="46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163" y="3226932"/>
            <a:ext cx="8316038" cy="2404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ABDC53C-78D3-DA41-8C82-E997454D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2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7517" y="574404"/>
            <a:ext cx="8246117" cy="992754"/>
          </a:xfrm>
        </p:spPr>
        <p:txBody>
          <a:bodyPr>
            <a:normAutofit/>
          </a:bodyPr>
          <a:lstStyle/>
          <a:p>
            <a:r>
              <a:rPr lang="en-AU" dirty="0"/>
              <a:t>PHP – MySQL (example)</a:t>
            </a:r>
            <a:endParaRPr lang="en-US" dirty="0"/>
          </a:p>
        </p:txBody>
      </p:sp>
      <p:pic>
        <p:nvPicPr>
          <p:cNvPr id="4" name="Picture 3" descr="Screen Shot 2014-03-26 at 5.44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87" y="1412779"/>
            <a:ext cx="6409688" cy="54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2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State Management</a:t>
            </a:r>
          </a:p>
          <a:p>
            <a:pPr marL="917575" lvl="1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Session</a:t>
            </a:r>
          </a:p>
          <a:p>
            <a:pPr marL="917575" lvl="1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Cookie</a:t>
            </a:r>
          </a:p>
          <a:p>
            <a:pPr marL="457200">
              <a:lnSpc>
                <a:spcPct val="120000"/>
              </a:lnSpc>
              <a:buFont typeface="+mj-lt"/>
              <a:buAutoNum type="arabicPeriod"/>
            </a:pPr>
            <a:r>
              <a:rPr lang="en-AU" dirty="0">
                <a:cs typeface="Courier New"/>
              </a:rPr>
              <a:t>Header (HTTP Header)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6C0D-5710-3C41-A105-B5AFD98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0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79871" y="523335"/>
            <a:ext cx="7733942" cy="914400"/>
          </a:xfrm>
        </p:spPr>
        <p:txBody>
          <a:bodyPr/>
          <a:lstStyle/>
          <a:p>
            <a:r>
              <a:rPr lang="en-US" dirty="0"/>
              <a:t>State Management</a:t>
            </a:r>
            <a:endParaRPr lang="en-AU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368" y="2281039"/>
            <a:ext cx="8031480" cy="2065254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How does the server know whether you have logged in or not?</a:t>
            </a:r>
          </a:p>
        </p:txBody>
      </p:sp>
      <p:pic>
        <p:nvPicPr>
          <p:cNvPr id="1027" name="Picture 3" descr="C:\Users\David\Dropbox\[[KXT209]]\2012\Lectures\youtube_view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74"/>
          <a:stretch/>
        </p:blipFill>
        <p:spPr bwMode="auto">
          <a:xfrm>
            <a:off x="1298666" y="3304029"/>
            <a:ext cx="6294120" cy="26751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ame 9"/>
          <p:cNvSpPr/>
          <p:nvPr/>
        </p:nvSpPr>
        <p:spPr>
          <a:xfrm>
            <a:off x="6841672" y="3304029"/>
            <a:ext cx="751114" cy="283166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69E82B2-7275-B04C-BDD3-FFA866AF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0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HTTP is </a:t>
            </a:r>
            <a:r>
              <a:rPr lang="en-US" altLang="ko-KR" dirty="0">
                <a:solidFill>
                  <a:srgbClr val="FF0000"/>
                </a:solidFill>
              </a:rPr>
              <a:t>stateless</a:t>
            </a:r>
            <a:r>
              <a:rPr lang="en-US" altLang="ko-KR" dirty="0"/>
              <a:t> protocol.</a:t>
            </a:r>
          </a:p>
          <a:p>
            <a:pPr lvl="1"/>
            <a:r>
              <a:rPr lang="en-US" altLang="ko-KR" spc="-90" dirty="0"/>
              <a:t>No information about the client is stored by the server.</a:t>
            </a:r>
          </a:p>
          <a:p>
            <a:pPr lvl="1"/>
            <a:r>
              <a:rPr lang="en-US" altLang="ko-KR" dirty="0"/>
              <a:t>Each http transaction is independent of any other.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Downside of Statelessness</a:t>
            </a:r>
          </a:p>
          <a:p>
            <a:pPr lvl="1"/>
            <a:r>
              <a:rPr lang="en-US" altLang="ko-KR" dirty="0"/>
              <a:t>The server has no knowledge of which pages a client has already seen.</a:t>
            </a:r>
          </a:p>
          <a:p>
            <a:pPr lvl="1"/>
            <a:r>
              <a:rPr lang="en-US" altLang="ko-KR" dirty="0"/>
              <a:t>If pages require authentication, how/ where do you record that a user has logged in?</a:t>
            </a:r>
          </a:p>
          <a:p>
            <a:pPr lvl="1"/>
            <a:r>
              <a:rPr lang="en-US" altLang="ko-KR" dirty="0"/>
              <a:t>If a user is "shopping", how/where do you record what is currently in their shopping basket?</a:t>
            </a:r>
          </a:p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8A759DC-34F5-1945-AF9D-28C82D7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524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027ABE4F-AB90-0C43-8EA3-72B3581221FA}"/>
    </a:ext>
  </a:extLst>
</a:theme>
</file>

<file path=ppt/theme/theme2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9DE789D6-519B-4941-B89B-65665DE8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33353</TotalTime>
  <Words>3058</Words>
  <Application>Microsoft Macintosh PowerPoint</Application>
  <PresentationFormat>On-screen Show (4:3)</PresentationFormat>
  <Paragraphs>587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굴림</vt:lpstr>
      <vt:lpstr>맑은 고딕</vt:lpstr>
      <vt:lpstr>Arial</vt:lpstr>
      <vt:lpstr>Calibri</vt:lpstr>
      <vt:lpstr>Calibri Light</vt:lpstr>
      <vt:lpstr>Century Gothic</vt:lpstr>
      <vt:lpstr>Courier New</vt:lpstr>
      <vt:lpstr>Wingdings 2</vt:lpstr>
      <vt:lpstr>Wingdings 3</vt:lpstr>
      <vt:lpstr>Custom Design</vt:lpstr>
      <vt:lpstr>Ion Boardroom</vt:lpstr>
      <vt:lpstr>Secure Web Programming</vt:lpstr>
      <vt:lpstr>Topics</vt:lpstr>
      <vt:lpstr>Last lecture, we learned…</vt:lpstr>
      <vt:lpstr>Review: DB_CONN.php</vt:lpstr>
      <vt:lpstr>Review: Select rows from table </vt:lpstr>
      <vt:lpstr>PHP – MySQL (example)</vt:lpstr>
      <vt:lpstr>Today’s Lecture</vt:lpstr>
      <vt:lpstr>State Management</vt:lpstr>
      <vt:lpstr>State Management</vt:lpstr>
      <vt:lpstr>State Management</vt:lpstr>
      <vt:lpstr>State Management</vt:lpstr>
      <vt:lpstr>Session</vt:lpstr>
      <vt:lpstr>Session in PHP</vt:lpstr>
      <vt:lpstr>Session in PHP</vt:lpstr>
      <vt:lpstr>Starting a Session</vt:lpstr>
      <vt:lpstr>Storing and accessing a session variables</vt:lpstr>
      <vt:lpstr>End of Session</vt:lpstr>
      <vt:lpstr>Cookies in PHP</vt:lpstr>
      <vt:lpstr>Cookies in PHP</vt:lpstr>
      <vt:lpstr>Cookies in PHP</vt:lpstr>
      <vt:lpstr>Counting views </vt:lpstr>
      <vt:lpstr>Counting views without any state management</vt:lpstr>
      <vt:lpstr>Counting views with Sessions </vt:lpstr>
      <vt:lpstr>Counting views with Cookies</vt:lpstr>
      <vt:lpstr>HTTP (HyperText Transfer Protocol)</vt:lpstr>
      <vt:lpstr>Serving Web pages (Hypertext pages) using HTTP</vt:lpstr>
      <vt:lpstr>HTTP messages – Initial Line</vt:lpstr>
      <vt:lpstr>Initial Line (Request): General</vt:lpstr>
      <vt:lpstr>Initial Line (Request): Method</vt:lpstr>
      <vt:lpstr>Initial Line (Request): Method</vt:lpstr>
      <vt:lpstr>Initial Line (Response): Examples</vt:lpstr>
      <vt:lpstr>Initial Line (Response): Examples</vt:lpstr>
      <vt:lpstr>HTTP messages - Headers</vt:lpstr>
      <vt:lpstr>Headers</vt:lpstr>
      <vt:lpstr>Headers</vt:lpstr>
      <vt:lpstr>Headers in Request</vt:lpstr>
      <vt:lpstr>Headers in Response</vt:lpstr>
      <vt:lpstr>HTTP Headers with PHP</vt:lpstr>
      <vt:lpstr>Refresh Header</vt:lpstr>
      <vt:lpstr>Location Header</vt:lpstr>
      <vt:lpstr>Content-Type Headers</vt:lpstr>
      <vt:lpstr>Content-Type Headers</vt:lpstr>
      <vt:lpstr>Expires Headers</vt:lpstr>
      <vt:lpstr>HTTP messages – Optional Contents</vt:lpstr>
      <vt:lpstr>Optional Content</vt:lpstr>
      <vt:lpstr>Header with Optional Content</vt:lpstr>
      <vt:lpstr>PowerPoint Presentation</vt:lpstr>
    </vt:vector>
  </TitlesOfParts>
  <Company>University of Tasmania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Web Programming</dc:title>
  <dc:creator>Soyeon HAN</dc:creator>
  <cp:lastModifiedBy>Soon Ja Yeom</cp:lastModifiedBy>
  <cp:revision>356</cp:revision>
  <cp:lastPrinted>2015-02-24T02:13:19Z</cp:lastPrinted>
  <dcterms:created xsi:type="dcterms:W3CDTF">2013-11-07T09:10:10Z</dcterms:created>
  <dcterms:modified xsi:type="dcterms:W3CDTF">2018-04-10T05:17:03Z</dcterms:modified>
</cp:coreProperties>
</file>