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219" r:id="rId2"/>
  </p:sldMasterIdLst>
  <p:notesMasterIdLst>
    <p:notesMasterId r:id="rId41"/>
  </p:notesMasterIdLst>
  <p:handoutMasterIdLst>
    <p:handoutMasterId r:id="rId42"/>
  </p:handoutMasterIdLst>
  <p:sldIdLst>
    <p:sldId id="317" r:id="rId3"/>
    <p:sldId id="318" r:id="rId4"/>
    <p:sldId id="610" r:id="rId5"/>
    <p:sldId id="611" r:id="rId6"/>
    <p:sldId id="612" r:id="rId7"/>
    <p:sldId id="715" r:id="rId8"/>
    <p:sldId id="716" r:id="rId9"/>
    <p:sldId id="717" r:id="rId10"/>
    <p:sldId id="718" r:id="rId11"/>
    <p:sldId id="719" r:id="rId12"/>
    <p:sldId id="645" r:id="rId13"/>
    <p:sldId id="646" r:id="rId14"/>
    <p:sldId id="658" r:id="rId15"/>
    <p:sldId id="659" r:id="rId16"/>
    <p:sldId id="655" r:id="rId17"/>
    <p:sldId id="647" r:id="rId18"/>
    <p:sldId id="648" r:id="rId19"/>
    <p:sldId id="649" r:id="rId20"/>
    <p:sldId id="650" r:id="rId21"/>
    <p:sldId id="651" r:id="rId22"/>
    <p:sldId id="660" r:id="rId23"/>
    <p:sldId id="653" r:id="rId24"/>
    <p:sldId id="654" r:id="rId25"/>
    <p:sldId id="538" r:id="rId26"/>
    <p:sldId id="720" r:id="rId27"/>
    <p:sldId id="721" r:id="rId28"/>
    <p:sldId id="724" r:id="rId29"/>
    <p:sldId id="661" r:id="rId30"/>
    <p:sldId id="725" r:id="rId31"/>
    <p:sldId id="741" r:id="rId32"/>
    <p:sldId id="726" r:id="rId33"/>
    <p:sldId id="740" r:id="rId34"/>
    <p:sldId id="727" r:id="rId35"/>
    <p:sldId id="630" r:id="rId36"/>
    <p:sldId id="714" r:id="rId37"/>
    <p:sldId id="509" r:id="rId38"/>
    <p:sldId id="742" r:id="rId39"/>
    <p:sldId id="74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Ja Yeom" initials="SJY" lastIdx="1" clrIdx="0">
    <p:extLst>
      <p:ext uri="{19B8F6BF-5375-455C-9EA6-DF929625EA0E}">
        <p15:presenceInfo xmlns:p15="http://schemas.microsoft.com/office/powerpoint/2012/main" userId="936995bc-9852-42b9-ada8-8da03cffe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0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3"/>
    <p:restoredTop sz="67868" autoAdjust="0"/>
  </p:normalViewPr>
  <p:slideViewPr>
    <p:cSldViewPr snapToGrid="0" snapToObjects="1">
      <p:cViewPr varScale="1">
        <p:scale>
          <a:sx n="114" d="100"/>
          <a:sy n="114" d="100"/>
        </p:scale>
        <p:origin x="2080" y="17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283C-DE37-6F4C-BF0F-BED1216340A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1257F-F465-014D-9568-D0F86EC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6E82-B77E-8E40-B1FA-A4F22FFDEC61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06D52-AE12-B74E-B5E1-3ED9C62B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06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5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5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65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33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DFE19-785B-A345-845C-D8AFE79C09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0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3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9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4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3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9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5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3B4AB-A930-754A-A2C0-B457A05F41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4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8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7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2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/* You should pass the entire results of crypt() as the salt for comparing a</a:t>
            </a:r>
            <a:br>
              <a:rPr lang="en-AU" dirty="0"/>
            </a:br>
            <a:r>
              <a:rPr lang="en-AU" dirty="0"/>
              <a:t>   password, to avoid problems when different hashing algorithms are used. (As</a:t>
            </a:r>
            <a:br>
              <a:rPr lang="en-AU" dirty="0"/>
            </a:br>
            <a:r>
              <a:rPr lang="en-AU" dirty="0"/>
              <a:t>   it says above, standard DES-based password hashing uses a 2-character salt,</a:t>
            </a:r>
            <a:br>
              <a:rPr lang="en-AU" dirty="0"/>
            </a:br>
            <a:r>
              <a:rPr lang="en-AU" dirty="0"/>
              <a:t>   but MD5-based hashing uses 12.) */</a:t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r>
              <a:rPr lang="en-AU" dirty="0"/>
              <a:t>Data</a:t>
            </a:r>
            <a:r>
              <a:rPr lang="en-AU" baseline="0" dirty="0"/>
              <a:t> Encryption Standard (DES)</a:t>
            </a:r>
          </a:p>
          <a:p>
            <a:endParaRPr lang="en-AU" baseline="0" dirty="0"/>
          </a:p>
          <a:p>
            <a:r>
              <a:rPr lang="en-AU" baseline="0" dirty="0">
                <a:solidFill>
                  <a:srgbClr val="FF0000"/>
                </a:solidFill>
              </a:rPr>
              <a:t>Salt</a:t>
            </a:r>
            <a:r>
              <a:rPr lang="en-AU" baseline="0" dirty="0"/>
              <a:t>(cryptography): a salt is random data that is used as an additional input to a one-way function that “hashes” a password or passphrase.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5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11D1-50F3-CD4F-99F5-935B2875D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06D52-AE12-B74E-B5E1-3ED9C62B5C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AU" sz="1200"/>
              <a:t>Computer Security: Lecture01a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AU" sz="1200"/>
              <a:t>Jacky Hartnett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19B541E-B991-C84B-8881-433537E57F49}" type="slidenum">
              <a:rPr lang="en-AU" sz="1200"/>
              <a:pPr/>
              <a:t>8</a:t>
            </a:fld>
            <a:endParaRPr lang="en-AU" sz="1200"/>
          </a:p>
        </p:txBody>
      </p:sp>
      <p:sp>
        <p:nvSpPr>
          <p:cNvPr id="2867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2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AU" sz="1200"/>
              <a:t>Computer Security: Lecture01a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AU" sz="1200"/>
              <a:t>Jacky Hartnett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8A15157-5C84-CB48-A955-0A4481767083}" type="slidenum">
              <a:rPr lang="en-AU" sz="1200"/>
              <a:pPr/>
              <a:t>9</a:t>
            </a:fld>
            <a:endParaRPr lang="en-AU" sz="1200"/>
          </a:p>
        </p:txBody>
      </p:sp>
      <p:sp>
        <p:nvSpPr>
          <p:cNvPr id="3072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6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AU" sz="1200"/>
              <a:t>Computer Security: Lecture01a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AU" sz="1200"/>
              <a:t>Jacky Hartnett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F0E2730-93C0-6E46-B338-8F107006C31D}" type="slidenum">
              <a:rPr lang="en-AU" sz="1200"/>
              <a:pPr/>
              <a:t>10</a:t>
            </a:fld>
            <a:endParaRPr lang="en-AU" sz="1200"/>
          </a:p>
        </p:txBody>
      </p:sp>
      <p:sp>
        <p:nvSpPr>
          <p:cNvPr id="3277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9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0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8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4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2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E1116F-C16B-A047-81DE-E2658897E2B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C90CC8C-760B-6640-87F4-A96AA0EE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  <p:sldLayoutId id="21474842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crypt.ph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 internet/web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9FFB5-F743-6546-A81D-A6AE898C99AC}"/>
              </a:ext>
            </a:extLst>
          </p:cNvPr>
          <p:cNvSpPr txBox="1"/>
          <p:nvPr/>
        </p:nvSpPr>
        <p:spPr>
          <a:xfrm>
            <a:off x="5261995" y="572135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Soonja.Yeom@utas.edu.au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792C-C2D0-6545-9223-C6BBE15E53E0}"/>
              </a:ext>
            </a:extLst>
          </p:cNvPr>
          <p:cNvSpPr txBox="1"/>
          <p:nvPr/>
        </p:nvSpPr>
        <p:spPr>
          <a:xfrm>
            <a:off x="5234743" y="545413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Amanda.Lunt@utas.edu.au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2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Computer Security?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Authentication is hard in the analogue world</a:t>
            </a:r>
          </a:p>
          <a:p>
            <a:pPr lvl="1" eaLnBrk="1" hangingPunct="1"/>
            <a:r>
              <a:rPr lang="en-US" dirty="0"/>
              <a:t>Specialists try to determine if authentication genuine </a:t>
            </a:r>
          </a:p>
          <a:p>
            <a:pPr eaLnBrk="1" hangingPunct="1"/>
            <a:r>
              <a:rPr lang="en-US" dirty="0"/>
              <a:t>Authentication is hard in the digital world too</a:t>
            </a:r>
          </a:p>
          <a:p>
            <a:pPr lvl="1" eaLnBrk="1" hangingPunct="1"/>
            <a:r>
              <a:rPr lang="en-US" dirty="0"/>
              <a:t>No perfect solution</a:t>
            </a:r>
          </a:p>
          <a:p>
            <a:pPr lvl="1" eaLnBrk="1" hangingPunct="1"/>
            <a:endParaRPr lang="en-US" dirty="0">
              <a:latin typeface="Tw Cen MT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fld id="{5F24625B-D144-7447-8109-7C7EC5A6CFB7}" type="slidenum">
              <a:rPr lang="en-US" sz="1200">
                <a:solidFill>
                  <a:srgbClr val="FFFFFF"/>
                </a:solidFill>
                <a:latin typeface="Apple Symbols" charset="0"/>
                <a:cs typeface="Apple Symbols" charset="0"/>
              </a:rPr>
              <a:pPr>
                <a:lnSpc>
                  <a:spcPct val="80000"/>
                </a:lnSpc>
              </a:pPr>
              <a:t>10</a:t>
            </a:fld>
            <a:endParaRPr lang="en-US" sz="1200">
              <a:solidFill>
                <a:srgbClr val="FFFFFF"/>
              </a:solidFill>
              <a:latin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Issues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14222"/>
            <a:ext cx="7610476" cy="3952107"/>
          </a:xfrm>
        </p:spPr>
        <p:txBody>
          <a:bodyPr>
            <a:normAutofit/>
          </a:bodyPr>
          <a:lstStyle/>
          <a:p>
            <a:r>
              <a:rPr lang="en-US" sz="2800" dirty="0"/>
              <a:t>The development of the Internet created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innumerable new opportunities for personal interaction </a:t>
            </a:r>
            <a:r>
              <a:rPr lang="en-US" sz="2800" dirty="0"/>
              <a:t>and entrepreneurial ventures</a:t>
            </a:r>
            <a:endParaRPr lang="en-US" dirty="0"/>
          </a:p>
          <a:p>
            <a:pPr marL="114300" indent="0">
              <a:buNone/>
            </a:pPr>
            <a:r>
              <a:rPr lang="en-US" sz="3200" b="1" dirty="0">
                <a:solidFill>
                  <a:srgbClr val="BF3D28"/>
                </a:solidFill>
              </a:rPr>
              <a:t>Problem</a:t>
            </a:r>
            <a:r>
              <a:rPr lang="en-US" sz="3200" dirty="0">
                <a:solidFill>
                  <a:srgbClr val="BF3D28"/>
                </a:solidFill>
              </a:rPr>
              <a:t>!</a:t>
            </a:r>
          </a:p>
          <a:p>
            <a:r>
              <a:rPr lang="en-US" dirty="0"/>
              <a:t>Internet is not free from risks and cyber criminalities</a:t>
            </a:r>
          </a:p>
          <a:p>
            <a:r>
              <a:rPr lang="en-US" dirty="0"/>
              <a:t>Internet is an adversarial environment </a:t>
            </a:r>
            <a:r>
              <a:rPr lang="en-US" u="sng" dirty="0">
                <a:solidFill>
                  <a:srgbClr val="BF3D28"/>
                </a:solidFill>
              </a:rPr>
              <a:t>where attacks can be easy, inexpensive and may be hard to prevent, detect or trace -&gt; So there are many opportunities for attackers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435" y="6516732"/>
            <a:ext cx="9083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Adeyinka</a:t>
            </a:r>
            <a:r>
              <a:rPr lang="en-US" sz="1200" dirty="0"/>
              <a:t>, </a:t>
            </a:r>
            <a:r>
              <a:rPr lang="en-US" sz="1200" dirty="0" err="1"/>
              <a:t>Olalekan</a:t>
            </a:r>
            <a:r>
              <a:rPr lang="en-US" sz="1200" dirty="0"/>
              <a:t>. "Internet attack methods and internet security technology." Modeling &amp; Simulation, 2008. AICMS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6767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608819"/>
            <a:ext cx="8124104" cy="914400"/>
          </a:xfrm>
        </p:spPr>
        <p:txBody>
          <a:bodyPr/>
          <a:lstStyle/>
          <a:p>
            <a:r>
              <a:rPr lang="en-US" dirty="0"/>
              <a:t>Web Application Security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09" y="2451218"/>
            <a:ext cx="2375910" cy="2744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 10 most critical </a:t>
            </a:r>
          </a:p>
          <a:p>
            <a:pPr marL="0" indent="0">
              <a:buNone/>
            </a:pPr>
            <a:r>
              <a:rPr lang="en-US" dirty="0"/>
              <a:t>web application </a:t>
            </a:r>
          </a:p>
          <a:p>
            <a:pPr marL="0" indent="0">
              <a:buNone/>
            </a:pPr>
            <a:r>
              <a:rPr lang="en-US" dirty="0"/>
              <a:t>security Risks (2013)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24014" y="1923886"/>
          <a:ext cx="5628034" cy="4618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2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Vulnerability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Broken Authentication</a:t>
                      </a:r>
                      <a:r>
                        <a:rPr lang="en-US" baseline="0" dirty="0"/>
                        <a:t> and Session Management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Cross-Site Scripting (XSS)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Insecure</a:t>
                      </a:r>
                      <a:r>
                        <a:rPr lang="en-US" baseline="0" dirty="0"/>
                        <a:t> Direct Object References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r>
                        <a:rPr lang="en-US" baseline="0" dirty="0"/>
                        <a:t> Misconfiguration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</a:t>
                      </a:r>
                      <a:r>
                        <a:rPr lang="en-US" baseline="0" dirty="0"/>
                        <a:t> Data Exposure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Function Level Access</a:t>
                      </a:r>
                      <a:r>
                        <a:rPr lang="en-US" baseline="0" dirty="0"/>
                        <a:t> Control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Cross-Site Request Forgery (CSRF)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Components with Known</a:t>
                      </a:r>
                      <a:r>
                        <a:rPr lang="en-US" baseline="0" dirty="0"/>
                        <a:t> Vulnerabilities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Unvalidated</a:t>
                      </a:r>
                      <a:r>
                        <a:rPr lang="en-US" dirty="0"/>
                        <a:t> Redirects and Forwards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35701" y="6581001"/>
            <a:ext cx="4308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www.owasp.org</a:t>
            </a:r>
            <a:r>
              <a:rPr lang="en-US" sz="1200" dirty="0"/>
              <a:t>/</a:t>
            </a:r>
            <a:r>
              <a:rPr lang="en-US" sz="1200" dirty="0" err="1"/>
              <a:t>index.php</a:t>
            </a:r>
            <a:r>
              <a:rPr lang="en-US" sz="1200" dirty="0"/>
              <a:t>/Top_10_2013-Top_10</a:t>
            </a:r>
          </a:p>
        </p:txBody>
      </p:sp>
    </p:spTree>
    <p:extLst>
      <p:ext uri="{BB962C8B-B14F-4D97-AF65-F5344CB8AC3E}">
        <p14:creationId xmlns:p14="http://schemas.microsoft.com/office/powerpoint/2010/main" val="292746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threats -2016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devices &amp;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b="1" dirty="0"/>
              <a:t>Web threats</a:t>
            </a:r>
          </a:p>
          <a:p>
            <a:r>
              <a:rPr lang="en-US" dirty="0"/>
              <a:t>Social media, scams, &amp; email threats</a:t>
            </a:r>
          </a:p>
          <a:p>
            <a:r>
              <a:rPr lang="en-US" dirty="0"/>
              <a:t>Targeted attacks</a:t>
            </a:r>
          </a:p>
          <a:p>
            <a:pPr lvl="1"/>
            <a:r>
              <a:rPr lang="en-US" dirty="0"/>
              <a:t>Spear phishing, intellectual property theft</a:t>
            </a:r>
          </a:p>
          <a:p>
            <a:r>
              <a:rPr lang="en-US" dirty="0"/>
              <a:t>Data breaches &amp; privacy</a:t>
            </a:r>
          </a:p>
          <a:p>
            <a:r>
              <a:rPr lang="en-US" dirty="0"/>
              <a:t>Cloud &amp; infrastructure</a:t>
            </a:r>
          </a:p>
          <a:p>
            <a:pPr lvl="1"/>
            <a:r>
              <a:rPr lang="en-US" dirty="0" err="1"/>
              <a:t>DDos</a:t>
            </a:r>
            <a:r>
              <a:rPr lang="en-US" dirty="0"/>
              <a:t> and Botnets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27955" y="6421433"/>
            <a:ext cx="4514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www.symantec.com</a:t>
            </a:r>
            <a:r>
              <a:rPr lang="en-US" sz="1200" dirty="0"/>
              <a:t>/security-center/threat-report</a:t>
            </a:r>
          </a:p>
        </p:txBody>
      </p:sp>
    </p:spTree>
    <p:extLst>
      <p:ext uri="{BB962C8B-B14F-4D97-AF65-F5344CB8AC3E}">
        <p14:creationId xmlns:p14="http://schemas.microsoft.com/office/powerpoint/2010/main" val="393557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threats -2016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attacks, toolkits, exploiting vulnerabilities online</a:t>
            </a:r>
          </a:p>
          <a:p>
            <a:pPr lvl="1"/>
            <a:r>
              <a:rPr lang="en-US" dirty="0"/>
              <a:t>Problematic plugins</a:t>
            </a:r>
          </a:p>
          <a:p>
            <a:pPr lvl="1"/>
            <a:r>
              <a:rPr lang="en-US" dirty="0"/>
              <a:t>Flash</a:t>
            </a:r>
          </a:p>
          <a:p>
            <a:pPr lvl="1"/>
            <a:r>
              <a:rPr lang="en-US" dirty="0"/>
              <a:t>Exploiting plugins for web servers</a:t>
            </a:r>
          </a:p>
          <a:p>
            <a:pPr lvl="1"/>
            <a:r>
              <a:rPr lang="en-US" dirty="0"/>
              <a:t>Infection by injection</a:t>
            </a:r>
          </a:p>
          <a:p>
            <a:pPr lvl="1"/>
            <a:r>
              <a:rPr lang="en-US" dirty="0"/>
              <a:t>Malicious ads</a:t>
            </a:r>
          </a:p>
          <a:p>
            <a:pPr lvl="1"/>
            <a:r>
              <a:rPr lang="en-US" dirty="0" err="1"/>
              <a:t>Malvertising</a:t>
            </a:r>
            <a:endParaRPr lang="en-US" dirty="0"/>
          </a:p>
          <a:p>
            <a:r>
              <a:rPr lang="en-US" dirty="0" err="1"/>
              <a:t>Cybersecurity</a:t>
            </a:r>
            <a:r>
              <a:rPr lang="en-US" dirty="0"/>
              <a:t> challenges</a:t>
            </a:r>
          </a:p>
          <a:p>
            <a:r>
              <a:rPr lang="en-US" dirty="0"/>
              <a:t>SSL/TLS</a:t>
            </a:r>
          </a:p>
          <a:p>
            <a:pPr lvl="1"/>
            <a:r>
              <a:rPr lang="en-US" dirty="0"/>
              <a:t>Encryption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4" y="6224390"/>
            <a:ext cx="5315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www.symantec.com</a:t>
            </a:r>
            <a:r>
              <a:rPr lang="en-US" sz="1400" dirty="0"/>
              <a:t>/security-center/threat-report</a:t>
            </a:r>
          </a:p>
        </p:txBody>
      </p:sp>
    </p:spTree>
    <p:extLst>
      <p:ext uri="{BB962C8B-B14F-4D97-AF65-F5344CB8AC3E}">
        <p14:creationId xmlns:p14="http://schemas.microsoft.com/office/powerpoint/2010/main" val="284352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Risks - 2017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3" y="2228673"/>
            <a:ext cx="7799389" cy="4191883"/>
          </a:xfrm>
        </p:spPr>
        <p:txBody>
          <a:bodyPr>
            <a:normAutofit/>
          </a:bodyPr>
          <a:lstStyle/>
          <a:p>
            <a:r>
              <a:rPr lang="en-US" dirty="0"/>
              <a:t>Verify for security early and often (the most important)</a:t>
            </a:r>
          </a:p>
          <a:p>
            <a:r>
              <a:rPr lang="en-US" dirty="0" err="1"/>
              <a:t>Parameterise</a:t>
            </a:r>
            <a:r>
              <a:rPr lang="en-US" dirty="0"/>
              <a:t> queries</a:t>
            </a:r>
          </a:p>
          <a:p>
            <a:r>
              <a:rPr lang="en-US" dirty="0"/>
              <a:t>Encode data</a:t>
            </a:r>
          </a:p>
          <a:p>
            <a:r>
              <a:rPr lang="en-US" dirty="0"/>
              <a:t>Validate all inputs</a:t>
            </a:r>
          </a:p>
          <a:p>
            <a:r>
              <a:rPr lang="en-US" dirty="0"/>
              <a:t>Implement identity and authentication controls</a:t>
            </a:r>
          </a:p>
          <a:p>
            <a:r>
              <a:rPr lang="en-US" dirty="0"/>
              <a:t>Protect data</a:t>
            </a:r>
          </a:p>
          <a:p>
            <a:r>
              <a:rPr lang="en-US" dirty="0"/>
              <a:t>Implement logging and intrusion detection</a:t>
            </a:r>
          </a:p>
          <a:p>
            <a:r>
              <a:rPr lang="en-US" dirty="0"/>
              <a:t>Error and exception handling (least important)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2966" y="6420556"/>
            <a:ext cx="2009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www.owasp.org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3695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80" y="3950064"/>
            <a:ext cx="2912970" cy="2806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980" y="2213457"/>
            <a:ext cx="7610476" cy="367076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Building secure web application is </a:t>
            </a:r>
            <a:r>
              <a:rPr lang="en-US" sz="3200" dirty="0">
                <a:solidFill>
                  <a:srgbClr val="FF0000"/>
                </a:solidFill>
              </a:rPr>
              <a:t>very</a:t>
            </a:r>
            <a:r>
              <a:rPr lang="en-US" sz="3200" dirty="0"/>
              <a:t> difficult</a:t>
            </a:r>
          </a:p>
          <a:p>
            <a:r>
              <a:rPr lang="en-US" sz="3200" dirty="0"/>
              <a:t>Unsecure sites</a:t>
            </a:r>
          </a:p>
          <a:p>
            <a:pPr marL="917575" lvl="1">
              <a:buFont typeface="+mj-lt"/>
              <a:buAutoNum type="arabicPeriod"/>
            </a:pPr>
            <a:r>
              <a:rPr lang="en-US" sz="2800" dirty="0"/>
              <a:t>provide many opportunities for attackers</a:t>
            </a:r>
          </a:p>
          <a:p>
            <a:pPr marL="917575" lvl="1">
              <a:buFont typeface="+mj-lt"/>
              <a:buAutoNum type="arabicPeriod"/>
            </a:pPr>
            <a:r>
              <a:rPr lang="en-US" sz="2800" dirty="0"/>
              <a:t>are impossible to identify all the vulnerabilities</a:t>
            </a:r>
          </a:p>
          <a:p>
            <a:pPr marL="917575" lvl="1">
              <a:buFont typeface="+mj-lt"/>
              <a:buAutoNum type="arabicPeriod"/>
            </a:pPr>
            <a:r>
              <a:rPr lang="en-US" sz="2800" dirty="0"/>
              <a:t>comprise of small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6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2314222"/>
            <a:ext cx="8392583" cy="430563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/>
              <a:t>Three common attacks - how to prevent it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Phishing attacks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Fool the users  </a:t>
            </a:r>
            <a:endParaRPr lang="en-US" sz="2800" b="1" dirty="0">
              <a:solidFill>
                <a:schemeClr val="tx1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Network attacks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Attack the connection (e.g. steal password)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SQL injection attacks</a:t>
            </a:r>
          </a:p>
          <a:p>
            <a:pPr lvl="1"/>
            <a:r>
              <a:rPr lang="en-US" sz="1800" dirty="0"/>
              <a:t>Attack the server or browser (e.g. </a:t>
            </a:r>
            <a:r>
              <a:rPr lang="en-US" sz="1800" dirty="0" err="1"/>
              <a:t>sql</a:t>
            </a:r>
            <a:r>
              <a:rPr lang="en-US" sz="1800" dirty="0"/>
              <a:t> injection, </a:t>
            </a:r>
            <a:r>
              <a:rPr lang="en-US" sz="1800" dirty="0" err="1"/>
              <a:t>StoredXSS</a:t>
            </a:r>
            <a:r>
              <a:rPr lang="en-US" sz="1800" dirty="0"/>
              <a:t>, </a:t>
            </a:r>
            <a:r>
              <a:rPr lang="en-US" sz="1800" dirty="0" err="1"/>
              <a:t>ReflectedXSS</a:t>
            </a:r>
            <a:r>
              <a:rPr lang="en-US" sz="1800" dirty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600" dirty="0"/>
              <a:t>Other attacks</a:t>
            </a:r>
          </a:p>
        </p:txBody>
      </p:sp>
    </p:spTree>
    <p:extLst>
      <p:ext uri="{BB962C8B-B14F-4D97-AF65-F5344CB8AC3E}">
        <p14:creationId xmlns:p14="http://schemas.microsoft.com/office/powerpoint/2010/main" val="49991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71890"/>
            <a:ext cx="8029576" cy="41768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The basic idea of phishing attacks is fooling users: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The following steps represent the example of phishing attacks: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Attract users to visit an “fake” website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Convince the users that the “fake” website is reliable site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Trick the user into disclosing personal information</a:t>
            </a:r>
            <a:endParaRPr lang="en-US" dirty="0"/>
          </a:p>
          <a:p>
            <a:pPr marL="114300" indent="0">
              <a:buNone/>
            </a:pPr>
            <a:r>
              <a:rPr lang="en-US" sz="2800" dirty="0"/>
              <a:t>Now, we will learn how these steps are possible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attract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836273" cy="353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800" dirty="0"/>
              <a:t>Sending spam emails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Redirecting legitimate traffic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Infected machine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2600" dirty="0"/>
              <a:t>compromise user's machine through other mechanisms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2600" dirty="0"/>
              <a:t>modify "hosts" file that maps from host names to network addresses</a:t>
            </a:r>
          </a:p>
          <a:p>
            <a:pPr marL="925830" lvl="1" indent="-514350">
              <a:buFont typeface="+mj-lt"/>
              <a:buAutoNum type="arabicParenR"/>
            </a:pPr>
            <a:r>
              <a:rPr lang="en-US" sz="2600" dirty="0"/>
              <a:t>Legitimate traffic then gets redirected to the attack site</a:t>
            </a:r>
          </a:p>
        </p:txBody>
      </p:sp>
    </p:spTree>
    <p:extLst>
      <p:ext uri="{BB962C8B-B14F-4D97-AF65-F5344CB8AC3E}">
        <p14:creationId xmlns:p14="http://schemas.microsoft.com/office/powerpoint/2010/main" val="12115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2826" y="2155674"/>
            <a:ext cx="3435785" cy="4421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Secure Web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758" y="3182731"/>
            <a:ext cx="2540148" cy="3488910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624" y="3182730"/>
            <a:ext cx="2636626" cy="3488911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10645" y="3182731"/>
            <a:ext cx="2540148" cy="348891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  <a:endCxn id="5" idx="0"/>
          </p:cNvCxnSpPr>
          <p:nvPr/>
        </p:nvCxnSpPr>
        <p:spPr>
          <a:xfrm flipH="1">
            <a:off x="1720832" y="2376773"/>
            <a:ext cx="1141994" cy="80595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>
            <a:off x="4580719" y="2597871"/>
            <a:ext cx="0" cy="584860"/>
          </a:xfrm>
          <a:prstGeom prst="line">
            <a:avLst/>
          </a:prstGeom>
          <a:ln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>
            <a:off x="6298611" y="2376773"/>
            <a:ext cx="1241326" cy="80595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8750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300" dirty="0"/>
              <a:t>HTTP Protocols, Storage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750" y="4387352"/>
            <a:ext cx="2267427" cy="66529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Security Issues and Technologies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438750" y="5209100"/>
            <a:ext cx="2267427" cy="6093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Secure Programming and Users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374024" y="4425452"/>
            <a:ext cx="2267427" cy="5810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defTabSz="457200">
              <a:defRPr/>
            </a:pPr>
            <a:r>
              <a:rPr lang="en-US" sz="1400" dirty="0"/>
              <a:t>Session 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9863" y="3680060"/>
            <a:ext cx="2267427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Advanced Web Applications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74024" y="5209100"/>
            <a:ext cx="2267427" cy="7032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Common Gateway Interface</a:t>
            </a:r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359863" y="6051823"/>
            <a:ext cx="2281588" cy="4698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  Advanced Security Issues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652138" y="2333400"/>
            <a:ext cx="975152" cy="419245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Review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7491" y="2201877"/>
            <a:ext cx="889799" cy="2769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Week13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33745" y="2062625"/>
            <a:ext cx="1228027" cy="80361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3159" y="3680059"/>
            <a:ext cx="2261248" cy="5475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/>
              <a:t>Fundamentals – protocol, CS model, etc.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158" y="4312842"/>
            <a:ext cx="2267427" cy="66969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Human</a:t>
            </a:r>
            <a:r>
              <a:rPr lang="en-US" sz="2400" dirty="0"/>
              <a:t> </a:t>
            </a:r>
            <a:r>
              <a:rPr lang="en-US" sz="1200" dirty="0"/>
              <a:t>Computer Interaction with Web Page Design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3158" y="5103412"/>
            <a:ext cx="2267427" cy="70042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Client-side Scripting Language and Document Object Model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3158" y="5912322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Server-side Scripting Language and Privilege configuration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158" y="3272325"/>
            <a:ext cx="2261249" cy="29238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 cmpd="sng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Basic Web 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5360" y="3279862"/>
            <a:ext cx="2231271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Web Security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0192" y="3272326"/>
            <a:ext cx="2461580" cy="292388"/>
          </a:xfrm>
          <a:prstGeom prst="rect">
            <a:avLst/>
          </a:prstGeom>
          <a:solidFill>
            <a:srgbClr val="20E45C"/>
          </a:solidFill>
          <a:ln w="38100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Adv. Web Programming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38749" y="5912323"/>
            <a:ext cx="2267427" cy="668888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Encryption and Authentication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499F3C7D-577B-D740-BA03-2EF0B53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How to convince (trick)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850127" cy="35306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How to spoof the legitimate site (e.g. bank website or </a:t>
            </a:r>
            <a:r>
              <a:rPr lang="en-US" sz="2800" dirty="0" err="1"/>
              <a:t>paypal</a:t>
            </a:r>
            <a:r>
              <a:rPr lang="en-US" sz="2800" dirty="0"/>
              <a:t>)</a:t>
            </a:r>
          </a:p>
          <a:p>
            <a:r>
              <a:rPr lang="en-US" sz="2800" dirty="0"/>
              <a:t>Copy HTML</a:t>
            </a:r>
          </a:p>
          <a:p>
            <a:r>
              <a:rPr lang="en-US" sz="2800" dirty="0"/>
              <a:t>Include images from legitimate web site</a:t>
            </a:r>
          </a:p>
          <a:p>
            <a:r>
              <a:rPr lang="en-US" sz="2800" dirty="0"/>
              <a:t>Many links refer back to the legitimate web site</a:t>
            </a:r>
          </a:p>
          <a:p>
            <a:r>
              <a:rPr lang="en-US" sz="2800" dirty="0"/>
              <a:t>After collecting login info, log user in to legitimate site, redirect to legitimate site</a:t>
            </a:r>
          </a:p>
          <a:p>
            <a:r>
              <a:rPr lang="en-US" sz="2800" dirty="0"/>
              <a:t>User has no idea that password has been stolen</a:t>
            </a:r>
          </a:p>
        </p:txBody>
      </p:sp>
    </p:spTree>
    <p:extLst>
      <p:ext uri="{BB962C8B-B14F-4D97-AF65-F5344CB8AC3E}">
        <p14:creationId xmlns:p14="http://schemas.microsoft.com/office/powerpoint/2010/main" val="108772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295945" cy="353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/>
              <a:t>Malware Based Phishing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Web Trojans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Host File Poisoning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Data Theft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DNS-Based Phishing (“Pharming”)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Search Engine Phishing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738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attacks: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808563" cy="3530600"/>
          </a:xfrm>
        </p:spPr>
        <p:txBody>
          <a:bodyPr>
            <a:noAutofit/>
          </a:bodyPr>
          <a:lstStyle/>
          <a:p>
            <a:r>
              <a:rPr lang="en-US" sz="2400" dirty="0"/>
              <a:t>How to prevent the phishing attacks: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Guard against spam mail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Enter personal information only in secure web sites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Do not click the links, open the email or download files, which is provided by unknown users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/>
              <a:t>Protect the computer by using firewall, anti-virus software</a:t>
            </a:r>
          </a:p>
          <a:p>
            <a:pPr marL="5715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63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Security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401599"/>
            <a:ext cx="7799389" cy="4008438"/>
          </a:xfrm>
        </p:spPr>
        <p:txBody>
          <a:bodyPr/>
          <a:lstStyle/>
          <a:p>
            <a:r>
              <a:rPr lang="en-AU" sz="2400" dirty="0"/>
              <a:t>As well as transport security, there are many other ways that sensitive information can be put at risk</a:t>
            </a:r>
          </a:p>
          <a:p>
            <a:pPr lvl="1"/>
            <a:r>
              <a:rPr lang="en-AU" sz="1800" dirty="0"/>
              <a:t>poorly-designed web sites may leave sensitive information visible</a:t>
            </a:r>
          </a:p>
          <a:p>
            <a:pPr lvl="1"/>
            <a:r>
              <a:rPr lang="en-AU" sz="1800" dirty="0"/>
              <a:t>poorly-written CGI/PHP scripts that are "attackable"</a:t>
            </a:r>
          </a:p>
          <a:p>
            <a:pPr lvl="1"/>
            <a:r>
              <a:rPr lang="en-AU" sz="1800" dirty="0"/>
              <a:t>poorly-configured web servers that are open to attack</a:t>
            </a:r>
          </a:p>
          <a:p>
            <a:pPr lvl="1"/>
            <a:r>
              <a:rPr lang="en-AU" sz="1800" dirty="0"/>
              <a:t>bugs in web server code that are discovered and then exploited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96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889" y="2038256"/>
            <a:ext cx="7856361" cy="458160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We will learn several modes of attacks and how to prevent those attacks: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Phishing attacks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Fool the users 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Network attacks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Attack the connection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800" dirty="0"/>
              <a:t>Code injection attacks</a:t>
            </a:r>
          </a:p>
          <a:p>
            <a:pPr lvl="1"/>
            <a:r>
              <a:rPr lang="en-US" sz="1800" dirty="0"/>
              <a:t>Attack the server or browser (e.g. </a:t>
            </a:r>
            <a:r>
              <a:rPr lang="en-US" sz="1800" dirty="0" err="1"/>
              <a:t>sql</a:t>
            </a:r>
            <a:r>
              <a:rPr lang="en-US" sz="1800" dirty="0"/>
              <a:t> injection, </a:t>
            </a:r>
            <a:r>
              <a:rPr lang="en-US" sz="1800" dirty="0" err="1"/>
              <a:t>StoredXSS</a:t>
            </a:r>
            <a:r>
              <a:rPr lang="en-US" sz="1800" dirty="0"/>
              <a:t>, </a:t>
            </a:r>
            <a:r>
              <a:rPr lang="en-US" sz="1800" dirty="0" err="1"/>
              <a:t>ReflectedXSS</a:t>
            </a:r>
            <a:r>
              <a:rPr lang="en-US" sz="1800" dirty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Other attacks</a:t>
            </a:r>
            <a:r>
              <a:rPr lang="en-US" altLang="ko-KR" dirty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7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2201077"/>
            <a:ext cx="8290357" cy="4303889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800" dirty="0"/>
              <a:t>Attack the network communication between browser and server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 dirty="0"/>
              <a:t>Eavesdropping</a:t>
            </a:r>
          </a:p>
          <a:p>
            <a:pPr lvl="1"/>
            <a:r>
              <a:rPr lang="en-US" sz="1800" dirty="0"/>
              <a:t>Attacker has access to data paths in your network to interpret/read the traffic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 dirty="0"/>
              <a:t>Data Modification</a:t>
            </a:r>
            <a:r>
              <a:rPr lang="en-US" sz="2000" dirty="0"/>
              <a:t> (Modify packets)</a:t>
            </a:r>
            <a:endParaRPr lang="en-US" sz="1800" dirty="0"/>
          </a:p>
          <a:p>
            <a:pPr lvl="1"/>
            <a:r>
              <a:rPr lang="en-US" sz="1800" dirty="0"/>
              <a:t>Attacker modifies the data in the packet without the knowledge of the sender or receiver 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 dirty="0"/>
              <a:t>Identity Spoofing</a:t>
            </a:r>
            <a:r>
              <a:rPr lang="en-US" sz="2000" dirty="0"/>
              <a:t> (IP Address Spoofing)</a:t>
            </a:r>
          </a:p>
          <a:p>
            <a:pPr lvl="1"/>
            <a:r>
              <a:rPr lang="en-US" sz="1800" dirty="0"/>
              <a:t>Attacker masquerades as a trusted host to modify, reroute, or delete your data.</a:t>
            </a:r>
          </a:p>
          <a:p>
            <a:pPr marL="571500" indent="-457200">
              <a:buFont typeface="+mj-lt"/>
              <a:buAutoNum type="arabicPeriod"/>
            </a:pPr>
            <a:r>
              <a:rPr lang="en-AU" sz="2000" b="1" dirty="0"/>
              <a:t>Sniffer Attack</a:t>
            </a:r>
          </a:p>
          <a:p>
            <a:pPr lvl="1"/>
            <a:r>
              <a:rPr lang="en-US" sz="1800" dirty="0"/>
              <a:t>Attacker read, monitor, and capture the network data exchanges and read network packets by using sniffer, which is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59412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attacks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9" y="2201333"/>
            <a:ext cx="8401194" cy="4190999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5"/>
            </a:pPr>
            <a:r>
              <a:rPr lang="en-US" sz="2200" b="1" dirty="0"/>
              <a:t>Session hijacking</a:t>
            </a:r>
          </a:p>
          <a:p>
            <a:pPr marL="411480" lvl="1" indent="0">
              <a:buNone/>
            </a:pPr>
            <a:r>
              <a:rPr lang="en-AU" sz="1800" dirty="0"/>
              <a:t>There are three methods used to do a session hijack: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800" b="1" dirty="0"/>
              <a:t>Session fixation</a:t>
            </a:r>
          </a:p>
          <a:p>
            <a:pPr lvl="2"/>
            <a:r>
              <a:rPr lang="en-US" dirty="0"/>
              <a:t>Attacker fixate another user’s session identifier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800" b="1" dirty="0"/>
              <a:t>Session </a:t>
            </a:r>
            <a:r>
              <a:rPr lang="en-US" sz="1800" b="1" dirty="0" err="1"/>
              <a:t>sidejacking</a:t>
            </a:r>
            <a:endParaRPr lang="en-US" sz="1800" b="1" dirty="0"/>
          </a:p>
          <a:p>
            <a:pPr lvl="2"/>
            <a:r>
              <a:rPr lang="en-US" dirty="0"/>
              <a:t>Attacker uses packet sniffing to </a:t>
            </a:r>
            <a:r>
              <a:rPr lang="en-US" sz="1800" dirty="0"/>
              <a:t>monitors, captures, controls the network traffic between two parties to steal the session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800" b="1" dirty="0"/>
              <a:t>Cross-site scripting</a:t>
            </a:r>
          </a:p>
          <a:p>
            <a:pPr lvl="2"/>
            <a:r>
              <a:rPr lang="en-US" dirty="0"/>
              <a:t>Attacker inject client-side script into web pages, which are viewed by other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82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Preventing the network attacks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2257778"/>
            <a:ext cx="8032173" cy="4008551"/>
          </a:xfrm>
        </p:spPr>
        <p:txBody>
          <a:bodyPr>
            <a:normAutofit/>
          </a:bodyPr>
          <a:lstStyle/>
          <a:p>
            <a:r>
              <a:rPr lang="en-US" b="1" dirty="0"/>
              <a:t>Encryption is a technique </a:t>
            </a:r>
            <a:r>
              <a:rPr lang="en-AU" b="1" dirty="0"/>
              <a:t>transforming a message such that it is unintelligible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a cryptographic algorithm, also called a </a:t>
            </a:r>
            <a:r>
              <a:rPr lang="en-AU" b="1" dirty="0"/>
              <a:t>cipher</a:t>
            </a:r>
            <a:r>
              <a:rPr lang="en-AU" dirty="0"/>
              <a:t>, is used to encode the message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a </a:t>
            </a:r>
            <a:r>
              <a:rPr lang="en-AU" b="1" dirty="0"/>
              <a:t>key</a:t>
            </a:r>
            <a:r>
              <a:rPr lang="en-AU" dirty="0"/>
              <a:t> is used to complete the encoding process</a:t>
            </a:r>
          </a:p>
          <a:p>
            <a:r>
              <a:rPr lang="en-US" dirty="0"/>
              <a:t> </a:t>
            </a:r>
            <a:r>
              <a:rPr lang="en-AU" b="1" dirty="0"/>
              <a:t>the encrypted message must be decrypted to make it readable again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a key is used to decrypt the message</a:t>
            </a:r>
          </a:p>
          <a:p>
            <a:pPr lvl="1">
              <a:lnSpc>
                <a:spcPct val="110000"/>
              </a:lnSpc>
            </a:pPr>
            <a:r>
              <a:rPr lang="en-AU" dirty="0"/>
              <a:t>if the wrong key is used, the decrypted message will be </a:t>
            </a:r>
            <a:r>
              <a:rPr lang="en-AU" b="1" dirty="0"/>
              <a:t>different</a:t>
            </a:r>
            <a:r>
              <a:rPr lang="en-AU" dirty="0"/>
              <a:t> to the original message</a:t>
            </a:r>
            <a:endParaRPr lang="en-AU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49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Preventing the network attacks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2313708"/>
            <a:ext cx="8394058" cy="4191513"/>
          </a:xfrm>
        </p:spPr>
        <p:txBody>
          <a:bodyPr>
            <a:normAutofit/>
          </a:bodyPr>
          <a:lstStyle/>
          <a:p>
            <a:pPr marL="457200"/>
            <a:r>
              <a:rPr lang="en-US" sz="2400" dirty="0">
                <a:solidFill>
                  <a:srgbClr val="000000"/>
                </a:solidFill>
              </a:rPr>
              <a:t>To prevent and detect network attacks</a:t>
            </a:r>
          </a:p>
          <a:p>
            <a:pPr marL="800100" lvl="1"/>
            <a:r>
              <a:rPr lang="en-US" dirty="0">
                <a:solidFill>
                  <a:srgbClr val="000000"/>
                </a:solidFill>
              </a:rPr>
              <a:t>Encryption Techniques</a:t>
            </a:r>
            <a:endParaRPr lang="en-US" sz="2400" dirty="0"/>
          </a:p>
          <a:p>
            <a:pPr marL="457200"/>
            <a:r>
              <a:rPr lang="en-US" sz="2400" dirty="0"/>
              <a:t>There are two common </a:t>
            </a:r>
            <a:r>
              <a:rPr lang="en-US" sz="2400" b="1" dirty="0"/>
              <a:t>encryption</a:t>
            </a:r>
            <a:r>
              <a:rPr lang="en-US" sz="2400" dirty="0"/>
              <a:t> techniques</a:t>
            </a:r>
          </a:p>
          <a:p>
            <a:pPr marL="800100" lvl="1"/>
            <a:r>
              <a:rPr lang="en-US" sz="2200" dirty="0"/>
              <a:t>Symmetric Key Encryption</a:t>
            </a:r>
          </a:p>
          <a:p>
            <a:pPr marL="800100" lvl="1"/>
            <a:r>
              <a:rPr lang="en-US" sz="2400" dirty="0"/>
              <a:t>Public Key (Asymmetric Key)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19" y="666656"/>
            <a:ext cx="8247933" cy="914400"/>
          </a:xfrm>
        </p:spPr>
        <p:txBody>
          <a:bodyPr>
            <a:normAutofit/>
          </a:bodyPr>
          <a:lstStyle/>
          <a:p>
            <a:r>
              <a:rPr lang="en-US" dirty="0"/>
              <a:t>Symmetric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91" y="2303229"/>
            <a:ext cx="8152025" cy="1007300"/>
          </a:xfrm>
        </p:spPr>
        <p:txBody>
          <a:bodyPr>
            <a:normAutofit/>
          </a:bodyPr>
          <a:lstStyle/>
          <a:p>
            <a:r>
              <a:rPr lang="en-AU" dirty="0"/>
              <a:t>It is the traditional key encryption technique</a:t>
            </a:r>
          </a:p>
          <a:p>
            <a:r>
              <a:rPr lang="en-AU" b="1" dirty="0"/>
              <a:t>Use the same key to encrypt and decrypt the message</a:t>
            </a:r>
          </a:p>
          <a:p>
            <a:endParaRPr lang="en-AU" b="1" dirty="0"/>
          </a:p>
          <a:p>
            <a:pPr lvl="8"/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endParaRPr lang="en-AU" b="1" dirty="0">
              <a:solidFill>
                <a:srgbClr val="008000"/>
              </a:solidFill>
            </a:endParaRPr>
          </a:p>
        </p:txBody>
      </p:sp>
      <p:sp>
        <p:nvSpPr>
          <p:cNvPr id="4" name="Rectangle 3" descr="Wide upward diagonal"/>
          <p:cNvSpPr>
            <a:spLocks noChangeArrowheads="1"/>
          </p:cNvSpPr>
          <p:nvPr/>
        </p:nvSpPr>
        <p:spPr bwMode="auto">
          <a:xfrm>
            <a:off x="3883910" y="3743360"/>
            <a:ext cx="1021341" cy="1373547"/>
          </a:xfrm>
          <a:prstGeom prst="rect">
            <a:avLst/>
          </a:prstGeom>
          <a:pattFill prst="wdUpDiag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2411" y="4277455"/>
            <a:ext cx="777781" cy="71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 err="1">
                <a:latin typeface="Verdana" pitchFamily="34" charset="0"/>
              </a:rPr>
              <a:t>ajsdhj</a:t>
            </a:r>
            <a:endParaRPr kumimoji="0" lang="en-AU" altLang="ko-KR" sz="1400" dirty="0">
              <a:latin typeface="Verdana" pitchFamily="34" charset="0"/>
            </a:endParaRPr>
          </a:p>
          <a:p>
            <a:pPr algn="ctr" eaLnBrk="0" latinLnBrk="0" hangingPunct="0"/>
            <a:r>
              <a:rPr kumimoji="0" lang="en-AU" altLang="ko-KR" sz="1400" dirty="0" err="1">
                <a:latin typeface="Verdana" pitchFamily="34" charset="0"/>
              </a:rPr>
              <a:t>asdklajs</a:t>
            </a:r>
            <a:endParaRPr kumimoji="0" lang="en-AU" altLang="ko-KR" sz="1400" dirty="0">
              <a:latin typeface="Verdana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44883" y="3961882"/>
            <a:ext cx="681446" cy="1265194"/>
            <a:chOff x="2448" y="3072"/>
            <a:chExt cx="576" cy="110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48" y="3072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44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688" y="3456"/>
              <a:ext cx="96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84" y="398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84" y="4080"/>
              <a:ext cx="96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442071" y="3961882"/>
            <a:ext cx="681444" cy="1265194"/>
            <a:chOff x="2448" y="3072"/>
            <a:chExt cx="576" cy="1104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48" y="3072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544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88" y="3456"/>
              <a:ext cx="96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84" y="398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84" y="4080"/>
              <a:ext cx="96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579239" y="5504514"/>
            <a:ext cx="688932" cy="28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key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495114" y="5556952"/>
            <a:ext cx="688932" cy="28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key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74433" y="5448189"/>
            <a:ext cx="1440494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encrypted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message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62296" y="4679387"/>
            <a:ext cx="41052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146546" y="4679387"/>
            <a:ext cx="41052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5005508" y="4679387"/>
            <a:ext cx="41052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988171" y="4679387"/>
            <a:ext cx="41052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28808" y="5447164"/>
            <a:ext cx="1304792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message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578088" y="5419478"/>
            <a:ext cx="1304796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message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08" y="3976484"/>
            <a:ext cx="1128592" cy="12061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08" y="3976484"/>
            <a:ext cx="1128592" cy="12061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9"/>
          <p:cNvGraphicFramePr>
            <a:graphicFrameLocks noGrp="1"/>
          </p:cNvGraphicFramePr>
          <p:nvPr>
            <p:extLst/>
          </p:nvPr>
        </p:nvGraphicFramePr>
        <p:xfrm>
          <a:off x="652819" y="3531437"/>
          <a:ext cx="7840017" cy="2703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666656"/>
            <a:ext cx="8221086" cy="914400"/>
          </a:xfrm>
        </p:spPr>
        <p:txBody>
          <a:bodyPr/>
          <a:lstStyle/>
          <a:p>
            <a:r>
              <a:rPr lang="en-AU" dirty="0"/>
              <a:t>Review: </a:t>
            </a:r>
            <a:r>
              <a:rPr lang="en-US" dirty="0"/>
              <a:t>HTTP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82127"/>
            <a:ext cx="8574087" cy="1980404"/>
          </a:xfrm>
        </p:spPr>
        <p:txBody>
          <a:bodyPr/>
          <a:lstStyle/>
          <a:p>
            <a:r>
              <a:rPr lang="en-US" dirty="0"/>
              <a:t>Text messages with a set format –contain all of the communication between client and server</a:t>
            </a:r>
          </a:p>
          <a:p>
            <a:pPr lvl="1"/>
            <a:r>
              <a:rPr lang="en-US" sz="1800" dirty="0"/>
              <a:t>Request message (sent by client)</a:t>
            </a:r>
          </a:p>
          <a:p>
            <a:pPr lvl="1"/>
            <a:r>
              <a:rPr lang="en-US" sz="1800" dirty="0"/>
              <a:t>Response message (sent by server)</a:t>
            </a:r>
          </a:p>
          <a:p>
            <a:pPr lvl="1"/>
            <a:r>
              <a:rPr lang="en-US" sz="1800" dirty="0"/>
              <a:t>Message structure is same for both request and response.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542427" y="4239364"/>
            <a:ext cx="1952381" cy="67128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Initial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542894" y="4910654"/>
            <a:ext cx="1952381" cy="117989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2000" b="1" dirty="0">
                <a:solidFill>
                  <a:srgbClr val="000000"/>
                </a:solidFill>
                <a:latin typeface="Arial" charset="0"/>
              </a:rPr>
              <a:t>Headers</a:t>
            </a:r>
            <a:endParaRPr lang="ko-KR" altLang="ko-KR" sz="2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535076" y="6371255"/>
            <a:ext cx="1952381" cy="43742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Optional Contents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542894" y="6100245"/>
            <a:ext cx="1944563" cy="251341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AU" altLang="ko-KR" sz="1600" b="1" dirty="0">
                <a:solidFill>
                  <a:srgbClr val="000000"/>
                </a:solidFill>
                <a:latin typeface="Arial" charset="0"/>
              </a:rPr>
              <a:t>Blank Line</a:t>
            </a:r>
            <a:endParaRPr lang="ko-KR" altLang="ko-KR" sz="16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7029" y="4214527"/>
            <a:ext cx="3078470" cy="11758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4001" y="4910654"/>
            <a:ext cx="3058893" cy="1601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4424" y="6100245"/>
            <a:ext cx="307847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6606" y="6365548"/>
            <a:ext cx="3078470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8788" y="6771366"/>
            <a:ext cx="3078470" cy="80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494809" y="6771366"/>
            <a:ext cx="31366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494808" y="6371256"/>
            <a:ext cx="3144029" cy="80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495275" y="6100245"/>
            <a:ext cx="31440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514852" y="4926664"/>
            <a:ext cx="31513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91918" y="4273330"/>
            <a:ext cx="3151380" cy="1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2250" y="3809041"/>
            <a:ext cx="242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message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49930" y="3777865"/>
            <a:ext cx="25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 message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6183" y="4239366"/>
            <a:ext cx="3058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request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Method (e.g. GET, POST)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Uri of request resource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 being used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4001" y="6283242"/>
            <a:ext cx="2820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/>
              <a:t>May contain data that has been submitted </a:t>
            </a:r>
            <a:br>
              <a:rPr lang="en-US" sz="1000" b="1" dirty="0"/>
            </a:br>
            <a:r>
              <a:rPr lang="en-US" sz="1000" b="1" dirty="0"/>
              <a:t>from a form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7457" y="6371256"/>
            <a:ext cx="3031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The actual contents of the resource requested</a:t>
            </a:r>
            <a:br>
              <a:rPr lang="en-US" sz="1000" b="1" dirty="0"/>
            </a:br>
            <a:r>
              <a:rPr lang="en-US" sz="1000" b="1" dirty="0"/>
              <a:t>(e.g. the html code)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14852" y="4239365"/>
            <a:ext cx="256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Called the status line – 3 parts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HTTP version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code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Response phrase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45721" y="4941677"/>
            <a:ext cx="3085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Contain information about such things as: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000000"/>
                </a:solidFill>
              </a:rPr>
              <a:t>the media type of the content sent to the recipient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000000"/>
                </a:solidFill>
              </a:rPr>
              <a:t>a new URL that the server is instructing the client to use in place of the one the client initially requested 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solidFill>
                  <a:srgbClr val="000000"/>
                </a:solidFill>
              </a:rPr>
              <a:t>cookies that the client should store </a:t>
            </a:r>
            <a:endParaRPr lang="en-US" sz="10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163" y="4910654"/>
            <a:ext cx="3250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Contain information that allows the client to: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/>
              <a:t>Provide information about itself to the server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/>
              <a:t>Give additional details about the nature of the request that the client is making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/>
              <a:t>Allow the client to have greater control over how its request is proceed and how a response is returned by the server or intermediary</a:t>
            </a:r>
          </a:p>
        </p:txBody>
      </p:sp>
    </p:spTree>
    <p:extLst>
      <p:ext uri="{BB962C8B-B14F-4D97-AF65-F5344CB8AC3E}">
        <p14:creationId xmlns:p14="http://schemas.microsoft.com/office/powerpoint/2010/main" val="2087754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8A96-4955-4647-BCFF-9C705165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200"/>
            <a:ext cx="7739291" cy="3530600"/>
          </a:xfrm>
        </p:spPr>
        <p:txBody>
          <a:bodyPr/>
          <a:lstStyle/>
          <a:p>
            <a:r>
              <a:rPr lang="en-AU" sz="2400" b="1" dirty="0">
                <a:solidFill>
                  <a:srgbClr val="008000"/>
                </a:solidFill>
              </a:rPr>
              <a:t>Advantage</a:t>
            </a:r>
            <a:r>
              <a:rPr lang="en-AU" sz="2400" dirty="0"/>
              <a:t>:  The speed is fast (in both encoding and decoding)</a:t>
            </a:r>
          </a:p>
          <a:p>
            <a:r>
              <a:rPr lang="en-US" sz="2400" b="1" dirty="0">
                <a:solidFill>
                  <a:srgbClr val="BF3D28"/>
                </a:solidFill>
              </a:rPr>
              <a:t>Disadvantage</a:t>
            </a:r>
            <a:r>
              <a:rPr lang="en-US" sz="2400" dirty="0"/>
              <a:t>: </a:t>
            </a:r>
          </a:p>
          <a:p>
            <a:pPr marL="411480" lvl="1" indent="0">
              <a:buNone/>
            </a:pPr>
            <a:r>
              <a:rPr lang="en-US" sz="2000" b="1" dirty="0">
                <a:solidFill>
                  <a:srgbClr val="2F2B20"/>
                </a:solidFill>
              </a:rPr>
              <a:t>Key distribution issue </a:t>
            </a:r>
            <a:r>
              <a:rPr lang="en-US" sz="2000" dirty="0">
                <a:solidFill>
                  <a:srgbClr val="2F2B20"/>
                </a:solidFill>
              </a:rPr>
              <a:t>: The key must be kept secure. What if attacker find out the key when user exchange the key to others? You need to exchange with meeting in person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0D1C28-9E1F-544E-ACD2-9C5A26A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50524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620209"/>
            <a:ext cx="8328633" cy="954927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Public-Key (Asymmetric Key)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189382"/>
            <a:ext cx="8188477" cy="4800600"/>
          </a:xfrm>
        </p:spPr>
        <p:txBody>
          <a:bodyPr>
            <a:normAutofit/>
          </a:bodyPr>
          <a:lstStyle/>
          <a:p>
            <a:r>
              <a:rPr lang="en-AU" dirty="0"/>
              <a:t>Solve the problem of the symmetric encryption </a:t>
            </a:r>
          </a:p>
          <a:p>
            <a:r>
              <a:rPr lang="en-AU" dirty="0"/>
              <a:t>different keys must be used to encrypt and decrypt the message</a:t>
            </a:r>
          </a:p>
          <a:p>
            <a:pPr lvl="1">
              <a:buFont typeface="Courier New" pitchFamily="49" charset="0"/>
              <a:buChar char="o"/>
            </a:pPr>
            <a:r>
              <a:rPr lang="en-AU" sz="2000" dirty="0"/>
              <a:t>the </a:t>
            </a:r>
            <a:r>
              <a:rPr lang="en-AU" sz="2000" b="1" dirty="0">
                <a:solidFill>
                  <a:srgbClr val="008000"/>
                </a:solidFill>
              </a:rPr>
              <a:t>public key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8000"/>
                </a:solidFill>
              </a:rPr>
              <a:t>is publicly available</a:t>
            </a:r>
          </a:p>
          <a:p>
            <a:pPr lvl="1">
              <a:buFont typeface="Courier New" pitchFamily="49" charset="0"/>
              <a:buChar char="o"/>
            </a:pPr>
            <a:r>
              <a:rPr lang="en-AU" sz="2000" dirty="0"/>
              <a:t>the </a:t>
            </a:r>
            <a:r>
              <a:rPr lang="en-AU" sz="2000" b="1" dirty="0">
                <a:solidFill>
                  <a:srgbClr val="BF3D28"/>
                </a:solidFill>
              </a:rPr>
              <a:t>private key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BF3D28"/>
                </a:solidFill>
              </a:rPr>
              <a:t>is kept secret</a:t>
            </a:r>
          </a:p>
          <a:p>
            <a:pPr lvl="1">
              <a:buFont typeface="Courier New" pitchFamily="49" charset="0"/>
              <a:buChar char="o"/>
            </a:pPr>
            <a:endParaRPr lang="en-AU" sz="2200" dirty="0">
              <a:solidFill>
                <a:srgbClr val="BF3D28"/>
              </a:solidFill>
            </a:endParaRPr>
          </a:p>
          <a:p>
            <a:pPr lvl="1">
              <a:buFont typeface="Courier New" pitchFamily="49" charset="0"/>
              <a:buChar char="o"/>
            </a:pPr>
            <a:endParaRPr lang="en-AU" sz="2200" dirty="0">
              <a:solidFill>
                <a:srgbClr val="BF3D28"/>
              </a:solidFill>
            </a:endParaRPr>
          </a:p>
          <a:p>
            <a:pPr lvl="1">
              <a:buFont typeface="Courier New" pitchFamily="49" charset="0"/>
              <a:buChar char="o"/>
            </a:pPr>
            <a:endParaRPr lang="en-AU" sz="2200" dirty="0">
              <a:solidFill>
                <a:srgbClr val="BF3D28"/>
              </a:solidFill>
            </a:endParaRPr>
          </a:p>
          <a:p>
            <a:pPr lvl="1">
              <a:buFont typeface="Courier New" pitchFamily="49" charset="0"/>
              <a:buChar char="o"/>
            </a:pPr>
            <a:endParaRPr lang="en-AU" sz="2200" dirty="0">
              <a:solidFill>
                <a:srgbClr val="BF3D28"/>
              </a:solidFill>
            </a:endParaRPr>
          </a:p>
        </p:txBody>
      </p:sp>
      <p:sp>
        <p:nvSpPr>
          <p:cNvPr id="5" name="Rectangle 4" descr="Wide upward diagonal"/>
          <p:cNvSpPr>
            <a:spLocks noChangeArrowheads="1"/>
          </p:cNvSpPr>
          <p:nvPr/>
        </p:nvSpPr>
        <p:spPr bwMode="auto">
          <a:xfrm>
            <a:off x="3822234" y="4254809"/>
            <a:ext cx="849687" cy="1223480"/>
          </a:xfrm>
          <a:prstGeom prst="rect">
            <a:avLst/>
          </a:prstGeom>
          <a:pattFill prst="wdUpDiag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1273" y="5749636"/>
            <a:ext cx="1118735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message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22825" y="6036982"/>
            <a:ext cx="1058283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 err="1">
                <a:latin typeface="Verdana" pitchFamily="34" charset="0"/>
              </a:rPr>
              <a:t>ajsdhj</a:t>
            </a:r>
            <a:endParaRPr kumimoji="0" lang="en-AU" altLang="ko-KR" sz="1400" dirty="0">
              <a:latin typeface="Verdana" pitchFamily="34" charset="0"/>
            </a:endParaRPr>
          </a:p>
          <a:p>
            <a:pPr algn="ctr" eaLnBrk="0" latinLnBrk="0" hangingPunct="0"/>
            <a:r>
              <a:rPr kumimoji="0" lang="en-AU" altLang="ko-KR" sz="1400" dirty="0" err="1">
                <a:latin typeface="Verdana" pitchFamily="34" charset="0"/>
              </a:rPr>
              <a:t>asdklajs</a:t>
            </a:r>
            <a:endParaRPr kumimoji="0" lang="en-AU" altLang="ko-KR" sz="1400" dirty="0">
              <a:latin typeface="Verdan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646806" y="5657303"/>
            <a:ext cx="1115858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message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613697" y="4319134"/>
            <a:ext cx="566916" cy="1126963"/>
            <a:chOff x="2448" y="3072"/>
            <a:chExt cx="576" cy="1104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448" y="3072"/>
              <a:ext cx="576" cy="384"/>
            </a:xfrm>
            <a:prstGeom prst="ellipse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44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88" y="3456"/>
              <a:ext cx="96" cy="720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784" y="3984"/>
              <a:ext cx="48" cy="48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84" y="4080"/>
              <a:ext cx="96" cy="48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 flipH="1">
            <a:off x="5272063" y="4247671"/>
            <a:ext cx="566915" cy="1126963"/>
            <a:chOff x="4992" y="3072"/>
            <a:chExt cx="576" cy="1104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992" y="3072"/>
              <a:ext cx="576" cy="3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088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232" y="3456"/>
              <a:ext cx="96" cy="7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328" y="3984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328" y="4080"/>
              <a:ext cx="96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383638" y="5776014"/>
            <a:ext cx="822514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public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key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184437" y="5703469"/>
            <a:ext cx="934674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private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key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639782" y="5514864"/>
            <a:ext cx="1264727" cy="5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encrypted</a:t>
            </a:r>
          </a:p>
          <a:p>
            <a:pPr algn="ctr" eaLnBrk="0" latinLnBrk="0" hangingPunct="0"/>
            <a:r>
              <a:rPr kumimoji="0" lang="en-AU" altLang="ko-KR" sz="1400" dirty="0">
                <a:latin typeface="Verdana" pitchFamily="34" charset="0"/>
              </a:rPr>
              <a:t>message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2123889" y="4866547"/>
            <a:ext cx="448284" cy="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3285212" y="4866545"/>
            <a:ext cx="448284" cy="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4793872" y="4778525"/>
            <a:ext cx="47819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5963713" y="4781915"/>
            <a:ext cx="448284" cy="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6" y="4363844"/>
            <a:ext cx="970835" cy="1037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08" y="4319134"/>
            <a:ext cx="970835" cy="1037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2617" y="3837709"/>
          <a:ext cx="8328633" cy="2840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8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01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5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99C3-2CE5-044D-B6E1-BC234429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2489200"/>
            <a:ext cx="8215746" cy="3530600"/>
          </a:xfrm>
        </p:spPr>
        <p:txBody>
          <a:bodyPr/>
          <a:lstStyle/>
          <a:p>
            <a:pPr marL="411480" lvl="1" indent="0">
              <a:buNone/>
            </a:pPr>
            <a:r>
              <a:rPr lang="en-AU" sz="2000" b="1" dirty="0"/>
              <a:t>Public-Key</a:t>
            </a:r>
            <a:r>
              <a:rPr lang="en-AU" b="1" dirty="0"/>
              <a:t>(</a:t>
            </a:r>
            <a:r>
              <a:rPr lang="en-AU" sz="2000" b="1" dirty="0"/>
              <a:t>Asymmetric key) Encryption Process: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AU" sz="1800" dirty="0"/>
              <a:t>One encrypt the message with the public key and send it to the other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AU" sz="1800" dirty="0"/>
              <a:t>The other recipient uses the private key to decrypt the message.</a:t>
            </a:r>
          </a:p>
          <a:p>
            <a:pPr lvl="2"/>
            <a:r>
              <a:rPr lang="en-AU" sz="2000" dirty="0"/>
              <a:t>Even if a third party gets the message, they are </a:t>
            </a:r>
            <a:r>
              <a:rPr lang="en-AU" sz="2000" u="sng" dirty="0"/>
              <a:t>unable to decrypt it without the private key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C30732-89C1-F141-8653-00B5852B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Public-Key (Asymmetric Key) Encryption</a:t>
            </a:r>
          </a:p>
        </p:txBody>
      </p:sp>
    </p:spTree>
    <p:extLst>
      <p:ext uri="{BB962C8B-B14F-4D97-AF65-F5344CB8AC3E}">
        <p14:creationId xmlns:p14="http://schemas.microsoft.com/office/powerpoint/2010/main" val="2418558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20436" y="620209"/>
            <a:ext cx="8120815" cy="954927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Public-Key (Asymmetric Key)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14" y="3827275"/>
            <a:ext cx="7620000" cy="2573524"/>
          </a:xfrm>
        </p:spPr>
        <p:txBody>
          <a:bodyPr/>
          <a:lstStyle/>
          <a:p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Advantage</a:t>
            </a:r>
          </a:p>
          <a:p>
            <a:pPr lvl="1"/>
            <a:r>
              <a:rPr lang="en-AU" dirty="0"/>
              <a:t>messages are securer, since the decryption key doesn't need to be shared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BF3D28"/>
                </a:solidFill>
              </a:rPr>
              <a:t>Disadvantage</a:t>
            </a:r>
          </a:p>
          <a:p>
            <a:pPr lvl="1"/>
            <a:r>
              <a:rPr lang="en-AU" dirty="0"/>
              <a:t>requires greater computation, and hence more CPU power</a:t>
            </a:r>
          </a:p>
          <a:p>
            <a:pPr lvl="1"/>
            <a:r>
              <a:rPr lang="en-AU" dirty="0"/>
              <a:t>doesn't prevent misrepresentation</a:t>
            </a:r>
          </a:p>
          <a:p>
            <a:endParaRPr lang="en-US" b="1" dirty="0">
              <a:solidFill>
                <a:srgbClr val="BF3D28"/>
              </a:solidFill>
            </a:endParaRPr>
          </a:p>
        </p:txBody>
      </p:sp>
      <p:sp>
        <p:nvSpPr>
          <p:cNvPr id="7" name="Rectangle 6" descr="Wide upward diagonal"/>
          <p:cNvSpPr>
            <a:spLocks noChangeArrowheads="1"/>
          </p:cNvSpPr>
          <p:nvPr/>
        </p:nvSpPr>
        <p:spPr bwMode="auto">
          <a:xfrm>
            <a:off x="3618236" y="2325234"/>
            <a:ext cx="722730" cy="1006451"/>
          </a:xfrm>
          <a:prstGeom prst="rect">
            <a:avLst/>
          </a:prstGeom>
          <a:pattFill prst="wdUpDiag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3126" y="3320803"/>
            <a:ext cx="862366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message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18236" y="2420923"/>
            <a:ext cx="707710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ajsdhj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asdklajs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22063" y="3337635"/>
            <a:ext cx="860149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original 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message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575248" y="2350654"/>
            <a:ext cx="482210" cy="927056"/>
            <a:chOff x="2448" y="3072"/>
            <a:chExt cx="576" cy="1104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48" y="3072"/>
              <a:ext cx="576" cy="384"/>
            </a:xfrm>
            <a:prstGeom prst="ellipse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44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88" y="3456"/>
              <a:ext cx="96" cy="720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84" y="3984"/>
              <a:ext cx="48" cy="48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84" y="4080"/>
              <a:ext cx="96" cy="48"/>
            </a:xfrm>
            <a:prstGeom prst="rect">
              <a:avLst/>
            </a:prstGeom>
            <a:solidFill>
              <a:srgbClr val="1860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 flipH="1">
            <a:off x="4787027" y="2350655"/>
            <a:ext cx="482208" cy="927055"/>
            <a:chOff x="4992" y="3072"/>
            <a:chExt cx="576" cy="1104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992" y="3072"/>
              <a:ext cx="576" cy="3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088" y="3120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232" y="3456"/>
              <a:ext cx="96" cy="7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328" y="3984"/>
              <a:ext cx="48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328" y="4080"/>
              <a:ext cx="96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493089" y="3337637"/>
            <a:ext cx="634027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public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key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619143" y="3337635"/>
            <a:ext cx="720485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private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key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588464" y="3337637"/>
            <a:ext cx="948824" cy="34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763" tIns="34381" rIns="68763" bIns="34381">
            <a:spAutoFit/>
          </a:bodyPr>
          <a:lstStyle>
            <a:lvl1pPr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44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87388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0318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374775" defTabSz="6873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319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891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7463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203575" defTabSz="687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encrypted</a:t>
            </a:r>
          </a:p>
          <a:p>
            <a:pPr algn="ctr" eaLnBrk="0" latinLnBrk="0" hangingPunct="0"/>
            <a:r>
              <a:rPr kumimoji="0" lang="en-AU" altLang="ko-KR" sz="900">
                <a:latin typeface="Verdana" pitchFamily="34" charset="0"/>
              </a:rPr>
              <a:t>message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2192660" y="2730020"/>
            <a:ext cx="38130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3176910" y="2730020"/>
            <a:ext cx="38130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350463" y="2730020"/>
            <a:ext cx="38130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5333126" y="2730020"/>
            <a:ext cx="381303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60" y="2379761"/>
            <a:ext cx="798622" cy="85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23" y="2379761"/>
            <a:ext cx="798622" cy="85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표 29"/>
          <p:cNvGraphicFramePr>
            <a:graphicFrameLocks noGrp="1"/>
          </p:cNvGraphicFramePr>
          <p:nvPr>
            <p:extLst/>
          </p:nvPr>
        </p:nvGraphicFramePr>
        <p:xfrm>
          <a:off x="1115125" y="2092036"/>
          <a:ext cx="6116948" cy="1735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523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6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666656"/>
            <a:ext cx="8221086" cy="914400"/>
          </a:xfrm>
        </p:spPr>
        <p:txBody>
          <a:bodyPr>
            <a:normAutofit/>
          </a:bodyPr>
          <a:lstStyle/>
          <a:p>
            <a:r>
              <a:rPr lang="en-AU" dirty="0"/>
              <a:t>Integrity – one way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050885"/>
            <a:ext cx="8574087" cy="3354135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AU" dirty="0"/>
              <a:t>a widely used cryptographic hash function</a:t>
            </a:r>
          </a:p>
          <a:p>
            <a:pPr lvl="1">
              <a:buFont typeface="Arial" pitchFamily="34" charset="0"/>
              <a:buChar char="•"/>
            </a:pPr>
            <a:r>
              <a:rPr lang="en-AU" sz="2000" dirty="0"/>
              <a:t>employed in a wide variety of security applications </a:t>
            </a:r>
          </a:p>
          <a:p>
            <a:pPr lvl="1">
              <a:buFont typeface="Arial" pitchFamily="34" charset="0"/>
              <a:buChar char="•"/>
            </a:pPr>
            <a:r>
              <a:rPr lang="en-AU" sz="2000" dirty="0"/>
              <a:t>commonly used to check the integrity of files</a:t>
            </a:r>
          </a:p>
          <a:p>
            <a:pPr lvl="1">
              <a:buFont typeface="Arial" pitchFamily="34" charset="0"/>
              <a:buChar char="•"/>
            </a:pPr>
            <a:r>
              <a:rPr lang="en-AU" sz="2000" dirty="0"/>
              <a:t>widely used to store passwords</a:t>
            </a:r>
          </a:p>
          <a:p>
            <a:pPr lvl="2">
              <a:buFont typeface="Arial" pitchFamily="34" charset="0"/>
              <a:buChar char="•"/>
            </a:pPr>
            <a:r>
              <a:rPr lang="en-AU" sz="1800" dirty="0"/>
              <a:t>Input : a variable-length message</a:t>
            </a:r>
          </a:p>
          <a:p>
            <a:pPr lvl="2">
              <a:buFont typeface="Arial" pitchFamily="34" charset="0"/>
              <a:buChar char="•"/>
            </a:pPr>
            <a:r>
              <a:rPr lang="en-AU" sz="1800" dirty="0"/>
              <a:t>Output : a fixed-length output of 128 bits</a:t>
            </a:r>
          </a:p>
          <a:p>
            <a:pPr>
              <a:buFont typeface="Arial" pitchFamily="34" charset="0"/>
              <a:buChar char="•"/>
            </a:pPr>
            <a:r>
              <a:rPr lang="en-AU" dirty="0"/>
              <a:t>satisfy the avalanche effect</a:t>
            </a:r>
          </a:p>
          <a:p>
            <a:pPr lvl="1">
              <a:buFont typeface="Arial" pitchFamily="34" charset="0"/>
              <a:buChar char="•"/>
            </a:pPr>
            <a:r>
              <a:rPr lang="en-AU" sz="2000" dirty="0"/>
              <a:t>a small change in either the key or the plaintext should cause a drastic change in the cipher text</a:t>
            </a:r>
          </a:p>
        </p:txBody>
      </p:sp>
      <p:graphicFrame>
        <p:nvGraphicFramePr>
          <p:cNvPr id="4" name="표 5"/>
          <p:cNvGraphicFramePr>
            <a:graphicFrameLocks noGrp="1"/>
          </p:cNvGraphicFramePr>
          <p:nvPr>
            <p:extLst/>
          </p:nvPr>
        </p:nvGraphicFramePr>
        <p:xfrm>
          <a:off x="1334885" y="5405020"/>
          <a:ext cx="6096000" cy="11887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MD5("</a:t>
                      </a:r>
                      <a:r>
                        <a:rPr lang="en-US" altLang="ko-KR" sz="1600" b="0" dirty="0">
                          <a:solidFill>
                            <a:srgbClr val="009242"/>
                          </a:solidFill>
                          <a:effectLst/>
                        </a:rPr>
                        <a:t>The quick brown fox jumps over the lazy dog</a:t>
                      </a:r>
                      <a:r>
                        <a:rPr lang="en-US" altLang="ko-KR" sz="1600" b="0" dirty="0"/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/>
                        <a:t>  = 9e107d9d372bb6826bd81d3542a419d6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MD5("</a:t>
                      </a:r>
                      <a:r>
                        <a:rPr lang="en-US" altLang="ko-KR" sz="1600" dirty="0">
                          <a:solidFill>
                            <a:srgbClr val="009242"/>
                          </a:solidFill>
                        </a:rPr>
                        <a:t>The quick brown fox jumps over the lazy dog</a:t>
                      </a:r>
                      <a:r>
                        <a:rPr lang="en-US" altLang="ko-KR" sz="18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altLang="ko-KR" sz="1600" dirty="0"/>
                        <a:t>")</a:t>
                      </a:r>
                    </a:p>
                    <a:p>
                      <a:pPr latinLnBrk="1"/>
                      <a:r>
                        <a:rPr lang="en-US" altLang="ko-KR" sz="1600" dirty="0"/>
                        <a:t>  = e4d909c290d0fb1ca068ffaddf22cbd0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19"/>
          <p:cNvSpPr>
            <a:spLocks noChangeShapeType="1"/>
          </p:cNvSpPr>
          <p:nvPr/>
        </p:nvSpPr>
        <p:spPr bwMode="auto">
          <a:xfrm flipH="1" flipV="1">
            <a:off x="6448079" y="6322807"/>
            <a:ext cx="745490" cy="28248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4232" y="6436014"/>
            <a:ext cx="2055817" cy="307777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Only Full stop added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008714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MD5</a:t>
            </a:r>
          </a:p>
          <a:p>
            <a:pPr lvl="1"/>
            <a:r>
              <a:rPr lang="en-US" dirty="0"/>
              <a:t>SHA</a:t>
            </a:r>
          </a:p>
          <a:p>
            <a:pPr lvl="1"/>
            <a:r>
              <a:rPr lang="en-US" dirty="0"/>
              <a:t>Blowfish</a:t>
            </a:r>
          </a:p>
        </p:txBody>
      </p:sp>
    </p:spTree>
    <p:extLst>
      <p:ext uri="{BB962C8B-B14F-4D97-AF65-F5344CB8AC3E}">
        <p14:creationId xmlns:p14="http://schemas.microsoft.com/office/powerpoint/2010/main" val="224010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42" y="2281866"/>
            <a:ext cx="7970858" cy="398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Courier New"/>
                <a:cs typeface="Courier New"/>
              </a:rPr>
              <a:t>&lt;?</a:t>
            </a:r>
            <a:r>
              <a:rPr lang="en-AU" dirty="0" err="1">
                <a:latin typeface="Courier New"/>
                <a:cs typeface="Courier New"/>
              </a:rPr>
              <a:t>php</a:t>
            </a: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$</a:t>
            </a:r>
            <a:r>
              <a:rPr lang="en-AU" dirty="0" err="1">
                <a:latin typeface="Courier New"/>
                <a:cs typeface="Courier New"/>
              </a:rPr>
              <a:t>hashed_password</a:t>
            </a:r>
            <a:r>
              <a:rPr lang="en-AU" dirty="0">
                <a:latin typeface="Courier New"/>
                <a:cs typeface="Courier New"/>
              </a:rPr>
              <a:t> = crypt('</a:t>
            </a:r>
            <a:r>
              <a:rPr lang="en-AU" dirty="0" err="1">
                <a:latin typeface="Courier New"/>
                <a:cs typeface="Courier New"/>
              </a:rPr>
              <a:t>mypassword</a:t>
            </a:r>
            <a:r>
              <a:rPr lang="en-AU" dirty="0">
                <a:latin typeface="Courier New"/>
                <a:cs typeface="Courier New"/>
              </a:rPr>
              <a:t>'); </a:t>
            </a:r>
          </a:p>
          <a:p>
            <a:pPr marL="0" indent="0">
              <a:buNone/>
            </a:pPr>
            <a:r>
              <a:rPr lang="en-AU" dirty="0">
                <a:latin typeface="Courier New"/>
                <a:cs typeface="Courier New"/>
              </a:rPr>
              <a:t>// let the salt be automatically generated</a:t>
            </a:r>
            <a:br>
              <a:rPr lang="en-AU" dirty="0">
                <a:latin typeface="Courier New"/>
                <a:cs typeface="Courier New"/>
              </a:rPr>
            </a:b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if (</a:t>
            </a:r>
            <a:r>
              <a:rPr lang="en-AU" dirty="0" err="1">
                <a:latin typeface="Courier New"/>
                <a:cs typeface="Courier New"/>
              </a:rPr>
              <a:t>hash_equals</a:t>
            </a:r>
            <a:r>
              <a:rPr lang="en-AU" dirty="0">
                <a:latin typeface="Courier New"/>
                <a:cs typeface="Courier New"/>
              </a:rPr>
              <a:t>($</a:t>
            </a:r>
            <a:r>
              <a:rPr lang="en-AU" dirty="0" err="1">
                <a:latin typeface="Courier New"/>
                <a:cs typeface="Courier New"/>
              </a:rPr>
              <a:t>hashed_password</a:t>
            </a:r>
            <a:r>
              <a:rPr lang="en-AU" dirty="0">
                <a:latin typeface="Courier New"/>
                <a:cs typeface="Courier New"/>
              </a:rPr>
              <a:t>, crypt($</a:t>
            </a:r>
            <a:r>
              <a:rPr lang="en-AU" dirty="0" err="1">
                <a:latin typeface="Courier New"/>
                <a:cs typeface="Courier New"/>
              </a:rPr>
              <a:t>user_input</a:t>
            </a:r>
            <a:r>
              <a:rPr lang="en-AU" dirty="0">
                <a:latin typeface="Courier New"/>
                <a:cs typeface="Courier New"/>
              </a:rPr>
              <a:t>, $</a:t>
            </a:r>
            <a:r>
              <a:rPr lang="en-AU" dirty="0" err="1">
                <a:latin typeface="Courier New"/>
                <a:cs typeface="Courier New"/>
              </a:rPr>
              <a:t>hashed_password</a:t>
            </a:r>
            <a:r>
              <a:rPr lang="en-AU" dirty="0">
                <a:latin typeface="Courier New"/>
                <a:cs typeface="Courier New"/>
              </a:rPr>
              <a:t>))) {</a:t>
            </a: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   echo "Password verified!";</a:t>
            </a: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}</a:t>
            </a: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6090" y="6072261"/>
            <a:ext cx="588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u="sng" dirty="0">
                <a:hlinkClick r:id="rId3"/>
              </a:rPr>
              <a:t>http://php.net/manual/en/function.crypt.php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48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968D-2A86-354F-B825-356A3673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29F6-93C9-E34F-B6B1-1BB49882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urier New"/>
                <a:cs typeface="Courier New"/>
              </a:rPr>
              <a:t>$</a:t>
            </a:r>
            <a:r>
              <a:rPr lang="en-AU" dirty="0" err="1">
                <a:latin typeface="Courier New"/>
                <a:cs typeface="Courier New"/>
              </a:rPr>
              <a:t>hashed_password</a:t>
            </a:r>
            <a:r>
              <a:rPr lang="en-AU" dirty="0">
                <a:latin typeface="Courier New"/>
                <a:cs typeface="Courier New"/>
              </a:rPr>
              <a:t> = crypt('</a:t>
            </a:r>
            <a:r>
              <a:rPr lang="en-AU" dirty="0" err="1">
                <a:latin typeface="Courier New"/>
                <a:cs typeface="Courier New"/>
              </a:rPr>
              <a:t>mypassword</a:t>
            </a:r>
            <a:r>
              <a:rPr lang="en-AU" dirty="0">
                <a:latin typeface="Courier New"/>
                <a:cs typeface="Courier New"/>
              </a:rPr>
              <a:t>'); </a:t>
            </a:r>
          </a:p>
          <a:p>
            <a:pPr marL="0" indent="0">
              <a:buNone/>
            </a:pPr>
            <a:r>
              <a:rPr lang="en-AU" dirty="0">
                <a:latin typeface="Courier New"/>
                <a:cs typeface="Courier New"/>
              </a:rPr>
              <a:t>// let the salt be automatically generated</a:t>
            </a:r>
            <a:br>
              <a:rPr lang="en-AU" dirty="0">
                <a:latin typeface="Courier New"/>
                <a:cs typeface="Courier New"/>
              </a:rPr>
            </a:b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if (</a:t>
            </a:r>
            <a:r>
              <a:rPr lang="en-AU" dirty="0" err="1">
                <a:latin typeface="Courier New"/>
                <a:cs typeface="Courier New"/>
              </a:rPr>
              <a:t>hash_equals</a:t>
            </a:r>
            <a:r>
              <a:rPr lang="en-AU" dirty="0">
                <a:latin typeface="Courier New"/>
                <a:cs typeface="Courier New"/>
              </a:rPr>
              <a:t>($</a:t>
            </a:r>
            <a:r>
              <a:rPr lang="en-AU" dirty="0" err="1">
                <a:latin typeface="Courier New"/>
                <a:cs typeface="Courier New"/>
              </a:rPr>
              <a:t>hashed_password</a:t>
            </a:r>
            <a:r>
              <a:rPr lang="en-AU" dirty="0">
                <a:latin typeface="Courier New"/>
                <a:cs typeface="Courier New"/>
              </a:rPr>
              <a:t>, crypt($</a:t>
            </a:r>
            <a:r>
              <a:rPr lang="en-AU" dirty="0" err="1">
                <a:latin typeface="Courier New"/>
                <a:cs typeface="Courier New"/>
              </a:rPr>
              <a:t>user_input</a:t>
            </a:r>
            <a:r>
              <a:rPr lang="en-AU" dirty="0">
                <a:latin typeface="Courier New"/>
                <a:cs typeface="Courier New"/>
              </a:rPr>
              <a:t>, $</a:t>
            </a:r>
            <a:r>
              <a:rPr lang="en-AU" dirty="0" err="1">
                <a:latin typeface="Courier New"/>
                <a:cs typeface="Courier New"/>
              </a:rPr>
              <a:t>hashed_password</a:t>
            </a:r>
            <a:r>
              <a:rPr lang="en-AU" dirty="0">
                <a:latin typeface="Courier New"/>
                <a:cs typeface="Courier New"/>
              </a:rPr>
              <a:t>))) {</a:t>
            </a: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   echo "Password verified!";</a:t>
            </a:r>
            <a:br>
              <a:rPr lang="en-AU" dirty="0">
                <a:latin typeface="Courier New"/>
                <a:cs typeface="Courier New"/>
              </a:rPr>
            </a:br>
            <a:r>
              <a:rPr lang="en-AU" dirty="0">
                <a:latin typeface="Courier New"/>
                <a:cs typeface="Courier New"/>
              </a:rPr>
              <a:t>}</a:t>
            </a:r>
            <a:br>
              <a:rPr lang="en-AU" dirty="0">
                <a:latin typeface="Courier New"/>
                <a:cs typeface="Courier New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B235B-50EA-F047-8128-0C5CEE706765}"/>
              </a:ext>
            </a:extLst>
          </p:cNvPr>
          <p:cNvSpPr/>
          <p:nvPr/>
        </p:nvSpPr>
        <p:spPr>
          <a:xfrm>
            <a:off x="3040380" y="2377440"/>
            <a:ext cx="3017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Thank you</a:t>
            </a:r>
          </a:p>
          <a:p>
            <a:pPr algn="ctr"/>
            <a:r>
              <a:rPr lang="en-US" sz="24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38928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923970"/>
            <a:ext cx="8345777" cy="914400"/>
          </a:xfrm>
        </p:spPr>
        <p:txBody>
          <a:bodyPr/>
          <a:lstStyle/>
          <a:p>
            <a:r>
              <a:rPr lang="en-US" dirty="0"/>
              <a:t>Review: Refresh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90770"/>
            <a:ext cx="8574087" cy="4494382"/>
          </a:xfrm>
        </p:spPr>
        <p:txBody>
          <a:bodyPr>
            <a:normAutofit/>
          </a:bodyPr>
          <a:lstStyle/>
          <a:p>
            <a:r>
              <a:rPr lang="en-US" altLang="ko-KR" dirty="0"/>
              <a:t>the refresh header forces the browser to load a new page after a set period of time</a:t>
            </a:r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en-US" altLang="ko-KR" sz="1600" dirty="0"/>
              <a:t>time is specified in seconds</a:t>
            </a:r>
          </a:p>
          <a:p>
            <a:pPr lvl="2"/>
            <a:r>
              <a:rPr lang="en-US" altLang="ko-KR" sz="1600" dirty="0"/>
              <a:t>URL may be on this site, or another site</a:t>
            </a:r>
          </a:p>
          <a:p>
            <a:r>
              <a:rPr lang="en-US" altLang="ko-KR" dirty="0"/>
              <a:t>example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0000" r="56666" b="76140"/>
          <a:stretch/>
        </p:blipFill>
        <p:spPr bwMode="auto">
          <a:xfrm>
            <a:off x="3409004" y="2529205"/>
            <a:ext cx="4842985" cy="41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28109" y="2479965"/>
          <a:ext cx="5023880" cy="514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74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7"/>
          <p:cNvGraphicFramePr>
            <a:graphicFrameLocks noGrp="1"/>
          </p:cNvGraphicFramePr>
          <p:nvPr>
            <p:extLst/>
          </p:nvPr>
        </p:nvGraphicFramePr>
        <p:xfrm>
          <a:off x="1924050" y="4272626"/>
          <a:ext cx="69342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25790" r="33750" b="44737"/>
          <a:stretch/>
        </p:blipFill>
        <p:spPr bwMode="auto">
          <a:xfrm>
            <a:off x="2152650" y="4425026"/>
            <a:ext cx="63119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2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1006276"/>
            <a:ext cx="8442758" cy="914400"/>
          </a:xfrm>
        </p:spPr>
        <p:txBody>
          <a:bodyPr/>
          <a:lstStyle/>
          <a:p>
            <a:r>
              <a:rPr lang="en-US" dirty="0"/>
              <a:t>Review: Location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75164"/>
            <a:ext cx="8574087" cy="4309988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location</a:t>
            </a:r>
            <a:r>
              <a:rPr lang="en-US" altLang="ko-KR" dirty="0"/>
              <a:t> header forces the browser to go to a new page immediately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compared to </a:t>
            </a:r>
            <a:r>
              <a:rPr lang="en-US" altLang="ko-KR" b="1" dirty="0"/>
              <a:t>refresh</a:t>
            </a:r>
          </a:p>
          <a:p>
            <a:pPr lvl="2"/>
            <a:r>
              <a:rPr lang="en-US" altLang="ko-KR" dirty="0"/>
              <a:t>you can use HTML and other content on pages that are to be refreshed</a:t>
            </a:r>
          </a:p>
          <a:p>
            <a:pPr lvl="2"/>
            <a:r>
              <a:rPr lang="en-US" altLang="ko-KR" dirty="0"/>
              <a:t>no point using any HTML content on pages redirected with a location header</a:t>
            </a:r>
          </a:p>
          <a:p>
            <a:pPr lvl="1"/>
            <a:r>
              <a:rPr lang="en-AU" altLang="ko-KR" dirty="0"/>
              <a:t>example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72631" r="62500" b="23334"/>
          <a:stretch/>
        </p:blipFill>
        <p:spPr bwMode="auto">
          <a:xfrm>
            <a:off x="3442854" y="2759391"/>
            <a:ext cx="3553691" cy="42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5"/>
          <p:cNvGraphicFramePr>
            <a:graphicFrameLocks noGrp="1"/>
          </p:cNvGraphicFramePr>
          <p:nvPr>
            <p:extLst/>
          </p:nvPr>
        </p:nvGraphicFramePr>
        <p:xfrm>
          <a:off x="3276599" y="2735222"/>
          <a:ext cx="3886200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857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59649" r="51771" b="22807"/>
          <a:stretch/>
        </p:blipFill>
        <p:spPr bwMode="auto">
          <a:xfrm>
            <a:off x="3090996" y="4626201"/>
            <a:ext cx="4806094" cy="148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8"/>
          <p:cNvGraphicFramePr>
            <a:graphicFrameLocks noGrp="1"/>
          </p:cNvGraphicFramePr>
          <p:nvPr>
            <p:extLst/>
          </p:nvPr>
        </p:nvGraphicFramePr>
        <p:xfrm>
          <a:off x="2947704" y="4572617"/>
          <a:ext cx="4949386" cy="1536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9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6946">
                <a:tc>
                  <a:txBody>
                    <a:bodyPr/>
                    <a:lstStyle/>
                    <a:p>
                      <a:pPr latinLnBrk="1"/>
                      <a:endParaRPr lang="en-US" altLang="ko-KR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8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Internet/Web security</a:t>
            </a:r>
          </a:p>
        </p:txBody>
      </p:sp>
    </p:spTree>
    <p:extLst>
      <p:ext uri="{BB962C8B-B14F-4D97-AF65-F5344CB8AC3E}">
        <p14:creationId xmlns:p14="http://schemas.microsoft.com/office/powerpoint/2010/main" val="53352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 (C),</a:t>
            </a:r>
          </a:p>
          <a:p>
            <a:r>
              <a:rPr lang="en-US" dirty="0"/>
              <a:t>Integrity (I),</a:t>
            </a:r>
          </a:p>
          <a:p>
            <a:r>
              <a:rPr lang="en-US" dirty="0"/>
              <a:t>Availability (A), and</a:t>
            </a:r>
          </a:p>
          <a:p>
            <a:r>
              <a:rPr lang="en-US" dirty="0"/>
              <a:t>Authentication (A)</a:t>
            </a:r>
          </a:p>
        </p:txBody>
      </p:sp>
    </p:spTree>
    <p:extLst>
      <p:ext uri="{BB962C8B-B14F-4D97-AF65-F5344CB8AC3E}">
        <p14:creationId xmlns:p14="http://schemas.microsoft.com/office/powerpoint/2010/main" val="103785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Computer Security?</a:t>
            </a:r>
            <a:endParaRPr lang="en-US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Confidentiality (C)</a:t>
            </a:r>
          </a:p>
          <a:p>
            <a:pPr lvl="2" eaLnBrk="1" hangingPunct="1"/>
            <a:r>
              <a:rPr lang="ja-JP" altLang="en-US" sz="1800" dirty="0"/>
              <a:t>“</a:t>
            </a:r>
            <a:r>
              <a:rPr lang="en-US" altLang="ja-JP" sz="1800" dirty="0"/>
              <a:t>assets of a computing system are accessible only by </a:t>
            </a:r>
            <a:r>
              <a:rPr lang="en-US" altLang="ja-JP" sz="1800" dirty="0" err="1"/>
              <a:t>authorised</a:t>
            </a:r>
            <a:r>
              <a:rPr lang="en-US" altLang="ja-JP" sz="1800" dirty="0"/>
              <a:t> parties</a:t>
            </a:r>
            <a:r>
              <a:rPr lang="ja-JP" altLang="en-US" sz="1800" dirty="0"/>
              <a:t>”</a:t>
            </a:r>
            <a:r>
              <a:rPr lang="en-US" altLang="ja-JP" sz="1800" dirty="0"/>
              <a:t> </a:t>
            </a:r>
            <a:r>
              <a:rPr lang="en-US" altLang="ja-JP" sz="1800" i="1" dirty="0" err="1"/>
              <a:t>Pfleeger</a:t>
            </a:r>
            <a:r>
              <a:rPr lang="en-US" altLang="ja-JP" sz="1800" i="1" dirty="0"/>
              <a:t> </a:t>
            </a:r>
          </a:p>
          <a:p>
            <a:pPr eaLnBrk="1" hangingPunct="1"/>
            <a:r>
              <a:rPr lang="en-US" dirty="0"/>
              <a:t>Integrity (I)</a:t>
            </a:r>
          </a:p>
          <a:p>
            <a:pPr lvl="2" eaLnBrk="1" hangingPunct="1"/>
            <a:r>
              <a:rPr lang="ja-JP" altLang="en-US" sz="1800" dirty="0"/>
              <a:t>‘</a:t>
            </a:r>
            <a:r>
              <a:rPr lang="en-US" altLang="ja-JP" sz="1800" dirty="0"/>
              <a:t>Every piece of data is as the last authorized modifier left it</a:t>
            </a:r>
            <a:r>
              <a:rPr lang="en-AU" altLang="ja-JP" sz="1800" dirty="0"/>
              <a:t>”  </a:t>
            </a:r>
            <a:r>
              <a:rPr lang="en-US" altLang="ja-JP" sz="1800" dirty="0"/>
              <a:t> </a:t>
            </a:r>
            <a:r>
              <a:rPr lang="en-US" altLang="ja-JP" sz="1800" i="1" dirty="0" err="1"/>
              <a:t>Schneier</a:t>
            </a:r>
            <a:r>
              <a:rPr lang="en-US" altLang="ja-JP" sz="1800" i="1" dirty="0"/>
              <a:t>,</a:t>
            </a:r>
          </a:p>
          <a:p>
            <a:r>
              <a:rPr lang="en-US" dirty="0"/>
              <a:t>Availability (A)</a:t>
            </a:r>
          </a:p>
          <a:p>
            <a:pPr lvl="2" eaLnBrk="1" hangingPunct="1"/>
            <a:r>
              <a:rPr lang="en-AU" altLang="ja-JP" dirty="0"/>
              <a:t>“</a:t>
            </a:r>
            <a:r>
              <a:rPr lang="en-US" altLang="ja-JP" sz="1800" dirty="0"/>
              <a:t>an attacker can</a:t>
            </a:r>
            <a:r>
              <a:rPr lang="en-AU" altLang="ja-JP" dirty="0"/>
              <a:t>’</a:t>
            </a:r>
            <a:r>
              <a:rPr lang="en-US" altLang="ja-JP" sz="1800" dirty="0"/>
              <a:t>t prevent legitimate users from having reasonable access to their systems</a:t>
            </a:r>
            <a:r>
              <a:rPr lang="en-AU" altLang="ja-JP" sz="1800" dirty="0"/>
              <a:t>” </a:t>
            </a:r>
            <a:r>
              <a:rPr lang="en-US" altLang="ja-JP" sz="1800" dirty="0"/>
              <a:t> </a:t>
            </a:r>
            <a:r>
              <a:rPr lang="en-US" altLang="ja-JP" sz="1800" i="1" dirty="0" err="1"/>
              <a:t>Schneier</a:t>
            </a:r>
            <a:endParaRPr lang="en-US" sz="1800" i="1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fld id="{921B2A80-F351-E845-8807-3D0ADA349707}" type="slidenum">
              <a:rPr lang="en-US" sz="1200">
                <a:solidFill>
                  <a:srgbClr val="FFFFFF"/>
                </a:solidFill>
                <a:latin typeface="Apple Symbols" charset="0"/>
                <a:cs typeface="Apple Symbols" charset="0"/>
              </a:rPr>
              <a:pPr>
                <a:lnSpc>
                  <a:spcPct val="80000"/>
                </a:lnSpc>
              </a:pPr>
              <a:t>8</a:t>
            </a:fld>
            <a:endParaRPr lang="en-US" sz="1200">
              <a:solidFill>
                <a:srgbClr val="FFFFFF"/>
              </a:solidFill>
              <a:latin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4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Computer Security?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Authentication</a:t>
            </a:r>
          </a:p>
          <a:p>
            <a:pPr lvl="1" eaLnBrk="1" hangingPunct="1"/>
            <a:r>
              <a:rPr lang="en-US" dirty="0"/>
              <a:t>Genuinely from source</a:t>
            </a:r>
          </a:p>
          <a:p>
            <a:pPr lvl="1" eaLnBrk="1" hangingPunct="1"/>
            <a:r>
              <a:rPr lang="en-US" dirty="0"/>
              <a:t>Cannot be refuted</a:t>
            </a:r>
          </a:p>
          <a:p>
            <a:pPr lvl="2" eaLnBrk="1" hangingPunct="1"/>
            <a:r>
              <a:rPr lang="en-US" dirty="0"/>
              <a:t>Non repudiation</a:t>
            </a:r>
          </a:p>
          <a:p>
            <a:pPr lvl="1" eaLnBrk="1" hangingPunct="1"/>
            <a:r>
              <a:rPr lang="en-US" dirty="0"/>
              <a:t>Cannot be re-used</a:t>
            </a:r>
          </a:p>
          <a:p>
            <a:pPr lvl="2" eaLnBrk="1" hangingPunct="1"/>
            <a:r>
              <a:rPr lang="en-US" dirty="0"/>
              <a:t>No replay attacks</a:t>
            </a:r>
          </a:p>
          <a:p>
            <a:pPr lvl="1" eaLnBrk="1" hangingPunct="1"/>
            <a:r>
              <a:rPr lang="en-US" dirty="0"/>
              <a:t>Not possible to forge</a:t>
            </a:r>
          </a:p>
          <a:p>
            <a:pPr eaLnBrk="1" hangingPunct="1"/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fld id="{3BFE80CA-93B4-0A43-A4A2-83F42C3B0029}" type="slidenum">
              <a:rPr lang="en-US" sz="1200">
                <a:solidFill>
                  <a:srgbClr val="FFFFFF"/>
                </a:solidFill>
                <a:latin typeface="Apple Symbols" charset="0"/>
                <a:cs typeface="Apple Symbols" charset="0"/>
              </a:rPr>
              <a:pPr>
                <a:lnSpc>
                  <a:spcPct val="80000"/>
                </a:lnSpc>
              </a:pPr>
              <a:t>9</a:t>
            </a:fld>
            <a:endParaRPr lang="en-US" sz="1200">
              <a:solidFill>
                <a:srgbClr val="FFFFFF"/>
              </a:solidFill>
              <a:latin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860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027ABE4F-AB90-0C43-8EA3-72B3581221FA}"/>
    </a:ext>
  </a:extLst>
</a:theme>
</file>

<file path=ppt/theme/theme2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202_Template" id="{39D82ABA-158B-CC4F-8341-CB4BE71E0933}" vid="{9DE789D6-519B-4941-B89B-65665DE8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33196</TotalTime>
  <Words>1972</Words>
  <Application>Microsoft Macintosh PowerPoint</Application>
  <PresentationFormat>On-screen Show (4:3)</PresentationFormat>
  <Paragraphs>407</Paragraphs>
  <Slides>38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맑은 고딕</vt:lpstr>
      <vt:lpstr>メイリオ</vt:lpstr>
      <vt:lpstr>ＭＳ Ｐゴシック</vt:lpstr>
      <vt:lpstr>Apple Symbols</vt:lpstr>
      <vt:lpstr>Arial</vt:lpstr>
      <vt:lpstr>Calibri</vt:lpstr>
      <vt:lpstr>Calibri Light</vt:lpstr>
      <vt:lpstr>Century Gothic</vt:lpstr>
      <vt:lpstr>Courier New</vt:lpstr>
      <vt:lpstr>Times</vt:lpstr>
      <vt:lpstr>Tw Cen MT</vt:lpstr>
      <vt:lpstr>Verdana</vt:lpstr>
      <vt:lpstr>Wingdings 3</vt:lpstr>
      <vt:lpstr>Custom Design</vt:lpstr>
      <vt:lpstr>Ion Boardroom</vt:lpstr>
      <vt:lpstr>Secure Web Programming</vt:lpstr>
      <vt:lpstr>Topics</vt:lpstr>
      <vt:lpstr>Review: HTTP messages </vt:lpstr>
      <vt:lpstr>Review: Refresh Header</vt:lpstr>
      <vt:lpstr>Review: Location Header</vt:lpstr>
      <vt:lpstr>Computer Security</vt:lpstr>
      <vt:lpstr>Goals</vt:lpstr>
      <vt:lpstr>What is Computer Security?</vt:lpstr>
      <vt:lpstr>What is Computer Security?</vt:lpstr>
      <vt:lpstr>What is Computer Security?</vt:lpstr>
      <vt:lpstr>Security Issues and Technology</vt:lpstr>
      <vt:lpstr>Web Application Security Risks</vt:lpstr>
      <vt:lpstr>Web threats -2016 (1)</vt:lpstr>
      <vt:lpstr>Web threats -2016 (2)</vt:lpstr>
      <vt:lpstr>Security Risks - 2017</vt:lpstr>
      <vt:lpstr>Secure Web application</vt:lpstr>
      <vt:lpstr>Various types of attacks</vt:lpstr>
      <vt:lpstr>Phishing Attacks</vt:lpstr>
      <vt:lpstr>How to attract users?</vt:lpstr>
      <vt:lpstr>How to convince (trick) the user</vt:lpstr>
      <vt:lpstr>Various types of Phishing attacks</vt:lpstr>
      <vt:lpstr>Phishing attacks: Solutions</vt:lpstr>
      <vt:lpstr>Other Security Problems</vt:lpstr>
      <vt:lpstr>Various types of attacks</vt:lpstr>
      <vt:lpstr>Network attacks</vt:lpstr>
      <vt:lpstr>Network attacks (2)</vt:lpstr>
      <vt:lpstr>Preventing the network attacks (1)</vt:lpstr>
      <vt:lpstr>Preventing the network attacks (1)</vt:lpstr>
      <vt:lpstr>Symmetric Key Encryption</vt:lpstr>
      <vt:lpstr>Symmetric Key Encryption</vt:lpstr>
      <vt:lpstr>Public-Key (Asymmetric Key) Encryption</vt:lpstr>
      <vt:lpstr>Public-Key (Asymmetric Key) Encryption</vt:lpstr>
      <vt:lpstr>Public-Key (Asymmetric Key) Encryption</vt:lpstr>
      <vt:lpstr>Integrity – one way hashing</vt:lpstr>
      <vt:lpstr>Algorithms for integrity</vt:lpstr>
      <vt:lpstr>PowerPoint Presentation</vt:lpstr>
      <vt:lpstr>Algorithms</vt:lpstr>
      <vt:lpstr>PowerPoint Presentation</vt:lpstr>
    </vt:vector>
  </TitlesOfParts>
  <Company>University of Tasmania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Web Programming</dc:title>
  <dc:creator>Soyeon HAN</dc:creator>
  <cp:lastModifiedBy>Soon Ja Yeom</cp:lastModifiedBy>
  <cp:revision>356</cp:revision>
  <cp:lastPrinted>2015-02-24T02:13:19Z</cp:lastPrinted>
  <dcterms:created xsi:type="dcterms:W3CDTF">2013-11-07T09:10:10Z</dcterms:created>
  <dcterms:modified xsi:type="dcterms:W3CDTF">2018-04-16T22:26:08Z</dcterms:modified>
</cp:coreProperties>
</file>