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42"/>
  </p:notesMasterIdLst>
  <p:handoutMasterIdLst>
    <p:handoutMasterId r:id="rId43"/>
  </p:handoutMasterIdLst>
  <p:sldIdLst>
    <p:sldId id="317" r:id="rId3"/>
    <p:sldId id="318" r:id="rId4"/>
    <p:sldId id="538" r:id="rId5"/>
    <p:sldId id="590" r:id="rId6"/>
    <p:sldId id="601" r:id="rId7"/>
    <p:sldId id="602" r:id="rId8"/>
    <p:sldId id="740" r:id="rId9"/>
    <p:sldId id="741" r:id="rId10"/>
    <p:sldId id="742" r:id="rId11"/>
    <p:sldId id="743" r:id="rId12"/>
    <p:sldId id="748" r:id="rId13"/>
    <p:sldId id="755" r:id="rId14"/>
    <p:sldId id="756" r:id="rId15"/>
    <p:sldId id="757" r:id="rId16"/>
    <p:sldId id="758" r:id="rId17"/>
    <p:sldId id="759" r:id="rId18"/>
    <p:sldId id="760" r:id="rId19"/>
    <p:sldId id="749" r:id="rId20"/>
    <p:sldId id="750" r:id="rId21"/>
    <p:sldId id="623" r:id="rId22"/>
    <p:sldId id="643" r:id="rId23"/>
    <p:sldId id="751" r:id="rId24"/>
    <p:sldId id="752" r:id="rId25"/>
    <p:sldId id="753" r:id="rId26"/>
    <p:sldId id="650" r:id="rId27"/>
    <p:sldId id="629" r:id="rId28"/>
    <p:sldId id="630" r:id="rId29"/>
    <p:sldId id="646" r:id="rId30"/>
    <p:sldId id="647" r:id="rId31"/>
    <p:sldId id="651" r:id="rId32"/>
    <p:sldId id="645" r:id="rId33"/>
    <p:sldId id="648" r:id="rId34"/>
    <p:sldId id="642" r:id="rId35"/>
    <p:sldId id="655" r:id="rId36"/>
    <p:sldId id="628" r:id="rId37"/>
    <p:sldId id="653" r:id="rId38"/>
    <p:sldId id="754" r:id="rId39"/>
    <p:sldId id="654" r:id="rId40"/>
    <p:sldId id="7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37"/>
    <p:restoredTop sz="53612" autoAdjust="0"/>
  </p:normalViewPr>
  <p:slideViewPr>
    <p:cSldViewPr snapToGrid="0" snapToObjects="1">
      <p:cViewPr varScale="1">
        <p:scale>
          <a:sx n="70" d="100"/>
          <a:sy n="70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54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8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0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8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1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3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8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2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6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3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7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5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5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2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5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3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5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4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jaxf1.com/demo/ajaxupload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ajaxonomy.com/files/backbuton.htm" TargetMode="External"/><Relationship Id="rId5" Type="http://schemas.openxmlformats.org/officeDocument/2006/relationships/hyperlink" Target="http://remysharp.com/wp-content/uploads/2007/09/select-chain.php" TargetMode="External"/><Relationship Id="rId4" Type="http://schemas.openxmlformats.org/officeDocument/2006/relationships/hyperlink" Target="http://res.nodstrum.com/autoComplete/index.ht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 ajax and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04830" cy="800102"/>
          </a:xfrm>
        </p:spPr>
        <p:txBody>
          <a:bodyPr/>
          <a:lstStyle/>
          <a:p>
            <a:r>
              <a:rPr lang="en-US" dirty="0"/>
              <a:t>Classic Web Application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5251"/>
            <a:ext cx="7461426" cy="1758877"/>
          </a:xfrm>
        </p:spPr>
        <p:txBody>
          <a:bodyPr/>
          <a:lstStyle/>
          <a:p>
            <a:r>
              <a:rPr lang="en-US" sz="2400" dirty="0"/>
              <a:t>Server holds (or produces) web pages</a:t>
            </a:r>
          </a:p>
          <a:p>
            <a:pPr lvl="1"/>
            <a:r>
              <a:rPr lang="en-US" sz="2000" dirty="0"/>
              <a:t>Sends whole pages to the client</a:t>
            </a:r>
          </a:p>
          <a:p>
            <a:pPr lvl="2"/>
            <a:r>
              <a:rPr lang="en-US" sz="1800" dirty="0"/>
              <a:t>Request message: produced in response to user action</a:t>
            </a:r>
          </a:p>
          <a:p>
            <a:pPr lvl="2"/>
            <a:r>
              <a:rPr lang="en-US" sz="1800" dirty="0"/>
              <a:t>Response message: from server to client (output)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50885" y="4237804"/>
            <a:ext cx="963816" cy="1477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998" y="4089401"/>
            <a:ext cx="7956502" cy="2021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6201" y="4401295"/>
            <a:ext cx="1371599" cy="136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66644" y="4903262"/>
            <a:ext cx="32116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66644" y="5185758"/>
            <a:ext cx="32116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774188" y="5720475"/>
            <a:ext cx="12584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5736189" y="5753755"/>
            <a:ext cx="62390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Server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2266316" y="4641652"/>
            <a:ext cx="283368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Request for the content of the webpage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544613" y="5180091"/>
            <a:ext cx="23795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Response message – File 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512" y="4593141"/>
            <a:ext cx="750758" cy="6492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609" y="4289420"/>
            <a:ext cx="1123199" cy="1239678"/>
          </a:xfrm>
          <a:prstGeom prst="rect">
            <a:avLst/>
          </a:prstGeom>
        </p:spPr>
      </p:pic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424497" y="4913883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631713" y="4903262"/>
            <a:ext cx="570896" cy="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631713" y="5180403"/>
            <a:ext cx="5708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712189" y="5205496"/>
            <a:ext cx="4904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579407" y="4630576"/>
            <a:ext cx="5950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Query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194" y="6212244"/>
            <a:ext cx="313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Classic Web Application Model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9064B893-EFAB-B44D-81E3-F698A7E4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communication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617958"/>
            <a:ext cx="8267700" cy="3401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Classical model is “Synchronous” communication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What does "synchronous" mean? events occurring at the same time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Steps - as described above "synchronous" because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timing of the events must happen in the order given - actually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after the request is sent - client waits for a response from the server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nothing is rendered until all of the page is received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0B7F1CC-FAA1-0D4B-A8D0-6CBD350C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8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179A-015A-244F-A56B-0317D176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773FB-18C1-4F43-B5A7-9D38FBD4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3E8E6-0408-BF4E-AA96-717F16937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8" b="55991"/>
          <a:stretch/>
        </p:blipFill>
        <p:spPr>
          <a:xfrm>
            <a:off x="1005387" y="2489200"/>
            <a:ext cx="7137369" cy="353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C0E647-FC64-B14D-8401-B36D320A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7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Asynchronous communication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2389359"/>
            <a:ext cx="8013700" cy="3617741"/>
          </a:xfrm>
        </p:spPr>
        <p:txBody>
          <a:bodyPr>
            <a:normAutofit/>
          </a:bodyPr>
          <a:lstStyle/>
          <a:p>
            <a:r>
              <a:rPr lang="en-US" sz="2600" dirty="0"/>
              <a:t>browser could send a request</a:t>
            </a:r>
          </a:p>
          <a:p>
            <a:pPr lvl="1"/>
            <a:r>
              <a:rPr lang="en-US" sz="2000" dirty="0"/>
              <a:t>browser goes on with whatever it is doing</a:t>
            </a:r>
          </a:p>
          <a:p>
            <a:pPr lvl="1"/>
            <a:r>
              <a:rPr lang="en-US" sz="2000" dirty="0"/>
              <a:t>browser "checks" every so often to see if the response has come</a:t>
            </a:r>
          </a:p>
          <a:p>
            <a:r>
              <a:rPr lang="en-US" sz="2800" dirty="0"/>
              <a:t>when the response (finally) arrives</a:t>
            </a:r>
          </a:p>
          <a:p>
            <a:pPr lvl="1"/>
            <a:r>
              <a:rPr lang="en-US" sz="2000" dirty="0"/>
              <a:t>the browser extracts the information from the response and does whatever it needs to with it</a:t>
            </a: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5F29F76-2B27-354F-86B8-72C8AB89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8BF-36E1-6C44-ADE2-F4AD4250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7C84C-6E75-6F4E-A7BF-8E0463C3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Asynchronous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9B3F7-A704-A24A-8EBA-39CF51F00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3" b="2615"/>
          <a:stretch/>
        </p:blipFill>
        <p:spPr>
          <a:xfrm>
            <a:off x="984672" y="2379092"/>
            <a:ext cx="7041728" cy="42310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28D1E1A-BE2D-CA45-992B-E510AAD9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7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2314805"/>
            <a:ext cx="8574087" cy="423943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Asynchronous</a:t>
            </a:r>
            <a:r>
              <a:rPr lang="en-US" sz="2400" b="1" dirty="0"/>
              <a:t> </a:t>
            </a:r>
            <a:r>
              <a:rPr lang="en-US" sz="2400" b="1" dirty="0" err="1"/>
              <a:t>Javascript</a:t>
            </a:r>
            <a:r>
              <a:rPr lang="en-US" sz="2400" b="1" dirty="0"/>
              <a:t> and XML</a:t>
            </a:r>
          </a:p>
          <a:p>
            <a:pPr lvl="1"/>
            <a:r>
              <a:rPr lang="en-US" sz="2200" dirty="0"/>
              <a:t>A technique to download data from a server without reloading your page</a:t>
            </a:r>
          </a:p>
          <a:p>
            <a:pPr lvl="2"/>
            <a:r>
              <a:rPr lang="en-US" sz="1900" dirty="0"/>
              <a:t>Allows dynamically updating sections without requesting by users</a:t>
            </a:r>
          </a:p>
          <a:p>
            <a:pPr lvl="2"/>
            <a:r>
              <a:rPr lang="en-US" sz="1900" dirty="0"/>
              <a:t>Update by replacing </a:t>
            </a:r>
            <a:r>
              <a:rPr lang="en-US" sz="1900" b="1" i="1" dirty="0"/>
              <a:t>DOM </a:t>
            </a:r>
            <a:r>
              <a:rPr lang="en-US" sz="1900" dirty="0"/>
              <a:t>contents</a:t>
            </a:r>
            <a:r>
              <a:rPr lang="en-US" sz="1900" b="1" i="1" dirty="0"/>
              <a:t> </a:t>
            </a:r>
            <a:r>
              <a:rPr lang="en-US" sz="1900" dirty="0"/>
              <a:t>of fetched contents from the server by using </a:t>
            </a:r>
            <a:r>
              <a:rPr lang="en-US" sz="1900" b="1" i="1" dirty="0"/>
              <a:t>XML</a:t>
            </a:r>
            <a:r>
              <a:rPr lang="en-US" sz="1900" dirty="0"/>
              <a:t>.</a:t>
            </a:r>
          </a:p>
          <a:p>
            <a:pPr lvl="3"/>
            <a:r>
              <a:rPr lang="en-US" sz="2100" b="1" i="1" dirty="0"/>
              <a:t>text</a:t>
            </a:r>
            <a:r>
              <a:rPr lang="en-US" sz="2100" dirty="0"/>
              <a:t> or </a:t>
            </a:r>
            <a:r>
              <a:rPr lang="en-US" sz="2100" b="1" i="1" dirty="0" err="1"/>
              <a:t>json</a:t>
            </a:r>
            <a:r>
              <a:rPr lang="en-US" sz="2100" dirty="0"/>
              <a:t> file can be used as well. </a:t>
            </a:r>
            <a:r>
              <a:rPr lang="en-US" sz="2100" b="1" i="1" dirty="0" err="1">
                <a:solidFill>
                  <a:srgbClr val="FF0000"/>
                </a:solidFill>
              </a:rPr>
              <a:t>json</a:t>
            </a:r>
            <a:r>
              <a:rPr lang="en-US" sz="2100" dirty="0">
                <a:solidFill>
                  <a:srgbClr val="FF0000"/>
                </a:solidFill>
              </a:rPr>
              <a:t> is commonly used these days</a:t>
            </a:r>
            <a:r>
              <a:rPr lang="en-US" sz="2100" dirty="0"/>
              <a:t>.</a:t>
            </a:r>
          </a:p>
          <a:p>
            <a:pPr lvl="1"/>
            <a:r>
              <a:rPr lang="en-US" sz="2200" dirty="0"/>
              <a:t>Try to overcome problems of Web pages:</a:t>
            </a:r>
          </a:p>
          <a:p>
            <a:pPr lvl="2"/>
            <a:r>
              <a:rPr lang="en-US" sz="1900" dirty="0"/>
              <a:t>No more ‘click and wait’ if it is not necessary</a:t>
            </a:r>
          </a:p>
          <a:p>
            <a:pPr lvl="2"/>
            <a:r>
              <a:rPr lang="en-US" sz="1900" dirty="0"/>
              <a:t>Change only relevant sections</a:t>
            </a:r>
          </a:p>
          <a:p>
            <a:pPr lvl="2"/>
            <a:r>
              <a:rPr lang="en-US" sz="1900" dirty="0"/>
              <a:t>Make more interactive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E1B-0DF2-B249-9ECB-2D11211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9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with AJAX</a:t>
            </a:r>
            <a:endParaRPr lang="en-AU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0937" y="2097319"/>
            <a:ext cx="8217073" cy="4215799"/>
          </a:xfrm>
        </p:spPr>
        <p:txBody>
          <a:bodyPr/>
          <a:lstStyle/>
          <a:p>
            <a:r>
              <a:rPr lang="en-US" b="1" i="1" dirty="0"/>
              <a:t>Google search </a:t>
            </a:r>
            <a:br>
              <a:rPr lang="en-US" b="1" i="1" dirty="0"/>
            </a:br>
            <a:r>
              <a:rPr lang="en-US" b="1" i="1" dirty="0"/>
              <a:t>- query suggestion</a:t>
            </a: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0821" y="2111270"/>
            <a:ext cx="3107841" cy="3350077"/>
          </a:xfrm>
          <a:prstGeom prst="rect">
            <a:avLst/>
          </a:prstGeom>
        </p:spPr>
        <p:txBody>
          <a:bodyPr vert="horz" lIns="137160" tIns="6858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Courier New"/>
              <a:buChar char="o"/>
            </a:pPr>
            <a:r>
              <a:rPr lang="en-US" sz="1800" b="1" i="1" dirty="0"/>
              <a:t>Google Map</a:t>
            </a:r>
          </a:p>
          <a:p>
            <a:pPr>
              <a:buFont typeface="Courier New"/>
              <a:buChar char="o"/>
            </a:pPr>
            <a:endParaRPr lang="en-US" sz="1800" b="1" i="1" dirty="0"/>
          </a:p>
          <a:p>
            <a:pPr>
              <a:buFont typeface="Courier New"/>
              <a:buChar char="o"/>
            </a:pPr>
            <a:endParaRPr lang="en-US" sz="1800" b="1" i="1" dirty="0"/>
          </a:p>
          <a:p>
            <a:pPr>
              <a:buFont typeface="Courier New"/>
              <a:buChar char="o"/>
            </a:pPr>
            <a:endParaRPr lang="en-US" sz="1800" b="1" i="1" dirty="0"/>
          </a:p>
          <a:p>
            <a:pPr>
              <a:buFont typeface="Courier New"/>
              <a:buChar char="o"/>
            </a:pPr>
            <a:endParaRPr lang="en-US" sz="1800" b="1" i="1" dirty="0"/>
          </a:p>
          <a:p>
            <a:pPr>
              <a:buFont typeface="Courier New"/>
              <a:buChar char="o"/>
            </a:pPr>
            <a:endParaRPr lang="en-US" sz="1800" b="1" i="1" dirty="0"/>
          </a:p>
          <a:p>
            <a:pPr>
              <a:buFont typeface="Courier New"/>
              <a:buChar char="o"/>
            </a:pPr>
            <a:r>
              <a:rPr lang="en-US" sz="1800" b="1" i="1" dirty="0"/>
              <a:t>Gmail	</a:t>
            </a:r>
          </a:p>
          <a:p>
            <a:endParaRPr lang="en-US" sz="2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7" y="3183675"/>
            <a:ext cx="3746378" cy="24354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24" y="2444087"/>
            <a:ext cx="3632076" cy="1652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419" t="27486" r="14876"/>
          <a:stretch/>
        </p:blipFill>
        <p:spPr>
          <a:xfrm>
            <a:off x="4785123" y="4418491"/>
            <a:ext cx="3632076" cy="1908578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2ADA54C-D464-C94E-82A8-7E98EEC2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0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with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8" y="3561250"/>
            <a:ext cx="4770099" cy="2822308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84163" y="2184400"/>
            <a:ext cx="4572000" cy="3983258"/>
          </a:xfrm>
        </p:spPr>
        <p:txBody>
          <a:bodyPr/>
          <a:lstStyle/>
          <a:p>
            <a:r>
              <a:rPr lang="en-US" sz="2400" b="1" i="1" dirty="0"/>
              <a:t>Chat Room </a:t>
            </a:r>
            <a:br>
              <a:rPr lang="en-US" sz="2400" b="1" i="1" dirty="0"/>
            </a:br>
            <a:r>
              <a:rPr lang="en-US" sz="2400" b="1" i="1" dirty="0"/>
              <a:t>(e.g</a:t>
            </a:r>
            <a:r>
              <a:rPr lang="en-US" b="1" i="1" dirty="0"/>
              <a:t>. </a:t>
            </a:r>
            <a:r>
              <a:rPr lang="en-US" sz="2000" b="1" i="1" dirty="0" err="1"/>
              <a:t>facebook</a:t>
            </a:r>
            <a:r>
              <a:rPr lang="en-US" sz="2000" b="1" i="1" dirty="0"/>
              <a:t>, old-version </a:t>
            </a:r>
            <a:r>
              <a:rPr lang="en-US" sz="2000" b="1" i="1" dirty="0" err="1"/>
              <a:t>gtalk</a:t>
            </a:r>
            <a:r>
              <a:rPr lang="en-US" b="1" i="1" dirty="0"/>
              <a:t>)</a:t>
            </a:r>
            <a:endParaRPr lang="en-US" sz="2400" b="1" i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27" y="3551458"/>
            <a:ext cx="3683000" cy="283210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856162" y="2184400"/>
            <a:ext cx="4156635" cy="398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Courier New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FORM with Ajax</a:t>
            </a:r>
            <a:br>
              <a:rPr lang="en-US" b="1" i="1" dirty="0"/>
            </a:br>
            <a:r>
              <a:rPr lang="en-US" b="1" i="1" dirty="0"/>
              <a:t>(e.g. </a:t>
            </a:r>
            <a:r>
              <a:rPr lang="en-US" sz="2000" b="1" i="1" dirty="0"/>
              <a:t>username checker</a:t>
            </a:r>
            <a:r>
              <a:rPr lang="en-US" b="1" i="1" dirty="0"/>
              <a:t>)</a:t>
            </a:r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EAFA9FE-03A0-6146-A54B-4C42817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Model vs 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9766"/>
            <a:ext cx="8574087" cy="4239431"/>
          </a:xfrm>
        </p:spPr>
        <p:txBody>
          <a:bodyPr/>
          <a:lstStyle/>
          <a:p>
            <a:r>
              <a:rPr lang="en-US" dirty="0"/>
              <a:t>Classic Web Application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AJAX Web Application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36484" y="2350459"/>
            <a:ext cx="963816" cy="1477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163" y="2284344"/>
            <a:ext cx="8574086" cy="18804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7939" y="2461329"/>
            <a:ext cx="1371599" cy="136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3137" y="2976252"/>
            <a:ext cx="3829098" cy="12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44878" y="3258044"/>
            <a:ext cx="3730273" cy="22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65926" y="3780509"/>
            <a:ext cx="12584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Client computer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121788" y="3828310"/>
            <a:ext cx="62390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Server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073045" y="2716207"/>
            <a:ext cx="13842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Request message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108811" y="3254646"/>
            <a:ext cx="33127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Response message (</a:t>
            </a:r>
            <a:r>
              <a:rPr lang="en-AU" altLang="ko-KR" sz="1100" b="1" dirty="0" err="1">
                <a:latin typeface="Arial" charset="0"/>
                <a:ea typeface="굴림" charset="-127"/>
              </a:rPr>
              <a:t>HTML+CSS+JavaScript</a:t>
            </a:r>
            <a:r>
              <a:rPr lang="en-AU" altLang="ko-KR" sz="1100" b="1" dirty="0">
                <a:latin typeface="Arial" charset="0"/>
                <a:ea typeface="굴림" charset="-127"/>
              </a:rPr>
              <a:t>…)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50" y="2653175"/>
            <a:ext cx="750758" cy="649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208" y="2440175"/>
            <a:ext cx="1123199" cy="1239678"/>
          </a:xfrm>
          <a:prstGeom prst="rect">
            <a:avLst/>
          </a:prstGeom>
        </p:spPr>
      </p:pic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7810096" y="2988438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17312" y="2977817"/>
            <a:ext cx="570896" cy="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17312" y="3254958"/>
            <a:ext cx="5708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097788" y="3280051"/>
            <a:ext cx="4904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965006" y="2705131"/>
            <a:ext cx="5950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Query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8216" y="4749005"/>
            <a:ext cx="963816" cy="147785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84164" y="4685474"/>
            <a:ext cx="8574085" cy="20081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40829" y="5361824"/>
            <a:ext cx="1981450" cy="1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0" idx="3"/>
          </p:cNvCxnSpPr>
          <p:nvPr/>
        </p:nvCxnSpPr>
        <p:spPr>
          <a:xfrm flipH="1">
            <a:off x="3944314" y="5626216"/>
            <a:ext cx="194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467814" y="6381328"/>
            <a:ext cx="13560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200" b="1" dirty="0">
                <a:latin typeface="Arial" charset="0"/>
                <a:ea typeface="굴림" charset="-127"/>
              </a:rPr>
              <a:t>Client computer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013555" y="6226856"/>
            <a:ext cx="6638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200" b="1" dirty="0">
                <a:latin typeface="Arial" charset="0"/>
                <a:ea typeface="굴림" charset="-127"/>
              </a:rPr>
              <a:t>Server</a:t>
            </a:r>
            <a:endParaRPr lang="en-AU" altLang="ko-KR" sz="1100" b="1" dirty="0">
              <a:latin typeface="Arial" charset="0"/>
              <a:ea typeface="굴림" charset="-127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093881" y="5118218"/>
            <a:ext cx="14082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Request message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4027900" y="5641470"/>
            <a:ext cx="164725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Response message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(Data – plain text, XML, or </a:t>
            </a:r>
            <a:r>
              <a:rPr lang="en-AU" altLang="ko-KR" sz="1100" b="1" dirty="0" err="1">
                <a:latin typeface="Arial" charset="0"/>
                <a:ea typeface="굴림" charset="-127"/>
              </a:rPr>
              <a:t>Json</a:t>
            </a:r>
            <a:r>
              <a:rPr lang="en-AU" altLang="ko-KR" sz="1100" b="1" dirty="0">
                <a:latin typeface="Arial" charset="0"/>
                <a:ea typeface="굴림" charset="-127"/>
              </a:rPr>
              <a:t> Data)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940" y="4838721"/>
            <a:ext cx="1123199" cy="1239678"/>
          </a:xfrm>
          <a:prstGeom prst="rect">
            <a:avLst/>
          </a:prstGeom>
        </p:spPr>
      </p:pic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7721828" y="5386984"/>
            <a:ext cx="8130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Database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929044" y="5376363"/>
            <a:ext cx="570896" cy="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929044" y="5653504"/>
            <a:ext cx="57089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7009520" y="5678597"/>
            <a:ext cx="4904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Data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876738" y="5103677"/>
            <a:ext cx="5950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Query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3538" y="4788860"/>
            <a:ext cx="3700343" cy="15924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5940" y="4990353"/>
            <a:ext cx="1106020" cy="1276356"/>
          </a:xfrm>
          <a:prstGeom prst="rect">
            <a:avLst/>
          </a:prstGeom>
          <a:solidFill>
            <a:srgbClr val="CAD3F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43807" y="4993919"/>
            <a:ext cx="1100507" cy="1264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534667" y="5013176"/>
            <a:ext cx="1125553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User Interface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843808" y="5013176"/>
            <a:ext cx="1100505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AJAX Engine</a:t>
            </a:r>
          </a:p>
        </p:txBody>
      </p:sp>
      <p:cxnSp>
        <p:nvCxnSpPr>
          <p:cNvPr id="66" name="Straight Arrow Connector 65"/>
          <p:cNvCxnSpPr>
            <a:stCxn id="40" idx="1"/>
            <a:endCxn id="39" idx="3"/>
          </p:cNvCxnSpPr>
          <p:nvPr/>
        </p:nvCxnSpPr>
        <p:spPr>
          <a:xfrm flipH="1">
            <a:off x="1651960" y="5626216"/>
            <a:ext cx="1191847" cy="2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651960" y="5386985"/>
            <a:ext cx="11718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83" y="5441836"/>
            <a:ext cx="837938" cy="724679"/>
          </a:xfrm>
          <a:prstGeom prst="rect">
            <a:avLst/>
          </a:prstGeom>
        </p:spPr>
      </p:pic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1651960" y="5086902"/>
            <a:ext cx="11918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JavaScript call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1651961" y="5653505"/>
            <a:ext cx="1191847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AU" altLang="ko-KR" sz="1100" b="1" dirty="0">
                <a:latin typeface="Arial" charset="0"/>
                <a:ea typeface="굴림" charset="-127"/>
              </a:rPr>
              <a:t>Response</a:t>
            </a:r>
            <a:br>
              <a:rPr lang="en-AU" altLang="ko-KR" sz="1100" b="1" dirty="0">
                <a:latin typeface="Arial" charset="0"/>
                <a:ea typeface="굴림" charset="-127"/>
              </a:rPr>
            </a:br>
            <a:r>
              <a:rPr lang="en-AU" altLang="ko-KR" sz="1100" b="1" dirty="0">
                <a:latin typeface="Arial" charset="0"/>
                <a:ea typeface="굴림" charset="-127"/>
              </a:rPr>
              <a:t>(HTML + CSS Data…)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1086CDDC-8C4D-074E-B18D-296EB3B2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process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73300"/>
            <a:ext cx="7873218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"in the background" client side program</a:t>
            </a:r>
          </a:p>
          <a:p>
            <a:pPr lvl="1"/>
            <a:r>
              <a:rPr lang="en-US" sz="2000" dirty="0"/>
              <a:t>initiates HTTP request (usually this is JavaScript - but can be done with other client side languages)</a:t>
            </a:r>
          </a:p>
          <a:p>
            <a:pPr lvl="1"/>
            <a:r>
              <a:rPr lang="en-US" sz="2000" dirty="0"/>
              <a:t>sends it to the server - can usually only be the server which originally provided the JavaScript</a:t>
            </a:r>
          </a:p>
          <a:p>
            <a:endParaRPr lang="en-US" dirty="0"/>
          </a:p>
          <a:p>
            <a:r>
              <a:rPr lang="en-US" sz="2400" dirty="0"/>
              <a:t>client side program is "notified" when the HTTP response is received (Asynchronous)</a:t>
            </a:r>
          </a:p>
          <a:p>
            <a:pPr lvl="1"/>
            <a:r>
              <a:rPr lang="en-US" sz="2000" dirty="0"/>
              <a:t>"in the background" client side program checks the response message and extracts the contents (often but not necessarily XML)</a:t>
            </a:r>
          </a:p>
          <a:p>
            <a:pPr lvl="2"/>
            <a:r>
              <a:rPr lang="en-US" sz="1900" dirty="0"/>
              <a:t>relevant parts of the page are updated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2E49-6E7E-1747-88B7-BFA557A2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Technologies in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36800"/>
            <a:ext cx="7644618" cy="4127500"/>
          </a:xfrm>
        </p:spPr>
        <p:txBody>
          <a:bodyPr>
            <a:normAutofit/>
          </a:bodyPr>
          <a:lstStyle/>
          <a:p>
            <a:r>
              <a:rPr lang="en-US" dirty="0"/>
              <a:t>Standards-based presentation </a:t>
            </a:r>
            <a:r>
              <a:rPr lang="en-US"/>
              <a:t>using HTML </a:t>
            </a:r>
            <a:r>
              <a:rPr lang="en-US" dirty="0"/>
              <a:t>and CSS</a:t>
            </a:r>
          </a:p>
          <a:p>
            <a:pPr lvl="1"/>
            <a:r>
              <a:rPr lang="en-US" dirty="0"/>
              <a:t>web page code that is standards compliant (so that it can be manipulated programmatically)</a:t>
            </a:r>
          </a:p>
          <a:p>
            <a:r>
              <a:rPr lang="en-US" dirty="0"/>
              <a:t>Data interchange using </a:t>
            </a:r>
            <a:r>
              <a:rPr lang="en-US" b="1" dirty="0"/>
              <a:t>XML</a:t>
            </a:r>
            <a:r>
              <a:rPr lang="en-US" dirty="0"/>
              <a:t> (the "payload" in the response messages).</a:t>
            </a:r>
          </a:p>
          <a:p>
            <a:pPr lvl="1"/>
            <a:r>
              <a:rPr lang="en-US" dirty="0"/>
              <a:t>Technologies exist to query (XQuery) and manipulate (XSLT) XML</a:t>
            </a:r>
          </a:p>
          <a:p>
            <a:r>
              <a:rPr lang="en-US" b="1" dirty="0"/>
              <a:t>JavaScript</a:t>
            </a:r>
            <a:r>
              <a:rPr lang="en-US" dirty="0"/>
              <a:t> "binding everything together" - this means that it is possible to have:</a:t>
            </a:r>
          </a:p>
          <a:p>
            <a:pPr lvl="1"/>
            <a:r>
              <a:rPr lang="en-US" dirty="0"/>
              <a:t>asynchronous data retrieval using </a:t>
            </a:r>
            <a:r>
              <a:rPr lang="en-US" dirty="0" err="1"/>
              <a:t>XMLHttpRequest</a:t>
            </a:r>
            <a:r>
              <a:rPr lang="en-US" dirty="0"/>
              <a:t> (an object that represents an HTTP message)</a:t>
            </a:r>
          </a:p>
          <a:p>
            <a:pPr lvl="1"/>
            <a:r>
              <a:rPr lang="en-US" dirty="0"/>
              <a:t>dynamic display and interaction using the </a:t>
            </a:r>
            <a:r>
              <a:rPr lang="en-US" b="1" dirty="0"/>
              <a:t>Document Object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0353-0960-E944-ACBC-E11F93DA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“toolkit”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489200"/>
            <a:ext cx="8267700" cy="4203700"/>
          </a:xfrm>
        </p:spPr>
        <p:txBody>
          <a:bodyPr/>
          <a:lstStyle/>
          <a:p>
            <a:r>
              <a:rPr lang="en-US" sz="2800" dirty="0"/>
              <a:t>A combination of technologies are needed: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a server-side language </a:t>
            </a:r>
            <a:r>
              <a:rPr lang="en-US" sz="2000" dirty="0"/>
              <a:t>(</a:t>
            </a:r>
            <a:r>
              <a:rPr lang="en-US" sz="2000" dirty="0" err="1"/>
              <a:t>eg</a:t>
            </a:r>
            <a:r>
              <a:rPr lang="en-US" sz="2000" dirty="0"/>
              <a:t> PHP) used to produce the responses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valid markup</a:t>
            </a:r>
            <a:r>
              <a:rPr lang="en-US" sz="2000" dirty="0"/>
              <a:t> (</a:t>
            </a:r>
            <a:r>
              <a:rPr lang="en-US" sz="2000" dirty="0" err="1"/>
              <a:t>eg</a:t>
            </a:r>
            <a:r>
              <a:rPr lang="en-US" sz="2000" dirty="0"/>
              <a:t> XHTML, HTML)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accent4"/>
                </a:solidFill>
              </a:rPr>
              <a:t>DOM scripting </a:t>
            </a:r>
            <a:r>
              <a:rPr lang="en-US" sz="2000" dirty="0">
                <a:solidFill>
                  <a:schemeClr val="accent4"/>
                </a:solidFill>
              </a:rPr>
              <a:t>(to modify parts of a page when needed)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</a:rPr>
              <a:t>HttpRequest</a:t>
            </a:r>
            <a:r>
              <a:rPr lang="en-US" sz="2000" b="1" dirty="0">
                <a:solidFill>
                  <a:schemeClr val="tx1"/>
                </a:solidFill>
              </a:rPr>
              <a:t> object </a:t>
            </a:r>
            <a:r>
              <a:rPr lang="en-US" sz="2000" dirty="0">
                <a:solidFill>
                  <a:schemeClr val="tx1"/>
                </a:solidFill>
              </a:rPr>
              <a:t>- to send the messages to the server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 means of data transfer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 can be plain text or XML or JSON…)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804B-53D3-FF40-92CB-86D2BECF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(Review from lecture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64" y="2232865"/>
            <a:ext cx="7423235" cy="172309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Document Object Model</a:t>
            </a:r>
          </a:p>
          <a:p>
            <a:pPr lvl="1"/>
            <a:r>
              <a:rPr lang="en-US" altLang="ko-KR" sz="1800" dirty="0"/>
              <a:t>a standard way for accessing and manipulating HTML documents</a:t>
            </a:r>
          </a:p>
          <a:p>
            <a:pPr lvl="1"/>
            <a:r>
              <a:rPr lang="en-US" altLang="ko-KR" sz="1800" dirty="0"/>
              <a:t>Document/Frame object</a:t>
            </a:r>
          </a:p>
          <a:p>
            <a:pPr lvl="2"/>
            <a:r>
              <a:rPr lang="en-US" altLang="ko-KR" sz="1900" dirty="0"/>
              <a:t>Tree structure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30745" y="3361623"/>
            <a:ext cx="3415506" cy="2997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&lt;html&gt;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&lt;head&gt;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&lt;title&gt; Sample &lt;/title&gt;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&lt;/head&gt;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&lt;body&gt;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&lt;table&gt; sample1 &lt;/table&gt;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&lt;form&gt; sample2 &lt;/form&gt;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	&lt;p&gt; sample3 &lt;/p&gt;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&lt;/body&gt;</a:t>
            </a:r>
          </a:p>
          <a:p>
            <a:pPr marL="342900" indent="-342900" algn="l" latinLnBrk="0">
              <a:spcBef>
                <a:spcPct val="20000"/>
              </a:spcBef>
            </a:pPr>
            <a:r>
              <a:rPr kumimoji="0"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&lt;/html&gt;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4231" y="4409717"/>
            <a:ext cx="515548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325654" y="4409717"/>
            <a:ext cx="579992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228672" y="5242764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228672" y="5941265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2752673" y="5318964"/>
            <a:ext cx="515548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289703" y="5318964"/>
            <a:ext cx="579992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289702" y="5318964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562172" y="6017465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362272" y="6017465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098872" y="6017465"/>
            <a:ext cx="1" cy="51554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ko-KR" altLang="en-US" sz="1600">
              <a:latin typeface="+mn-lt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1868470" y="4087101"/>
            <a:ext cx="974709" cy="3047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 dirty="0">
                <a:latin typeface="+mn-lt"/>
              </a:rPr>
              <a:t>html</a:t>
            </a:r>
            <a:endParaRPr lang="en-US" altLang="ko-KR" sz="1600" dirty="0">
              <a:latin typeface="+mn-lt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680986" y="5763465"/>
            <a:ext cx="974707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>
                <a:latin typeface="+mn-lt"/>
              </a:rPr>
              <a:t>title</a:t>
            </a:r>
            <a:endParaRPr lang="en-US" altLang="ko-KR" sz="1600">
              <a:latin typeface="+mn-lt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697111" y="5001465"/>
            <a:ext cx="974707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 dirty="0">
                <a:latin typeface="+mn-lt"/>
              </a:rPr>
              <a:t>body</a:t>
            </a:r>
            <a:endParaRPr lang="en-US" altLang="ko-KR" sz="1600" dirty="0">
              <a:latin typeface="+mn-lt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041348" y="5001465"/>
            <a:ext cx="974707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>
                <a:latin typeface="+mn-lt"/>
              </a:rPr>
              <a:t>head</a:t>
            </a:r>
            <a:endParaRPr lang="en-US" altLang="ko-KR" sz="1600">
              <a:latin typeface="+mn-lt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2120849" y="5834903"/>
            <a:ext cx="669944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>
                <a:latin typeface="+mn-lt"/>
              </a:rPr>
              <a:t>table</a:t>
            </a:r>
            <a:endParaRPr lang="en-US" altLang="ko-KR" sz="1600">
              <a:latin typeface="+mn-lt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984449" y="5834903"/>
            <a:ext cx="669944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 dirty="0">
                <a:latin typeface="+mn-lt"/>
              </a:rPr>
              <a:t>form</a:t>
            </a:r>
            <a:endParaRPr lang="en-US" altLang="ko-KR" sz="1600" dirty="0">
              <a:latin typeface="+mn-lt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849636" y="5834903"/>
            <a:ext cx="669943" cy="2443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ko-KR" sz="1600">
                <a:latin typeface="+mn-lt"/>
              </a:rPr>
              <a:t>p</a:t>
            </a:r>
            <a:endParaRPr lang="en-US" altLang="ko-KR" sz="1600">
              <a:latin typeface="+mn-lt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82EF97BA-6487-5642-93C9-75DBE25D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Type of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300"/>
            <a:ext cx="9201099" cy="4327689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61226E-29C3-3448-8C42-4175D31A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9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and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874805" cy="3530600"/>
          </a:xfrm>
        </p:spPr>
        <p:txBody>
          <a:bodyPr/>
          <a:lstStyle/>
          <a:p>
            <a:r>
              <a:rPr lang="en-US" sz="2400" dirty="0" err="1"/>
              <a:t>jQuery</a:t>
            </a:r>
            <a:r>
              <a:rPr lang="en-US" sz="2400" dirty="0"/>
              <a:t> syntax is designed for making easier to access DOM (Selector $)</a:t>
            </a:r>
          </a:p>
          <a:p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$("p")</a:t>
            </a:r>
            <a:endParaRPr lang="ro-RO" sz="2000" dirty="0"/>
          </a:p>
          <a:p>
            <a:pPr lvl="1">
              <a:lnSpc>
                <a:spcPct val="150000"/>
              </a:lnSpc>
            </a:pPr>
            <a:r>
              <a:rPr lang="ro-RO" sz="2000" dirty="0"/>
              <a:t>$("ul li:eq(1)")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$(”:input")</a:t>
            </a:r>
          </a:p>
          <a:p>
            <a:pPr lvl="1">
              <a:lnSpc>
                <a:spcPct val="150000"/>
              </a:lnSpc>
            </a:pPr>
            <a:r>
              <a:rPr lang="ro-RO" sz="2000" dirty="0"/>
              <a:t>$("p:last")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9" y="3858588"/>
            <a:ext cx="5272087" cy="2057400"/>
          </a:xfrm>
          <a:prstGeom prst="rect">
            <a:avLst/>
          </a:prstGeom>
          <a:ln>
            <a:solidFill>
              <a:srgbClr val="6076B4"/>
            </a:solidFill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92F3E0-570F-BD41-AA06-6B526C20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“toolkit”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898900"/>
          </a:xfrm>
        </p:spPr>
        <p:txBody>
          <a:bodyPr/>
          <a:lstStyle/>
          <a:p>
            <a:r>
              <a:rPr lang="en-US" sz="2400" dirty="0"/>
              <a:t>A combination of technologies are needed: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a server-side language </a:t>
            </a:r>
            <a:r>
              <a:rPr lang="en-US" sz="2000" dirty="0"/>
              <a:t>(</a:t>
            </a:r>
            <a:r>
              <a:rPr lang="en-US" sz="2000" dirty="0" err="1"/>
              <a:t>eg</a:t>
            </a:r>
            <a:r>
              <a:rPr lang="en-US" sz="2000" dirty="0"/>
              <a:t> PHP) used to produce the responses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valid markup</a:t>
            </a:r>
            <a:r>
              <a:rPr lang="en-US" sz="2000" dirty="0"/>
              <a:t> (</a:t>
            </a:r>
            <a:r>
              <a:rPr lang="en-US" sz="2000" dirty="0" err="1"/>
              <a:t>eg</a:t>
            </a:r>
            <a:r>
              <a:rPr lang="en-US" sz="2000" dirty="0"/>
              <a:t> XHTML, HTML)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DOM scripting </a:t>
            </a:r>
            <a:r>
              <a:rPr lang="en-US" sz="2000" dirty="0">
                <a:solidFill>
                  <a:srgbClr val="000000"/>
                </a:solidFill>
              </a:rPr>
              <a:t>(to modify parts of a page when needed)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>
                <a:solidFill>
                  <a:schemeClr val="accent4"/>
                </a:solidFill>
              </a:rPr>
              <a:t>HttpRequest</a:t>
            </a:r>
            <a:r>
              <a:rPr lang="en-US" sz="2000" b="1" dirty="0">
                <a:solidFill>
                  <a:schemeClr val="accent4"/>
                </a:solidFill>
              </a:rPr>
              <a:t> object </a:t>
            </a:r>
            <a:r>
              <a:rPr lang="en-US" sz="2000" dirty="0">
                <a:solidFill>
                  <a:schemeClr val="accent4"/>
                </a:solidFill>
              </a:rPr>
              <a:t>- to send the messages to the server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 means of data transfer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 can be plain text or XML or JSON…)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6694F-2EEE-D645-A989-741CA33A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73218" cy="40005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HTTPRequest</a:t>
            </a:r>
            <a:r>
              <a:rPr lang="en-US" sz="2400" dirty="0"/>
              <a:t> object</a:t>
            </a:r>
          </a:p>
          <a:p>
            <a:pPr lvl="1"/>
            <a:r>
              <a:rPr lang="en-US" sz="2000" dirty="0"/>
              <a:t>can be created by client side programming languages (</a:t>
            </a:r>
            <a:r>
              <a:rPr lang="en-US" sz="2000" dirty="0" err="1"/>
              <a:t>eg</a:t>
            </a:r>
            <a:r>
              <a:rPr lang="en-US" sz="2000" dirty="0"/>
              <a:t>,. JavaScript)</a:t>
            </a:r>
          </a:p>
          <a:p>
            <a:pPr lvl="1"/>
            <a:r>
              <a:rPr lang="en-US" sz="2000" dirty="0"/>
              <a:t>allows the (client side) script to connect to the server (using HTTP)</a:t>
            </a:r>
          </a:p>
          <a:p>
            <a:pPr lvl="1"/>
            <a:r>
              <a:rPr lang="en-US" sz="2000" dirty="0"/>
              <a:t>properties / methods of the object allow the programmer to do things like:</a:t>
            </a:r>
          </a:p>
          <a:p>
            <a:pPr lvl="2"/>
            <a:r>
              <a:rPr lang="en-US" sz="1800" dirty="0"/>
              <a:t>set the contents of the query string (or the post data)</a:t>
            </a:r>
          </a:p>
          <a:p>
            <a:pPr lvl="2"/>
            <a:r>
              <a:rPr lang="en-US" sz="1800" dirty="0"/>
              <a:t>specify the method (</a:t>
            </a:r>
            <a:r>
              <a:rPr lang="en-US" sz="1800" b="1" dirty="0"/>
              <a:t>GET</a:t>
            </a:r>
            <a:r>
              <a:rPr lang="en-US" sz="1800" dirty="0"/>
              <a:t>, </a:t>
            </a:r>
            <a:r>
              <a:rPr lang="en-US" sz="1800" b="1" dirty="0"/>
              <a:t>POST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specify what will be done with the response (using a callback function)</a:t>
            </a:r>
          </a:p>
          <a:p>
            <a:pPr lvl="2"/>
            <a:r>
              <a:rPr lang="en-US" sz="1800" dirty="0"/>
              <a:t>send the HTTP request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3EA4C-98F0-634F-8EB6-CD7FEED5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3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62200"/>
            <a:ext cx="7847818" cy="42291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Browsers are not (yet) uniform in the way that </a:t>
            </a:r>
            <a:r>
              <a:rPr lang="en-US" sz="2200" dirty="0" err="1"/>
              <a:t>HTTPRequest</a:t>
            </a:r>
            <a:r>
              <a:rPr lang="en-US" sz="2200" dirty="0"/>
              <a:t> objects are created</a:t>
            </a:r>
          </a:p>
          <a:p>
            <a:pPr lvl="1"/>
            <a:r>
              <a:rPr lang="en-US" sz="2000" dirty="0"/>
              <a:t>code usually needs to provide different options for different browsers</a:t>
            </a:r>
          </a:p>
          <a:p>
            <a:r>
              <a:rPr lang="en-US" sz="2200" dirty="0"/>
              <a:t>The callback function must:</a:t>
            </a:r>
          </a:p>
          <a:p>
            <a:pPr lvl="1"/>
            <a:r>
              <a:rPr lang="en-US" sz="2000" dirty="0"/>
              <a:t>check the state of the response (equivalent to looking at the initial line)</a:t>
            </a:r>
          </a:p>
          <a:p>
            <a:pPr lvl="1"/>
            <a:r>
              <a:rPr lang="en-US" sz="2000" dirty="0"/>
              <a:t>deal with the contents - this usually means:</a:t>
            </a:r>
          </a:p>
          <a:p>
            <a:pPr lvl="2"/>
            <a:r>
              <a:rPr lang="en-US" sz="2000" dirty="0"/>
              <a:t>extracting (parsing) the contents</a:t>
            </a:r>
          </a:p>
          <a:p>
            <a:pPr lvl="2"/>
            <a:r>
              <a:rPr lang="en-US" sz="2000" dirty="0"/>
              <a:t>putting it into the correct place in the DOM (the html of the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D8E7-A1FF-B049-A793-E7BA701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using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311400"/>
            <a:ext cx="7744630" cy="4152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$.</a:t>
            </a:r>
            <a:r>
              <a:rPr lang="en-US" sz="2200" b="1" dirty="0" err="1"/>
              <a:t>ajax</a:t>
            </a:r>
            <a:r>
              <a:rPr lang="en-US" sz="2200" b="1" dirty="0"/>
              <a:t>() function performs an </a:t>
            </a:r>
            <a:r>
              <a:rPr lang="en-US" sz="2200" b="1" dirty="0" err="1"/>
              <a:t>HTTPrequest</a:t>
            </a:r>
            <a:r>
              <a:rPr lang="en-US" sz="2200" b="1" dirty="0"/>
              <a:t> (in AJAX model).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Specifying data type parameter.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url</a:t>
            </a:r>
            <a:r>
              <a:rPr lang="en-US" sz="2000" dirty="0"/>
              <a:t>: string containing the URL to which the request is sent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AU" sz="2000" dirty="0">
                <a:solidFill>
                  <a:schemeClr val="tx1"/>
                </a:solidFill>
              </a:rPr>
              <a:t>type of data that you're expecting back from the server </a:t>
            </a:r>
            <a:r>
              <a:rPr lang="en-US" sz="2000" dirty="0">
                <a:solidFill>
                  <a:schemeClr val="tx1"/>
                </a:solidFill>
              </a:rPr>
              <a:t>(e.g. plain, xml, </a:t>
            </a:r>
            <a:r>
              <a:rPr lang="en-US" sz="2000" dirty="0" err="1">
                <a:solidFill>
                  <a:schemeClr val="tx1"/>
                </a:solidFill>
              </a:rPr>
              <a:t>json</a:t>
            </a:r>
            <a:r>
              <a:rPr lang="en-US" sz="2000" dirty="0">
                <a:solidFill>
                  <a:schemeClr val="tx1"/>
                </a:solidFill>
              </a:rPr>
              <a:t> …)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BE0204"/>
                </a:solidFill>
              </a:rPr>
              <a:t>type: type of HTTP request method (e.g. get –default type, post)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data: data to be sent to the server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done: A function to be called if the request is done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634B-B7C2-A84A-AFCE-9FE5E94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HTTPRequest</a:t>
            </a:r>
            <a:r>
              <a:rPr lang="en-US" dirty="0"/>
              <a:t> using jQuery: Example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9429" y="2543682"/>
            <a:ext cx="3294057" cy="1571423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$.ajax({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63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</a:t>
            </a:r>
            <a:r>
              <a:rPr lang="en-AU" sz="14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</a:t>
            </a:r>
            <a:r>
              <a:rPr lang="en-AU" sz="1400" kern="1200" dirty="0">
                <a:solidFill>
                  <a:srgbClr val="CC00FF"/>
                </a:solidFill>
                <a:effectLst/>
                <a:latin typeface="Courier New"/>
                <a:ea typeface="맑은 고딕"/>
              </a:rPr>
              <a:t> </a:t>
            </a:r>
            <a:r>
              <a:rPr lang="en-AU" sz="1400" kern="1200" dirty="0" err="1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data: </a:t>
            </a:r>
            <a:r>
              <a:rPr lang="en-AU" sz="14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data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done: </a:t>
            </a:r>
            <a:r>
              <a:rPr lang="en-AU" sz="14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done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dataType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 </a:t>
            </a:r>
            <a:r>
              <a:rPr lang="en-AU" sz="1400" kern="1200" dirty="0" err="1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datatype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});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209550" fontAlgn="base">
              <a:spcAft>
                <a:spcPts val="0"/>
              </a:spcAft>
            </a:pPr>
            <a:r>
              <a:rPr lang="en-AU" dirty="0">
                <a:effectLst/>
                <a:latin typeface="Times New Roman"/>
                <a:ea typeface="맑은 고딕"/>
              </a:rPr>
              <a:t> </a:t>
            </a:r>
            <a:endParaRPr lang="en-AU" sz="2000" dirty="0">
              <a:effectLst/>
              <a:latin typeface="Times New Roman"/>
              <a:ea typeface="맑은 고딕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9429" y="4812206"/>
            <a:ext cx="3294057" cy="1732887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$.ajax({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63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type: </a:t>
            </a:r>
            <a:r>
              <a:rPr lang="en-AU" sz="1400" kern="1200" dirty="0">
                <a:solidFill>
                  <a:srgbClr val="CC00FF"/>
                </a:solidFill>
                <a:effectLst/>
                <a:latin typeface="Courier New"/>
                <a:ea typeface="맑은 고딕"/>
              </a:rPr>
              <a:t>'post'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63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</a:t>
            </a:r>
            <a:r>
              <a:rPr lang="en-AU" sz="14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</a:t>
            </a:r>
            <a:r>
              <a:rPr lang="en-AU" sz="1400" kern="1200" dirty="0">
                <a:solidFill>
                  <a:srgbClr val="CC00FF"/>
                </a:solidFill>
                <a:effectLst/>
                <a:latin typeface="Courier New"/>
                <a:ea typeface="맑은 고딕"/>
              </a:rPr>
              <a:t> </a:t>
            </a:r>
            <a:r>
              <a:rPr lang="en-AU" sz="1400" kern="1200" dirty="0" err="1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data:</a:t>
            </a:r>
            <a:r>
              <a:rPr lang="en-AU" sz="14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 data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dirty="0">
                <a:solidFill>
                  <a:srgbClr val="663300"/>
                </a:solidFill>
                <a:latin typeface="Courier New"/>
                <a:ea typeface="맑은 고딕"/>
              </a:rPr>
              <a:t>done: </a:t>
            </a:r>
            <a:r>
              <a:rPr lang="en-AU" sz="14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done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4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dataType</a:t>
            </a: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 </a:t>
            </a:r>
            <a:r>
              <a:rPr lang="en-AU" sz="1400" kern="1200" dirty="0" err="1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datatype</a:t>
            </a:r>
            <a:endParaRPr lang="en-AU" sz="2000" dirty="0">
              <a:effectLst/>
              <a:latin typeface="Times New Roman"/>
              <a:ea typeface="맑은 고딕"/>
            </a:endParaRPr>
          </a:p>
          <a:p>
            <a:pPr fontAlgn="base">
              <a:spcAft>
                <a:spcPts val="0"/>
              </a:spcAft>
            </a:pPr>
            <a:r>
              <a:rPr lang="en-AU" sz="14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});</a:t>
            </a:r>
            <a:endParaRPr lang="en-AU" sz="2000" dirty="0">
              <a:effectLst/>
              <a:latin typeface="Times New Roman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429" y="2198772"/>
            <a:ext cx="13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429" y="4449535"/>
            <a:ext cx="14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method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16775" y="3048540"/>
            <a:ext cx="4874825" cy="2056860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$.ajax({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</a:t>
            </a:r>
            <a:r>
              <a:rPr lang="en-AU" sz="1400" b="1" dirty="0">
                <a:solidFill>
                  <a:srgbClr val="7F7F7F"/>
                </a:solidFill>
                <a:latin typeface="Courier New"/>
                <a:ea typeface="맑은 고딕"/>
              </a:rPr>
              <a:t>type: 'post',</a:t>
            </a: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</a:t>
            </a:r>
            <a:r>
              <a:rPr lang="en-AU" sz="1400" b="1" dirty="0" err="1">
                <a:solidFill>
                  <a:srgbClr val="663300"/>
                </a:solidFill>
                <a:latin typeface="Courier New"/>
                <a:ea typeface="맑은 고딕"/>
              </a:rPr>
              <a:t>url</a:t>
            </a: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: "</a:t>
            </a:r>
            <a:r>
              <a:rPr lang="en-AU" sz="1400" b="1" dirty="0" err="1">
                <a:solidFill>
                  <a:srgbClr val="663300"/>
                </a:solidFill>
                <a:latin typeface="Courier New"/>
                <a:ea typeface="맑은 고딕"/>
              </a:rPr>
              <a:t>some.php</a:t>
            </a: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",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data: { name: "John", location: "Boston" }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})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.done(function( </a:t>
            </a:r>
            <a:r>
              <a:rPr lang="en-AU" sz="1400" b="1" dirty="0" err="1">
                <a:solidFill>
                  <a:srgbClr val="663300"/>
                </a:solidFill>
                <a:latin typeface="Courier New"/>
                <a:ea typeface="맑은 고딕"/>
              </a:rPr>
              <a:t>msg</a:t>
            </a: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) {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  alert( "Data Saved: " + </a:t>
            </a:r>
            <a:r>
              <a:rPr lang="en-AU" sz="1400" b="1" dirty="0" err="1">
                <a:solidFill>
                  <a:srgbClr val="663300"/>
                </a:solidFill>
                <a:latin typeface="Courier New"/>
                <a:ea typeface="맑은 고딕"/>
              </a:rPr>
              <a:t>msg</a:t>
            </a: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);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663300"/>
                </a:solidFill>
                <a:latin typeface="Courier New"/>
                <a:ea typeface="맑은 고딕"/>
              </a:rPr>
              <a:t>  });</a:t>
            </a:r>
            <a:endParaRPr lang="en-AU" sz="2000" b="1" dirty="0">
              <a:effectLst/>
              <a:latin typeface="Times New Roman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6775" y="2671364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6B77F4B-F1FA-8945-825D-B2A4B08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046130" cy="709865"/>
          </a:xfrm>
        </p:spPr>
        <p:txBody>
          <a:bodyPr/>
          <a:lstStyle/>
          <a:p>
            <a:r>
              <a:rPr lang="en-US" dirty="0"/>
              <a:t>Review: Various types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65" y="2268659"/>
            <a:ext cx="8574087" cy="43270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We will learn several modes of attacks and how to prevent those attacks: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Phishing attacks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Fool the users  </a:t>
            </a:r>
            <a:endParaRPr lang="en-US" sz="2800" dirty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Network attacks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Attack the connection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Code injection attacks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Attack the server or browser (e.g. </a:t>
            </a:r>
            <a:r>
              <a:rPr lang="en-US" sz="1800" dirty="0" err="1">
                <a:solidFill>
                  <a:schemeClr val="tx1"/>
                </a:solidFill>
              </a:rPr>
              <a:t>sql</a:t>
            </a:r>
            <a:r>
              <a:rPr lang="en-US" sz="1800" dirty="0">
                <a:solidFill>
                  <a:schemeClr val="tx1"/>
                </a:solidFill>
              </a:rPr>
              <a:t> injection, </a:t>
            </a:r>
            <a:r>
              <a:rPr lang="en-US" sz="1800" dirty="0" err="1">
                <a:solidFill>
                  <a:schemeClr val="tx1"/>
                </a:solidFill>
              </a:rPr>
              <a:t>StoredXSS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ReflectedXSS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Other attacks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0C85-A4AC-054D-A49C-71D8B1DE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0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“toolkit”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08118" cy="3848100"/>
          </a:xfrm>
        </p:spPr>
        <p:txBody>
          <a:bodyPr/>
          <a:lstStyle/>
          <a:p>
            <a:r>
              <a:rPr lang="en-US" sz="2400" dirty="0"/>
              <a:t>A combination of technologies are needed: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a server-side language </a:t>
            </a:r>
            <a:r>
              <a:rPr lang="en-US" sz="2000" dirty="0"/>
              <a:t>(</a:t>
            </a:r>
            <a:r>
              <a:rPr lang="en-US" sz="2000" dirty="0" err="1"/>
              <a:t>eg</a:t>
            </a:r>
            <a:r>
              <a:rPr lang="en-US" sz="2000" dirty="0"/>
              <a:t> PHP) used to produce the responses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valid markup</a:t>
            </a:r>
            <a:r>
              <a:rPr lang="en-US" sz="2000" dirty="0"/>
              <a:t> (</a:t>
            </a:r>
            <a:r>
              <a:rPr lang="en-US" sz="2000" dirty="0" err="1"/>
              <a:t>eg</a:t>
            </a:r>
            <a:r>
              <a:rPr lang="en-US" sz="2000" dirty="0"/>
              <a:t> XHTML, HTML)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DOM scripting </a:t>
            </a:r>
            <a:r>
              <a:rPr lang="en-US" sz="2000" dirty="0">
                <a:solidFill>
                  <a:srgbClr val="000000"/>
                </a:solidFill>
              </a:rPr>
              <a:t>(to modify parts of a page when needed)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</a:rPr>
              <a:t>HttpRequest</a:t>
            </a:r>
            <a:r>
              <a:rPr lang="en-US" sz="2000" b="1" dirty="0">
                <a:solidFill>
                  <a:schemeClr val="tx1"/>
                </a:solidFill>
              </a:rPr>
              <a:t> object </a:t>
            </a:r>
            <a:r>
              <a:rPr lang="en-US" sz="2000" dirty="0">
                <a:solidFill>
                  <a:schemeClr val="tx1"/>
                </a:solidFill>
              </a:rPr>
              <a:t>- to send the messages to the server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rgbClr val="BE0204"/>
                </a:solidFill>
              </a:rPr>
              <a:t>A means of data transfer </a:t>
            </a:r>
            <a:r>
              <a:rPr lang="en-US" sz="2000" dirty="0">
                <a:solidFill>
                  <a:srgbClr val="BE0204"/>
                </a:solidFill>
              </a:rPr>
              <a:t>(</a:t>
            </a:r>
            <a:r>
              <a:rPr lang="en-US" sz="2000" dirty="0" err="1">
                <a:solidFill>
                  <a:srgbClr val="BE0204"/>
                </a:solidFill>
              </a:rPr>
              <a:t>datatype</a:t>
            </a:r>
            <a:r>
              <a:rPr lang="en-US" sz="2000" dirty="0">
                <a:solidFill>
                  <a:srgbClr val="BE0204"/>
                </a:solidFill>
              </a:rPr>
              <a:t> can be plain text or XML or JSON…)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CFF8-95C4-834C-862C-21C88EEE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7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70" y="990598"/>
            <a:ext cx="7655730" cy="723902"/>
          </a:xfrm>
        </p:spPr>
        <p:txBody>
          <a:bodyPr/>
          <a:lstStyle/>
          <a:p>
            <a:r>
              <a:rPr lang="en-US" dirty="0"/>
              <a:t>A means of data transfer –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314700"/>
          </a:xfrm>
        </p:spPr>
        <p:txBody>
          <a:bodyPr/>
          <a:lstStyle/>
          <a:p>
            <a:r>
              <a:rPr lang="en-US" sz="2400" dirty="0"/>
              <a:t>Data exchange is very important in many applications (AJAX is just one example)</a:t>
            </a:r>
          </a:p>
          <a:p>
            <a:pPr lvl="1"/>
            <a:r>
              <a:rPr lang="en-US" sz="2000" dirty="0"/>
              <a:t>Various data type are used in AJAX data transfer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plain text (that the receiver must parse)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JSON - relatively recent (from 2000s)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XML - that the receiver can use </a:t>
            </a:r>
            <a:r>
              <a:rPr lang="en-US" sz="1800" dirty="0" err="1"/>
              <a:t>Javascript</a:t>
            </a:r>
            <a:r>
              <a:rPr lang="en-US" sz="1800" dirty="0"/>
              <a:t> methods to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02A22-EDF1-7544-99F1-C4C094A1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9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389030" cy="709865"/>
          </a:xfrm>
        </p:spPr>
        <p:txBody>
          <a:bodyPr/>
          <a:lstStyle/>
          <a:p>
            <a:r>
              <a:rPr lang="en-US" dirty="0"/>
              <a:t>Data Transfer – type 1: plain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72" y="2077644"/>
            <a:ext cx="7929828" cy="78642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 plain text string</a:t>
            </a:r>
          </a:p>
          <a:p>
            <a:pPr lvl="1"/>
            <a:r>
              <a:rPr lang="en-US" sz="2000" dirty="0"/>
              <a:t>The plain text type return the data with no processing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3287" y="3207624"/>
            <a:ext cx="3670539" cy="2031054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$.ajax({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</a:t>
            </a:r>
            <a:r>
              <a:rPr lang="en-AU" sz="1400" b="1" dirty="0" err="1">
                <a:solidFill>
                  <a:srgbClr val="000000"/>
                </a:solidFill>
                <a:latin typeface="Courier New"/>
                <a:ea typeface="맑은 고딕"/>
              </a:rPr>
              <a:t>url</a:t>
            </a: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: ”</a:t>
            </a:r>
            <a:r>
              <a:rPr lang="en-AU" sz="1400" b="1" dirty="0" err="1">
                <a:solidFill>
                  <a:srgbClr val="000000"/>
                </a:solidFill>
                <a:latin typeface="Courier New"/>
                <a:ea typeface="맑은 고딕"/>
              </a:rPr>
              <a:t>checker.php</a:t>
            </a: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",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</a:t>
            </a:r>
            <a:r>
              <a:rPr lang="en-AU" sz="1400" b="1" dirty="0" err="1">
                <a:solidFill>
                  <a:srgbClr val="000000"/>
                </a:solidFill>
                <a:latin typeface="Courier New"/>
                <a:ea typeface="맑은 고딕"/>
              </a:rPr>
              <a:t>datatype</a:t>
            </a: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: 'text',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data: {username: username}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})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.done(function(data) {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  $("#output").html(data);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});</a:t>
            </a:r>
            <a:endParaRPr lang="en-AU" sz="2000" b="1" dirty="0">
              <a:solidFill>
                <a:srgbClr val="000000"/>
              </a:solidFill>
              <a:effectLst/>
              <a:latin typeface="Times New Roman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287" y="283829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using </a:t>
            </a:r>
            <a:r>
              <a:rPr lang="en-US" b="1" dirty="0" err="1"/>
              <a:t>jquery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1"/>
          <a:stretch/>
        </p:blipFill>
        <p:spPr bwMode="auto">
          <a:xfrm>
            <a:off x="919436" y="5733852"/>
            <a:ext cx="2778239" cy="10909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94483" y="5339301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output in the self-study 9_2_1.html]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65231" y="3207624"/>
            <a:ext cx="3496313" cy="2031054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$.get(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</a:t>
            </a:r>
            <a:r>
              <a:rPr lang="en-AU" sz="1400" b="1" dirty="0" err="1">
                <a:solidFill>
                  <a:srgbClr val="000000"/>
                </a:solidFill>
                <a:latin typeface="Courier New"/>
                <a:ea typeface="맑은 고딕"/>
              </a:rPr>
              <a:t>url</a:t>
            </a: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: ”</a:t>
            </a:r>
            <a:r>
              <a:rPr lang="en-AU" sz="1400" b="1" dirty="0" err="1">
                <a:solidFill>
                  <a:srgbClr val="000000"/>
                </a:solidFill>
                <a:latin typeface="Courier New"/>
                <a:ea typeface="맑은 고딕"/>
              </a:rPr>
              <a:t>checker.php</a:t>
            </a: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”,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data: {username: username})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.done(function(data) {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  $("#output").html(data);</a:t>
            </a:r>
          </a:p>
          <a:p>
            <a:pPr fontAlgn="base">
              <a:spcAft>
                <a:spcPts val="0"/>
              </a:spcAft>
            </a:pPr>
            <a:r>
              <a:rPr lang="en-AU" sz="1400" b="1" dirty="0">
                <a:solidFill>
                  <a:srgbClr val="000000"/>
                </a:solidFill>
                <a:latin typeface="Courier New"/>
                <a:ea typeface="맑은 고딕"/>
              </a:rPr>
              <a:t>  });</a:t>
            </a:r>
            <a:endParaRPr lang="en-AU" sz="2000" b="1" dirty="0">
              <a:solidFill>
                <a:srgbClr val="000000"/>
              </a:solidFill>
              <a:effectLst/>
              <a:latin typeface="Times New Roman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1213" y="6012989"/>
            <a:ext cx="4231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NOTE: </a:t>
            </a:r>
            <a:r>
              <a:rPr lang="en-US" sz="1600" b="1" dirty="0" err="1">
                <a:solidFill>
                  <a:schemeClr val="accent4"/>
                </a:solidFill>
              </a:rPr>
              <a:t>checker.php</a:t>
            </a:r>
            <a:r>
              <a:rPr lang="en-US" sz="1600" b="1" dirty="0">
                <a:solidFill>
                  <a:schemeClr val="accent4"/>
                </a:solidFill>
              </a:rPr>
              <a:t> contains the SQL query</a:t>
            </a:r>
            <a:br>
              <a:rPr lang="en-US" sz="1600" b="1" dirty="0">
                <a:solidFill>
                  <a:schemeClr val="accent4"/>
                </a:solidFill>
              </a:rPr>
            </a:br>
            <a:r>
              <a:rPr lang="en-US" sz="1600" b="1" dirty="0">
                <a:solidFill>
                  <a:schemeClr val="accent4"/>
                </a:solidFill>
              </a:rPr>
              <a:t>that checks the whether username exists or not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143826" y="4223151"/>
            <a:ext cx="132140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13578" y="3879591"/>
            <a:ext cx="6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9757B08-3E41-0049-83A8-C7D6CFD1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1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– type2: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60600"/>
            <a:ext cx="7682718" cy="44831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Object Notation</a:t>
            </a:r>
          </a:p>
          <a:p>
            <a:r>
              <a:rPr lang="en-US" sz="2400" dirty="0"/>
              <a:t>Data exchange is very important in many applications (AJAX is just one example)</a:t>
            </a:r>
          </a:p>
          <a:p>
            <a:pPr lvl="1"/>
            <a:r>
              <a:rPr lang="en-US" sz="2200" dirty="0"/>
              <a:t>various methods are used (as mentioned in slides above)</a:t>
            </a:r>
          </a:p>
          <a:p>
            <a:pPr lvl="2"/>
            <a:r>
              <a:rPr lang="en-US" sz="2000" dirty="0"/>
              <a:t>plain text (that the receiver must parse)</a:t>
            </a:r>
          </a:p>
          <a:p>
            <a:pPr lvl="2"/>
            <a:r>
              <a:rPr lang="en-US" sz="2000" dirty="0"/>
              <a:t>XML - that the receiver can use </a:t>
            </a:r>
            <a:r>
              <a:rPr lang="en-US" sz="2000" dirty="0" err="1"/>
              <a:t>Javascript</a:t>
            </a:r>
            <a:r>
              <a:rPr lang="en-US" sz="2000" dirty="0"/>
              <a:t> methods to process</a:t>
            </a:r>
          </a:p>
          <a:p>
            <a:pPr lvl="2"/>
            <a:r>
              <a:rPr lang="en-US" sz="2000" dirty="0"/>
              <a:t>JSON - relatively recent (</a:t>
            </a:r>
            <a:r>
              <a:rPr lang="en-US" sz="2000" dirty="0" err="1"/>
              <a:t>approx</a:t>
            </a:r>
            <a:r>
              <a:rPr lang="en-US" sz="2000" dirty="0"/>
              <a:t> 2000s)</a:t>
            </a:r>
          </a:p>
          <a:p>
            <a:pPr lvl="3"/>
            <a:r>
              <a:rPr lang="en-US" sz="1800" dirty="0"/>
              <a:t>programming language model for data interchange</a:t>
            </a:r>
          </a:p>
          <a:p>
            <a:pPr lvl="3"/>
            <a:r>
              <a:rPr lang="en-US" sz="1800" dirty="0"/>
              <a:t>minimal, textual, subset of </a:t>
            </a:r>
            <a:r>
              <a:rPr lang="en-US" sz="1800" dirty="0" err="1"/>
              <a:t>Javascript</a:t>
            </a:r>
            <a:endParaRPr lang="en-US" sz="1800" dirty="0"/>
          </a:p>
          <a:p>
            <a:pPr lvl="3"/>
            <a:r>
              <a:rPr lang="en-US" sz="1800" dirty="0"/>
              <a:t>based on </a:t>
            </a:r>
            <a:r>
              <a:rPr lang="en-US" sz="1800" dirty="0" err="1"/>
              <a:t>Javascript</a:t>
            </a:r>
            <a:r>
              <a:rPr lang="en-US" sz="1800" dirty="0"/>
              <a:t> object literals - JSON object declaration looks like a </a:t>
            </a:r>
            <a:r>
              <a:rPr lang="en-US" sz="1800" dirty="0" err="1"/>
              <a:t>javascript</a:t>
            </a:r>
            <a:r>
              <a:rPr lang="en-US" sz="1800" dirty="0"/>
              <a:t> object literal declaration.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36B5-2B8A-B748-AD23-2A4B0DB9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9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871630" cy="709865"/>
          </a:xfrm>
        </p:spPr>
        <p:txBody>
          <a:bodyPr/>
          <a:lstStyle/>
          <a:p>
            <a:r>
              <a:rPr lang="en-US" dirty="0"/>
              <a:t>Data Transfer – type2: JSON: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2061395"/>
            <a:ext cx="4969437" cy="35720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4" y="6026660"/>
            <a:ext cx="4411318" cy="76462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4163" y="1704890"/>
            <a:ext cx="133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</a:t>
            </a:r>
            <a:r>
              <a:rPr lang="en-US" dirty="0" err="1"/>
              <a:t>ajax.html</a:t>
            </a:r>
            <a:r>
              <a:rPr lang="en-US" dirty="0"/>
              <a:t>]]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64" y="5657328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</a:t>
            </a:r>
            <a:r>
              <a:rPr lang="en-US" dirty="0" err="1"/>
              <a:t>ajax.php</a:t>
            </a:r>
            <a:r>
              <a:rPr lang="en-US" dirty="0"/>
              <a:t>]]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7796" y="1704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[[output]]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145" y="2579408"/>
            <a:ext cx="347197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AJAX process in this page</a:t>
            </a:r>
          </a:p>
          <a:p>
            <a:pPr marL="342900" indent="-342900">
              <a:buAutoNum type="arabicPeriod"/>
            </a:pPr>
            <a:r>
              <a:rPr lang="en-AU" sz="1400" dirty="0"/>
              <a:t>User types “KIT202 hello!” and clicks  “get result” button in the browser.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Send POST data ‘</a:t>
            </a:r>
            <a:r>
              <a:rPr lang="en-AU" sz="1400" dirty="0" err="1"/>
              <a:t>msg</a:t>
            </a:r>
            <a:r>
              <a:rPr lang="en-AU" sz="1400" dirty="0"/>
              <a:t>’ (the value of input box id ‘</a:t>
            </a:r>
            <a:r>
              <a:rPr lang="en-AU" sz="1400" dirty="0" err="1"/>
              <a:t>msg</a:t>
            </a:r>
            <a:r>
              <a:rPr lang="en-AU" sz="1400" dirty="0"/>
              <a:t>’)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Receives POST data </a:t>
            </a:r>
            <a:r>
              <a:rPr lang="en-AU" sz="1400" dirty="0"/>
              <a:t>‘</a:t>
            </a:r>
            <a:r>
              <a:rPr lang="en-AU" sz="1400" dirty="0" err="1"/>
              <a:t>msg</a:t>
            </a:r>
            <a:r>
              <a:rPr lang="en-AU" sz="1400" dirty="0"/>
              <a:t>’ 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Returns the JSON representation of a value: array('result'=&gt;true, '</a:t>
            </a:r>
            <a:r>
              <a:rPr lang="en-US" sz="1400" dirty="0" err="1"/>
              <a:t>msg</a:t>
            </a:r>
            <a:r>
              <a:rPr lang="en-US" sz="1400" dirty="0"/>
              <a:t>'=&gt;$_POST['</a:t>
            </a:r>
            <a:r>
              <a:rPr lang="en-US" sz="1400" dirty="0" err="1"/>
              <a:t>msg</a:t>
            </a:r>
            <a:r>
              <a:rPr lang="en-US" sz="1400" dirty="0"/>
              <a:t>'])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Tx/>
              <a:buAutoNum type="arabicPeriod"/>
            </a:pPr>
            <a:r>
              <a:rPr lang="en-AU" sz="1400" dirty="0"/>
              <a:t>Send </a:t>
            </a:r>
            <a:r>
              <a:rPr lang="en-AU" sz="1400" dirty="0" err="1"/>
              <a:t>json</a:t>
            </a:r>
            <a:r>
              <a:rPr lang="en-AU" sz="1400" dirty="0"/>
              <a:t> data that contains the array {`result`: 1,`msg’: ‘KIT202 hello!’ }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Check whether </a:t>
            </a:r>
            <a:r>
              <a:rPr lang="en-AU" sz="1400" dirty="0">
                <a:latin typeface="Courier New"/>
                <a:cs typeface="Courier New"/>
              </a:rPr>
              <a:t>results[‘result’]</a:t>
            </a:r>
            <a:r>
              <a:rPr lang="en-AU" sz="1400" dirty="0"/>
              <a:t> is true and display the </a:t>
            </a:r>
            <a:r>
              <a:rPr lang="en-AU" sz="1400" dirty="0">
                <a:latin typeface="Courier New"/>
                <a:cs typeface="Courier New"/>
              </a:rPr>
              <a:t>results[‘result’]</a:t>
            </a:r>
            <a:r>
              <a:rPr lang="en-AU" sz="1400" dirty="0"/>
              <a:t> 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980" y="1799249"/>
            <a:ext cx="2654300" cy="6858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B9978EB-34A6-5547-B393-EE805305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93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– type3: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97100"/>
            <a:ext cx="7835118" cy="44196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400" dirty="0"/>
              <a:t>Extensible Markup Language</a:t>
            </a:r>
          </a:p>
          <a:p>
            <a:pPr lvl="1"/>
            <a:r>
              <a:rPr lang="en-US" altLang="ko-KR" sz="2200" dirty="0"/>
              <a:t>a standard (set of rules) for defining </a:t>
            </a:r>
            <a:r>
              <a:rPr lang="en-US" altLang="ko-KR" sz="2200" b="1" dirty="0"/>
              <a:t>markup languages</a:t>
            </a:r>
          </a:p>
          <a:p>
            <a:pPr lvl="2"/>
            <a:r>
              <a:rPr lang="en-US" altLang="ko-KR" sz="1900" dirty="0"/>
              <a:t>can marked up with tags (elements) and attributes that are relevant for any knowledge domain</a:t>
            </a:r>
          </a:p>
          <a:p>
            <a:pPr lvl="2"/>
            <a:r>
              <a:rPr lang="en-US" altLang="ko-KR" sz="2100" dirty="0"/>
              <a:t>simple text</a:t>
            </a:r>
          </a:p>
          <a:p>
            <a:pPr lvl="3"/>
            <a:r>
              <a:rPr lang="en-US" altLang="ko-KR" sz="1600" dirty="0"/>
              <a:t>useful for data transfer</a:t>
            </a:r>
          </a:p>
          <a:p>
            <a:pPr lvl="2"/>
            <a:r>
              <a:rPr lang="en-US" altLang="ko-KR" sz="2100" dirty="0"/>
              <a:t>tools / technologies exist to manipulate XML in various ways</a:t>
            </a:r>
          </a:p>
          <a:p>
            <a:pPr lvl="3"/>
            <a:r>
              <a:rPr lang="en-US" altLang="ko-KR" sz="1800" dirty="0"/>
              <a:t>various programs - can parse XML to extract the data</a:t>
            </a:r>
          </a:p>
          <a:p>
            <a:pPr lvl="4"/>
            <a:r>
              <a:rPr lang="en-US" altLang="ko-KR" sz="1800" dirty="0"/>
              <a:t>XSLT - provides a way of transforming from one markup language to another</a:t>
            </a:r>
          </a:p>
          <a:p>
            <a:pPr lvl="4"/>
            <a:r>
              <a:rPr lang="en-US" altLang="ko-KR" sz="1800" dirty="0" err="1"/>
              <a:t>XPath</a:t>
            </a:r>
            <a:r>
              <a:rPr lang="en-US" altLang="ko-KR" sz="1800" dirty="0"/>
              <a:t>, XQuery - provide ways to "query" a body of marked up text</a:t>
            </a:r>
          </a:p>
          <a:p>
            <a:pPr lvl="1"/>
            <a:r>
              <a:rPr lang="en-US" altLang="ko-KR" sz="2400" dirty="0"/>
              <a:t>other XML "dialects" designed to mark up data for specific purposes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FB11-883E-8344-81F3-5B16925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6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53" y="1004676"/>
            <a:ext cx="7731931" cy="709865"/>
          </a:xfrm>
        </p:spPr>
        <p:txBody>
          <a:bodyPr/>
          <a:lstStyle/>
          <a:p>
            <a:r>
              <a:rPr lang="en-US" dirty="0"/>
              <a:t>Data Transfer examples– JSON &amp; XML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9429" y="2375594"/>
            <a:ext cx="3294057" cy="1571423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$.ajax({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63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</a:t>
            </a: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 “</a:t>
            </a:r>
            <a:r>
              <a:rPr lang="en-AU" sz="1600" dirty="0" err="1">
                <a:solidFill>
                  <a:srgbClr val="CC00FF"/>
                </a:solidFill>
                <a:latin typeface="Courier New"/>
                <a:ea typeface="맑은 고딕"/>
              </a:rPr>
              <a:t>example.json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”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data: </a:t>
            </a:r>
            <a:r>
              <a:rPr lang="en-AU" sz="1600" dirty="0">
                <a:solidFill>
                  <a:srgbClr val="C00000"/>
                </a:solidFill>
                <a:latin typeface="Courier New"/>
                <a:ea typeface="맑은 고딕"/>
              </a:rPr>
              <a:t>data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done: </a:t>
            </a:r>
            <a:r>
              <a:rPr lang="en-AU" sz="16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done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dataType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 </a:t>
            </a: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“</a:t>
            </a:r>
            <a:r>
              <a:rPr lang="en-AU" sz="1600" dirty="0" err="1">
                <a:solidFill>
                  <a:srgbClr val="663300"/>
                </a:solidFill>
                <a:latin typeface="Courier New"/>
                <a:ea typeface="맑은 고딕"/>
              </a:rPr>
              <a:t>json</a:t>
            </a: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”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});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209550" fontAlgn="base">
              <a:spcAft>
                <a:spcPts val="0"/>
              </a:spcAft>
            </a:pPr>
            <a:r>
              <a:rPr lang="en-AU" dirty="0">
                <a:effectLst/>
                <a:latin typeface="Times New Roman"/>
                <a:ea typeface="맑은 고딕"/>
              </a:rPr>
              <a:t> </a:t>
            </a:r>
            <a:endParaRPr lang="en-AU" sz="2000" dirty="0">
              <a:effectLst/>
              <a:latin typeface="Times New Roman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429" y="2030684"/>
            <a:ext cx="235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method with JSON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0727" y="2375396"/>
            <a:ext cx="3294057" cy="1571423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$.</a:t>
            </a: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getJSON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({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63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</a:t>
            </a: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 “</a:t>
            </a:r>
            <a:r>
              <a:rPr lang="en-AU" sz="1600" dirty="0" err="1">
                <a:solidFill>
                  <a:srgbClr val="CC00FF"/>
                </a:solidFill>
                <a:latin typeface="Courier New"/>
                <a:ea typeface="맑은 고딕"/>
              </a:rPr>
              <a:t>example.json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”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data: </a:t>
            </a:r>
            <a:r>
              <a:rPr lang="en-AU" sz="1600" dirty="0">
                <a:solidFill>
                  <a:srgbClr val="C00000"/>
                </a:solidFill>
                <a:latin typeface="Courier New"/>
                <a:ea typeface="맑은 고딕"/>
              </a:rPr>
              <a:t>data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done: </a:t>
            </a:r>
            <a:r>
              <a:rPr lang="en-AU" sz="1600" kern="1200" dirty="0">
                <a:solidFill>
                  <a:srgbClr val="C00000"/>
                </a:solidFill>
                <a:effectLst/>
                <a:latin typeface="Courier New"/>
                <a:ea typeface="맑은 고딕"/>
              </a:rPr>
              <a:t>done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,});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209550" fontAlgn="base">
              <a:spcAft>
                <a:spcPts val="0"/>
              </a:spcAft>
            </a:pPr>
            <a:r>
              <a:rPr lang="en-AU" sz="1600" dirty="0">
                <a:effectLst/>
                <a:latin typeface="Times New Roman"/>
                <a:ea typeface="맑은 고딕"/>
              </a:rPr>
              <a:t> 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753486" y="3161108"/>
            <a:ext cx="1297241" cy="19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386" y="2840142"/>
            <a:ext cx="6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9428" y="4381804"/>
            <a:ext cx="8087672" cy="2387296"/>
          </a:xfrm>
          <a:prstGeom prst="rect">
            <a:avLst/>
          </a:prstGeom>
          <a:solidFill>
            <a:srgbClr val="FFFFFF"/>
          </a:solidFill>
          <a:ln w="19050">
            <a:solidFill>
              <a:srgbClr val="4F81BD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$.ajax({</a:t>
            </a:r>
            <a:r>
              <a:rPr lang="en-AU" sz="1600" kern="1200" dirty="0">
                <a:latin typeface="Times New Roman"/>
                <a:ea typeface="맑은 고딕"/>
              </a:rPr>
              <a:t>      </a:t>
            </a:r>
            <a:r>
              <a:rPr lang="en-AU" sz="1600" dirty="0" err="1">
                <a:solidFill>
                  <a:srgbClr val="663300"/>
                </a:solidFill>
                <a:latin typeface="Courier New"/>
                <a:ea typeface="맑은 고딕"/>
              </a:rPr>
              <a:t>u</a:t>
            </a: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rl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 “</a:t>
            </a:r>
            <a:r>
              <a:rPr lang="en-AU" sz="1600" dirty="0" err="1">
                <a:solidFill>
                  <a:srgbClr val="CC00FF"/>
                </a:solidFill>
                <a:latin typeface="Courier New"/>
                <a:ea typeface="맑은 고딕"/>
              </a:rPr>
              <a:t>example.xml</a:t>
            </a:r>
            <a:r>
              <a:rPr lang="en-AU" sz="1600" dirty="0">
                <a:solidFill>
                  <a:srgbClr val="CC00FF"/>
                </a:solidFill>
                <a:latin typeface="Courier New"/>
                <a:ea typeface="맑은 고딕"/>
              </a:rPr>
              <a:t>”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       data: </a:t>
            </a:r>
            <a:r>
              <a:rPr lang="en-AU" sz="1600" dirty="0">
                <a:solidFill>
                  <a:srgbClr val="C00000"/>
                </a:solidFill>
                <a:latin typeface="Courier New"/>
                <a:ea typeface="맑은 고딕"/>
              </a:rPr>
              <a:t>data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,</a:t>
            </a:r>
          </a:p>
          <a:p>
            <a:pPr indent="190500"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        </a:t>
            </a:r>
            <a:r>
              <a:rPr lang="en-AU" sz="1600" kern="12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dataType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: </a:t>
            </a: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“xml”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fontAlgn="base">
              <a:spcAft>
                <a:spcPts val="0"/>
              </a:spcAft>
            </a:pP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}).done(function(xml){</a:t>
            </a:r>
          </a:p>
          <a:p>
            <a:pPr fontAlgn="base">
              <a:spcAft>
                <a:spcPts val="0"/>
              </a:spcAft>
            </a:pP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  </a:t>
            </a:r>
            <a:r>
              <a:rPr lang="en-AU" sz="1600" dirty="0" err="1">
                <a:solidFill>
                  <a:srgbClr val="663300"/>
                </a:solidFill>
                <a:latin typeface="Courier New"/>
                <a:ea typeface="맑은 고딕"/>
              </a:rPr>
              <a:t>var</a:t>
            </a: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 item =$(xml).find(“item”)</a:t>
            </a:r>
            <a:r>
              <a:rPr lang="en-AU" sz="1600" kern="12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;</a:t>
            </a:r>
          </a:p>
          <a:p>
            <a:pPr fontAlgn="base">
              <a:spcAft>
                <a:spcPts val="0"/>
              </a:spcAft>
            </a:pP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  $(item).each(function(){</a:t>
            </a:r>
          </a:p>
          <a:p>
            <a:pPr fontAlgn="base">
              <a:spcAft>
                <a:spcPts val="0"/>
              </a:spcAft>
            </a:pPr>
            <a:r>
              <a:rPr lang="en-AU" sz="16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 $(“#output”).append($(“enclosure”).</a:t>
            </a:r>
            <a:r>
              <a:rPr lang="en-AU" sz="16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attr</a:t>
            </a:r>
            <a:r>
              <a:rPr lang="en-AU" sz="16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(“</a:t>
            </a:r>
            <a:r>
              <a:rPr lang="en-AU" sz="16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url</a:t>
            </a:r>
            <a:r>
              <a:rPr lang="en-AU" sz="16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”).text()+”&lt;</a:t>
            </a:r>
            <a:r>
              <a:rPr lang="en-AU" sz="1600" dirty="0" err="1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br</a:t>
            </a:r>
            <a:r>
              <a:rPr lang="en-AU" sz="1600" dirty="0">
                <a:solidFill>
                  <a:srgbClr val="663300"/>
                </a:solidFill>
                <a:effectLst/>
                <a:latin typeface="Courier New"/>
                <a:ea typeface="맑은 고딕"/>
              </a:rPr>
              <a:t>/&gt;”);</a:t>
            </a:r>
          </a:p>
          <a:p>
            <a:pPr fontAlgn="base">
              <a:spcAft>
                <a:spcPts val="0"/>
              </a:spcAft>
            </a:pP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</a:rPr>
              <a:t>  });</a:t>
            </a:r>
          </a:p>
          <a:p>
            <a:pPr fontAlgn="base">
              <a:spcAft>
                <a:spcPts val="0"/>
              </a:spcAft>
            </a:pPr>
            <a:r>
              <a:rPr lang="en-AU" sz="1600" dirty="0">
                <a:solidFill>
                  <a:srgbClr val="663300"/>
                </a:solidFill>
                <a:latin typeface="Courier New"/>
                <a:ea typeface="맑은 고딕"/>
                <a:sym typeface="Wingdings"/>
              </a:rPr>
              <a:t>});</a:t>
            </a:r>
            <a:endParaRPr lang="en-AU" sz="1600" dirty="0">
              <a:effectLst/>
              <a:latin typeface="Times New Roman"/>
              <a:ea typeface="맑은 고딕"/>
            </a:endParaRPr>
          </a:p>
          <a:p>
            <a:pPr indent="209550" fontAlgn="base">
              <a:spcAft>
                <a:spcPts val="0"/>
              </a:spcAft>
            </a:pPr>
            <a:r>
              <a:rPr lang="en-AU" dirty="0">
                <a:effectLst/>
                <a:latin typeface="Times New Roman"/>
                <a:ea typeface="맑은 고딕"/>
              </a:rPr>
              <a:t> </a:t>
            </a:r>
            <a:endParaRPr lang="en-AU" sz="2000" dirty="0">
              <a:effectLst/>
              <a:latin typeface="Times New Roman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429" y="395344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method with XML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ADE108F-D9CD-924B-864D-464E16A2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36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44137"/>
            <a:ext cx="7644618" cy="1447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AJAX approach</a:t>
            </a:r>
          </a:p>
          <a:p>
            <a:pPr lvl="1"/>
            <a:r>
              <a:rPr lang="en-US" sz="1800" dirty="0"/>
              <a:t>idea of asynchronous communications</a:t>
            </a:r>
          </a:p>
          <a:p>
            <a:pPr lvl="1"/>
            <a:r>
              <a:rPr lang="en-US" sz="1800" dirty="0"/>
              <a:t>uses technologies we have already seen (and mastered?)</a:t>
            </a:r>
          </a:p>
          <a:p>
            <a:pPr lvl="2"/>
            <a:r>
              <a:rPr lang="en-US" sz="1700" dirty="0"/>
              <a:t>XHTML, DOM scripting with </a:t>
            </a:r>
            <a:r>
              <a:rPr lang="en-US" sz="1700" dirty="0" err="1"/>
              <a:t>Javascript</a:t>
            </a:r>
            <a:r>
              <a:rPr lang="en-US" sz="1700" dirty="0"/>
              <a:t>, event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883" b="4795"/>
          <a:stretch/>
        </p:blipFill>
        <p:spPr>
          <a:xfrm>
            <a:off x="1006955" y="3740613"/>
            <a:ext cx="6932786" cy="311522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D588D4B-CBFF-774F-81EE-6B810871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5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08118" cy="3530600"/>
          </a:xfrm>
        </p:spPr>
        <p:txBody>
          <a:bodyPr>
            <a:normAutofit/>
          </a:bodyPr>
          <a:lstStyle/>
          <a:p>
            <a:r>
              <a:rPr lang="en-US" dirty="0"/>
              <a:t>File upload system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http://www.ajaxf1.com/demo/ajaxupload/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Auto completer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http://res.nodstrum.com/autoComplete/index.htm</a:t>
            </a:r>
            <a:endParaRPr lang="en-US" dirty="0"/>
          </a:p>
          <a:p>
            <a:r>
              <a:rPr lang="en-US" dirty="0"/>
              <a:t>Auto-populating select box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http://remysharp.com/wp-content/uploads/2007/09/select-chain.php</a:t>
            </a:r>
            <a:endParaRPr lang="en-US" dirty="0"/>
          </a:p>
          <a:p>
            <a:r>
              <a:rPr lang="en-US" dirty="0"/>
              <a:t>Ajax button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http://www.ajaxonomy.com/files/backbuton.htm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4FEDB-4FE1-424B-8858-678C0AE3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8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FFA1F6B-7651-CD49-BBC1-72A77191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35" y="619125"/>
            <a:ext cx="8184215" cy="934604"/>
          </a:xfrm>
        </p:spPr>
        <p:txBody>
          <a:bodyPr>
            <a:normAutofit/>
          </a:bodyPr>
          <a:lstStyle/>
          <a:p>
            <a:r>
              <a:rPr lang="en-US" sz="3600" dirty="0"/>
              <a:t>Review</a:t>
            </a:r>
            <a:r>
              <a:rPr lang="en-US" dirty="0"/>
              <a:t>: Encryption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029255"/>
            <a:ext cx="7933484" cy="38135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dirty="0"/>
              <a:t>There are two common encryption techniques </a:t>
            </a:r>
            <a:endParaRPr lang="en-US" sz="2600" b="1" dirty="0">
              <a:solidFill>
                <a:srgbClr val="FF6600"/>
              </a:solidFill>
              <a:sym typeface="Wingdings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Symmetric Key Encryption</a:t>
            </a:r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Public Key (Asymmetric Key) Encryption</a:t>
            </a:r>
          </a:p>
        </p:txBody>
      </p:sp>
      <p:sp>
        <p:nvSpPr>
          <p:cNvPr id="30" name="Rectangle 29" descr="Wide upward diagonal"/>
          <p:cNvSpPr>
            <a:spLocks noChangeArrowheads="1"/>
          </p:cNvSpPr>
          <p:nvPr/>
        </p:nvSpPr>
        <p:spPr bwMode="auto">
          <a:xfrm>
            <a:off x="3857746" y="3373221"/>
            <a:ext cx="658458" cy="916949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942411" y="3528048"/>
            <a:ext cx="501435" cy="48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 dirty="0" err="1">
                <a:latin typeface="Verdana" pitchFamily="34" charset="0"/>
              </a:rPr>
              <a:t>ajsdhj</a:t>
            </a:r>
            <a:endParaRPr kumimoji="0" lang="en-AU" altLang="ko-KR" sz="900" dirty="0">
              <a:latin typeface="Verdana" pitchFamily="34" charset="0"/>
            </a:endParaRPr>
          </a:p>
          <a:p>
            <a:pPr algn="ctr" eaLnBrk="0" latinLnBrk="0" hangingPunct="0"/>
            <a:r>
              <a:rPr kumimoji="0" lang="en-AU" altLang="ko-KR" sz="900" dirty="0" err="1">
                <a:latin typeface="Verdana" pitchFamily="34" charset="0"/>
              </a:rPr>
              <a:t>asdklajs</a:t>
            </a:r>
            <a:endParaRPr kumimoji="0" lang="en-AU" altLang="ko-KR" sz="900" dirty="0">
              <a:latin typeface="Verdana" pitchFamily="34" charset="0"/>
            </a:endParaRP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544883" y="3391580"/>
            <a:ext cx="439328" cy="844615"/>
            <a:chOff x="2448" y="3072"/>
            <a:chExt cx="576" cy="110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442071" y="3391580"/>
            <a:ext cx="439327" cy="844615"/>
            <a:chOff x="2448" y="3072"/>
            <a:chExt cx="576" cy="1104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2583857" y="4351891"/>
            <a:ext cx="444154" cy="20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key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5479457" y="4351891"/>
            <a:ext cx="444154" cy="20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key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3713811" y="4397457"/>
            <a:ext cx="928686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encrypted</a:t>
            </a:r>
          </a:p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message</a:t>
            </a: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2162296" y="3688507"/>
            <a:ext cx="2646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3146546" y="3688507"/>
            <a:ext cx="2646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5005508" y="3688507"/>
            <a:ext cx="2646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5988171" y="3688507"/>
            <a:ext cx="2646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967612" y="4379995"/>
            <a:ext cx="841199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 dirty="0">
                <a:latin typeface="Verdana" pitchFamily="34" charset="0"/>
              </a:rPr>
              <a:t>message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606409" y="4397457"/>
            <a:ext cx="841202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pic>
        <p:nvPicPr>
          <p:cNvPr id="53" name="Picture 5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08" y="3414146"/>
            <a:ext cx="727603" cy="777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08" y="3414146"/>
            <a:ext cx="727603" cy="777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표 29"/>
          <p:cNvGraphicFramePr>
            <a:graphicFrameLocks noGrp="1"/>
          </p:cNvGraphicFramePr>
          <p:nvPr>
            <p:extLst/>
          </p:nvPr>
        </p:nvGraphicFramePr>
        <p:xfrm>
          <a:off x="841008" y="3256205"/>
          <a:ext cx="7315200" cy="1446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1063809360"/>
                    </a:ext>
                  </a:extLst>
                </a:gridCol>
              </a:tblGrid>
              <a:tr h="14460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04026"/>
                  </a:ext>
                </a:extLst>
              </a:tr>
            </a:tbl>
          </a:graphicData>
        </a:graphic>
      </p:graphicFrame>
      <p:sp>
        <p:nvSpPr>
          <p:cNvPr id="56" name="Rectangle 55" descr="Wide upward diagonal"/>
          <p:cNvSpPr>
            <a:spLocks noChangeArrowheads="1"/>
          </p:cNvSpPr>
          <p:nvPr/>
        </p:nvSpPr>
        <p:spPr bwMode="auto">
          <a:xfrm>
            <a:off x="3702720" y="5547303"/>
            <a:ext cx="628915" cy="906713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1146339" y="6339226"/>
            <a:ext cx="750426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3702720" y="5549514"/>
            <a:ext cx="615845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ajsdhj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asdklajs</a:t>
            </a: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6587750" y="6361894"/>
            <a:ext cx="748496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73427" y="5541290"/>
            <a:ext cx="419616" cy="835185"/>
            <a:chOff x="2448" y="3072"/>
            <a:chExt cx="576" cy="1104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 flipH="1">
            <a:off x="5379010" y="5520517"/>
            <a:ext cx="419615" cy="835185"/>
            <a:chOff x="4992" y="3072"/>
            <a:chExt cx="576" cy="110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992" y="3072"/>
              <a:ext cx="576" cy="3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088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232" y="3456"/>
              <a:ext cx="96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28" y="3984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5328" y="4080"/>
              <a:ext cx="96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2469544" y="6395879"/>
            <a:ext cx="551727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public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key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211127" y="6376475"/>
            <a:ext cx="626961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private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key</a:t>
            </a: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3672947" y="6406140"/>
            <a:ext cx="825661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encrypted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2169116" y="5656094"/>
            <a:ext cx="331808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 flipV="1">
            <a:off x="3261395" y="5666355"/>
            <a:ext cx="331808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4942448" y="5636690"/>
            <a:ext cx="331808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V="1">
            <a:off x="6198813" y="5622109"/>
            <a:ext cx="331808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73" y="5508954"/>
            <a:ext cx="719479" cy="768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09" y="5514160"/>
            <a:ext cx="719479" cy="768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" name="표 29"/>
          <p:cNvGraphicFramePr>
            <a:graphicFrameLocks noGrp="1"/>
          </p:cNvGraphicFramePr>
          <p:nvPr>
            <p:extLst/>
          </p:nvPr>
        </p:nvGraphicFramePr>
        <p:xfrm>
          <a:off x="674035" y="5384832"/>
          <a:ext cx="7315200" cy="1375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0710188"/>
                    </a:ext>
                  </a:extLst>
                </a:gridCol>
              </a:tblGrid>
              <a:tr h="137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85154"/>
                  </a:ext>
                </a:extLst>
              </a:tr>
            </a:tbl>
          </a:graphicData>
        </a:graphic>
      </p:graphicFrame>
      <p:sp>
        <p:nvSpPr>
          <p:cNvPr id="82" name="Slide Number Placeholder 3">
            <a:extLst>
              <a:ext uri="{FF2B5EF4-FFF2-40B4-BE49-F238E27FC236}">
                <a16:creationId xmlns:a16="http://schemas.microsoft.com/office/drawing/2014/main" id="{B8DF43B2-7D67-8944-8977-74803337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881030" cy="850902"/>
          </a:xfrm>
        </p:spPr>
        <p:txBody>
          <a:bodyPr/>
          <a:lstStyle/>
          <a:p>
            <a:r>
              <a:rPr lang="en-US" dirty="0"/>
              <a:t>Review: SSL (Secure Socket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99" y="2235200"/>
            <a:ext cx="8140701" cy="3784600"/>
          </a:xfrm>
        </p:spPr>
        <p:txBody>
          <a:bodyPr>
            <a:normAutofit/>
          </a:bodyPr>
          <a:lstStyle/>
          <a:p>
            <a:r>
              <a:rPr lang="en-US" sz="2000" dirty="0"/>
              <a:t>Protocol used for secure communication between browsers and servers</a:t>
            </a:r>
          </a:p>
          <a:p>
            <a:r>
              <a:rPr lang="en-US" sz="2000" dirty="0"/>
              <a:t>Browser uses certificate to  verify server’s identity</a:t>
            </a:r>
          </a:p>
          <a:p>
            <a:r>
              <a:rPr lang="en-US" sz="2000" dirty="0"/>
              <a:t>Uses certificates and public-key encryption to pass a secret session-specific key from browser to server</a:t>
            </a:r>
          </a:p>
          <a:p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20786" y="4383459"/>
            <a:ext cx="984250" cy="712787"/>
          </a:xfrm>
          <a:prstGeom prst="rect">
            <a:avLst/>
          </a:prstGeom>
          <a:gradFill rotWithShape="0">
            <a:gsLst>
              <a:gs pos="0">
                <a:srgbClr val="18605A"/>
              </a:gs>
              <a:gs pos="100000">
                <a:srgbClr val="18605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endParaRPr kumimoji="0" lang="ko-KR" alt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20786" y="5096246"/>
            <a:ext cx="2952750" cy="711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endParaRPr kumimoji="0" lang="ko-KR" altLang="en-US" sz="1400" b="1">
              <a:latin typeface="Verdana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0786" y="5807446"/>
            <a:ext cx="2952750" cy="711200"/>
          </a:xfrm>
          <a:prstGeom prst="rect">
            <a:avLst/>
          </a:prstGeom>
          <a:gradFill rotWithShape="0">
            <a:gsLst>
              <a:gs pos="0">
                <a:srgbClr val="18605A"/>
              </a:gs>
              <a:gs pos="100000">
                <a:srgbClr val="18605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endParaRPr kumimoji="0" lang="ko-KR" alt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05036" y="4383459"/>
            <a:ext cx="982663" cy="712787"/>
          </a:xfrm>
          <a:prstGeom prst="rect">
            <a:avLst/>
          </a:prstGeom>
          <a:gradFill rotWithShape="0">
            <a:gsLst>
              <a:gs pos="0">
                <a:srgbClr val="18605A"/>
              </a:gs>
              <a:gs pos="100000">
                <a:srgbClr val="18605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endParaRPr kumimoji="0" lang="ko-KR" alt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87699" y="4383459"/>
            <a:ext cx="985837" cy="712787"/>
          </a:xfrm>
          <a:prstGeom prst="rect">
            <a:avLst/>
          </a:prstGeom>
          <a:gradFill rotWithShape="0">
            <a:gsLst>
              <a:gs pos="0">
                <a:srgbClr val="18605A"/>
              </a:gs>
              <a:gs pos="100000">
                <a:srgbClr val="18605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endParaRPr kumimoji="0" lang="ko-KR" altLang="en-US" sz="14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92637" y="5040684"/>
            <a:ext cx="3333750" cy="708025"/>
          </a:xfrm>
          <a:prstGeom prst="rect">
            <a:avLst/>
          </a:prstGeom>
          <a:ln w="1905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763" tIns="34381" rIns="68763" bIns="34381">
            <a:spAutoFit/>
          </a:bodyPr>
          <a:lstStyle/>
          <a:p>
            <a:pPr defTabSz="687388" eaLnBrk="0" latinLnBrk="0" hangingPunct="0"/>
            <a:r>
              <a:rPr kumimoji="0" lang="en-AU" altLang="ko-KR" sz="1400" dirty="0">
                <a:latin typeface="Verdana" pitchFamily="34" charset="0"/>
              </a:rPr>
              <a:t>SSL sits above the TCP/IP layer, but below the applications </a:t>
            </a:r>
            <a:br>
              <a:rPr kumimoji="0" lang="en-AU" altLang="ko-KR" sz="1400" dirty="0">
                <a:latin typeface="Verdana" pitchFamily="34" charset="0"/>
              </a:rPr>
            </a:br>
            <a:r>
              <a:rPr kumimoji="0" lang="en-AU" altLang="ko-KR" sz="1400" dirty="0">
                <a:latin typeface="Verdana" pitchFamily="34" charset="0"/>
              </a:rPr>
              <a:t>layer in the communications stack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76349" y="4439021"/>
            <a:ext cx="874712" cy="601663"/>
          </a:xfrm>
          <a:prstGeom prst="rect">
            <a:avLst/>
          </a:prstGeom>
          <a:gradFill rotWithShape="0">
            <a:gsLst>
              <a:gs pos="0">
                <a:srgbClr val="18605A">
                  <a:gamma/>
                  <a:shade val="46275"/>
                  <a:invGamma/>
                </a:srgbClr>
              </a:gs>
              <a:gs pos="100000">
                <a:srgbClr val="18605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r>
              <a:rPr kumimoji="0" lang="en-AU" altLang="ko-KR" sz="1400" b="1">
                <a:solidFill>
                  <a:schemeClr val="bg1"/>
                </a:solidFill>
                <a:latin typeface="Verdana" pitchFamily="34" charset="0"/>
              </a:rPr>
              <a:t>HTTP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76349" y="5150221"/>
            <a:ext cx="2841625" cy="60325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r>
              <a:rPr kumimoji="0" lang="en-AU" altLang="ko-KR" b="1">
                <a:latin typeface="Verdana" pitchFamily="34" charset="0"/>
              </a:rPr>
              <a:t>SSL</a:t>
            </a:r>
            <a:endParaRPr kumimoji="0" lang="en-AU" altLang="ko-KR" sz="1400" b="1">
              <a:latin typeface="Verdana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76349" y="5863009"/>
            <a:ext cx="2841625" cy="601662"/>
          </a:xfrm>
          <a:prstGeom prst="rect">
            <a:avLst/>
          </a:prstGeom>
          <a:gradFill rotWithShape="0">
            <a:gsLst>
              <a:gs pos="0">
                <a:srgbClr val="18605A">
                  <a:gamma/>
                  <a:shade val="46275"/>
                  <a:invGamma/>
                </a:srgbClr>
              </a:gs>
              <a:gs pos="100000">
                <a:srgbClr val="18605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r>
              <a:rPr kumimoji="0" lang="en-AU" altLang="ko-KR" sz="1400" b="1">
                <a:solidFill>
                  <a:schemeClr val="bg1"/>
                </a:solidFill>
                <a:latin typeface="Verdana" pitchFamily="34" charset="0"/>
              </a:rPr>
              <a:t>TCP/IP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59011" y="4439021"/>
            <a:ext cx="874713" cy="601663"/>
          </a:xfrm>
          <a:prstGeom prst="rect">
            <a:avLst/>
          </a:prstGeom>
          <a:gradFill rotWithShape="0">
            <a:gsLst>
              <a:gs pos="0">
                <a:srgbClr val="18605A">
                  <a:gamma/>
                  <a:shade val="46275"/>
                  <a:invGamma/>
                </a:srgbClr>
              </a:gs>
              <a:gs pos="100000">
                <a:srgbClr val="18605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r>
              <a:rPr kumimoji="0" lang="en-AU" altLang="ko-KR" sz="1400" b="1">
                <a:solidFill>
                  <a:schemeClr val="bg1"/>
                </a:solidFill>
                <a:latin typeface="Verdana" pitchFamily="34" charset="0"/>
              </a:rPr>
              <a:t>IMAP 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43261" y="4439021"/>
            <a:ext cx="874713" cy="601663"/>
          </a:xfrm>
          <a:prstGeom prst="rect">
            <a:avLst/>
          </a:prstGeom>
          <a:gradFill rotWithShape="0">
            <a:gsLst>
              <a:gs pos="0">
                <a:srgbClr val="18605A">
                  <a:gamma/>
                  <a:shade val="46275"/>
                  <a:invGamma/>
                </a:srgbClr>
              </a:gs>
              <a:gs pos="100000">
                <a:srgbClr val="18605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763" tIns="34381" rIns="68763" bIns="34381" anchor="ctr"/>
          <a:lstStyle/>
          <a:p>
            <a:pPr algn="ctr" defTabSz="687388" eaLnBrk="0" latinLnBrk="0" hangingPunct="0"/>
            <a:r>
              <a:rPr kumimoji="0" lang="en-AU" altLang="ko-KR" sz="1400" b="1">
                <a:solidFill>
                  <a:schemeClr val="bg1"/>
                </a:solidFill>
                <a:latin typeface="Verdana" pitchFamily="34" charset="0"/>
              </a:rPr>
              <a:t>LDAP 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12477D-70D9-9045-B8C5-34A3E2A1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9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SSL Process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1946468"/>
            <a:ext cx="8574087" cy="43876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64000" y="6548710"/>
            <a:ext cx="479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http://</a:t>
            </a:r>
            <a:r>
              <a:rPr lang="en-AU" sz="1100" dirty="0" err="1"/>
              <a:t>www.awardspace.com</a:t>
            </a:r>
            <a:r>
              <a:rPr lang="en-AU" sz="1100" dirty="0"/>
              <a:t>/</a:t>
            </a:r>
            <a:r>
              <a:rPr lang="en-AU" sz="1100" dirty="0" err="1"/>
              <a:t>ssl</a:t>
            </a:r>
            <a:r>
              <a:rPr lang="en-AU" sz="1100" dirty="0"/>
              <a:t>-certificates/what-is-</a:t>
            </a:r>
            <a:r>
              <a:rPr lang="en-AU" sz="1100" dirty="0" err="1"/>
              <a:t>ssl</a:t>
            </a:r>
            <a:r>
              <a:rPr lang="en-AU" sz="1100" dirty="0"/>
              <a:t>-certificate</a:t>
            </a:r>
            <a:endParaRPr lang="en-US" sz="1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183FBA-2CBA-6A49-8A9E-269F2B42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906430" cy="762002"/>
          </a:xfrm>
        </p:spPr>
        <p:txBody>
          <a:bodyPr/>
          <a:lstStyle/>
          <a:p>
            <a:r>
              <a:rPr lang="en-US" dirty="0"/>
              <a:t>Review: Code Attacks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24100"/>
            <a:ext cx="7560090" cy="412167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What type of code attack does this following image show?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2400" b="1" dirty="0"/>
              <a:t>Then, how can we prevent this attack?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4" y="3252664"/>
            <a:ext cx="8223187" cy="254820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5242DA-7C04-A943-A95F-7DE3755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920749"/>
            <a:ext cx="8574087" cy="974630"/>
          </a:xfrm>
        </p:spPr>
        <p:txBody>
          <a:bodyPr/>
          <a:lstStyle/>
          <a:p>
            <a:r>
              <a:rPr lang="en-US" dirty="0"/>
              <a:t>Review: Prevent SQL injection attacks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222500"/>
            <a:ext cx="8661400" cy="4330699"/>
          </a:xfrm>
        </p:spPr>
        <p:txBody>
          <a:bodyPr>
            <a:normAutofit/>
          </a:bodyPr>
          <a:lstStyle/>
          <a:p>
            <a:r>
              <a:rPr lang="en-US" sz="2400" dirty="0"/>
              <a:t>Then, how to prevent those SQL injection attacks.</a:t>
            </a:r>
          </a:p>
          <a:p>
            <a:r>
              <a:rPr lang="en-US" sz="2400" dirty="0"/>
              <a:t>The most common solution is using </a:t>
            </a:r>
            <a:r>
              <a:rPr lang="en-US" sz="2400" dirty="0" err="1"/>
              <a:t>mysqli</a:t>
            </a:r>
            <a:r>
              <a:rPr lang="en-US" sz="2400" dirty="0"/>
              <a:t>-&gt;</a:t>
            </a:r>
            <a:r>
              <a:rPr lang="en-US" sz="2400" dirty="0" err="1"/>
              <a:t>real_escape_string</a:t>
            </a:r>
            <a:r>
              <a:rPr lang="en-US" sz="2400" dirty="0"/>
              <a:t>()</a:t>
            </a:r>
          </a:p>
          <a:p>
            <a:r>
              <a:rPr lang="en-US" sz="2400" b="1" dirty="0" err="1"/>
              <a:t>real_escape_string</a:t>
            </a:r>
            <a:r>
              <a:rPr lang="en-US" sz="2400" b="1" dirty="0"/>
              <a:t> function </a:t>
            </a:r>
            <a:r>
              <a:rPr lang="en-US" sz="2400" dirty="0"/>
              <a:t>escapes special characters in a string for use in an SQL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표 5"/>
          <p:cNvGraphicFramePr>
            <a:graphicFrameLocks noGrp="1"/>
          </p:cNvGraphicFramePr>
          <p:nvPr>
            <p:extLst/>
          </p:nvPr>
        </p:nvGraphicFramePr>
        <p:xfrm>
          <a:off x="603250" y="4559033"/>
          <a:ext cx="7600950" cy="1604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50">
                  <a:extLst>
                    <a:ext uri="{9D8B030D-6E8A-4147-A177-3AD203B41FA5}">
                      <a16:colId xmlns:a16="http://schemas.microsoft.com/office/drawing/2014/main" val="2117324345"/>
                    </a:ext>
                  </a:extLst>
                </a:gridCol>
              </a:tblGrid>
              <a:tr h="1604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$username = $</a:t>
                      </a:r>
                      <a:r>
                        <a:rPr lang="en-US" altLang="ko-KR" sz="1800" b="1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mysqli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lang="en-US" altLang="ko-KR" sz="1800" b="1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real_escape</a:t>
                      </a:r>
                      <a:r>
                        <a:rPr lang="en-US" altLang="ko-KR" sz="1800" b="1" baseline="0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_string</a:t>
                      </a:r>
                      <a:r>
                        <a:rPr lang="en-US" altLang="ko-KR" sz="1800" b="1" baseline="0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$_POST[ ‘username’ ]);</a:t>
                      </a:r>
                    </a:p>
                    <a:p>
                      <a:pPr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$password = $</a:t>
                      </a:r>
                      <a:r>
                        <a:rPr lang="en-US" altLang="ko-KR" sz="1800" b="1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mysqli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lang="en-US" altLang="ko-KR" sz="1800" b="1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real_escape</a:t>
                      </a:r>
                      <a:r>
                        <a:rPr lang="en-US" altLang="ko-KR" sz="1800" b="1" baseline="0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_string</a:t>
                      </a:r>
                      <a:r>
                        <a:rPr lang="en-US" altLang="ko-KR" sz="1800" b="1" baseline="0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$_POST[ ‘password’ ]);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$query = “SELECT * FROM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usertable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/>
                          <a:cs typeface="Arial"/>
                        </a:rPr>
                        <a:t> WHERE username=‘$username’ AND password=’$password’”;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23214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F774EE-D530-7F41-BC01-661A77EE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995330" cy="812802"/>
          </a:xfrm>
        </p:spPr>
        <p:txBody>
          <a:bodyPr/>
          <a:lstStyle/>
          <a:p>
            <a:r>
              <a:rPr lang="en-US" dirty="0"/>
              <a:t>Classic Web Application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2197100"/>
            <a:ext cx="8280400" cy="4152900"/>
          </a:xfrm>
        </p:spPr>
        <p:txBody>
          <a:bodyPr>
            <a:normAutofit/>
          </a:bodyPr>
          <a:lstStyle/>
          <a:p>
            <a:r>
              <a:rPr lang="en-US" sz="2800" dirty="0"/>
              <a:t>In traditional web sites</a:t>
            </a:r>
          </a:p>
          <a:p>
            <a:pPr lvl="1"/>
            <a:r>
              <a:rPr lang="en-US" sz="2200" dirty="0"/>
              <a:t>browser requests an entire page from the server (HTTP request object)</a:t>
            </a:r>
          </a:p>
          <a:p>
            <a:pPr lvl="2"/>
            <a:r>
              <a:rPr lang="en-US" sz="2000" dirty="0"/>
              <a:t>server sends the page (HTTP response object)</a:t>
            </a:r>
          </a:p>
          <a:p>
            <a:pPr lvl="1"/>
            <a:r>
              <a:rPr lang="en-US" sz="2200" dirty="0"/>
              <a:t>a user action (</a:t>
            </a:r>
            <a:r>
              <a:rPr lang="en-US" sz="2200" dirty="0" err="1"/>
              <a:t>eg</a:t>
            </a:r>
            <a:r>
              <a:rPr lang="en-US" sz="2200" dirty="0"/>
              <a:t> click link, submit form) causes a new request</a:t>
            </a:r>
          </a:p>
          <a:p>
            <a:pPr lvl="2"/>
            <a:r>
              <a:rPr lang="en-US" sz="2000" dirty="0"/>
              <a:t>server sends another page</a:t>
            </a:r>
          </a:p>
          <a:p>
            <a:pPr lvl="1"/>
            <a:r>
              <a:rPr lang="en-US" sz="2200" dirty="0"/>
              <a:t>communication is synchronous (browser must wait for the page to load before rendering it or executing the scripts)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4B169-29C8-0043-A771-417542B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68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33514</TotalTime>
  <Words>2440</Words>
  <Application>Microsoft Macintosh PowerPoint</Application>
  <PresentationFormat>On-screen Show (4:3)</PresentationFormat>
  <Paragraphs>492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 Unicode MS</vt:lpstr>
      <vt:lpstr>굴림</vt:lpstr>
      <vt:lpstr>맑은 고딕</vt:lpstr>
      <vt:lpstr>Arial</vt:lpstr>
      <vt:lpstr>Calibri</vt:lpstr>
      <vt:lpstr>Calibri Light</vt:lpstr>
      <vt:lpstr>Century Gothic</vt:lpstr>
      <vt:lpstr>Courier New</vt:lpstr>
      <vt:lpstr>Times New Roman</vt:lpstr>
      <vt:lpstr>Verdana</vt:lpstr>
      <vt:lpstr>Wingdings</vt:lpstr>
      <vt:lpstr>Wingdings 2</vt:lpstr>
      <vt:lpstr>Wingdings 3</vt:lpstr>
      <vt:lpstr>Custom Design</vt:lpstr>
      <vt:lpstr>Ion Boardroom</vt:lpstr>
      <vt:lpstr>Secure Web Programming</vt:lpstr>
      <vt:lpstr>Topics</vt:lpstr>
      <vt:lpstr>Review: Various types of attacks</vt:lpstr>
      <vt:lpstr>Review: Encryption Techniques</vt:lpstr>
      <vt:lpstr>Review: SSL (Secure Socket Layer)</vt:lpstr>
      <vt:lpstr>Review: SSL Process</vt:lpstr>
      <vt:lpstr>Review: Code Attacks example</vt:lpstr>
      <vt:lpstr>Review: Prevent SQL injection attacks </vt:lpstr>
      <vt:lpstr>Classic Web Application Model</vt:lpstr>
      <vt:lpstr>Classic Web Application Model</vt:lpstr>
      <vt:lpstr>Synchronous communication</vt:lpstr>
      <vt:lpstr>Synchronous communication</vt:lpstr>
      <vt:lpstr>Asynchronous communication</vt:lpstr>
      <vt:lpstr>Asynchronous communication</vt:lpstr>
      <vt:lpstr>What is AJAX?</vt:lpstr>
      <vt:lpstr>Web Applications with AJAX</vt:lpstr>
      <vt:lpstr>Web Application with AJAX</vt:lpstr>
      <vt:lpstr>Classic Model vs  AJAX Model</vt:lpstr>
      <vt:lpstr>AJAX process steps</vt:lpstr>
      <vt:lpstr>Technologies in AJAX</vt:lpstr>
      <vt:lpstr>AJAX “toolkit”</vt:lpstr>
      <vt:lpstr>DOM (Review from lecture 2)</vt:lpstr>
      <vt:lpstr>DOM: Type of Nodes</vt:lpstr>
      <vt:lpstr>DOM and jQuery</vt:lpstr>
      <vt:lpstr>AJAX “toolkit”</vt:lpstr>
      <vt:lpstr>HTTPRequest object </vt:lpstr>
      <vt:lpstr>HTTPRequest object </vt:lpstr>
      <vt:lpstr>HTTPRequest using jQuery</vt:lpstr>
      <vt:lpstr>HTTPRequest using jQuery: Example</vt:lpstr>
      <vt:lpstr>AJAX “toolkit”</vt:lpstr>
      <vt:lpstr>A means of data transfer – Data type</vt:lpstr>
      <vt:lpstr>Data Transfer – type 1: plain text</vt:lpstr>
      <vt:lpstr>Data Transfer – type2: JSON</vt:lpstr>
      <vt:lpstr>Data Transfer – type2: JSON: example</vt:lpstr>
      <vt:lpstr>Data Transfer – type3: XML</vt:lpstr>
      <vt:lpstr>Data Transfer examples– JSON &amp; XML</vt:lpstr>
      <vt:lpstr>In Summary</vt:lpstr>
      <vt:lpstr>More AJAX examples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Soonja Yeom</cp:lastModifiedBy>
  <cp:revision>363</cp:revision>
  <cp:lastPrinted>2015-02-24T02:13:19Z</cp:lastPrinted>
  <dcterms:created xsi:type="dcterms:W3CDTF">2013-11-07T09:10:10Z</dcterms:created>
  <dcterms:modified xsi:type="dcterms:W3CDTF">2018-05-23T02:58:30Z</dcterms:modified>
</cp:coreProperties>
</file>