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439" r:id="rId2"/>
    <p:sldId id="262" r:id="rId3"/>
    <p:sldId id="260" r:id="rId4"/>
    <p:sldId id="446" r:id="rId5"/>
    <p:sldId id="475" r:id="rId6"/>
    <p:sldId id="441" r:id="rId7"/>
    <p:sldId id="479" r:id="rId8"/>
    <p:sldId id="480" r:id="rId9"/>
    <p:sldId id="476" r:id="rId10"/>
    <p:sldId id="443" r:id="rId11"/>
    <p:sldId id="442" r:id="rId12"/>
    <p:sldId id="444" r:id="rId13"/>
    <p:sldId id="481" r:id="rId14"/>
    <p:sldId id="445" r:id="rId15"/>
    <p:sldId id="483" r:id="rId16"/>
    <p:sldId id="449" r:id="rId17"/>
    <p:sldId id="482" r:id="rId18"/>
    <p:sldId id="473" r:id="rId19"/>
    <p:sldId id="461" r:id="rId20"/>
    <p:sldId id="478" r:id="rId21"/>
    <p:sldId id="450" r:id="rId22"/>
    <p:sldId id="452" r:id="rId23"/>
    <p:sldId id="454" r:id="rId24"/>
    <p:sldId id="453" r:id="rId25"/>
    <p:sldId id="460" r:id="rId26"/>
    <p:sldId id="458" r:id="rId27"/>
    <p:sldId id="455" r:id="rId28"/>
    <p:sldId id="456" r:id="rId29"/>
    <p:sldId id="457" r:id="rId30"/>
    <p:sldId id="474" r:id="rId31"/>
    <p:sldId id="448" r:id="rId32"/>
    <p:sldId id="4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245"/>
    <a:srgbClr val="36B7B4"/>
    <a:srgbClr val="122B39"/>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3372" autoAdjust="0"/>
  </p:normalViewPr>
  <p:slideViewPr>
    <p:cSldViewPr snapToGrid="0">
      <p:cViewPr varScale="1">
        <p:scale>
          <a:sx n="106" d="100"/>
          <a:sy n="106"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2T16:20:12.623"/>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2T16:20:12.624"/>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26/09/2022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26/09/2022</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26/09/2022</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26/09/2022</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26/09/2022</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26/09/2022</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26/09/2022</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26/09/2022</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26/09/2022</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26/09/2022</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26/09/2022</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26/09/2022</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26/09/2022</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Deconomist/RDeconomist.github.io" TargetMode="External"/><Relationship Id="rId7" Type="http://schemas.openxmlformats.org/officeDocument/2006/relationships/hyperlink" Target="https://www.dropbox.com/sh/6g6zriuds5s9m6t/AACrhLEr31T4fY0Vk9fp9QQva?dl=0" TargetMode="External"/><Relationship Id="rId2" Type="http://schemas.openxmlformats.org/officeDocument/2006/relationships/hyperlink" Target="http://www.rapidcharts.io/datascience" TargetMode="External"/><Relationship Id="rId1" Type="http://schemas.openxmlformats.org/officeDocument/2006/relationships/slideLayout" Target="../slideLayouts/slideLayout2.xml"/><Relationship Id="rId6" Type="http://schemas.openxmlformats.org/officeDocument/2006/relationships/hyperlink" Target="http://www.rapidcharts.io/library" TargetMode="External"/><Relationship Id="rId5" Type="http://schemas.openxmlformats.org/officeDocument/2006/relationships/hyperlink" Target="http://www.rapidcharts.io/dashboards" TargetMode="External"/><Relationship Id="rId4" Type="http://schemas.openxmlformats.org/officeDocument/2006/relationships/hyperlink" Target="http://www.rapidcharts.io/datascience202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data-science-econ@bristol.ac.u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conomicsobservatory.com/even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ropbox.com/sh/6g6zriuds5s9m6t/AACrhLEr31T4fY0Vk9fp9QQva?dl=0" TargetMode="External"/><Relationship Id="rId2" Type="http://schemas.openxmlformats.org/officeDocument/2006/relationships/hyperlink" Target="https://github.com/RDeconomist/RDeconomist.github.io" TargetMode="External"/><Relationship Id="rId1" Type="http://schemas.openxmlformats.org/officeDocument/2006/relationships/slideLayout" Target="../slideLayouts/slideLayout2.xml"/><Relationship Id="rId4" Type="http://schemas.openxmlformats.org/officeDocument/2006/relationships/hyperlink" Target="https://www.economicsobservatory.com/join-u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vanityfair.com/news/2018/07/the-man-who-created-the-world-wide-web-has-some-regrets" TargetMode="External"/><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hyperlink" Target="https://home.cern/science/computing/birth-web/short-history-web"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org/Style/CSS20/history.html" TargetMode="External"/><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krB0enBeSiE&amp;ab_channel=LexFridma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spreadsheets/d/1LkAxdFIolQU7MfsUCGJdt4nqktMkjXjupdtGLlrlFIs/edit?usp=sharing" TargetMode="External"/><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4.png"/><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24.xml"/><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customXml" Target="../ink/ink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extremeeconomies.com/" TargetMode="External"/><Relationship Id="rId2" Type="http://schemas.openxmlformats.org/officeDocument/2006/relationships/hyperlink" Target="http://www.richarddavies.io/" TargetMode="External"/><Relationship Id="rId1" Type="http://schemas.openxmlformats.org/officeDocument/2006/relationships/slideLayout" Target="../slideLayouts/slideLayout2.xml"/><Relationship Id="rId6" Type="http://schemas.openxmlformats.org/officeDocument/2006/relationships/hyperlink" Target="https://emilienvalat.net/" TargetMode="External"/><Relationship Id="rId5" Type="http://schemas.openxmlformats.org/officeDocument/2006/relationships/hyperlink" Target="https://www.csaladen.es/" TargetMode="External"/><Relationship Id="rId4" Type="http://schemas.openxmlformats.org/officeDocument/2006/relationships/hyperlink" Target="https://meyrickcharlieecon.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340080"/>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Learning objectives</a:t>
            </a:r>
            <a:r>
              <a:rPr lang="en-GB" dirty="0">
                <a:solidFill>
                  <a:srgbClr val="0063AF"/>
                </a:solidFill>
                <a:latin typeface="Circular Std Book" panose="020B0604020101020102" pitchFamily="34" charset="0"/>
                <a:cs typeface="Circular Std Book" panose="020B0604020101020102" pitchFamily="34" charset="0"/>
              </a:rPr>
              <a:t>.</a:t>
            </a:r>
            <a:br>
              <a:rPr lang="en-GB" dirty="0">
                <a:solidFill>
                  <a:srgbClr val="0063AF"/>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What you can expect from this course</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7" y="1964407"/>
            <a:ext cx="11445948" cy="4351338"/>
          </a:xfrm>
        </p:spPr>
        <p:txBody>
          <a:bodyPr>
            <a:normAutofit/>
          </a:bodyPr>
          <a:lstStyle/>
          <a:p>
            <a:pPr marL="0" indent="0">
              <a:lnSpc>
                <a:spcPct val="100000"/>
              </a:lnSpc>
              <a:spcBef>
                <a:spcPts val="1800"/>
              </a:spcBef>
              <a:spcAft>
                <a:spcPts val="1800"/>
              </a:spcAft>
              <a:buNone/>
            </a:pPr>
            <a:r>
              <a:rPr lang="en-GB" sz="2000" b="1" dirty="0">
                <a:solidFill>
                  <a:srgbClr val="36B7B4"/>
                </a:solidFill>
                <a:latin typeface="Circular Std Book" panose="020B0604020101020102" pitchFamily="34" charset="0"/>
                <a:cs typeface="Circular Std Book" panose="020B0604020101020102" pitchFamily="34" charset="0"/>
              </a:rPr>
              <a:t>Knowledge. </a:t>
            </a:r>
            <a:r>
              <a:rPr lang="en-GB" sz="2000" dirty="0">
                <a:solidFill>
                  <a:schemeClr val="bg1"/>
                </a:solidFill>
                <a:latin typeface="Circular Std Book" panose="020B0604020101020102" pitchFamily="34" charset="0"/>
                <a:cs typeface="Circular Std Book" panose="020B0604020101020102" pitchFamily="34" charset="0"/>
              </a:rPr>
              <a:t>You will gain an understanding of the principles and theory of data and of visualisation. </a:t>
            </a:r>
            <a:r>
              <a:rPr lang="en-GB" sz="2000" i="1" dirty="0">
                <a:solidFill>
                  <a:schemeClr val="bg1"/>
                </a:solidFill>
                <a:latin typeface="Times New Roman" panose="02020603050405020304" pitchFamily="18" charset="0"/>
                <a:cs typeface="Times New Roman" panose="02020603050405020304" pitchFamily="18" charset="0"/>
              </a:rPr>
              <a:t> </a:t>
            </a:r>
          </a:p>
          <a:p>
            <a:pPr marL="0" indent="0">
              <a:lnSpc>
                <a:spcPct val="100000"/>
              </a:lnSpc>
              <a:spcBef>
                <a:spcPts val="1800"/>
              </a:spcBef>
              <a:spcAft>
                <a:spcPts val="1800"/>
              </a:spcAft>
              <a:buNone/>
            </a:pPr>
            <a:r>
              <a:rPr lang="en-GB" sz="2000" b="1" dirty="0">
                <a:solidFill>
                  <a:srgbClr val="36B7B4"/>
                </a:solidFill>
                <a:latin typeface="Circular Std Book" panose="020B0604020101020102" pitchFamily="34" charset="0"/>
                <a:cs typeface="Circular Std Book" panose="020B0604020101020102" pitchFamily="34" charset="0"/>
              </a:rPr>
              <a:t>Skills. </a:t>
            </a:r>
            <a:r>
              <a:rPr lang="en-GB" sz="2000" dirty="0">
                <a:solidFill>
                  <a:schemeClr val="bg1"/>
                </a:solidFill>
                <a:latin typeface="Circular Std Book" panose="020B0604020101020102" pitchFamily="34" charset="0"/>
                <a:cs typeface="Circular Std Book" panose="020B0604020101020102" pitchFamily="34" charset="0"/>
              </a:rPr>
              <a:t>This is a hands on, practical course. Starting from no programming knowledge we will guide you as you learn how to access, manipulate and display data using HTML, CSS, JavaScript, Python, and Vega.</a:t>
            </a:r>
            <a:r>
              <a:rPr lang="en-GB" sz="2000" dirty="0">
                <a:solidFill>
                  <a:srgbClr val="36B7B4"/>
                </a:solidFill>
                <a:latin typeface="Circular Std Book" panose="020B0604020101020102" pitchFamily="34" charset="0"/>
                <a:cs typeface="Circular Std Book" panose="020B0604020101020102" pitchFamily="34" charset="0"/>
              </a:rPr>
              <a:t> </a:t>
            </a:r>
          </a:p>
          <a:p>
            <a:pPr marL="0" indent="0">
              <a:lnSpc>
                <a:spcPct val="100000"/>
              </a:lnSpc>
              <a:spcBef>
                <a:spcPts val="1800"/>
              </a:spcBef>
              <a:spcAft>
                <a:spcPts val="1800"/>
              </a:spcAft>
              <a:buNone/>
            </a:pPr>
            <a:r>
              <a:rPr lang="en-GB" sz="2000" b="1" dirty="0">
                <a:solidFill>
                  <a:srgbClr val="36B7B4"/>
                </a:solidFill>
                <a:latin typeface="Circular Std Book" panose="020B0604020101020102" pitchFamily="34" charset="0"/>
                <a:cs typeface="Circular Std Book" panose="020B0604020101020102" pitchFamily="34" charset="0"/>
              </a:rPr>
              <a:t>Portfolio. </a:t>
            </a:r>
            <a:r>
              <a:rPr lang="en-GB" sz="2000" dirty="0">
                <a:solidFill>
                  <a:schemeClr val="bg1"/>
                </a:solidFill>
                <a:latin typeface="Circular Std Book" panose="020B0604020101020102" pitchFamily="34" charset="0"/>
                <a:cs typeface="Circular Std Book" panose="020B0604020101020102" pitchFamily="34" charset="0"/>
              </a:rPr>
              <a:t>You will be build a live web site that hosts both your DS portfolio and your project. These can be used professionally and/or in further study. </a:t>
            </a:r>
            <a:r>
              <a:rPr lang="en-GB" sz="2000" dirty="0">
                <a:solidFill>
                  <a:srgbClr val="36B7B4"/>
                </a:solidFill>
                <a:latin typeface="Circular Std Book" panose="020B0604020101020102" pitchFamily="34" charset="0"/>
                <a:cs typeface="Circular Std Book" panose="020B0604020101020102" pitchFamily="34" charset="0"/>
              </a:rPr>
              <a:t> </a:t>
            </a: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8301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340080"/>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Resources</a:t>
            </a:r>
            <a:r>
              <a:rPr lang="en-GB" dirty="0">
                <a:solidFill>
                  <a:srgbClr val="0063AF"/>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7" y="1522768"/>
            <a:ext cx="11445948" cy="4808584"/>
          </a:xfrm>
        </p:spPr>
        <p:txBody>
          <a:bodyPr>
            <a:normAutofit fontScale="47500" lnSpcReduction="20000"/>
          </a:bodyPr>
          <a:lstStyle/>
          <a:p>
            <a:pPr>
              <a:lnSpc>
                <a:spcPct val="150000"/>
              </a:lnSpc>
            </a:pPr>
            <a:r>
              <a:rPr lang="en-GB" sz="3000" b="1" u="sng" dirty="0">
                <a:solidFill>
                  <a:srgbClr val="FF0000"/>
                </a:solidFill>
                <a:latin typeface="Circular Std Book" panose="020B0604020101020102" pitchFamily="34" charset="0"/>
                <a:cs typeface="Circular Std Book" panose="020B0604020101020102" pitchFamily="34" charset="0"/>
              </a:rPr>
              <a:t>Key resource 1</a:t>
            </a:r>
            <a:r>
              <a:rPr lang="en-GB" sz="3000" b="1" dirty="0">
                <a:solidFill>
                  <a:srgbClr val="FF0000"/>
                </a:solidFill>
                <a:latin typeface="Circular Std Book" panose="020B0604020101020102" pitchFamily="34" charset="0"/>
                <a:cs typeface="Circular Std Book" panose="020B0604020101020102" pitchFamily="34" charset="0"/>
              </a:rPr>
              <a:t>: </a:t>
            </a:r>
            <a:r>
              <a:rPr lang="en-GB" sz="3000" b="1" dirty="0">
                <a:solidFill>
                  <a:schemeClr val="bg1"/>
                </a:solidFill>
                <a:latin typeface="Circular Std Book" panose="020B0604020101020102" pitchFamily="34" charset="0"/>
                <a:cs typeface="Circular Std Book" panose="020B0604020101020102" pitchFamily="34" charset="0"/>
              </a:rPr>
              <a:t>demonstrations of </a:t>
            </a:r>
            <a:r>
              <a:rPr lang="en-GB" sz="3000" dirty="0">
                <a:solidFill>
                  <a:schemeClr val="bg1"/>
                </a:solidFill>
                <a:latin typeface="Circular Std Book" panose="020B0604020101020102" pitchFamily="34" charset="0"/>
                <a:cs typeface="Circular Std Book" panose="020B0604020101020102" pitchFamily="34" charset="0"/>
              </a:rPr>
              <a:t>code, chart examples, course plan:</a:t>
            </a:r>
          </a:p>
          <a:p>
            <a:pPr marL="0" indent="0" algn="ctr">
              <a:lnSpc>
                <a:spcPct val="150000"/>
              </a:lnSpc>
              <a:buNone/>
            </a:pPr>
            <a:r>
              <a:rPr lang="en-GB" sz="3100" b="1" dirty="0">
                <a:solidFill>
                  <a:srgbClr val="36B7B4"/>
                </a:solidFill>
                <a:latin typeface="Circular Std Book" panose="020B0604020101020102" pitchFamily="34" charset="0"/>
                <a:hlinkClick r:id="rId2">
                  <a:extLst>
                    <a:ext uri="{A12FA001-AC4F-418D-AE19-62706E023703}">
                      <ahyp:hlinkClr xmlns:ahyp="http://schemas.microsoft.com/office/drawing/2018/hyperlinkcolor" val="tx"/>
                    </a:ext>
                  </a:extLst>
                </a:hlinkClick>
              </a:rPr>
              <a:t>www.rapidcharts.io/datascience</a:t>
            </a:r>
            <a:r>
              <a:rPr lang="en-GB" sz="3100" b="1" dirty="0">
                <a:solidFill>
                  <a:srgbClr val="36B7B4"/>
                </a:solidFill>
                <a:latin typeface="Circular Std Book" panose="020B0604020101020102" pitchFamily="34" charset="0"/>
              </a:rPr>
              <a:t>   </a:t>
            </a:r>
          </a:p>
          <a:p>
            <a:pPr>
              <a:lnSpc>
                <a:spcPct val="150000"/>
              </a:lnSpc>
            </a:pPr>
            <a:r>
              <a:rPr lang="en-GB" sz="3000" b="1" dirty="0">
                <a:solidFill>
                  <a:schemeClr val="bg1"/>
                </a:solidFill>
                <a:latin typeface="Circular Std Book" panose="020B0604020101020102" pitchFamily="34" charset="0"/>
                <a:cs typeface="Circular Std Book" panose="020B0604020101020102" pitchFamily="34" charset="0"/>
              </a:rPr>
              <a:t>T</a:t>
            </a:r>
            <a:r>
              <a:rPr lang="en-GB" sz="3000" dirty="0">
                <a:solidFill>
                  <a:schemeClr val="bg1"/>
                </a:solidFill>
                <a:latin typeface="Circular Std Book" panose="020B0604020101020102" pitchFamily="34" charset="0"/>
                <a:cs typeface="Circular Std Book" panose="020B0604020101020102" pitchFamily="34" charset="0"/>
              </a:rPr>
              <a:t>he repository behind this site:</a:t>
            </a:r>
          </a:p>
          <a:p>
            <a:pPr marL="0" indent="0" algn="ctr">
              <a:lnSpc>
                <a:spcPct val="150000"/>
              </a:lnSpc>
              <a:buNone/>
            </a:pPr>
            <a:r>
              <a:rPr lang="en-GB" sz="3000" b="1" dirty="0">
                <a:solidFill>
                  <a:srgbClr val="36B7B4"/>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https://github.com/RDeconomist/RDeconomist.github.io</a:t>
            </a:r>
            <a:r>
              <a:rPr lang="en-GB" sz="3000" b="1" dirty="0">
                <a:solidFill>
                  <a:srgbClr val="36B7B4"/>
                </a:solidFill>
                <a:latin typeface="Circular Std Book" panose="020B0604020101020102" pitchFamily="34" charset="0"/>
                <a:cs typeface="Circular Std Book" panose="020B0604020101020102" pitchFamily="34" charset="0"/>
              </a:rPr>
              <a:t> </a:t>
            </a:r>
            <a:endParaRPr lang="en-GB" sz="3000" dirty="0">
              <a:solidFill>
                <a:srgbClr val="36B7B4"/>
              </a:solidFill>
              <a:latin typeface="Circular Std Book" panose="020B0604020101020102" pitchFamily="34" charset="0"/>
              <a:cs typeface="Circular Std Book" panose="020B0604020101020102" pitchFamily="34" charset="0"/>
            </a:endParaRPr>
          </a:p>
          <a:p>
            <a:pPr>
              <a:lnSpc>
                <a:spcPct val="150000"/>
              </a:lnSpc>
            </a:pPr>
            <a:r>
              <a:rPr lang="en-GB" sz="3000" dirty="0">
                <a:solidFill>
                  <a:schemeClr val="bg1"/>
                </a:solidFill>
                <a:latin typeface="Circular Std Book" panose="020B0604020101020102" pitchFamily="34" charset="0"/>
                <a:cs typeface="Circular Std Book" panose="020B0604020101020102" pitchFamily="34" charset="0"/>
              </a:rPr>
              <a:t>In particular familiarise yourself with the following pages:</a:t>
            </a:r>
          </a:p>
          <a:p>
            <a:pPr marL="628650">
              <a:lnSpc>
                <a:spcPct val="150000"/>
              </a:lnSpc>
            </a:pPr>
            <a:r>
              <a:rPr lang="en-GB" sz="3000" b="1" dirty="0">
                <a:solidFill>
                  <a:srgbClr val="36B7B4"/>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www.rapidcharts.io/datascience</a:t>
            </a:r>
            <a:r>
              <a:rPr lang="en-GB" sz="3000" b="1" dirty="0">
                <a:solidFill>
                  <a:srgbClr val="36B7B4"/>
                </a:solidFill>
                <a:latin typeface="Circular Std Book" panose="020B0604020101020102" pitchFamily="34" charset="0"/>
                <a:cs typeface="Circular Std Book" panose="020B0604020101020102" pitchFamily="34" charset="0"/>
              </a:rPr>
              <a:t> </a:t>
            </a:r>
            <a:r>
              <a:rPr lang="en-GB" sz="2900" dirty="0">
                <a:solidFill>
                  <a:schemeClr val="bg1"/>
                </a:solidFill>
                <a:latin typeface="Circular Std Book" panose="020B0604020101020102" pitchFamily="34" charset="0"/>
              </a:rPr>
              <a:t>| The course syllabus</a:t>
            </a:r>
          </a:p>
          <a:p>
            <a:pPr marL="628650">
              <a:lnSpc>
                <a:spcPct val="150000"/>
              </a:lnSpc>
            </a:pPr>
            <a:r>
              <a:rPr lang="en-GB" sz="2900" b="1" dirty="0">
                <a:solidFill>
                  <a:srgbClr val="36B7B4"/>
                </a:solidFill>
                <a:latin typeface="Circular Std Book" panose="020B0604020101020102" pitchFamily="34" charset="0"/>
                <a:hlinkClick r:id="rId4">
                  <a:extLst>
                    <a:ext uri="{A12FA001-AC4F-418D-AE19-62706E023703}">
                      <ahyp:hlinkClr xmlns:ahyp="http://schemas.microsoft.com/office/drawing/2018/hyperlinkcolor" val="tx"/>
                    </a:ext>
                  </a:extLst>
                </a:hlinkClick>
              </a:rPr>
              <a:t>www.rapidcharts.io/datascience2022</a:t>
            </a:r>
            <a:r>
              <a:rPr lang="en-GB" sz="2900" b="1" dirty="0">
                <a:solidFill>
                  <a:srgbClr val="36B7B4"/>
                </a:solidFill>
                <a:latin typeface="Circular Std Book" panose="020B0604020101020102" pitchFamily="34" charset="0"/>
              </a:rPr>
              <a:t> </a:t>
            </a:r>
            <a:r>
              <a:rPr lang="en-GB" sz="2900" dirty="0">
                <a:solidFill>
                  <a:schemeClr val="bg1"/>
                </a:solidFill>
                <a:latin typeface="Circular Std Book" panose="020B0604020101020102" pitchFamily="34" charset="0"/>
              </a:rPr>
              <a:t>| Some of the best projects from last year. </a:t>
            </a:r>
          </a:p>
          <a:p>
            <a:pPr marL="628650">
              <a:lnSpc>
                <a:spcPct val="150000"/>
              </a:lnSpc>
            </a:pPr>
            <a:r>
              <a:rPr lang="en-GB" sz="3000" b="1" dirty="0">
                <a:solidFill>
                  <a:srgbClr val="36B7B4"/>
                </a:solidFill>
                <a:latin typeface="Circular Std Book" panose="020B0604020101020102" pitchFamily="34" charset="0"/>
                <a:cs typeface="Circular Std Book" panose="020B0604020101020102" pitchFamily="34" charset="0"/>
                <a:hlinkClick r:id="rId5">
                  <a:extLst>
                    <a:ext uri="{A12FA001-AC4F-418D-AE19-62706E023703}">
                      <ahyp:hlinkClr xmlns:ahyp="http://schemas.microsoft.com/office/drawing/2018/hyperlinkcolor" val="tx"/>
                    </a:ext>
                  </a:extLst>
                </a:hlinkClick>
              </a:rPr>
              <a:t>www.rapidcharts.io/dashboards</a:t>
            </a:r>
            <a:r>
              <a:rPr lang="en-GB" sz="3000" b="1" dirty="0">
                <a:solidFill>
                  <a:srgbClr val="36B7B4"/>
                </a:solidFill>
                <a:latin typeface="Circular Std Book" panose="020B0604020101020102" pitchFamily="34" charset="0"/>
                <a:cs typeface="Circular Std Book" panose="020B0604020101020102" pitchFamily="34" charset="0"/>
              </a:rPr>
              <a:t> </a:t>
            </a:r>
            <a:r>
              <a:rPr lang="en-GB" sz="2900" dirty="0">
                <a:solidFill>
                  <a:schemeClr val="bg1"/>
                </a:solidFill>
                <a:latin typeface="Circular Std Book" panose="020B0604020101020102" pitchFamily="34" charset="0"/>
              </a:rPr>
              <a:t>| Some dashboards. </a:t>
            </a:r>
          </a:p>
          <a:p>
            <a:pPr marL="628650">
              <a:lnSpc>
                <a:spcPct val="150000"/>
              </a:lnSpc>
            </a:pPr>
            <a:r>
              <a:rPr lang="en-GB" sz="3000" b="1" dirty="0">
                <a:solidFill>
                  <a:srgbClr val="36B7B4"/>
                </a:solidFill>
                <a:latin typeface="Circular Std Book" panose="020B0604020101020102" pitchFamily="34" charset="0"/>
                <a:cs typeface="Circular Std Book" panose="020B0604020101020102" pitchFamily="34" charset="0"/>
                <a:hlinkClick r:id="rId6">
                  <a:extLst>
                    <a:ext uri="{A12FA001-AC4F-418D-AE19-62706E023703}">
                      <ahyp:hlinkClr xmlns:ahyp="http://schemas.microsoft.com/office/drawing/2018/hyperlinkcolor" val="tx"/>
                    </a:ext>
                  </a:extLst>
                </a:hlinkClick>
              </a:rPr>
              <a:t>www.rapidcharts.io/library</a:t>
            </a:r>
            <a:r>
              <a:rPr lang="en-GB" sz="3000" b="1" dirty="0">
                <a:solidFill>
                  <a:srgbClr val="36B7B4"/>
                </a:solidFill>
                <a:latin typeface="Circular Std Book" panose="020B0604020101020102" pitchFamily="34" charset="0"/>
                <a:cs typeface="Circular Std Book" panose="020B0604020101020102" pitchFamily="34" charset="0"/>
              </a:rPr>
              <a:t> </a:t>
            </a:r>
            <a:r>
              <a:rPr lang="en-GB" sz="3000" dirty="0">
                <a:solidFill>
                  <a:schemeClr val="bg1"/>
                </a:solidFill>
                <a:latin typeface="Circular Std Book" panose="020B0604020101020102" pitchFamily="34" charset="0"/>
                <a:cs typeface="Circular Std Book" panose="020B0604020101020102" pitchFamily="34" charset="0"/>
              </a:rPr>
              <a:t>| A compendium of different types of chart, with links to the code and data.</a:t>
            </a:r>
            <a:r>
              <a:rPr lang="en-GB" sz="3000" b="1" dirty="0">
                <a:solidFill>
                  <a:srgbClr val="36B7B4"/>
                </a:solidFill>
                <a:latin typeface="Circular Std Book" panose="020B0604020101020102" pitchFamily="34" charset="0"/>
                <a:cs typeface="Circular Std Book" panose="020B0604020101020102" pitchFamily="34" charset="0"/>
              </a:rPr>
              <a:t> </a:t>
            </a:r>
          </a:p>
          <a:p>
            <a:pPr>
              <a:lnSpc>
                <a:spcPct val="150000"/>
              </a:lnSpc>
            </a:pPr>
            <a:r>
              <a:rPr lang="en-GB" sz="3000" b="1" u="sng" dirty="0">
                <a:solidFill>
                  <a:srgbClr val="FF0000"/>
                </a:solidFill>
                <a:latin typeface="Circular Std Book" panose="020B0604020101020102" pitchFamily="34" charset="0"/>
                <a:cs typeface="Circular Std Book" panose="020B0604020101020102" pitchFamily="34" charset="0"/>
              </a:rPr>
              <a:t>Key resource 2:</a:t>
            </a:r>
            <a:r>
              <a:rPr lang="en-GB" sz="3000" u="sng" dirty="0">
                <a:solidFill>
                  <a:schemeClr val="bg1"/>
                </a:solidFill>
                <a:latin typeface="Circular Std Book" panose="020B0604020101020102" pitchFamily="34" charset="0"/>
                <a:cs typeface="Circular Std Book" panose="020B0604020101020102" pitchFamily="34" charset="0"/>
              </a:rPr>
              <a:t> </a:t>
            </a:r>
            <a:r>
              <a:rPr lang="en-GB" sz="3000" dirty="0">
                <a:solidFill>
                  <a:schemeClr val="bg1"/>
                </a:solidFill>
                <a:latin typeface="Circular Std Book" panose="020B0604020101020102" pitchFamily="34" charset="0"/>
                <a:cs typeface="Circular Std Book" panose="020B0604020101020102" pitchFamily="34" charset="0"/>
              </a:rPr>
              <a:t>In addition, there is a course </a:t>
            </a:r>
            <a:r>
              <a:rPr lang="en-GB" sz="3000" dirty="0" err="1">
                <a:solidFill>
                  <a:schemeClr val="bg1"/>
                </a:solidFill>
                <a:latin typeface="Circular Std Book" panose="020B0604020101020102" pitchFamily="34" charset="0"/>
                <a:cs typeface="Circular Std Book" panose="020B0604020101020102" pitchFamily="34" charset="0"/>
              </a:rPr>
              <a:t>DropBox</a:t>
            </a:r>
            <a:r>
              <a:rPr lang="en-GB" sz="3000" dirty="0">
                <a:solidFill>
                  <a:schemeClr val="bg1"/>
                </a:solidFill>
                <a:latin typeface="Circular Std Book" panose="020B0604020101020102" pitchFamily="34" charset="0"/>
                <a:cs typeface="Circular Std Book" panose="020B0604020101020102" pitchFamily="34" charset="0"/>
              </a:rPr>
              <a:t>, holding PDFs of notes and examples of code:</a:t>
            </a:r>
          </a:p>
          <a:p>
            <a:pPr marL="0" indent="0" algn="ctr">
              <a:lnSpc>
                <a:spcPct val="150000"/>
              </a:lnSpc>
              <a:buNone/>
            </a:pPr>
            <a:r>
              <a:rPr lang="en-GB" sz="3000" dirty="0">
                <a:solidFill>
                  <a:srgbClr val="36B7B4"/>
                </a:solidFill>
                <a:latin typeface="Circular Std Book" panose="020B0604020101020102" pitchFamily="34" charset="0"/>
                <a:cs typeface="Circular Std Book" panose="020B0604020101020102" pitchFamily="34" charset="0"/>
                <a:hlinkClick r:id="rId7">
                  <a:extLst>
                    <a:ext uri="{A12FA001-AC4F-418D-AE19-62706E023703}">
                      <ahyp:hlinkClr xmlns:ahyp="http://schemas.microsoft.com/office/drawing/2018/hyperlinkcolor" val="tx"/>
                    </a:ext>
                  </a:extLst>
                </a:hlinkClick>
              </a:rPr>
              <a:t>Data Science </a:t>
            </a:r>
            <a:r>
              <a:rPr lang="en-GB" sz="3000" dirty="0" err="1">
                <a:solidFill>
                  <a:srgbClr val="36B7B4"/>
                </a:solidFill>
                <a:latin typeface="Circular Std Book" panose="020B0604020101020102" pitchFamily="34" charset="0"/>
                <a:cs typeface="Circular Std Book" panose="020B0604020101020102" pitchFamily="34" charset="0"/>
                <a:hlinkClick r:id="rId7">
                  <a:extLst>
                    <a:ext uri="{A12FA001-AC4F-418D-AE19-62706E023703}">
                      <ahyp:hlinkClr xmlns:ahyp="http://schemas.microsoft.com/office/drawing/2018/hyperlinkcolor" val="tx"/>
                    </a:ext>
                  </a:extLst>
                </a:hlinkClick>
              </a:rPr>
              <a:t>DropBox</a:t>
            </a:r>
            <a:endParaRPr lang="en-GB" sz="3000"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97615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340080"/>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Weekly plan</a:t>
            </a:r>
            <a:r>
              <a:rPr lang="en-GB" dirty="0">
                <a:solidFill>
                  <a:srgbClr val="0063AF"/>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7" y="1522768"/>
            <a:ext cx="11445948" cy="4351338"/>
          </a:xfrm>
        </p:spPr>
        <p:txBody>
          <a:bodyPr vert="horz" lIns="91440" tIns="45720" rIns="91440" bIns="45720" rtlCol="0" anchor="t">
            <a:normAutofit/>
          </a:bodyPr>
          <a:lstStyle/>
          <a:p>
            <a:pPr>
              <a:lnSpc>
                <a:spcPct val="150000"/>
              </a:lnSpc>
            </a:pPr>
            <a:r>
              <a:rPr lang="en-GB" b="1" dirty="0">
                <a:solidFill>
                  <a:srgbClr val="36B7B4"/>
                </a:solidFill>
                <a:latin typeface="Circular Std Book" panose="020B0604020101020102" pitchFamily="34" charset="0"/>
                <a:cs typeface="Circular Std Book" panose="020B0604020101020102" pitchFamily="34" charset="0"/>
              </a:rPr>
              <a:t>Monday 11:00-13:00: </a:t>
            </a:r>
            <a:r>
              <a:rPr lang="en-GB" dirty="0">
                <a:solidFill>
                  <a:schemeClr val="bg1"/>
                </a:solidFill>
                <a:latin typeface="Circular Std Book" panose="020B0604020101020102" pitchFamily="34" charset="0"/>
                <a:cs typeface="Circular Std Book" panose="020B0604020101020102" pitchFamily="34" charset="0"/>
              </a:rPr>
              <a:t>Lecture and practical. </a:t>
            </a:r>
          </a:p>
          <a:p>
            <a:pPr>
              <a:lnSpc>
                <a:spcPct val="150000"/>
              </a:lnSpc>
            </a:pPr>
            <a:r>
              <a:rPr lang="en-GB" b="1" dirty="0">
                <a:solidFill>
                  <a:srgbClr val="36B7B4"/>
                </a:solidFill>
                <a:latin typeface="Circular Std Book" panose="020B0604020101020102" pitchFamily="34" charset="0"/>
                <a:cs typeface="Circular Std Book" panose="020B0604020101020102" pitchFamily="34" charset="0"/>
              </a:rPr>
              <a:t>Thursday 09:00-11:00: </a:t>
            </a:r>
            <a:r>
              <a:rPr lang="en-GB" dirty="0">
                <a:solidFill>
                  <a:schemeClr val="bg1"/>
                </a:solidFill>
                <a:latin typeface="Circular Std Book" panose="020B0604020101020102" pitchFamily="34" charset="0"/>
                <a:cs typeface="Circular Std Book" panose="020B0604020101020102" pitchFamily="34" charset="0"/>
              </a:rPr>
              <a:t>Skill (taught) and project discussion.</a:t>
            </a:r>
          </a:p>
          <a:p>
            <a:pPr>
              <a:lnSpc>
                <a:spcPct val="150000"/>
              </a:lnSpc>
            </a:pPr>
            <a:r>
              <a:rPr lang="en-GB" b="1" dirty="0">
                <a:solidFill>
                  <a:srgbClr val="36B7B4"/>
                </a:solidFill>
                <a:latin typeface="Circular Std Book" panose="020B0604020101020102" pitchFamily="34" charset="0"/>
                <a:cs typeface="Circular Std Book" panose="020B0604020101020102" pitchFamily="34" charset="0"/>
              </a:rPr>
              <a:t>Office Hours:</a:t>
            </a:r>
          </a:p>
          <a:p>
            <a:pPr marL="895350" indent="-266700" algn="l">
              <a:buFont typeface="Arial" panose="020B0604020202020204" pitchFamily="34" charset="0"/>
              <a:buChar char="•"/>
            </a:pPr>
            <a:r>
              <a:rPr lang="nn-NO" b="0" i="0" dirty="0">
                <a:solidFill>
                  <a:srgbClr val="EBE5E5"/>
                </a:solidFill>
                <a:effectLst/>
                <a:latin typeface="Circular Std Book" panose="020B0604020101020102" pitchFamily="34" charset="0"/>
                <a:cs typeface="Circular Std Book" panose="020B0604020101020102" pitchFamily="34" charset="0"/>
              </a:rPr>
              <a:t>RD: Mon, 14:00-15:00 (2C3, 12 Priory Road)</a:t>
            </a:r>
          </a:p>
          <a:p>
            <a:pPr marL="895350" indent="-266700" algn="l">
              <a:buFont typeface="Arial" panose="020B0604020202020204" pitchFamily="34" charset="0"/>
              <a:buChar char="•"/>
            </a:pPr>
            <a:r>
              <a:rPr lang="nn-NO" b="0" i="0" dirty="0">
                <a:solidFill>
                  <a:srgbClr val="EBE5E5"/>
                </a:solidFill>
                <a:effectLst/>
                <a:latin typeface="Circular Std Book" panose="020B0604020101020102" pitchFamily="34" charset="0"/>
                <a:cs typeface="Circular Std Book" panose="020B0604020101020102" pitchFamily="34" charset="0"/>
              </a:rPr>
              <a:t>DC: Thu, 15:00-16:00 (online)</a:t>
            </a:r>
          </a:p>
          <a:p>
            <a:pPr marL="895350" indent="-266700" algn="l">
              <a:buFont typeface="Arial" panose="020B0604020202020204" pitchFamily="34" charset="0"/>
              <a:buChar char="•"/>
            </a:pPr>
            <a:r>
              <a:rPr lang="nn-NO" b="0" i="0" dirty="0">
                <a:solidFill>
                  <a:srgbClr val="EBE5E5"/>
                </a:solidFill>
                <a:effectLst/>
                <a:latin typeface="Circular Std Book" panose="020B0604020101020102" pitchFamily="34" charset="0"/>
                <a:cs typeface="Circular Std Book" panose="020B0604020101020102" pitchFamily="34" charset="0"/>
              </a:rPr>
              <a:t>CM: </a:t>
            </a:r>
            <a:r>
              <a:rPr lang="nn-NO" dirty="0">
                <a:solidFill>
                  <a:srgbClr val="EBE5E5"/>
                </a:solidFill>
                <a:latin typeface="Circular Std Book" panose="020B0604020101020102" pitchFamily="34" charset="0"/>
                <a:cs typeface="Circular Std Book" panose="020B0604020101020102" pitchFamily="34" charset="0"/>
              </a:rPr>
              <a:t>Wed</a:t>
            </a:r>
            <a:r>
              <a:rPr lang="nn-NO" b="0" i="0" dirty="0">
                <a:solidFill>
                  <a:srgbClr val="EBE5E5"/>
                </a:solidFill>
                <a:effectLst/>
                <a:latin typeface="Circular Std Book" panose="020B0604020101020102" pitchFamily="34" charset="0"/>
                <a:cs typeface="Circular Std Book" panose="020B0604020101020102" pitchFamily="34" charset="0"/>
              </a:rPr>
              <a:t>, </a:t>
            </a:r>
            <a:r>
              <a:rPr lang="nn-NO" dirty="0">
                <a:solidFill>
                  <a:srgbClr val="EBE5E5"/>
                </a:solidFill>
                <a:latin typeface="Circular Std Book" panose="020B0604020101020102" pitchFamily="34" charset="0"/>
                <a:cs typeface="Circular Std Book" panose="020B0604020101020102" pitchFamily="34" charset="0"/>
              </a:rPr>
              <a:t>09</a:t>
            </a:r>
            <a:r>
              <a:rPr lang="nn-NO" b="0" i="0" dirty="0">
                <a:solidFill>
                  <a:srgbClr val="EBE5E5"/>
                </a:solidFill>
                <a:effectLst/>
                <a:latin typeface="Circular Std Book" panose="020B0604020101020102" pitchFamily="34" charset="0"/>
                <a:cs typeface="Circular Std Book" panose="020B0604020101020102" pitchFamily="34" charset="0"/>
              </a:rPr>
              <a:t>:00-10:00 (3C7, 12 Priory Road)</a:t>
            </a:r>
          </a:p>
          <a:p>
            <a:pPr marL="895350" indent="-266700"/>
            <a:r>
              <a:rPr lang="nn-NO" dirty="0">
                <a:solidFill>
                  <a:srgbClr val="EBE5E5"/>
                </a:solidFill>
                <a:latin typeface="Circular Std Book"/>
                <a:cs typeface="Circular Std Book" panose="020B0604020101020102" pitchFamily="34" charset="0"/>
              </a:rPr>
              <a:t>EV: Thu, 14:00-15:00 (0C6, 12 Priory Road)</a:t>
            </a:r>
            <a:endParaRPr lang="nn-NO" b="0" i="0" dirty="0">
              <a:solidFill>
                <a:srgbClr val="EBE5E5"/>
              </a:solidFill>
              <a:effectLst/>
              <a:latin typeface="Circular Std Book"/>
              <a:cs typeface="Circular Std Book" panose="020B0604020101020102" pitchFamily="34" charset="0"/>
            </a:endParaRPr>
          </a:p>
          <a:p>
            <a:pPr>
              <a:lnSpc>
                <a:spcPct val="150000"/>
              </a:lnSpc>
            </a:pP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264418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340080"/>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Questions / comments / requests</a:t>
            </a:r>
            <a:r>
              <a:rPr lang="en-GB" dirty="0">
                <a:solidFill>
                  <a:srgbClr val="0063AF"/>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7" y="1522768"/>
            <a:ext cx="11445948" cy="4351338"/>
          </a:xfrm>
        </p:spPr>
        <p:txBody>
          <a:bodyPr vert="horz" lIns="91440" tIns="45720" rIns="91440" bIns="45720" rtlCol="0" anchor="t">
            <a:normAutofit fontScale="70000" lnSpcReduction="20000"/>
          </a:bodyPr>
          <a:lstStyle/>
          <a:p>
            <a:pPr marL="0" indent="0">
              <a:lnSpc>
                <a:spcPct val="150000"/>
              </a:lnSpc>
              <a:buNone/>
            </a:pPr>
            <a:r>
              <a:rPr lang="en-GB" dirty="0">
                <a:solidFill>
                  <a:schemeClr val="bg1"/>
                </a:solidFill>
                <a:latin typeface="Circular Std Book" panose="020B0604020101020102" pitchFamily="34" charset="0"/>
                <a:cs typeface="Circular Std Book" panose="020B0604020101020102" pitchFamily="34" charset="0"/>
              </a:rPr>
              <a:t>How to get help:</a:t>
            </a:r>
          </a:p>
          <a:p>
            <a:pPr marL="514350" indent="-514350">
              <a:lnSpc>
                <a:spcPct val="150000"/>
              </a:lnSpc>
              <a:buFont typeface="+mj-lt"/>
              <a:buAutoNum type="arabicPeriod"/>
            </a:pPr>
            <a:r>
              <a:rPr lang="en-GB" sz="2400" dirty="0">
                <a:solidFill>
                  <a:srgbClr val="36B7B4"/>
                </a:solidFill>
                <a:latin typeface="Circular Std Book" panose="020B0604020101020102" pitchFamily="34" charset="0"/>
                <a:cs typeface="Circular Std Book" panose="020B0604020101020102" pitchFamily="34" charset="0"/>
              </a:rPr>
              <a:t>Thursdays</a:t>
            </a:r>
            <a:r>
              <a:rPr lang="en-GB" sz="2400" dirty="0">
                <a:solidFill>
                  <a:schemeClr val="bg1"/>
                </a:solidFill>
                <a:latin typeface="Circular Std Book" panose="020B0604020101020102" pitchFamily="34" charset="0"/>
                <a:cs typeface="Circular Std Book" panose="020B0604020101020102" pitchFamily="34" charset="0"/>
              </a:rPr>
              <a:t>. Please ask questions during our project sessions. If you have a question, however, basic, just ask: many people will face similar problems.</a:t>
            </a:r>
          </a:p>
          <a:p>
            <a:pPr marL="514350" indent="-514350">
              <a:lnSpc>
                <a:spcPct val="150000"/>
              </a:lnSpc>
              <a:buFont typeface="+mj-lt"/>
              <a:buAutoNum type="arabicPeriod"/>
            </a:pPr>
            <a:r>
              <a:rPr lang="en-GB" sz="2400" dirty="0">
                <a:solidFill>
                  <a:srgbClr val="36B7B4"/>
                </a:solidFill>
                <a:latin typeface="Circular Std Book" panose="020B0604020101020102" pitchFamily="34" charset="0"/>
                <a:cs typeface="Circular Std Book" panose="020B0604020101020102" pitchFamily="34" charset="0"/>
              </a:rPr>
              <a:t>Office hours</a:t>
            </a:r>
            <a:r>
              <a:rPr lang="en-GB" sz="2400" dirty="0">
                <a:solidFill>
                  <a:schemeClr val="bg1"/>
                </a:solidFill>
                <a:latin typeface="Circular Std Book" panose="020B0604020101020102" pitchFamily="34" charset="0"/>
                <a:cs typeface="Circular Std Book" panose="020B0604020101020102" pitchFamily="34" charset="0"/>
              </a:rPr>
              <a:t>. There are 4h per week for Q&amp;A. </a:t>
            </a:r>
          </a:p>
          <a:p>
            <a:pPr marL="514350" indent="-514350">
              <a:lnSpc>
                <a:spcPct val="150000"/>
              </a:lnSpc>
              <a:buFont typeface="+mj-lt"/>
              <a:buAutoNum type="arabicPeriod"/>
            </a:pPr>
            <a:r>
              <a:rPr lang="en-GB" sz="2400" dirty="0">
                <a:solidFill>
                  <a:srgbClr val="36B7B4"/>
                </a:solidFill>
                <a:latin typeface="Circular Std Book" panose="020B0604020101020102" pitchFamily="34" charset="0"/>
                <a:cs typeface="Circular Std Book" panose="020B0604020101020102" pitchFamily="34" charset="0"/>
              </a:rPr>
              <a:t>Email teaching team</a:t>
            </a:r>
            <a:r>
              <a:rPr lang="en-GB" sz="2400" dirty="0">
                <a:solidFill>
                  <a:schemeClr val="bg1"/>
                </a:solidFill>
                <a:latin typeface="Circular Std Book" panose="020B0604020101020102" pitchFamily="34" charset="0"/>
                <a:cs typeface="Circular Std Book" panose="020B0604020101020102" pitchFamily="34" charset="0"/>
              </a:rPr>
              <a:t>. </a:t>
            </a:r>
            <a:r>
              <a:rPr lang="en-GB" sz="2400" dirty="0">
                <a:solidFill>
                  <a:srgbClr val="FF0000"/>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data-science-econ@bristol.ac.uk</a:t>
            </a:r>
            <a:r>
              <a:rPr lang="en-GB" sz="2400" dirty="0">
                <a:solidFill>
                  <a:srgbClr val="FF0000"/>
                </a:solidFill>
                <a:latin typeface="Circular Std Book" panose="020B0604020101020102" pitchFamily="34" charset="0"/>
                <a:cs typeface="Circular Std Book" panose="020B0604020101020102" pitchFamily="34" charset="0"/>
              </a:rPr>
              <a:t> </a:t>
            </a:r>
          </a:p>
          <a:p>
            <a:pPr marL="0" indent="0">
              <a:lnSpc>
                <a:spcPct val="150000"/>
              </a:lnSpc>
              <a:buNone/>
            </a:pPr>
            <a:endParaRPr lang="en-GB" b="1" dirty="0">
              <a:solidFill>
                <a:srgbClr val="36B7B4"/>
              </a:solidFill>
              <a:latin typeface="Circular Std Book" panose="020B0604020101020102" pitchFamily="34" charset="0"/>
              <a:cs typeface="Circular Std Book" panose="020B0604020101020102" pitchFamily="34" charset="0"/>
            </a:endParaRPr>
          </a:p>
          <a:p>
            <a:pPr marL="0" indent="0">
              <a:lnSpc>
                <a:spcPct val="150000"/>
              </a:lnSpc>
              <a:buNone/>
            </a:pPr>
            <a:r>
              <a:rPr lang="en-GB" dirty="0">
                <a:solidFill>
                  <a:srgbClr val="36B7B4"/>
                </a:solidFill>
                <a:latin typeface="Circular Std Book" panose="020B0604020101020102" pitchFamily="34" charset="0"/>
                <a:cs typeface="Circular Std Book" panose="020B0604020101020102" pitchFamily="34" charset="0"/>
              </a:rPr>
              <a:t>Important note: </a:t>
            </a:r>
            <a:r>
              <a:rPr lang="en-GB" dirty="0">
                <a:solidFill>
                  <a:schemeClr val="bg1"/>
                </a:solidFill>
                <a:latin typeface="Circular Std Book" panose="020B0604020101020102" pitchFamily="34" charset="0"/>
                <a:cs typeface="Circular Std Book" panose="020B0604020101020102" pitchFamily="34" charset="0"/>
              </a:rPr>
              <a:t>The team is not able to answer questions about the basic functioning of your computer (e.g. hardware problems, operating system problems) : these should go the manufacturer, or IT services. </a:t>
            </a:r>
          </a:p>
          <a:p>
            <a:pPr>
              <a:lnSpc>
                <a:spcPct val="150000"/>
              </a:lnSpc>
            </a:pP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34218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340080"/>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Assessment</a:t>
            </a:r>
            <a:r>
              <a:rPr lang="en-GB" dirty="0">
                <a:solidFill>
                  <a:srgbClr val="0063AF"/>
                </a:solidFill>
                <a:latin typeface="Circular Std Book" panose="020B0604020101020102" pitchFamily="34" charset="0"/>
                <a:cs typeface="Circular Std Book" panose="020B0604020101020102" pitchFamily="34" charset="0"/>
              </a:rPr>
              <a:t>. </a:t>
            </a:r>
            <a:r>
              <a:rPr lang="en-GB" dirty="0">
                <a:solidFill>
                  <a:srgbClr val="F4C245"/>
                </a:solidFill>
                <a:latin typeface="Circular Std Book" panose="020B0604020101020102" pitchFamily="34" charset="0"/>
                <a:cs typeface="Circular Std Book" panose="020B0604020101020102" pitchFamily="34" charset="0"/>
              </a:rPr>
              <a:t>{Deadline: 10</a:t>
            </a:r>
            <a:r>
              <a:rPr lang="en-GB" baseline="30000" dirty="0">
                <a:solidFill>
                  <a:srgbClr val="F4C245"/>
                </a:solidFill>
                <a:latin typeface="Circular Std Book" panose="020B0604020101020102" pitchFamily="34" charset="0"/>
                <a:cs typeface="Circular Std Book" panose="020B0604020101020102" pitchFamily="34" charset="0"/>
              </a:rPr>
              <a:t>th</a:t>
            </a:r>
            <a:r>
              <a:rPr lang="en-GB" dirty="0">
                <a:solidFill>
                  <a:srgbClr val="F4C245"/>
                </a:solidFill>
                <a:latin typeface="Circular Std Book" panose="020B0604020101020102" pitchFamily="34" charset="0"/>
                <a:cs typeface="Circular Std Book" panose="020B0604020101020102" pitchFamily="34" charset="0"/>
              </a:rPr>
              <a:t> Jan 11am}</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7" y="1522767"/>
            <a:ext cx="11445948" cy="4995153"/>
          </a:xfrm>
        </p:spPr>
        <p:txBody>
          <a:bodyPr>
            <a:normAutofit fontScale="62500" lnSpcReduction="20000"/>
          </a:bodyPr>
          <a:lstStyle/>
          <a:p>
            <a:pPr>
              <a:lnSpc>
                <a:spcPct val="150000"/>
              </a:lnSpc>
            </a:pPr>
            <a:r>
              <a:rPr lang="en-GB" b="1" dirty="0">
                <a:solidFill>
                  <a:srgbClr val="36B7B4"/>
                </a:solidFill>
                <a:latin typeface="Circular Std Book" panose="020B0604020101020102" pitchFamily="34" charset="0"/>
                <a:cs typeface="Circular Std Book" panose="020B0604020101020102" pitchFamily="34" charset="0"/>
              </a:rPr>
              <a:t>Coursework.</a:t>
            </a:r>
            <a:r>
              <a:rPr lang="en-GB" dirty="0">
                <a:solidFill>
                  <a:schemeClr val="bg1"/>
                </a:solidFill>
                <a:latin typeface="Circular Std Book" panose="020B0604020101020102" pitchFamily="34" charset="0"/>
                <a:cs typeface="Circular Std Book" panose="020B0604020101020102" pitchFamily="34" charset="0"/>
              </a:rPr>
              <a:t> The coursework consists of two parts. </a:t>
            </a:r>
          </a:p>
          <a:p>
            <a:pPr>
              <a:lnSpc>
                <a:spcPct val="150000"/>
              </a:lnSpc>
            </a:pPr>
            <a:r>
              <a:rPr lang="en-GB" b="1" dirty="0">
                <a:solidFill>
                  <a:srgbClr val="36B7B4"/>
                </a:solidFill>
                <a:latin typeface="Circular Std Book" panose="020B0604020101020102" pitchFamily="34" charset="0"/>
                <a:cs typeface="Circular Std Book" panose="020B0604020101020102" pitchFamily="34" charset="0"/>
              </a:rPr>
              <a:t>DS Portfolio (20%). </a:t>
            </a:r>
            <a:r>
              <a:rPr lang="en-GB" dirty="0">
                <a:solidFill>
                  <a:schemeClr val="bg1"/>
                </a:solidFill>
                <a:latin typeface="Circular Std Book" panose="020B0604020101020102" pitchFamily="34" charset="0"/>
                <a:cs typeface="Circular Std Book" panose="020B0604020101020102" pitchFamily="34" charset="0"/>
              </a:rPr>
              <a:t>In each of the first 10 weeks you learn the steps to produce charts, tables or visualisations. These are worth 20% of your grade. Each week is graded equally, i.e. 2%. These should be completed during the week. Note that the portfolio is </a:t>
            </a:r>
            <a:r>
              <a:rPr lang="en-GB" dirty="0">
                <a:solidFill>
                  <a:srgbClr val="FF0000"/>
                </a:solidFill>
                <a:latin typeface="Circular Std Book" panose="020B0604020101020102" pitchFamily="34" charset="0"/>
                <a:cs typeface="Circular Std Book" panose="020B0604020101020102" pitchFamily="34" charset="0"/>
              </a:rPr>
              <a:t>NOT</a:t>
            </a:r>
            <a:r>
              <a:rPr lang="en-GB" dirty="0">
                <a:solidFill>
                  <a:schemeClr val="bg1"/>
                </a:solidFill>
                <a:latin typeface="Circular Std Book" panose="020B0604020101020102" pitchFamily="34" charset="0"/>
                <a:cs typeface="Circular Std Book" panose="020B0604020101020102" pitchFamily="34" charset="0"/>
              </a:rPr>
              <a:t> the same as for 2021.</a:t>
            </a:r>
          </a:p>
          <a:p>
            <a:pPr>
              <a:lnSpc>
                <a:spcPct val="150000"/>
              </a:lnSpc>
            </a:pPr>
            <a:r>
              <a:rPr lang="en-GB" b="1" dirty="0">
                <a:solidFill>
                  <a:srgbClr val="36B7B4"/>
                </a:solidFill>
                <a:latin typeface="Circular Std Book" panose="020B0604020101020102" pitchFamily="34" charset="0"/>
                <a:cs typeface="Circular Std Book" panose="020B0604020101020102" pitchFamily="34" charset="0"/>
              </a:rPr>
              <a:t>DS Project (80%). </a:t>
            </a:r>
          </a:p>
          <a:p>
            <a:pPr lvl="1">
              <a:lnSpc>
                <a:spcPct val="150000"/>
              </a:lnSpc>
            </a:pPr>
            <a:r>
              <a:rPr lang="en-GB" b="0" i="0" dirty="0">
                <a:solidFill>
                  <a:srgbClr val="FBFEFF"/>
                </a:solidFill>
                <a:effectLst/>
                <a:latin typeface="Segoe UI" panose="020B0502040204020203" pitchFamily="34" charset="0"/>
              </a:rPr>
              <a:t>Between 3 and 8 charts. </a:t>
            </a:r>
            <a:r>
              <a:rPr lang="en-GB" dirty="0">
                <a:solidFill>
                  <a:srgbClr val="FBFEFF"/>
                </a:solidFill>
                <a:latin typeface="Segoe UI" panose="020B0502040204020203" pitchFamily="34" charset="0"/>
              </a:rPr>
              <a:t>E</a:t>
            </a:r>
            <a:r>
              <a:rPr lang="en-GB" b="0" i="0" dirty="0">
                <a:solidFill>
                  <a:srgbClr val="FBFEFF"/>
                </a:solidFill>
                <a:effectLst/>
                <a:latin typeface="Segoe UI" panose="020B0502040204020203" pitchFamily="34" charset="0"/>
              </a:rPr>
              <a:t>mbedded in your site, hosted by GitHub pages. </a:t>
            </a:r>
          </a:p>
          <a:p>
            <a:pPr lvl="1">
              <a:lnSpc>
                <a:spcPct val="150000"/>
              </a:lnSpc>
            </a:pPr>
            <a:r>
              <a:rPr lang="en-GB" dirty="0">
                <a:solidFill>
                  <a:srgbClr val="FBFEFF"/>
                </a:solidFill>
                <a:latin typeface="Segoe UI" panose="020B0502040204020203" pitchFamily="34" charset="0"/>
              </a:rPr>
              <a:t>An accompanying write-up (also embedded on your page) discussing:</a:t>
            </a:r>
          </a:p>
          <a:p>
            <a:pPr marL="1076325" lvl="1" indent="-447675">
              <a:lnSpc>
                <a:spcPct val="150000"/>
              </a:lnSpc>
              <a:buFont typeface="+mj-lt"/>
              <a:buAutoNum type="arabicPeriod"/>
            </a:pPr>
            <a:r>
              <a:rPr lang="en-GB" b="0" i="0" dirty="0">
                <a:solidFill>
                  <a:srgbClr val="FBFEFF"/>
                </a:solidFill>
                <a:effectLst/>
                <a:latin typeface="Segoe UI" panose="020B0502040204020203" pitchFamily="34" charset="0"/>
              </a:rPr>
              <a:t>the aims of your project;</a:t>
            </a:r>
          </a:p>
          <a:p>
            <a:pPr marL="1076325" lvl="1" indent="-447675">
              <a:lnSpc>
                <a:spcPct val="150000"/>
              </a:lnSpc>
              <a:buFont typeface="+mj-lt"/>
              <a:buAutoNum type="arabicPeriod"/>
            </a:pPr>
            <a:r>
              <a:rPr lang="en-GB" b="0" i="0" dirty="0">
                <a:solidFill>
                  <a:srgbClr val="FBFEFF"/>
                </a:solidFill>
                <a:effectLst/>
                <a:latin typeface="Segoe UI" panose="020B0502040204020203" pitchFamily="34" charset="0"/>
              </a:rPr>
              <a:t>the data you used, how you accessed it, including notes on automation/replication; </a:t>
            </a:r>
          </a:p>
          <a:p>
            <a:pPr marL="1076325" lvl="1" indent="-447675">
              <a:lnSpc>
                <a:spcPct val="150000"/>
              </a:lnSpc>
              <a:buFont typeface="+mj-lt"/>
              <a:buAutoNum type="arabicPeriod"/>
            </a:pPr>
            <a:r>
              <a:rPr lang="en-GB" b="0" i="0" dirty="0">
                <a:solidFill>
                  <a:srgbClr val="FBFEFF"/>
                </a:solidFill>
                <a:effectLst/>
                <a:latin typeface="Segoe UI" panose="020B0502040204020203" pitchFamily="34" charset="0"/>
              </a:rPr>
              <a:t>challenges in data cleaning and/or analysis, and the tools you used to overcome them; </a:t>
            </a:r>
          </a:p>
          <a:p>
            <a:pPr marL="1076325" lvl="1" indent="-447675">
              <a:lnSpc>
                <a:spcPct val="150000"/>
              </a:lnSpc>
              <a:buFont typeface="+mj-lt"/>
              <a:buAutoNum type="arabicPeriod"/>
            </a:pPr>
            <a:r>
              <a:rPr lang="en-GB" b="0" i="0" dirty="0">
                <a:solidFill>
                  <a:srgbClr val="FBFEFF"/>
                </a:solidFill>
                <a:effectLst/>
                <a:latin typeface="Segoe UI" panose="020B0502040204020203" pitchFamily="34" charset="0"/>
              </a:rPr>
              <a:t>your conclusions. </a:t>
            </a:r>
          </a:p>
          <a:p>
            <a:pPr marL="457200" lvl="1" indent="0">
              <a:lnSpc>
                <a:spcPct val="150000"/>
              </a:lnSpc>
              <a:buNone/>
            </a:pPr>
            <a:r>
              <a:rPr lang="en-GB" b="0" i="0" dirty="0">
                <a:solidFill>
                  <a:srgbClr val="FBFEFF"/>
                </a:solidFill>
                <a:effectLst/>
                <a:latin typeface="Segoe UI" panose="020B0502040204020203" pitchFamily="34" charset="0"/>
              </a:rPr>
              <a:t>Each section must not exceed 200 words.</a:t>
            </a:r>
          </a:p>
          <a:p>
            <a:pPr marL="457200" lvl="1" indent="0">
              <a:lnSpc>
                <a:spcPct val="150000"/>
              </a:lnSpc>
              <a:buNone/>
            </a:pPr>
            <a:endParaRPr lang="en-GB" b="0" i="0" dirty="0">
              <a:solidFill>
                <a:srgbClr val="FBFEFF"/>
              </a:solidFill>
              <a:effectLst/>
              <a:latin typeface="Segoe UI" panose="020B0502040204020203" pitchFamily="34" charset="0"/>
            </a:endParaRPr>
          </a:p>
          <a:p>
            <a:pPr marL="457200" lvl="1" indent="0">
              <a:lnSpc>
                <a:spcPct val="150000"/>
              </a:lnSpc>
              <a:buNone/>
            </a:pPr>
            <a:endParaRPr lang="en-GB" b="0" i="0" dirty="0">
              <a:solidFill>
                <a:srgbClr val="FBFEFF"/>
              </a:solidFill>
              <a:effectLst/>
              <a:latin typeface="Segoe UI" panose="020B0502040204020203" pitchFamily="34" charset="0"/>
            </a:endParaRPr>
          </a:p>
          <a:p>
            <a:pPr marL="457200" lvl="1" indent="0">
              <a:lnSpc>
                <a:spcPct val="150000"/>
              </a:lnSpc>
              <a:buNone/>
            </a:pP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75411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340080"/>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A vital diary date</a:t>
            </a:r>
            <a:r>
              <a:rPr lang="en-GB" dirty="0">
                <a:solidFill>
                  <a:srgbClr val="FFC000"/>
                </a:solidFill>
                <a:latin typeface="Circular Std Book" panose="020B0604020101020102" pitchFamily="34" charset="0"/>
                <a:cs typeface="Circular Std Book" panose="020B0604020101020102" pitchFamily="34" charset="0"/>
              </a:rPr>
              <a:t>.</a:t>
            </a:r>
            <a:br>
              <a:rPr lang="en-GB" dirty="0">
                <a:solidFill>
                  <a:srgbClr val="0063AF"/>
                </a:solidFill>
                <a:latin typeface="Circular Std Book" panose="020B0604020101020102" pitchFamily="34" charset="0"/>
                <a:cs typeface="Circular Std Book" panose="020B0604020101020102" pitchFamily="34" charset="0"/>
              </a:rPr>
            </a:br>
            <a:r>
              <a:rPr lang="en-GB" sz="2400" i="1" dirty="0">
                <a:solidFill>
                  <a:srgbClr val="FFC000"/>
                </a:solidFill>
                <a:latin typeface="Times New Roman" panose="02020603050405020304" pitchFamily="18" charset="0"/>
                <a:cs typeface="Times New Roman" panose="02020603050405020304" pitchFamily="18" charset="0"/>
              </a:rPr>
              <a:t>The festival of economics</a:t>
            </a:r>
            <a:endParaRPr lang="en-GB" i="1"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7" y="1522767"/>
            <a:ext cx="11445948" cy="4995153"/>
          </a:xfrm>
        </p:spPr>
        <p:txBody>
          <a:bodyPr>
            <a:normAutofit/>
          </a:bodyPr>
          <a:lstStyle/>
          <a:p>
            <a:pPr>
              <a:lnSpc>
                <a:spcPct val="150000"/>
              </a:lnSpc>
            </a:pPr>
            <a:endParaRPr lang="en-GB" sz="2000" dirty="0">
              <a:solidFill>
                <a:schemeClr val="bg1"/>
              </a:solidFill>
              <a:latin typeface="Circular Std Book" panose="020B0604020101020102" pitchFamily="34" charset="0"/>
              <a:cs typeface="Circular Std Book" panose="020B0604020101020102" pitchFamily="34" charset="0"/>
            </a:endParaRPr>
          </a:p>
          <a:p>
            <a:pPr>
              <a:lnSpc>
                <a:spcPct val="150000"/>
              </a:lnSpc>
            </a:pPr>
            <a:r>
              <a:rPr lang="en-GB" sz="2000" dirty="0">
                <a:solidFill>
                  <a:schemeClr val="bg1"/>
                </a:solidFill>
                <a:latin typeface="Circular Std Book" panose="020B0604020101020102" pitchFamily="34" charset="0"/>
                <a:cs typeface="Circular Std Book" panose="020B0604020101020102" pitchFamily="34" charset="0"/>
              </a:rPr>
              <a:t>Part of your portfolio will be to comment on / analyse and argument made at the Festival of Economics. </a:t>
            </a:r>
          </a:p>
          <a:p>
            <a:pPr>
              <a:lnSpc>
                <a:spcPct val="150000"/>
              </a:lnSpc>
            </a:pPr>
            <a:r>
              <a:rPr lang="en-GB" sz="2000" dirty="0">
                <a:solidFill>
                  <a:schemeClr val="bg1"/>
                </a:solidFill>
                <a:latin typeface="Circular Std Book" panose="020B0604020101020102" pitchFamily="34" charset="0"/>
                <a:cs typeface="Circular Std Book" panose="020B0604020101020102" pitchFamily="34" charset="0"/>
              </a:rPr>
              <a:t>The dates for this are 15</a:t>
            </a:r>
            <a:r>
              <a:rPr lang="en-GB" sz="2000" baseline="30000" dirty="0">
                <a:solidFill>
                  <a:schemeClr val="bg1"/>
                </a:solidFill>
                <a:latin typeface="Circular Std Book" panose="020B0604020101020102" pitchFamily="34" charset="0"/>
                <a:cs typeface="Circular Std Book" panose="020B0604020101020102" pitchFamily="34" charset="0"/>
              </a:rPr>
              <a:t>th</a:t>
            </a:r>
            <a:r>
              <a:rPr lang="en-GB" sz="2000" dirty="0">
                <a:solidFill>
                  <a:schemeClr val="bg1"/>
                </a:solidFill>
                <a:latin typeface="Circular Std Book" panose="020B0604020101020102" pitchFamily="34" charset="0"/>
                <a:cs typeface="Circular Std Book" panose="020B0604020101020102" pitchFamily="34" charset="0"/>
              </a:rPr>
              <a:t> -16</a:t>
            </a:r>
            <a:r>
              <a:rPr lang="en-GB" sz="2000" baseline="30000" dirty="0">
                <a:solidFill>
                  <a:schemeClr val="bg1"/>
                </a:solidFill>
                <a:latin typeface="Circular Std Book" panose="020B0604020101020102" pitchFamily="34" charset="0"/>
                <a:cs typeface="Circular Std Book" panose="020B0604020101020102" pitchFamily="34" charset="0"/>
              </a:rPr>
              <a:t>th</a:t>
            </a:r>
            <a:r>
              <a:rPr lang="en-GB" sz="2000" dirty="0">
                <a:solidFill>
                  <a:schemeClr val="bg1"/>
                </a:solidFill>
                <a:latin typeface="Circular Std Book" panose="020B0604020101020102" pitchFamily="34" charset="0"/>
                <a:cs typeface="Circular Std Book" panose="020B0604020101020102" pitchFamily="34" charset="0"/>
              </a:rPr>
              <a:t> -17</a:t>
            </a:r>
            <a:r>
              <a:rPr lang="en-GB" sz="2000" baseline="30000" dirty="0">
                <a:solidFill>
                  <a:schemeClr val="bg1"/>
                </a:solidFill>
                <a:latin typeface="Circular Std Book" panose="020B0604020101020102" pitchFamily="34" charset="0"/>
                <a:cs typeface="Circular Std Book" panose="020B0604020101020102" pitchFamily="34" charset="0"/>
              </a:rPr>
              <a:t>th</a:t>
            </a:r>
            <a:r>
              <a:rPr lang="en-GB" sz="2000" dirty="0">
                <a:solidFill>
                  <a:schemeClr val="bg1"/>
                </a:solidFill>
                <a:latin typeface="Circular Std Book" panose="020B0604020101020102" pitchFamily="34" charset="0"/>
                <a:cs typeface="Circular Std Book" panose="020B0604020101020102" pitchFamily="34" charset="0"/>
              </a:rPr>
              <a:t> November. </a:t>
            </a:r>
          </a:p>
          <a:p>
            <a:pPr>
              <a:lnSpc>
                <a:spcPct val="150000"/>
              </a:lnSpc>
            </a:pPr>
            <a:r>
              <a:rPr lang="en-GB" sz="2000" i="0" dirty="0">
                <a:solidFill>
                  <a:schemeClr val="bg1"/>
                </a:solidFill>
                <a:effectLst/>
                <a:latin typeface="Circular Std Book" panose="020B0604020101020102" pitchFamily="34" charset="0"/>
                <a:cs typeface="Circular Std Book" panose="020B0604020101020102" pitchFamily="34" charset="0"/>
              </a:rPr>
              <a:t>The </a:t>
            </a:r>
            <a:r>
              <a:rPr lang="en-GB" sz="2000" dirty="0">
                <a:solidFill>
                  <a:schemeClr val="bg1"/>
                </a:solidFill>
                <a:latin typeface="Circular Std Book" panose="020B0604020101020102" pitchFamily="34" charset="0"/>
                <a:cs typeface="Circular Std Book" panose="020B0604020101020102" pitchFamily="34" charset="0"/>
              </a:rPr>
              <a:t>events are here</a:t>
            </a:r>
            <a:r>
              <a:rPr lang="en-GB" sz="2000" b="1" dirty="0">
                <a:solidFill>
                  <a:schemeClr val="bg1"/>
                </a:solidFill>
                <a:latin typeface="Circular Std Book" panose="020B0604020101020102" pitchFamily="34" charset="0"/>
                <a:cs typeface="Circular Std Book" panose="020B0604020101020102" pitchFamily="34" charset="0"/>
              </a:rPr>
              <a:t>: </a:t>
            </a:r>
            <a:r>
              <a:rPr lang="en-GB" sz="20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https://www.economicsobservatory.com/events</a:t>
            </a:r>
            <a:r>
              <a:rPr lang="en-GB" sz="2000" dirty="0">
                <a:solidFill>
                  <a:srgbClr val="F4C245"/>
                </a:solidFill>
                <a:latin typeface="Circular Std Book" panose="020B0604020101020102" pitchFamily="34" charset="0"/>
                <a:cs typeface="Circular Std Book" panose="020B0604020101020102" pitchFamily="34" charset="0"/>
              </a:rPr>
              <a:t> </a:t>
            </a:r>
          </a:p>
          <a:p>
            <a:pPr>
              <a:lnSpc>
                <a:spcPct val="150000"/>
              </a:lnSpc>
            </a:pPr>
            <a:r>
              <a:rPr lang="en-GB" sz="2000" i="0" dirty="0">
                <a:solidFill>
                  <a:schemeClr val="bg1"/>
                </a:solidFill>
                <a:effectLst/>
                <a:latin typeface="Circular Std Book" panose="020B0604020101020102" pitchFamily="34" charset="0"/>
                <a:cs typeface="Circular Std Book" panose="020B0604020101020102" pitchFamily="34" charset="0"/>
              </a:rPr>
              <a:t>You will need to attend at least one session. </a:t>
            </a:r>
            <a:r>
              <a:rPr lang="en-GB" sz="2000" dirty="0">
                <a:solidFill>
                  <a:schemeClr val="bg1"/>
                </a:solidFill>
                <a:latin typeface="Circular Std Book" panose="020B0604020101020102" pitchFamily="34" charset="0"/>
                <a:cs typeface="Circular Std Book" panose="020B0604020101020102" pitchFamily="34" charset="0"/>
              </a:rPr>
              <a:t>The cost is £5.</a:t>
            </a:r>
            <a:r>
              <a:rPr lang="en-GB" sz="2000" dirty="0">
                <a:solidFill>
                  <a:srgbClr val="F4C245"/>
                </a:solidFill>
                <a:latin typeface="Circular Std Book" panose="020B0604020101020102" pitchFamily="34" charset="0"/>
                <a:cs typeface="Circular Std Book" panose="020B0604020101020102" pitchFamily="34" charset="0"/>
              </a:rPr>
              <a:t>*</a:t>
            </a:r>
          </a:p>
          <a:p>
            <a:pPr>
              <a:lnSpc>
                <a:spcPct val="150000"/>
              </a:lnSpc>
            </a:pPr>
            <a:r>
              <a:rPr lang="en-GB" sz="2000" dirty="0">
                <a:solidFill>
                  <a:schemeClr val="bg1"/>
                </a:solidFill>
                <a:latin typeface="Circular Std Book" panose="020B0604020101020102" pitchFamily="34" charset="0"/>
                <a:cs typeface="Circular Std Book" panose="020B0604020101020102" pitchFamily="34" charset="0"/>
              </a:rPr>
              <a:t>The event is an opportunity to meet professional economists and potential employers, and we look forward to seeing you there. </a:t>
            </a:r>
          </a:p>
          <a:p>
            <a:pPr marL="0" indent="0">
              <a:lnSpc>
                <a:spcPct val="150000"/>
              </a:lnSpc>
              <a:buNone/>
            </a:pPr>
            <a:r>
              <a:rPr lang="en-GB" sz="1200" i="1" dirty="0">
                <a:solidFill>
                  <a:srgbClr val="F4C245"/>
                </a:solidFill>
                <a:latin typeface="Times New Roman" panose="02020603050405020304" pitchFamily="18" charset="0"/>
                <a:cs typeface="Times New Roman" panose="02020603050405020304" pitchFamily="18" charset="0"/>
              </a:rPr>
              <a:t>* If this is problem for anyone, please let us know, as the Observatory will have some sponsored tickets we may be able to provide free of charge. </a:t>
            </a:r>
            <a:endParaRPr lang="en-GB" sz="1200" i="1" dirty="0">
              <a:solidFill>
                <a:schemeClr val="bg1"/>
              </a:solidFill>
              <a:effectLst/>
              <a:latin typeface="Times New Roman" panose="02020603050405020304" pitchFamily="18" charset="0"/>
              <a:cs typeface="Times New Roman" panose="02020603050405020304" pitchFamily="18" charset="0"/>
            </a:endParaRPr>
          </a:p>
          <a:p>
            <a:pPr marL="457200" lvl="1" indent="0">
              <a:lnSpc>
                <a:spcPct val="150000"/>
              </a:lnSpc>
              <a:buNone/>
            </a:pPr>
            <a:endParaRPr lang="en-GB" b="0" i="0" dirty="0">
              <a:solidFill>
                <a:srgbClr val="FBFEFF"/>
              </a:solidFill>
              <a:effectLst/>
              <a:latin typeface="Segoe UI" panose="020B0502040204020203" pitchFamily="34" charset="0"/>
            </a:endParaRPr>
          </a:p>
          <a:p>
            <a:pPr marL="457200" lvl="1" indent="0">
              <a:lnSpc>
                <a:spcPct val="150000"/>
              </a:lnSpc>
              <a:buNone/>
            </a:pP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3829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340080"/>
            <a:ext cx="10515600" cy="1325563"/>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Steps to take immediately</a:t>
            </a:r>
            <a:r>
              <a:rPr lang="en-GB" dirty="0">
                <a:solidFill>
                  <a:srgbClr val="0063AF"/>
                </a:solidFill>
                <a:latin typeface="Circular Std Book" panose="020B0604020101020102" pitchFamily="34" charset="0"/>
                <a:cs typeface="Circular Std Book" panose="020B0604020101020102" pitchFamily="34" charset="0"/>
              </a:rPr>
              <a:t>.</a:t>
            </a:r>
            <a:br>
              <a:rPr lang="en-GB" dirty="0">
                <a:solidFill>
                  <a:srgbClr val="0063AF"/>
                </a:solidFill>
                <a:latin typeface="Circular Std Book" panose="020B0604020101020102" pitchFamily="34" charset="0"/>
                <a:cs typeface="Circular Std Book" panose="020B0604020101020102" pitchFamily="34" charset="0"/>
              </a:rPr>
            </a:br>
            <a:r>
              <a:rPr lang="en-GB" sz="2700" i="1" dirty="0">
                <a:solidFill>
                  <a:srgbClr val="0063AF"/>
                </a:solidFill>
                <a:latin typeface="Times New Roman" panose="02020603050405020304" pitchFamily="18" charset="0"/>
                <a:cs typeface="Times New Roman" panose="02020603050405020304" pitchFamily="18" charset="0"/>
              </a:rPr>
              <a:t>Three things to do today</a:t>
            </a:r>
            <a:br>
              <a:rPr lang="en-GB" dirty="0">
                <a:solidFill>
                  <a:srgbClr val="0063AF"/>
                </a:solidFill>
                <a:latin typeface="Circular Std Book" panose="020B0604020101020102" pitchFamily="34" charset="0"/>
                <a:cs typeface="Circular Std Book" panose="020B0604020101020102" pitchFamily="34" charset="0"/>
              </a:rPr>
            </a:br>
            <a:endParaRPr lang="en-GB" dirty="0">
              <a:solidFill>
                <a:srgbClr val="0063AF"/>
              </a:solidFill>
              <a:latin typeface="Circular Std Book" panose="020B0604020101020102" pitchFamily="34" charset="0"/>
              <a:cs typeface="Circular Std Book" panose="020B0604020101020102" pitchFamily="34" charset="0"/>
            </a:endParaRP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7" y="1522767"/>
            <a:ext cx="10515600" cy="4995153"/>
          </a:xfrm>
        </p:spPr>
        <p:txBody>
          <a:bodyPr>
            <a:normAutofit fontScale="70000" lnSpcReduction="20000"/>
          </a:bodyPr>
          <a:lstStyle/>
          <a:p>
            <a:pPr marL="0" indent="0">
              <a:lnSpc>
                <a:spcPct val="150000"/>
              </a:lnSpc>
              <a:buNone/>
            </a:pPr>
            <a:r>
              <a:rPr lang="en-GB" b="1" dirty="0">
                <a:solidFill>
                  <a:srgbClr val="36B7B4"/>
                </a:solidFill>
                <a:latin typeface="Circular Std Book" panose="020B0604020101020102" pitchFamily="34" charset="0"/>
                <a:cs typeface="Circular Std Book" panose="020B0604020101020102" pitchFamily="34" charset="0"/>
              </a:rPr>
              <a:t>Key resources. </a:t>
            </a:r>
            <a:r>
              <a:rPr lang="en-GB" dirty="0">
                <a:solidFill>
                  <a:schemeClr val="bg1"/>
                </a:solidFill>
                <a:latin typeface="Circular Std Book" panose="020B0604020101020102" pitchFamily="34" charset="0"/>
                <a:cs typeface="Circular Std Book" panose="020B0604020101020102" pitchFamily="34" charset="0"/>
              </a:rPr>
              <a:t>Check that you can access both the </a:t>
            </a:r>
            <a:r>
              <a:rPr lang="en-GB" dirty="0" err="1">
                <a:solidFill>
                  <a:schemeClr val="bg1"/>
                </a:solidFill>
                <a:latin typeface="Circular Std Book" panose="020B0604020101020102" pitchFamily="34" charset="0"/>
                <a:cs typeface="Circular Std Book" panose="020B0604020101020102" pitchFamily="34" charset="0"/>
              </a:rPr>
              <a:t>RapidCharts</a:t>
            </a:r>
            <a:r>
              <a:rPr lang="en-GB" dirty="0">
                <a:solidFill>
                  <a:schemeClr val="bg1"/>
                </a:solidFill>
                <a:latin typeface="Circular Std Book" panose="020B0604020101020102" pitchFamily="34" charset="0"/>
                <a:cs typeface="Circular Std Book" panose="020B0604020101020102" pitchFamily="34" charset="0"/>
              </a:rPr>
              <a:t> GitHub repository, and the course drop box. The links are </a:t>
            </a:r>
            <a:r>
              <a:rPr lang="en-GB" dirty="0">
                <a:solidFill>
                  <a:schemeClr val="bg1"/>
                </a:solidFill>
                <a:latin typeface="Circular Std Book" panose="020B0604020101020102" pitchFamily="34" charset="0"/>
                <a:cs typeface="Circular Std Book" panose="020B0604020101020102" pitchFamily="34" charset="0"/>
                <a:hlinkClick r:id="rId2"/>
              </a:rPr>
              <a:t>here</a:t>
            </a:r>
            <a:r>
              <a:rPr lang="en-GB" dirty="0">
                <a:solidFill>
                  <a:schemeClr val="bg1"/>
                </a:solidFill>
                <a:latin typeface="Circular Std Book" panose="020B0604020101020102" pitchFamily="34" charset="0"/>
                <a:cs typeface="Circular Std Book" panose="020B0604020101020102" pitchFamily="34" charset="0"/>
              </a:rPr>
              <a:t> and </a:t>
            </a:r>
            <a:r>
              <a:rPr lang="en-GB" dirty="0">
                <a:solidFill>
                  <a:schemeClr val="bg1"/>
                </a:solidFill>
                <a:latin typeface="Circular Std Book" panose="020B0604020101020102" pitchFamily="34" charset="0"/>
                <a:cs typeface="Circular Std Book" panose="020B0604020101020102" pitchFamily="34" charset="0"/>
                <a:hlinkClick r:id="rId3"/>
              </a:rPr>
              <a:t>here</a:t>
            </a:r>
            <a:r>
              <a:rPr lang="en-GB"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endParaRPr lang="en-GB" b="1" dirty="0">
              <a:solidFill>
                <a:srgbClr val="36B7B4"/>
              </a:solidFill>
              <a:latin typeface="Circular Std Book" panose="020B0604020101020102" pitchFamily="34" charset="0"/>
              <a:cs typeface="Circular Std Book" panose="020B0604020101020102" pitchFamily="34" charset="0"/>
            </a:endParaRPr>
          </a:p>
          <a:p>
            <a:pPr marL="0" indent="0">
              <a:lnSpc>
                <a:spcPct val="150000"/>
              </a:lnSpc>
              <a:buNone/>
            </a:pPr>
            <a:r>
              <a:rPr lang="en-GB" b="1" dirty="0">
                <a:solidFill>
                  <a:srgbClr val="36B7B4"/>
                </a:solidFill>
                <a:latin typeface="Circular Std Book" panose="020B0604020101020102" pitchFamily="34" charset="0"/>
                <a:cs typeface="Circular Std Book" panose="020B0604020101020102" pitchFamily="34" charset="0"/>
              </a:rPr>
              <a:t>Economics Observatory. </a:t>
            </a:r>
            <a:r>
              <a:rPr lang="en-GB" dirty="0">
                <a:solidFill>
                  <a:schemeClr val="bg1"/>
                </a:solidFill>
                <a:latin typeface="Circular Std Book" panose="020B0604020101020102" pitchFamily="34" charset="0"/>
                <a:cs typeface="Circular Std Book" panose="020B0604020101020102" pitchFamily="34" charset="0"/>
              </a:rPr>
              <a:t>Sign up for our newsletter. We will be emphasising charts and data over coming months. </a:t>
            </a:r>
            <a:r>
              <a:rPr lang="en-GB" dirty="0">
                <a:solidFill>
                  <a:schemeClr val="bg1"/>
                </a:solidFill>
                <a:latin typeface="Circular Std Book" panose="020B0604020101020102" pitchFamily="34" charset="0"/>
                <a:cs typeface="Circular Std Book" panose="020B0604020101020102" pitchFamily="34" charset="0"/>
                <a:hlinkClick r:id="rId4"/>
              </a:rPr>
              <a:t>https://www.economicsobservatory.com/join-us</a:t>
            </a:r>
            <a:r>
              <a:rPr lang="en-GB" dirty="0">
                <a:solidFill>
                  <a:schemeClr val="bg1"/>
                </a:solidFill>
                <a:latin typeface="Circular Std Book" panose="020B0604020101020102" pitchFamily="34" charset="0"/>
                <a:cs typeface="Circular Std Book" panose="020B0604020101020102" pitchFamily="34" charset="0"/>
              </a:rPr>
              <a:t> </a:t>
            </a: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marL="0" indent="0">
              <a:lnSpc>
                <a:spcPct val="150000"/>
              </a:lnSpc>
              <a:buNone/>
            </a:pPr>
            <a:r>
              <a:rPr lang="en-GB" b="1" dirty="0">
                <a:solidFill>
                  <a:srgbClr val="36B7B4"/>
                </a:solidFill>
                <a:latin typeface="Circular Std Book" panose="020B0604020101020102" pitchFamily="34" charset="0"/>
                <a:cs typeface="Circular Std Book" panose="020B0604020101020102" pitchFamily="34" charset="0"/>
              </a:rPr>
              <a:t>Social Accounts. </a:t>
            </a:r>
            <a:r>
              <a:rPr lang="en-GB" dirty="0">
                <a:solidFill>
                  <a:schemeClr val="bg1"/>
                </a:solidFill>
                <a:latin typeface="Circular Std Book" panose="020B0604020101020102" pitchFamily="34" charset="0"/>
                <a:cs typeface="Circular Std Book" panose="020B0604020101020102" pitchFamily="34" charset="0"/>
              </a:rPr>
              <a:t>Follow our social accounts. On IG: </a:t>
            </a:r>
            <a:r>
              <a:rPr lang="en-GB" dirty="0">
                <a:solidFill>
                  <a:srgbClr val="FFC000"/>
                </a:solidFill>
                <a:latin typeface="Circular Std Book" panose="020B0604020101020102" pitchFamily="34" charset="0"/>
                <a:cs typeface="Circular Std Book" panose="020B0604020101020102" pitchFamily="34" charset="0"/>
              </a:rPr>
              <a:t>@RapidCharts</a:t>
            </a:r>
            <a:r>
              <a:rPr lang="en-GB" dirty="0">
                <a:solidFill>
                  <a:schemeClr val="bg1"/>
                </a:solidFill>
                <a:latin typeface="Circular Std Book" panose="020B0604020101020102" pitchFamily="34" charset="0"/>
                <a:cs typeface="Circular Std Book" panose="020B0604020101020102" pitchFamily="34" charset="0"/>
              </a:rPr>
              <a:t>, </a:t>
            </a:r>
            <a:r>
              <a:rPr lang="en-GB" dirty="0">
                <a:solidFill>
                  <a:srgbClr val="FFC000"/>
                </a:solidFill>
                <a:latin typeface="Circular Std Book" panose="020B0604020101020102" pitchFamily="34" charset="0"/>
                <a:cs typeface="Circular Std Book" panose="020B0604020101020102" pitchFamily="34" charset="0"/>
              </a:rPr>
              <a:t>@EconomicsObservatory</a:t>
            </a:r>
            <a:r>
              <a:rPr lang="en-GB" dirty="0">
                <a:solidFill>
                  <a:schemeClr val="bg1"/>
                </a:solidFill>
                <a:latin typeface="Circular Std Book" panose="020B0604020101020102" pitchFamily="34" charset="0"/>
                <a:cs typeface="Circular Std Book" panose="020B0604020101020102" pitchFamily="34" charset="0"/>
              </a:rPr>
              <a:t>. On Twitter: </a:t>
            </a:r>
            <a:r>
              <a:rPr lang="en-GB" dirty="0">
                <a:solidFill>
                  <a:srgbClr val="FFC000"/>
                </a:solidFill>
                <a:latin typeface="Circular Std Book" panose="020B0604020101020102" pitchFamily="34" charset="0"/>
                <a:cs typeface="Circular Std Book" panose="020B0604020101020102" pitchFamily="34" charset="0"/>
              </a:rPr>
              <a:t>@EconObservatory</a:t>
            </a:r>
            <a:r>
              <a:rPr lang="en-GB" dirty="0">
                <a:solidFill>
                  <a:schemeClr val="bg1"/>
                </a:solidFill>
                <a:latin typeface="Circular Std Book" panose="020B0604020101020102" pitchFamily="34" charset="0"/>
                <a:cs typeface="Circular Std Book" panose="020B0604020101020102" pitchFamily="34" charset="0"/>
              </a:rPr>
              <a:t>, </a:t>
            </a:r>
            <a:r>
              <a:rPr lang="en-GB" dirty="0">
                <a:solidFill>
                  <a:srgbClr val="FFC000"/>
                </a:solidFill>
                <a:latin typeface="Circular Std Book" panose="020B0604020101020102" pitchFamily="34" charset="0"/>
                <a:cs typeface="Circular Std Book" panose="020B0604020101020102" pitchFamily="34" charset="0"/>
              </a:rPr>
              <a:t>@RD_Economist</a:t>
            </a:r>
            <a:r>
              <a:rPr lang="en-GB" dirty="0">
                <a:solidFill>
                  <a:schemeClr val="bg1"/>
                </a:solidFill>
                <a:latin typeface="Circular Std Book" panose="020B0604020101020102" pitchFamily="34" charset="0"/>
                <a:cs typeface="Circular Std Book" panose="020B0604020101020102" pitchFamily="34" charset="0"/>
              </a:rPr>
              <a:t>. We will post chart ideas, along with code, during the duration of the course. These will help with both your portfolio and project. </a:t>
            </a: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86380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340080"/>
            <a:ext cx="10515600" cy="1325563"/>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Success on the course</a:t>
            </a:r>
            <a:r>
              <a:rPr lang="en-GB" dirty="0">
                <a:solidFill>
                  <a:srgbClr val="0063AF"/>
                </a:solidFill>
                <a:latin typeface="Circular Std Book" panose="020B0604020101020102" pitchFamily="34" charset="0"/>
                <a:cs typeface="Circular Std Book" panose="020B0604020101020102" pitchFamily="34" charset="0"/>
              </a:rPr>
              <a:t>.</a:t>
            </a:r>
            <a:br>
              <a:rPr lang="en-GB" dirty="0">
                <a:solidFill>
                  <a:srgbClr val="0063AF"/>
                </a:solidFill>
                <a:latin typeface="Circular Std Book" panose="020B0604020101020102" pitchFamily="34" charset="0"/>
                <a:cs typeface="Circular Std Book" panose="020B0604020101020102" pitchFamily="34" charset="0"/>
              </a:rPr>
            </a:br>
            <a:r>
              <a:rPr lang="en-GB" sz="2200" i="1" dirty="0">
                <a:solidFill>
                  <a:srgbClr val="0063AF"/>
                </a:solidFill>
                <a:latin typeface="Times New Roman" panose="02020603050405020304" pitchFamily="18" charset="0"/>
                <a:cs typeface="Times New Roman" panose="02020603050405020304" pitchFamily="18" charset="0"/>
              </a:rPr>
              <a:t>Some advice from the team</a:t>
            </a:r>
            <a:br>
              <a:rPr lang="en-GB" dirty="0">
                <a:solidFill>
                  <a:srgbClr val="0063AF"/>
                </a:solidFill>
                <a:latin typeface="Circular Std Book" panose="020B0604020101020102" pitchFamily="34" charset="0"/>
                <a:cs typeface="Circular Std Book" panose="020B0604020101020102" pitchFamily="34" charset="0"/>
              </a:rPr>
            </a:br>
            <a:endParaRPr lang="en-GB" dirty="0">
              <a:solidFill>
                <a:srgbClr val="0063AF"/>
              </a:solidFill>
              <a:latin typeface="Circular Std Book" panose="020B0604020101020102" pitchFamily="34" charset="0"/>
              <a:cs typeface="Circular Std Book" panose="020B0604020101020102" pitchFamily="34" charset="0"/>
            </a:endParaRP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7" y="1522767"/>
            <a:ext cx="10515600" cy="4995153"/>
          </a:xfrm>
        </p:spPr>
        <p:txBody>
          <a:bodyPr>
            <a:normAutofit fontScale="77500" lnSpcReduction="20000"/>
          </a:bodyPr>
          <a:lstStyle/>
          <a:p>
            <a:pPr>
              <a:lnSpc>
                <a:spcPct val="150000"/>
              </a:lnSpc>
            </a:pPr>
            <a:r>
              <a:rPr lang="en-GB" dirty="0">
                <a:solidFill>
                  <a:schemeClr val="bg1"/>
                </a:solidFill>
                <a:latin typeface="Circular Std Book" panose="020B0604020101020102" pitchFamily="34" charset="0"/>
                <a:cs typeface="Circular Std Book" panose="020B0604020101020102" pitchFamily="34" charset="0"/>
              </a:rPr>
              <a:t>The course is designed to take you from no coding skills to a position where you can make a professional quality web-site which collects, cleans, analyses and displays data. </a:t>
            </a:r>
          </a:p>
          <a:p>
            <a:pPr>
              <a:lnSpc>
                <a:spcPct val="150000"/>
              </a:lnSpc>
            </a:pPr>
            <a:r>
              <a:rPr lang="en-GB" dirty="0">
                <a:solidFill>
                  <a:schemeClr val="bg1"/>
                </a:solidFill>
                <a:latin typeface="Circular Std Book" panose="020B0604020101020102" pitchFamily="34" charset="0"/>
                <a:cs typeface="Circular Std Book" panose="020B0604020101020102" pitchFamily="34" charset="0"/>
              </a:rPr>
              <a:t>The skills we teach and code-along sessions are an essential part of this. </a:t>
            </a:r>
          </a:p>
          <a:p>
            <a:pPr>
              <a:lnSpc>
                <a:spcPct val="150000"/>
              </a:lnSpc>
            </a:pPr>
            <a:r>
              <a:rPr lang="en-GB" dirty="0">
                <a:solidFill>
                  <a:schemeClr val="bg1"/>
                </a:solidFill>
                <a:latin typeface="Circular Std Book" panose="020B0604020101020102" pitchFamily="34" charset="0"/>
                <a:cs typeface="Circular Std Book" panose="020B0604020101020102" pitchFamily="34" charset="0"/>
              </a:rPr>
              <a:t>The weekly homework will build the skills that you need to score well in the final coursework.</a:t>
            </a:r>
          </a:p>
          <a:p>
            <a:pPr marL="0" indent="0">
              <a:lnSpc>
                <a:spcPct val="150000"/>
              </a:lnSpc>
              <a:buNone/>
            </a:pPr>
            <a:r>
              <a:rPr lang="en-GB" dirty="0">
                <a:solidFill>
                  <a:schemeClr val="bg1"/>
                </a:solidFill>
                <a:latin typeface="Circular Std Book" panose="020B0604020101020102" pitchFamily="34" charset="0"/>
                <a:cs typeface="Circular Std Book" panose="020B0604020101020102" pitchFamily="34" charset="0"/>
              </a:rPr>
              <a:t>However…</a:t>
            </a:r>
          </a:p>
          <a:p>
            <a:pPr>
              <a:lnSpc>
                <a:spcPct val="150000"/>
              </a:lnSpc>
            </a:pPr>
            <a:r>
              <a:rPr lang="en-GB" dirty="0">
                <a:solidFill>
                  <a:schemeClr val="bg1"/>
                </a:solidFill>
                <a:latin typeface="Circular Std Book" panose="020B0604020101020102" pitchFamily="34" charset="0"/>
                <a:cs typeface="Circular Std Book" panose="020B0604020101020102" pitchFamily="34" charset="0"/>
              </a:rPr>
              <a:t>Coding and data are not like writing. They cannot be done in a short and rushed way. Our advice is to treat this course professionally. Complete each homework in the week it is set, attend and ask questions about your project.</a:t>
            </a: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39313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p:txBody>
          <a:bodyPr/>
          <a:lstStyle/>
          <a:p>
            <a:pPr algn="l"/>
            <a:r>
              <a:rPr lang="en-GB" dirty="0">
                <a:solidFill>
                  <a:schemeClr val="bg1"/>
                </a:solidFill>
                <a:latin typeface="Circular Std Book" panose="020B0604020101020102" pitchFamily="34" charset="0"/>
                <a:cs typeface="Circular Std Book" panose="020B0604020101020102" pitchFamily="34" charset="0"/>
              </a:rPr>
              <a:t>Building blocks</a:t>
            </a:r>
            <a:r>
              <a:rPr lang="en-GB" sz="7200" dirty="0">
                <a:solidFill>
                  <a:srgbClr val="36B7B4"/>
                </a:solidFill>
                <a:latin typeface="Circular Std Book" panose="020B0604020101020102" pitchFamily="34" charset="0"/>
                <a:cs typeface="Circular Std Book" panose="020B0604020101020102" pitchFamily="34" charset="0"/>
              </a:rPr>
              <a:t>.</a:t>
            </a:r>
            <a:endParaRPr lang="en-GB" dirty="0">
              <a:solidFill>
                <a:srgbClr val="36B7B4"/>
              </a:solidFill>
              <a:latin typeface="Circular Std Book" panose="020B0604020101020102" pitchFamily="34" charset="0"/>
              <a:cs typeface="Circular Std Book" panose="020B0604020101020102" pitchFamily="34" charset="0"/>
            </a:endParaRPr>
          </a:p>
        </p:txBody>
      </p:sp>
      <p:pic>
        <p:nvPicPr>
          <p:cNvPr id="4" name="Picture 3">
            <a:extLst>
              <a:ext uri="{FF2B5EF4-FFF2-40B4-BE49-F238E27FC236}">
                <a16:creationId xmlns:a16="http://schemas.microsoft.com/office/drawing/2014/main" id="{C84A8548-2881-4873-8951-346CFE699F6F}"/>
              </a:ext>
            </a:extLst>
          </p:cNvPr>
          <p:cNvPicPr>
            <a:picLocks noChangeAspect="1"/>
          </p:cNvPicPr>
          <p:nvPr/>
        </p:nvPicPr>
        <p:blipFill>
          <a:blip r:embed="rId2"/>
          <a:stretch>
            <a:fillRect/>
          </a:stretch>
        </p:blipFill>
        <p:spPr>
          <a:xfrm>
            <a:off x="7581900" y="0"/>
            <a:ext cx="4610100" cy="4419600"/>
          </a:xfrm>
          <a:prstGeom prst="rect">
            <a:avLst/>
          </a:prstGeom>
        </p:spPr>
      </p:pic>
    </p:spTree>
    <p:extLst>
      <p:ext uri="{BB962C8B-B14F-4D97-AF65-F5344CB8AC3E}">
        <p14:creationId xmlns:p14="http://schemas.microsoft.com/office/powerpoint/2010/main" val="163834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p:txBody>
          <a:bodyPr/>
          <a:lstStyle/>
          <a:p>
            <a:pPr algn="l"/>
            <a:r>
              <a:rPr lang="en-GB" dirty="0">
                <a:solidFill>
                  <a:schemeClr val="bg1"/>
                </a:solidFill>
                <a:latin typeface="Circular Std Book" panose="020B0604020101020102" pitchFamily="34" charset="0"/>
                <a:cs typeface="Circular Std Book" panose="020B0604020101020102" pitchFamily="34" charset="0"/>
              </a:rPr>
              <a:t>Data Science</a:t>
            </a:r>
            <a:r>
              <a:rPr lang="en-GB" sz="7200" dirty="0">
                <a:solidFill>
                  <a:srgbClr val="36B7B4"/>
                </a:solidFill>
                <a:latin typeface="Circular Std Book" panose="020B0604020101020102" pitchFamily="34" charset="0"/>
                <a:cs typeface="Circular Std Book" panose="020B0604020101020102" pitchFamily="34" charset="0"/>
              </a:rPr>
              <a:t>.</a:t>
            </a:r>
            <a:br>
              <a:rPr lang="en-GB" sz="7200" dirty="0">
                <a:solidFill>
                  <a:srgbClr val="36B7B4"/>
                </a:solidFill>
                <a:latin typeface="Circular Std Book" panose="020B0604020101020102" pitchFamily="34" charset="0"/>
                <a:cs typeface="Circular Std Book" panose="020B0604020101020102" pitchFamily="34" charset="0"/>
              </a:rPr>
            </a:br>
            <a:r>
              <a:rPr lang="en-GB" sz="4400" i="1" dirty="0">
                <a:solidFill>
                  <a:srgbClr val="36B7B4"/>
                </a:solidFill>
                <a:latin typeface="Times New Roman" panose="02020603050405020304" pitchFamily="18" charset="0"/>
                <a:cs typeface="Times New Roman" panose="02020603050405020304" pitchFamily="18" charset="0"/>
              </a:rPr>
              <a:t>For economists</a:t>
            </a:r>
            <a:endParaRPr lang="en-GB" i="1" dirty="0">
              <a:solidFill>
                <a:srgbClr val="36B7B4"/>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E83410B-C215-43B3-9035-4962C31136A5}"/>
              </a:ext>
            </a:extLst>
          </p:cNvPr>
          <p:cNvSpPr>
            <a:spLocks noGrp="1"/>
          </p:cNvSpPr>
          <p:nvPr>
            <p:ph type="subTitle" idx="1"/>
          </p:nvPr>
        </p:nvSpPr>
        <p:spPr>
          <a:xfrm>
            <a:off x="1524000" y="4809801"/>
            <a:ext cx="8033982" cy="993469"/>
          </a:xfrm>
        </p:spPr>
        <p:txBody>
          <a:bodyPr>
            <a:normAutofit/>
          </a:bodyPr>
          <a:lstStyle/>
          <a:p>
            <a:pPr algn="l"/>
            <a:r>
              <a:rPr lang="en-GB" dirty="0">
                <a:solidFill>
                  <a:schemeClr val="bg1"/>
                </a:solidFill>
                <a:latin typeface="Circular Std Book" panose="020B0604020101020102" pitchFamily="34" charset="0"/>
                <a:cs typeface="Circular Std Book" panose="020B0604020101020102" pitchFamily="34" charset="0"/>
              </a:rPr>
              <a:t>Richard Davies</a:t>
            </a:r>
          </a:p>
          <a:p>
            <a:pPr algn="l"/>
            <a:r>
              <a:rPr lang="en-GB" dirty="0">
                <a:solidFill>
                  <a:schemeClr val="bg1"/>
                </a:solidFill>
                <a:latin typeface="Circular Std Book" panose="020B0604020101020102" pitchFamily="34" charset="0"/>
                <a:cs typeface="Circular Std Book" panose="020B0604020101020102" pitchFamily="34" charset="0"/>
              </a:rPr>
              <a:t>Autumn 2022</a:t>
            </a:r>
          </a:p>
        </p:txBody>
      </p:sp>
      <p:pic>
        <p:nvPicPr>
          <p:cNvPr id="9" name="Picture 8">
            <a:extLst>
              <a:ext uri="{FF2B5EF4-FFF2-40B4-BE49-F238E27FC236}">
                <a16:creationId xmlns:a16="http://schemas.microsoft.com/office/drawing/2014/main" id="{C9D2A013-A6CA-4DED-8683-7E7C43DF3195}"/>
              </a:ext>
            </a:extLst>
          </p:cNvPr>
          <p:cNvPicPr>
            <a:picLocks noChangeAspect="1"/>
          </p:cNvPicPr>
          <p:nvPr/>
        </p:nvPicPr>
        <p:blipFill>
          <a:blip r:embed="rId2"/>
          <a:stretch>
            <a:fillRect/>
          </a:stretch>
        </p:blipFill>
        <p:spPr>
          <a:xfrm>
            <a:off x="8795457" y="0"/>
            <a:ext cx="3396543" cy="5395394"/>
          </a:xfrm>
          <a:prstGeom prst="rect">
            <a:avLst/>
          </a:prstGeom>
        </p:spPr>
      </p:pic>
    </p:spTree>
    <p:extLst>
      <p:ext uri="{BB962C8B-B14F-4D97-AF65-F5344CB8AC3E}">
        <p14:creationId xmlns:p14="http://schemas.microsoft.com/office/powerpoint/2010/main" val="164100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5438EA0-BA68-429A-BE20-96381175831C}"/>
              </a:ext>
            </a:extLst>
          </p:cNvPr>
          <p:cNvSpPr/>
          <p:nvPr/>
        </p:nvSpPr>
        <p:spPr>
          <a:xfrm>
            <a:off x="5582319" y="1186004"/>
            <a:ext cx="5372373" cy="50201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C04B1BCC-A90E-4957-8C7D-0153633F146C}"/>
              </a:ext>
            </a:extLst>
          </p:cNvPr>
          <p:cNvSpPr txBox="1">
            <a:spLocks/>
          </p:cNvSpPr>
          <p:nvPr/>
        </p:nvSpPr>
        <p:spPr>
          <a:xfrm>
            <a:off x="424423" y="484434"/>
            <a:ext cx="4091945" cy="869595"/>
          </a:xfrm>
          <a:prstGeom prst="rect">
            <a:avLst/>
          </a:prstGeom>
          <a:solidFill>
            <a:srgbClr val="122B39"/>
          </a:solidFill>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800" dirty="0">
                <a:solidFill>
                  <a:schemeClr val="bg1"/>
                </a:solidFill>
                <a:latin typeface="Circular Std Book" panose="020B0604020101020102" pitchFamily="34" charset="0"/>
                <a:cs typeface="Circular Std Book" panose="020B0604020101020102" pitchFamily="34" charset="0"/>
              </a:rPr>
              <a:t>Data science</a:t>
            </a:r>
            <a:r>
              <a:rPr lang="en-GB" sz="4800" dirty="0">
                <a:solidFill>
                  <a:srgbClr val="0063AF"/>
                </a:solidFill>
                <a:latin typeface="Circular Std Book" panose="020B0604020101020102" pitchFamily="34" charset="0"/>
                <a:cs typeface="Circular Std Book" panose="020B0604020101020102" pitchFamily="34" charset="0"/>
              </a:rPr>
              <a:t>.</a:t>
            </a:r>
          </a:p>
          <a:p>
            <a:pPr algn="l"/>
            <a:r>
              <a:rPr lang="en-GB" sz="3600" i="1" dirty="0">
                <a:solidFill>
                  <a:srgbClr val="0063AF"/>
                </a:solidFill>
                <a:latin typeface="Times New Roman" panose="02020603050405020304" pitchFamily="18" charset="0"/>
                <a:cs typeface="Times New Roman" panose="02020603050405020304" pitchFamily="18" charset="0"/>
              </a:rPr>
              <a:t>What is it?</a:t>
            </a:r>
          </a:p>
        </p:txBody>
      </p:sp>
      <p:pic>
        <p:nvPicPr>
          <p:cNvPr id="2050" name="Picture 2" descr="The Data Science Venn Diagram — Drew Conway">
            <a:extLst>
              <a:ext uri="{FF2B5EF4-FFF2-40B4-BE49-F238E27FC236}">
                <a16:creationId xmlns:a16="http://schemas.microsoft.com/office/drawing/2014/main" id="{A052E327-152A-41B3-AE33-4893CDB98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272" y="1208042"/>
            <a:ext cx="5236093" cy="499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466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DD7EC5D-32C0-4D4C-A041-B82241A41D3C}"/>
              </a:ext>
            </a:extLst>
          </p:cNvPr>
          <p:cNvPicPr>
            <a:picLocks noChangeAspect="1"/>
          </p:cNvPicPr>
          <p:nvPr/>
        </p:nvPicPr>
        <p:blipFill>
          <a:blip r:embed="rId2"/>
          <a:stretch>
            <a:fillRect/>
          </a:stretch>
        </p:blipFill>
        <p:spPr>
          <a:xfrm>
            <a:off x="729332" y="1247775"/>
            <a:ext cx="4702640" cy="4561437"/>
          </a:xfrm>
          <a:prstGeom prst="rect">
            <a:avLst/>
          </a:prstGeom>
        </p:spPr>
      </p:pic>
      <p:sp>
        <p:nvSpPr>
          <p:cNvPr id="12" name="Title 1">
            <a:extLst>
              <a:ext uri="{FF2B5EF4-FFF2-40B4-BE49-F238E27FC236}">
                <a16:creationId xmlns:a16="http://schemas.microsoft.com/office/drawing/2014/main" id="{C04B1BCC-A90E-4957-8C7D-0153633F146C}"/>
              </a:ext>
            </a:extLst>
          </p:cNvPr>
          <p:cNvSpPr txBox="1">
            <a:spLocks/>
          </p:cNvSpPr>
          <p:nvPr/>
        </p:nvSpPr>
        <p:spPr>
          <a:xfrm>
            <a:off x="246423" y="264233"/>
            <a:ext cx="7978848" cy="869595"/>
          </a:xfrm>
          <a:prstGeom prst="rect">
            <a:avLst/>
          </a:prstGeom>
          <a:solidFill>
            <a:srgbClr val="122B39"/>
          </a:solidFill>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800" dirty="0">
                <a:solidFill>
                  <a:schemeClr val="bg1"/>
                </a:solidFill>
                <a:latin typeface="Circular Std Book" panose="020B0604020101020102" pitchFamily="34" charset="0"/>
                <a:cs typeface="Circular Std Book" panose="020B0604020101020102" pitchFamily="34" charset="0"/>
              </a:rPr>
              <a:t>Learning a new language</a:t>
            </a:r>
            <a:r>
              <a:rPr lang="en-GB" sz="4800" dirty="0">
                <a:solidFill>
                  <a:srgbClr val="0063AF"/>
                </a:solidFill>
                <a:latin typeface="Circular Std Book" panose="020B0604020101020102" pitchFamily="34" charset="0"/>
                <a:cs typeface="Circular Std Book" panose="020B0604020101020102" pitchFamily="34" charset="0"/>
              </a:rPr>
              <a:t>. </a:t>
            </a:r>
          </a:p>
          <a:p>
            <a:pPr algn="l"/>
            <a:r>
              <a:rPr lang="en-GB" sz="3100" i="1" dirty="0">
                <a:solidFill>
                  <a:srgbClr val="0070C0"/>
                </a:solidFill>
                <a:latin typeface="Times New Roman" panose="02020603050405020304" pitchFamily="18" charset="0"/>
                <a:cs typeface="Times New Roman" panose="02020603050405020304" pitchFamily="18" charset="0"/>
              </a:rPr>
              <a:t>The most used languages, 2021</a:t>
            </a:r>
          </a:p>
        </p:txBody>
      </p:sp>
      <p:sp>
        <p:nvSpPr>
          <p:cNvPr id="14" name="TextBox 13">
            <a:extLst>
              <a:ext uri="{FF2B5EF4-FFF2-40B4-BE49-F238E27FC236}">
                <a16:creationId xmlns:a16="http://schemas.microsoft.com/office/drawing/2014/main" id="{16682E1C-D58A-4CA1-90DF-828094AFB764}"/>
              </a:ext>
            </a:extLst>
          </p:cNvPr>
          <p:cNvSpPr txBox="1"/>
          <p:nvPr/>
        </p:nvSpPr>
        <p:spPr>
          <a:xfrm>
            <a:off x="370103" y="5870776"/>
            <a:ext cx="5440200" cy="523220"/>
          </a:xfrm>
          <a:prstGeom prst="rect">
            <a:avLst/>
          </a:prstGeom>
          <a:noFill/>
        </p:spPr>
        <p:txBody>
          <a:bodyPr wrap="square">
            <a:spAutoFit/>
          </a:bodyPr>
          <a:lstStyle/>
          <a:p>
            <a:r>
              <a:rPr lang="en-GB" sz="1400" dirty="0">
                <a:solidFill>
                  <a:schemeClr val="bg1"/>
                </a:solidFill>
              </a:rPr>
              <a:t>https://insights.stackoverflow.com/survey/2021#technology-most-popular-technologies</a:t>
            </a:r>
          </a:p>
        </p:txBody>
      </p:sp>
      <p:pic>
        <p:nvPicPr>
          <p:cNvPr id="5" name="Picture 4">
            <a:extLst>
              <a:ext uri="{FF2B5EF4-FFF2-40B4-BE49-F238E27FC236}">
                <a16:creationId xmlns:a16="http://schemas.microsoft.com/office/drawing/2014/main" id="{0CE434E7-1676-4F39-8E38-32DC1FDA8AA2}"/>
              </a:ext>
            </a:extLst>
          </p:cNvPr>
          <p:cNvPicPr>
            <a:picLocks noChangeAspect="1"/>
          </p:cNvPicPr>
          <p:nvPr/>
        </p:nvPicPr>
        <p:blipFill>
          <a:blip r:embed="rId3"/>
          <a:stretch>
            <a:fillRect/>
          </a:stretch>
        </p:blipFill>
        <p:spPr>
          <a:xfrm>
            <a:off x="6096000" y="1247775"/>
            <a:ext cx="5725897" cy="4814550"/>
          </a:xfrm>
          <a:prstGeom prst="rect">
            <a:avLst/>
          </a:prstGeom>
        </p:spPr>
      </p:pic>
      <p:sp>
        <p:nvSpPr>
          <p:cNvPr id="6" name="TextBox 5">
            <a:extLst>
              <a:ext uri="{FF2B5EF4-FFF2-40B4-BE49-F238E27FC236}">
                <a16:creationId xmlns:a16="http://schemas.microsoft.com/office/drawing/2014/main" id="{0408A317-749B-4872-9D88-959DB0F82CCD}"/>
              </a:ext>
            </a:extLst>
          </p:cNvPr>
          <p:cNvSpPr txBox="1"/>
          <p:nvPr/>
        </p:nvSpPr>
        <p:spPr>
          <a:xfrm>
            <a:off x="5992934" y="6176272"/>
            <a:ext cx="8136722" cy="276999"/>
          </a:xfrm>
          <a:prstGeom prst="rect">
            <a:avLst/>
          </a:prstGeom>
          <a:noFill/>
        </p:spPr>
        <p:txBody>
          <a:bodyPr wrap="square">
            <a:spAutoFit/>
          </a:bodyPr>
          <a:lstStyle/>
          <a:p>
            <a:r>
              <a:rPr lang="en-GB" sz="1200" dirty="0">
                <a:solidFill>
                  <a:schemeClr val="bg1"/>
                </a:solidFill>
              </a:rPr>
              <a:t>https://stackoverflow.blog/2021/08/02/2021-stack-overflow-developer-survey-results/</a:t>
            </a:r>
          </a:p>
        </p:txBody>
      </p:sp>
    </p:spTree>
    <p:extLst>
      <p:ext uri="{BB962C8B-B14F-4D97-AF65-F5344CB8AC3E}">
        <p14:creationId xmlns:p14="http://schemas.microsoft.com/office/powerpoint/2010/main" val="2039823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538867"/>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HTML</a:t>
            </a:r>
            <a:r>
              <a:rPr lang="en-GB" dirty="0">
                <a:solidFill>
                  <a:srgbClr val="0063AF"/>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7" y="1470818"/>
            <a:ext cx="5354424" cy="4351338"/>
          </a:xfrm>
        </p:spPr>
        <p:txBody>
          <a:bodyPr>
            <a:normAutofit fontScale="85000" lnSpcReduction="10000"/>
          </a:bodyPr>
          <a:lstStyle/>
          <a:p>
            <a:pPr>
              <a:lnSpc>
                <a:spcPct val="150000"/>
              </a:lnSpc>
            </a:pPr>
            <a:r>
              <a:rPr lang="en-GB" sz="1800" b="1" dirty="0">
                <a:solidFill>
                  <a:srgbClr val="36B7B4"/>
                </a:solidFill>
                <a:latin typeface="Circular Std Book" panose="020B0604020101020102" pitchFamily="34" charset="0"/>
                <a:cs typeface="Circular Std Book" panose="020B0604020101020102" pitchFamily="34" charset="0"/>
              </a:rPr>
              <a:t>HT. </a:t>
            </a:r>
            <a:r>
              <a:rPr lang="en-GB" sz="1800" dirty="0">
                <a:solidFill>
                  <a:schemeClr val="bg1"/>
                </a:solidFill>
                <a:latin typeface="Circular Std Book" panose="020B0604020101020102" pitchFamily="34" charset="0"/>
                <a:cs typeface="Circular Std Book" panose="020B0604020101020102" pitchFamily="34" charset="0"/>
              </a:rPr>
              <a:t>Hypertext.</a:t>
            </a:r>
          </a:p>
          <a:p>
            <a:pPr lvl="1">
              <a:lnSpc>
                <a:spcPct val="150000"/>
              </a:lnSpc>
            </a:pPr>
            <a:r>
              <a:rPr lang="en-GB" sz="1800" dirty="0">
                <a:solidFill>
                  <a:schemeClr val="bg1"/>
                </a:solidFill>
                <a:latin typeface="Circular Std Book" panose="020B0604020101020102" pitchFamily="34" charset="0"/>
                <a:cs typeface="Circular Std Book" panose="020B0604020101020102" pitchFamily="34" charset="0"/>
              </a:rPr>
              <a:t>As in http:// (</a:t>
            </a:r>
            <a:r>
              <a:rPr lang="en-GB" sz="1800" dirty="0">
                <a:solidFill>
                  <a:srgbClr val="F4C245"/>
                </a:solidFill>
                <a:latin typeface="Circular Std Book" panose="020B0604020101020102" pitchFamily="34" charset="0"/>
                <a:cs typeface="Circular Std Book" panose="020B0604020101020102" pitchFamily="34" charset="0"/>
              </a:rPr>
              <a:t>H</a:t>
            </a:r>
            <a:r>
              <a:rPr lang="en-GB" sz="1800" dirty="0">
                <a:solidFill>
                  <a:schemeClr val="bg1"/>
                </a:solidFill>
                <a:latin typeface="Circular Std Book" panose="020B0604020101020102" pitchFamily="34" charset="0"/>
                <a:cs typeface="Circular Std Book" panose="020B0604020101020102" pitchFamily="34" charset="0"/>
              </a:rPr>
              <a:t>yper</a:t>
            </a:r>
            <a:r>
              <a:rPr lang="en-GB" sz="1800" dirty="0">
                <a:solidFill>
                  <a:srgbClr val="F4C245"/>
                </a:solidFill>
                <a:latin typeface="Circular Std Book" panose="020B0604020101020102" pitchFamily="34" charset="0"/>
                <a:cs typeface="Circular Std Book" panose="020B0604020101020102" pitchFamily="34" charset="0"/>
              </a:rPr>
              <a:t>t</a:t>
            </a:r>
            <a:r>
              <a:rPr lang="en-GB" sz="1800" dirty="0">
                <a:solidFill>
                  <a:schemeClr val="bg1"/>
                </a:solidFill>
                <a:latin typeface="Circular Std Book" panose="020B0604020101020102" pitchFamily="34" charset="0"/>
                <a:cs typeface="Circular Std Book" panose="020B0604020101020102" pitchFamily="34" charset="0"/>
              </a:rPr>
              <a:t>ext </a:t>
            </a:r>
            <a:r>
              <a:rPr lang="en-GB" sz="1800" dirty="0">
                <a:solidFill>
                  <a:srgbClr val="F4C245"/>
                </a:solidFill>
                <a:latin typeface="Circular Std Book" panose="020B0604020101020102" pitchFamily="34" charset="0"/>
                <a:cs typeface="Circular Std Book" panose="020B0604020101020102" pitchFamily="34" charset="0"/>
              </a:rPr>
              <a:t>T</a:t>
            </a:r>
            <a:r>
              <a:rPr lang="en-GB" sz="1800" dirty="0">
                <a:solidFill>
                  <a:schemeClr val="bg1"/>
                </a:solidFill>
                <a:latin typeface="Circular Std Book" panose="020B0604020101020102" pitchFamily="34" charset="0"/>
                <a:cs typeface="Circular Std Book" panose="020B0604020101020102" pitchFamily="34" charset="0"/>
              </a:rPr>
              <a:t>ransfer </a:t>
            </a:r>
            <a:r>
              <a:rPr lang="en-GB" sz="1800" dirty="0">
                <a:solidFill>
                  <a:srgbClr val="F4C245"/>
                </a:solidFill>
                <a:latin typeface="Circular Std Book" panose="020B0604020101020102" pitchFamily="34" charset="0"/>
                <a:cs typeface="Circular Std Book" panose="020B0604020101020102" pitchFamily="34" charset="0"/>
              </a:rPr>
              <a:t>P</a:t>
            </a:r>
            <a:r>
              <a:rPr lang="en-GB" sz="1800" dirty="0">
                <a:solidFill>
                  <a:schemeClr val="bg1"/>
                </a:solidFill>
                <a:latin typeface="Circular Std Book" panose="020B0604020101020102" pitchFamily="34" charset="0"/>
                <a:cs typeface="Circular Std Book" panose="020B0604020101020102" pitchFamily="34" charset="0"/>
              </a:rPr>
              <a:t>rotocol)</a:t>
            </a:r>
          </a:p>
          <a:p>
            <a:pPr>
              <a:lnSpc>
                <a:spcPct val="150000"/>
              </a:lnSpc>
            </a:pPr>
            <a:r>
              <a:rPr lang="en-GB" sz="1800" b="1" dirty="0">
                <a:solidFill>
                  <a:srgbClr val="36B7B4"/>
                </a:solidFill>
                <a:latin typeface="Circular Std Book" panose="020B0604020101020102" pitchFamily="34" charset="0"/>
                <a:cs typeface="Circular Std Book" panose="020B0604020101020102" pitchFamily="34" charset="0"/>
              </a:rPr>
              <a:t>ML. </a:t>
            </a:r>
            <a:r>
              <a:rPr lang="en-GB" sz="1800" dirty="0">
                <a:solidFill>
                  <a:schemeClr val="bg1"/>
                </a:solidFill>
                <a:latin typeface="Circular Std Book" panose="020B0604020101020102" pitchFamily="34" charset="0"/>
                <a:cs typeface="Circular Std Book" panose="020B0604020101020102" pitchFamily="34" charset="0"/>
              </a:rPr>
              <a:t>Markup language</a:t>
            </a:r>
          </a:p>
          <a:p>
            <a:pPr>
              <a:lnSpc>
                <a:spcPct val="150000"/>
              </a:lnSpc>
            </a:pPr>
            <a:r>
              <a:rPr lang="en-GB" sz="1800" b="1" dirty="0">
                <a:solidFill>
                  <a:srgbClr val="36B7B4"/>
                </a:solidFill>
                <a:latin typeface="Circular Std Book" panose="020B0604020101020102" pitchFamily="34" charset="0"/>
                <a:cs typeface="Circular Std Book" panose="020B0604020101020102" pitchFamily="34" charset="0"/>
              </a:rPr>
              <a:t>1993. </a:t>
            </a:r>
            <a:r>
              <a:rPr lang="en-GB" sz="1800" dirty="0">
                <a:solidFill>
                  <a:schemeClr val="bg1"/>
                </a:solidFill>
                <a:latin typeface="Circular Std Book" panose="020B0604020101020102" pitchFamily="34" charset="0"/>
                <a:cs typeface="Circular Std Book" panose="020B0604020101020102" pitchFamily="34" charset="0"/>
              </a:rPr>
              <a:t>Invented at CERN by Tim Berners-Lee.</a:t>
            </a:r>
          </a:p>
          <a:p>
            <a:pPr>
              <a:lnSpc>
                <a:spcPct val="150000"/>
              </a:lnSpc>
            </a:pPr>
            <a:r>
              <a:rPr lang="en-GB" sz="1800" b="1" dirty="0">
                <a:solidFill>
                  <a:srgbClr val="36B7B4"/>
                </a:solidFill>
                <a:latin typeface="Circular Std Book" panose="020B0604020101020102" pitchFamily="34" charset="0"/>
                <a:cs typeface="Circular Std Book" panose="020B0604020101020102" pitchFamily="34" charset="0"/>
              </a:rPr>
              <a:t>1994.</a:t>
            </a:r>
            <a:r>
              <a:rPr lang="en-GB" sz="1800" dirty="0">
                <a:solidFill>
                  <a:schemeClr val="bg1"/>
                </a:solidFill>
                <a:latin typeface="Circular Std Book" panose="020B0604020101020102" pitchFamily="34" charset="0"/>
                <a:cs typeface="Circular Std Book" panose="020B0604020101020102" pitchFamily="34" charset="0"/>
              </a:rPr>
              <a:t> Dave Raggett (Hewlett Packard, Bristol), develops HTML+ and Arena browser. </a:t>
            </a:r>
          </a:p>
          <a:p>
            <a:pPr>
              <a:lnSpc>
                <a:spcPct val="150000"/>
              </a:lnSpc>
            </a:pPr>
            <a:r>
              <a:rPr lang="en-GB" sz="1800" dirty="0">
                <a:solidFill>
                  <a:srgbClr val="36B7B4"/>
                </a:solidFill>
                <a:latin typeface="Circular Std Book" panose="020B0604020101020102" pitchFamily="34" charset="0"/>
                <a:cs typeface="Circular Std Book" panose="020B0604020101020102" pitchFamily="34" charset="0"/>
              </a:rPr>
              <a:t>1995</a:t>
            </a:r>
            <a:r>
              <a:rPr lang="en-GB" sz="1800" dirty="0">
                <a:solidFill>
                  <a:schemeClr val="bg1"/>
                </a:solidFill>
                <a:latin typeface="Circular Std Book" panose="020B0604020101020102" pitchFamily="34" charset="0"/>
                <a:cs typeface="Circular Std Book" panose="020B0604020101020102" pitchFamily="34" charset="0"/>
              </a:rPr>
              <a:t>.  WC3 guidelines published, to end browser wars.</a:t>
            </a:r>
          </a:p>
          <a:p>
            <a:pPr>
              <a:lnSpc>
                <a:spcPct val="150000"/>
              </a:lnSpc>
            </a:pPr>
            <a:r>
              <a:rPr lang="en-GB" sz="1800" b="1" dirty="0">
                <a:solidFill>
                  <a:srgbClr val="36B7B4"/>
                </a:solidFill>
                <a:latin typeface="Circular Std Book" panose="020B0604020101020102" pitchFamily="34" charset="0"/>
                <a:cs typeface="Circular Std Book" panose="020B0604020101020102" pitchFamily="34" charset="0"/>
              </a:rPr>
              <a:t>Big idea. </a:t>
            </a:r>
            <a:r>
              <a:rPr lang="en-GB" sz="1800" dirty="0">
                <a:solidFill>
                  <a:schemeClr val="bg1"/>
                </a:solidFill>
                <a:latin typeface="Circular Std Book" panose="020B0604020101020102" pitchFamily="34" charset="0"/>
                <a:cs typeface="Circular Std Book" panose="020B0604020101020102" pitchFamily="34" charset="0"/>
              </a:rPr>
              <a:t>The HT in the name is the big idea. There were lots of markup languages (SGML for example) but TBN idea was to link documents together, it added hyperlinks. </a:t>
            </a:r>
          </a:p>
          <a:p>
            <a:pPr>
              <a:lnSpc>
                <a:spcPct val="150000"/>
              </a:lnSpc>
            </a:pP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pic>
        <p:nvPicPr>
          <p:cNvPr id="1026" name="Picture 2" descr="I Was Devastated”: Tim Berners-Lee, the Man Who Created the World Wide Web,  Has Some Regrets | Vanity Fair">
            <a:extLst>
              <a:ext uri="{FF2B5EF4-FFF2-40B4-BE49-F238E27FC236}">
                <a16:creationId xmlns:a16="http://schemas.microsoft.com/office/drawing/2014/main" id="{C44B3B79-5502-4638-8418-5FD265F52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319" y="837057"/>
            <a:ext cx="5354424" cy="35806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D8030C-B86A-4B7E-914E-2C27636AD96C}"/>
              </a:ext>
            </a:extLst>
          </p:cNvPr>
          <p:cNvSpPr txBox="1"/>
          <p:nvPr/>
        </p:nvSpPr>
        <p:spPr>
          <a:xfrm>
            <a:off x="6377264" y="5247578"/>
            <a:ext cx="5732660" cy="246221"/>
          </a:xfrm>
          <a:prstGeom prst="rect">
            <a:avLst/>
          </a:prstGeom>
          <a:noFill/>
        </p:spPr>
        <p:txBody>
          <a:bodyPr wrap="none" rtlCol="0">
            <a:spAutoFit/>
          </a:bodyPr>
          <a:lstStyle/>
          <a:p>
            <a:r>
              <a:rPr lang="en-GB" sz="1000" dirty="0">
                <a:solidFill>
                  <a:schemeClr val="bg1"/>
                </a:solidFill>
                <a:hlinkClick r:id="rId3">
                  <a:extLst>
                    <a:ext uri="{A12FA001-AC4F-418D-AE19-62706E023703}">
                      <ahyp:hlinkClr xmlns:ahyp="http://schemas.microsoft.com/office/drawing/2018/hyperlinkcolor" val="tx"/>
                    </a:ext>
                  </a:extLst>
                </a:hlinkClick>
              </a:rPr>
              <a:t>https://www.vanityfair.com/news/2018/07/the-man-who-created-the-world-wide-web-has-some-regrets</a:t>
            </a:r>
            <a:r>
              <a:rPr lang="en-GB" sz="1000" dirty="0">
                <a:solidFill>
                  <a:schemeClr val="bg1"/>
                </a:solidFill>
              </a:rPr>
              <a:t>  </a:t>
            </a:r>
          </a:p>
        </p:txBody>
      </p:sp>
      <p:sp>
        <p:nvSpPr>
          <p:cNvPr id="5" name="TextBox 4">
            <a:extLst>
              <a:ext uri="{FF2B5EF4-FFF2-40B4-BE49-F238E27FC236}">
                <a16:creationId xmlns:a16="http://schemas.microsoft.com/office/drawing/2014/main" id="{C702E254-A344-4DD7-AA17-EFC324533E89}"/>
              </a:ext>
            </a:extLst>
          </p:cNvPr>
          <p:cNvSpPr txBox="1"/>
          <p:nvPr/>
        </p:nvSpPr>
        <p:spPr>
          <a:xfrm>
            <a:off x="6377264" y="4539692"/>
            <a:ext cx="1920719" cy="261610"/>
          </a:xfrm>
          <a:prstGeom prst="rect">
            <a:avLst/>
          </a:prstGeom>
          <a:noFill/>
        </p:spPr>
        <p:txBody>
          <a:bodyPr wrap="none" rtlCol="0">
            <a:spAutoFit/>
          </a:bodyPr>
          <a:lstStyle/>
          <a:p>
            <a:r>
              <a:rPr lang="en-GB" sz="1100" dirty="0">
                <a:solidFill>
                  <a:schemeClr val="bg1"/>
                </a:solidFill>
              </a:rPr>
              <a:t>Tim Berners-Lee. Image: CERN</a:t>
            </a:r>
            <a:endParaRPr lang="en-GB" sz="1000" dirty="0">
              <a:solidFill>
                <a:schemeClr val="bg1"/>
              </a:solidFill>
            </a:endParaRPr>
          </a:p>
        </p:txBody>
      </p:sp>
      <p:sp>
        <p:nvSpPr>
          <p:cNvPr id="8" name="TextBox 7">
            <a:extLst>
              <a:ext uri="{FF2B5EF4-FFF2-40B4-BE49-F238E27FC236}">
                <a16:creationId xmlns:a16="http://schemas.microsoft.com/office/drawing/2014/main" id="{1065FE4C-C708-4893-AD06-D0FF58703438}"/>
              </a:ext>
            </a:extLst>
          </p:cNvPr>
          <p:cNvSpPr txBox="1"/>
          <p:nvPr/>
        </p:nvSpPr>
        <p:spPr>
          <a:xfrm>
            <a:off x="6377264" y="4923269"/>
            <a:ext cx="6096000" cy="307777"/>
          </a:xfrm>
          <a:prstGeom prst="rect">
            <a:avLst/>
          </a:prstGeom>
          <a:noFill/>
        </p:spPr>
        <p:txBody>
          <a:bodyPr wrap="square">
            <a:spAutoFit/>
          </a:bodyPr>
          <a:lstStyle/>
          <a:p>
            <a:r>
              <a:rPr lang="en-GB" sz="1400" dirty="0">
                <a:solidFill>
                  <a:schemeClr val="bg1"/>
                </a:solidFill>
                <a:hlinkClick r:id="rId4">
                  <a:extLst>
                    <a:ext uri="{A12FA001-AC4F-418D-AE19-62706E023703}">
                      <ahyp:hlinkClr xmlns:ahyp="http://schemas.microsoft.com/office/drawing/2018/hyperlinkcolor" val="tx"/>
                    </a:ext>
                  </a:extLst>
                </a:hlinkClick>
              </a:rPr>
              <a:t>https://home.cern/science/computing/birth-web/short-history-web</a:t>
            </a:r>
            <a:r>
              <a:rPr lang="en-GB" sz="1400" dirty="0">
                <a:solidFill>
                  <a:schemeClr val="bg1"/>
                </a:solidFill>
              </a:rPr>
              <a:t> </a:t>
            </a:r>
          </a:p>
        </p:txBody>
      </p:sp>
    </p:spTree>
    <p:extLst>
      <p:ext uri="{BB962C8B-B14F-4D97-AF65-F5344CB8AC3E}">
        <p14:creationId xmlns:p14="http://schemas.microsoft.com/office/powerpoint/2010/main" val="333216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6" y="313124"/>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HTML example</a:t>
            </a:r>
            <a:r>
              <a:rPr lang="en-GB" dirty="0">
                <a:solidFill>
                  <a:srgbClr val="0063AF"/>
                </a:solidFill>
                <a:latin typeface="Circular Std Book" panose="020B0604020101020102" pitchFamily="34" charset="0"/>
                <a:cs typeface="Circular Std Book" panose="020B0604020101020102" pitchFamily="34" charset="0"/>
              </a:rPr>
              <a:t>.</a:t>
            </a:r>
          </a:p>
        </p:txBody>
      </p:sp>
      <p:pic>
        <p:nvPicPr>
          <p:cNvPr id="4" name="Picture 3">
            <a:extLst>
              <a:ext uri="{FF2B5EF4-FFF2-40B4-BE49-F238E27FC236}">
                <a16:creationId xmlns:a16="http://schemas.microsoft.com/office/drawing/2014/main" id="{A039706F-91BD-EB0B-A9D9-BE607A31F494}"/>
              </a:ext>
            </a:extLst>
          </p:cNvPr>
          <p:cNvPicPr>
            <a:picLocks noChangeAspect="1"/>
          </p:cNvPicPr>
          <p:nvPr/>
        </p:nvPicPr>
        <p:blipFill>
          <a:blip r:embed="rId2"/>
          <a:stretch>
            <a:fillRect/>
          </a:stretch>
        </p:blipFill>
        <p:spPr>
          <a:xfrm>
            <a:off x="671789" y="1097057"/>
            <a:ext cx="5606464" cy="5381831"/>
          </a:xfrm>
          <a:prstGeom prst="rect">
            <a:avLst/>
          </a:prstGeom>
        </p:spPr>
      </p:pic>
      <p:sp>
        <p:nvSpPr>
          <p:cNvPr id="7" name="TextBox 6">
            <a:extLst>
              <a:ext uri="{FF2B5EF4-FFF2-40B4-BE49-F238E27FC236}">
                <a16:creationId xmlns:a16="http://schemas.microsoft.com/office/drawing/2014/main" id="{877697BC-E1BF-5A1C-77CF-1F0A1646F1F5}"/>
              </a:ext>
            </a:extLst>
          </p:cNvPr>
          <p:cNvSpPr txBox="1"/>
          <p:nvPr/>
        </p:nvSpPr>
        <p:spPr>
          <a:xfrm>
            <a:off x="7745964" y="1426043"/>
            <a:ext cx="2728895" cy="878126"/>
          </a:xfrm>
          <a:prstGeom prst="rect">
            <a:avLst/>
          </a:prstGeom>
          <a:noFill/>
        </p:spPr>
        <p:txBody>
          <a:bodyPr wrap="square">
            <a:spAutoFit/>
          </a:bodyPr>
          <a:lstStyle/>
          <a:p>
            <a:pPr>
              <a:lnSpc>
                <a:spcPct val="150000"/>
              </a:lnSpc>
            </a:pPr>
            <a:r>
              <a:rPr lang="en-GB" sz="1800" dirty="0">
                <a:solidFill>
                  <a:schemeClr val="bg1"/>
                </a:solidFill>
                <a:latin typeface="Circular Std Book" panose="020B0604020101020102" pitchFamily="34" charset="0"/>
                <a:cs typeface="Circular Std Book" panose="020B0604020101020102" pitchFamily="34" charset="0"/>
              </a:rPr>
              <a:t>All code examples are in the course D</a:t>
            </a:r>
            <a:r>
              <a:rPr lang="en-GB" dirty="0">
                <a:solidFill>
                  <a:schemeClr val="bg1"/>
                </a:solidFill>
                <a:latin typeface="Circular Std Book" panose="020B0604020101020102" pitchFamily="34" charset="0"/>
                <a:cs typeface="Circular Std Book" panose="020B0604020101020102" pitchFamily="34" charset="0"/>
              </a:rPr>
              <a:t>ropbox</a:t>
            </a:r>
            <a:endParaRPr lang="en-GB" sz="1800" dirty="0">
              <a:solidFill>
                <a:schemeClr val="bg1"/>
              </a:solidFill>
              <a:latin typeface="Circular Std Book" panose="020B0604020101020102" pitchFamily="34" charset="0"/>
              <a:cs typeface="Circular Std Book" panose="020B0604020101020102" pitchFamily="34" charset="0"/>
            </a:endParaRPr>
          </a:p>
        </p:txBody>
      </p:sp>
      <p:pic>
        <p:nvPicPr>
          <p:cNvPr id="5" name="Picture 4">
            <a:extLst>
              <a:ext uri="{FF2B5EF4-FFF2-40B4-BE49-F238E27FC236}">
                <a16:creationId xmlns:a16="http://schemas.microsoft.com/office/drawing/2014/main" id="{E9F040F3-A222-5BA0-9978-CA94E229C011}"/>
              </a:ext>
            </a:extLst>
          </p:cNvPr>
          <p:cNvPicPr>
            <a:picLocks noChangeAspect="1"/>
          </p:cNvPicPr>
          <p:nvPr/>
        </p:nvPicPr>
        <p:blipFill>
          <a:blip r:embed="rId3"/>
          <a:stretch>
            <a:fillRect/>
          </a:stretch>
        </p:blipFill>
        <p:spPr>
          <a:xfrm>
            <a:off x="7821106" y="2521477"/>
            <a:ext cx="3519340" cy="1266495"/>
          </a:xfrm>
          <a:prstGeom prst="rect">
            <a:avLst/>
          </a:prstGeom>
        </p:spPr>
      </p:pic>
    </p:spTree>
    <p:extLst>
      <p:ext uri="{BB962C8B-B14F-4D97-AF65-F5344CB8AC3E}">
        <p14:creationId xmlns:p14="http://schemas.microsoft.com/office/powerpoint/2010/main" val="300575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34008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CSS</a:t>
            </a:r>
            <a:r>
              <a:rPr lang="en-GB" dirty="0">
                <a:solidFill>
                  <a:srgbClr val="0063AF"/>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90"/>
            <a:ext cx="7337655" cy="4351338"/>
          </a:xfrm>
        </p:spPr>
        <p:txBody>
          <a:bodyPr>
            <a:normAutofit/>
          </a:bodyPr>
          <a:lstStyle/>
          <a:p>
            <a:pPr marL="0" indent="0">
              <a:lnSpc>
                <a:spcPct val="150000"/>
              </a:lnSpc>
              <a:buNone/>
            </a:pPr>
            <a:r>
              <a:rPr lang="en-GB" sz="1800" dirty="0">
                <a:solidFill>
                  <a:srgbClr val="FFC000"/>
                </a:solidFill>
                <a:latin typeface="Circular Std Book" panose="020B0604020101020102" pitchFamily="34" charset="0"/>
                <a:cs typeface="Circular Std Book" panose="020B0604020101020102" pitchFamily="34" charset="0"/>
              </a:rPr>
              <a:t>C</a:t>
            </a:r>
            <a:r>
              <a:rPr lang="en-GB" sz="1800" dirty="0">
                <a:solidFill>
                  <a:srgbClr val="36B7B4"/>
                </a:solidFill>
                <a:latin typeface="Circular Std Book" panose="020B0604020101020102" pitchFamily="34" charset="0"/>
                <a:cs typeface="Circular Std Book" panose="020B0604020101020102" pitchFamily="34" charset="0"/>
              </a:rPr>
              <a:t>ascading </a:t>
            </a:r>
            <a:r>
              <a:rPr lang="en-GB" sz="1800" dirty="0">
                <a:solidFill>
                  <a:srgbClr val="FFC000"/>
                </a:solidFill>
                <a:latin typeface="Circular Std Book" panose="020B0604020101020102" pitchFamily="34" charset="0"/>
                <a:cs typeface="Circular Std Book" panose="020B0604020101020102" pitchFamily="34" charset="0"/>
              </a:rPr>
              <a:t>S</a:t>
            </a:r>
            <a:r>
              <a:rPr lang="en-GB" sz="1800" dirty="0">
                <a:solidFill>
                  <a:srgbClr val="36B7B4"/>
                </a:solidFill>
                <a:latin typeface="Circular Std Book" panose="020B0604020101020102" pitchFamily="34" charset="0"/>
                <a:cs typeface="Circular Std Book" panose="020B0604020101020102" pitchFamily="34" charset="0"/>
              </a:rPr>
              <a:t>tyle </a:t>
            </a:r>
            <a:r>
              <a:rPr lang="en-GB" sz="1800" dirty="0">
                <a:solidFill>
                  <a:srgbClr val="FFC000"/>
                </a:solidFill>
                <a:latin typeface="Circular Std Book" panose="020B0604020101020102" pitchFamily="34" charset="0"/>
                <a:cs typeface="Circular Std Book" panose="020B0604020101020102" pitchFamily="34" charset="0"/>
              </a:rPr>
              <a:t>S</a:t>
            </a:r>
            <a:r>
              <a:rPr lang="en-GB" sz="1800" dirty="0">
                <a:solidFill>
                  <a:srgbClr val="36B7B4"/>
                </a:solidFill>
                <a:latin typeface="Circular Std Book" panose="020B0604020101020102" pitchFamily="34" charset="0"/>
                <a:cs typeface="Circular Std Book" panose="020B0604020101020102" pitchFamily="34" charset="0"/>
              </a:rPr>
              <a:t>heets</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50000"/>
              </a:lnSpc>
            </a:pPr>
            <a:r>
              <a:rPr lang="en-GB" sz="1800" dirty="0">
                <a:solidFill>
                  <a:srgbClr val="36B7B4"/>
                </a:solidFill>
                <a:latin typeface="Circular Std Book" panose="020B0604020101020102" pitchFamily="34" charset="0"/>
                <a:cs typeface="Circular Std Book" panose="020B0604020101020102" pitchFamily="34" charset="0"/>
              </a:rPr>
              <a:t>1994.  </a:t>
            </a:r>
            <a:r>
              <a:rPr lang="en-GB" sz="1800" dirty="0">
                <a:solidFill>
                  <a:schemeClr val="bg1"/>
                </a:solidFill>
                <a:latin typeface="Circular Std Book" panose="020B0604020101020102" pitchFamily="34" charset="0"/>
                <a:cs typeface="Circular Std Book" panose="020B0604020101020102" pitchFamily="34" charset="0"/>
              </a:rPr>
              <a:t>First proposal – again at CERN.</a:t>
            </a:r>
          </a:p>
          <a:p>
            <a:pPr>
              <a:lnSpc>
                <a:spcPct val="150000"/>
              </a:lnSpc>
            </a:pP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pic>
        <p:nvPicPr>
          <p:cNvPr id="2050" name="Picture 2" descr="(photo) sitting at a dinner table">
            <a:extLst>
              <a:ext uri="{FF2B5EF4-FFF2-40B4-BE49-F238E27FC236}">
                <a16:creationId xmlns:a16="http://schemas.microsoft.com/office/drawing/2014/main" id="{DADE1070-A46A-491A-B59F-D492B310E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79" y="2478295"/>
            <a:ext cx="3767195" cy="28404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1A050C1-A187-4E44-BD63-E85A8A70DD70}"/>
              </a:ext>
            </a:extLst>
          </p:cNvPr>
          <p:cNvSpPr txBox="1"/>
          <p:nvPr/>
        </p:nvSpPr>
        <p:spPr>
          <a:xfrm>
            <a:off x="716279" y="5670210"/>
            <a:ext cx="3162678" cy="461665"/>
          </a:xfrm>
          <a:prstGeom prst="rect">
            <a:avLst/>
          </a:prstGeom>
          <a:noFill/>
        </p:spPr>
        <p:txBody>
          <a:bodyPr wrap="square">
            <a:spAutoFit/>
          </a:bodyPr>
          <a:lstStyle/>
          <a:p>
            <a:r>
              <a:rPr lang="de-DE" sz="1200" b="0" i="1" dirty="0">
                <a:solidFill>
                  <a:schemeClr val="bg1"/>
                </a:solidFill>
                <a:effectLst/>
                <a:latin typeface="Optima"/>
              </a:rPr>
              <a:t>Håkon Wium Lie, 12 December 1995</a:t>
            </a:r>
          </a:p>
          <a:p>
            <a:r>
              <a:rPr lang="en-GB" sz="1200" dirty="0">
                <a:solidFill>
                  <a:schemeClr val="bg1"/>
                </a:solidFill>
                <a:hlinkClick r:id="rId3">
                  <a:extLst>
                    <a:ext uri="{A12FA001-AC4F-418D-AE19-62706E023703}">
                      <ahyp:hlinkClr xmlns:ahyp="http://schemas.microsoft.com/office/drawing/2018/hyperlinkcolor" val="tx"/>
                    </a:ext>
                  </a:extLst>
                </a:hlinkClick>
              </a:rPr>
              <a:t>https://www.w3.org/Style/CSS20/history.html</a:t>
            </a:r>
            <a:r>
              <a:rPr lang="de-DE" sz="1200" i="1" dirty="0">
                <a:solidFill>
                  <a:schemeClr val="bg1"/>
                </a:solidFill>
                <a:latin typeface="Optima"/>
              </a:rPr>
              <a:t> </a:t>
            </a:r>
            <a:endParaRPr lang="en-GB" sz="1200" dirty="0">
              <a:solidFill>
                <a:schemeClr val="bg1"/>
              </a:solidFill>
            </a:endParaRPr>
          </a:p>
        </p:txBody>
      </p:sp>
      <p:pic>
        <p:nvPicPr>
          <p:cNvPr id="5" name="Picture 4">
            <a:extLst>
              <a:ext uri="{FF2B5EF4-FFF2-40B4-BE49-F238E27FC236}">
                <a16:creationId xmlns:a16="http://schemas.microsoft.com/office/drawing/2014/main" id="{7E04AA57-F6B7-6569-3ECF-8FCA5D942330}"/>
              </a:ext>
            </a:extLst>
          </p:cNvPr>
          <p:cNvPicPr>
            <a:picLocks noChangeAspect="1"/>
          </p:cNvPicPr>
          <p:nvPr/>
        </p:nvPicPr>
        <p:blipFill>
          <a:blip r:embed="rId4"/>
          <a:stretch>
            <a:fillRect/>
          </a:stretch>
        </p:blipFill>
        <p:spPr>
          <a:xfrm>
            <a:off x="5139963" y="962119"/>
            <a:ext cx="6619875" cy="5295900"/>
          </a:xfrm>
          <a:prstGeom prst="rect">
            <a:avLst/>
          </a:prstGeom>
        </p:spPr>
      </p:pic>
    </p:spTree>
    <p:extLst>
      <p:ext uri="{BB962C8B-B14F-4D97-AF65-F5344CB8AC3E}">
        <p14:creationId xmlns:p14="http://schemas.microsoft.com/office/powerpoint/2010/main" val="1743685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96863" y="3875315"/>
            <a:ext cx="10998274"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Putting HTML and CSS together</a:t>
            </a:r>
            <a:r>
              <a:rPr lang="en-GB" dirty="0">
                <a:solidFill>
                  <a:srgbClr val="0063AF"/>
                </a:solidFill>
                <a:latin typeface="Circular Std Book" panose="020B0604020101020102" pitchFamily="34" charset="0"/>
                <a:cs typeface="Circular Std Book" panose="020B0604020101020102" pitchFamily="34" charset="0"/>
              </a:rPr>
              <a:t>.</a:t>
            </a:r>
            <a:br>
              <a:rPr lang="en-GB" dirty="0">
                <a:solidFill>
                  <a:srgbClr val="0063AF"/>
                </a:solidFill>
                <a:latin typeface="Circular Std Book" panose="020B0604020101020102" pitchFamily="34" charset="0"/>
                <a:cs typeface="Circular Std Book" panose="020B0604020101020102" pitchFamily="34" charset="0"/>
              </a:rPr>
            </a:br>
            <a:br>
              <a:rPr lang="en-GB" dirty="0">
                <a:solidFill>
                  <a:srgbClr val="0063AF"/>
                </a:solidFill>
                <a:latin typeface="Circular Std Book" panose="020B0604020101020102" pitchFamily="34" charset="0"/>
                <a:cs typeface="Circular Std Book" panose="020B0604020101020102" pitchFamily="34" charset="0"/>
              </a:rPr>
            </a:br>
            <a:br>
              <a:rPr lang="en-GB" dirty="0">
                <a:solidFill>
                  <a:srgbClr val="0063AF"/>
                </a:solidFill>
                <a:latin typeface="Circular Std Book" panose="020B0604020101020102" pitchFamily="34" charset="0"/>
                <a:cs typeface="Circular Std Book" panose="020B0604020101020102" pitchFamily="34" charset="0"/>
              </a:rPr>
            </a:br>
            <a:r>
              <a:rPr lang="en-GB" sz="2700" dirty="0">
                <a:solidFill>
                  <a:schemeClr val="bg1">
                    <a:lumMod val="95000"/>
                  </a:schemeClr>
                </a:solidFill>
                <a:latin typeface="Circular Std Book" panose="020B0604020101020102" pitchFamily="34" charset="0"/>
                <a:cs typeface="Circular Std Book" panose="020B0604020101020102" pitchFamily="34" charset="0"/>
              </a:rPr>
              <a:t>To link your HTML page to a CSS file you specify the location in the head section of your page. </a:t>
            </a:r>
            <a:br>
              <a:rPr lang="en-GB" sz="3600" dirty="0">
                <a:solidFill>
                  <a:srgbClr val="0063AF"/>
                </a:solidFill>
                <a:latin typeface="Circular Std Book" panose="020B0604020101020102" pitchFamily="34" charset="0"/>
                <a:cs typeface="Circular Std Book" panose="020B0604020101020102" pitchFamily="34" charset="0"/>
              </a:rPr>
            </a:br>
            <a:br>
              <a:rPr lang="en-GB" dirty="0">
                <a:solidFill>
                  <a:srgbClr val="0063AF"/>
                </a:solidFill>
                <a:latin typeface="Circular Std Book" panose="020B0604020101020102" pitchFamily="34" charset="0"/>
                <a:cs typeface="Circular Std Book" panose="020B0604020101020102" pitchFamily="34" charset="0"/>
              </a:rPr>
            </a:br>
            <a:r>
              <a:rPr lang="en-US" sz="2200" b="0" dirty="0">
                <a:solidFill>
                  <a:srgbClr val="6A9955"/>
                </a:solidFill>
                <a:effectLst/>
                <a:latin typeface="Consolas" panose="020B0609020204030204" pitchFamily="49" charset="0"/>
              </a:rPr>
              <a:t>&lt;!-- Here is the head section --&gt;</a:t>
            </a:r>
            <a:br>
              <a:rPr lang="en-US" sz="2200" b="0" dirty="0">
                <a:solidFill>
                  <a:srgbClr val="D4D4D4"/>
                </a:solidFill>
                <a:effectLst/>
                <a:latin typeface="Consolas" panose="020B0609020204030204" pitchFamily="49" charset="0"/>
              </a:rPr>
            </a:br>
            <a:r>
              <a:rPr lang="en-US" sz="2200" b="0" dirty="0">
                <a:solidFill>
                  <a:srgbClr val="808080"/>
                </a:solidFill>
                <a:effectLst/>
                <a:latin typeface="Consolas" panose="020B0609020204030204" pitchFamily="49" charset="0"/>
              </a:rPr>
              <a:t>&lt;</a:t>
            </a:r>
            <a:r>
              <a:rPr lang="en-US" sz="2200" b="0" dirty="0">
                <a:solidFill>
                  <a:srgbClr val="569CD6"/>
                </a:solidFill>
                <a:effectLst/>
                <a:latin typeface="Consolas" panose="020B0609020204030204" pitchFamily="49" charset="0"/>
              </a:rPr>
              <a:t>head</a:t>
            </a:r>
            <a:r>
              <a:rPr lang="en-US" sz="2200" b="0" dirty="0">
                <a:solidFill>
                  <a:srgbClr val="808080"/>
                </a:solidFill>
                <a:effectLst/>
                <a:latin typeface="Consolas" panose="020B0609020204030204" pitchFamily="49" charset="0"/>
              </a:rPr>
              <a:t>&gt;</a:t>
            </a:r>
            <a:br>
              <a:rPr lang="en-US" sz="2200" b="0" dirty="0">
                <a:solidFill>
                  <a:srgbClr val="D4D4D4"/>
                </a:solidFill>
                <a:effectLst/>
                <a:latin typeface="Consolas" panose="020B0609020204030204" pitchFamily="49" charset="0"/>
              </a:rPr>
            </a:br>
            <a:r>
              <a:rPr lang="en-US" sz="2200" b="0" dirty="0">
                <a:solidFill>
                  <a:srgbClr val="808080"/>
                </a:solidFill>
                <a:effectLst/>
                <a:latin typeface="Consolas" panose="020B0609020204030204" pitchFamily="49" charset="0"/>
              </a:rPr>
              <a:t>&lt;</a:t>
            </a:r>
            <a:r>
              <a:rPr lang="en-US" sz="2200" b="0" dirty="0">
                <a:solidFill>
                  <a:srgbClr val="569CD6"/>
                </a:solidFill>
                <a:effectLst/>
                <a:latin typeface="Consolas" panose="020B0609020204030204" pitchFamily="49" charset="0"/>
              </a:rPr>
              <a:t>title</a:t>
            </a:r>
            <a:r>
              <a:rPr lang="en-US" sz="2200" b="0" dirty="0">
                <a:solidFill>
                  <a:srgbClr val="808080"/>
                </a:solidFill>
                <a:effectLst/>
                <a:latin typeface="Consolas" panose="020B0609020204030204" pitchFamily="49" charset="0"/>
              </a:rPr>
              <a:t>&gt;</a:t>
            </a:r>
            <a:r>
              <a:rPr lang="en-US" sz="2200" b="0" dirty="0">
                <a:solidFill>
                  <a:srgbClr val="D4D4D4"/>
                </a:solidFill>
                <a:effectLst/>
                <a:latin typeface="Consolas" panose="020B0609020204030204" pitchFamily="49" charset="0"/>
              </a:rPr>
              <a:t>Page Title</a:t>
            </a:r>
            <a:r>
              <a:rPr lang="en-US" sz="2200" b="0" dirty="0">
                <a:solidFill>
                  <a:srgbClr val="808080"/>
                </a:solidFill>
                <a:effectLst/>
                <a:latin typeface="Consolas" panose="020B0609020204030204" pitchFamily="49" charset="0"/>
              </a:rPr>
              <a:t>&lt;/</a:t>
            </a:r>
            <a:r>
              <a:rPr lang="en-US" sz="2200" b="0" dirty="0">
                <a:solidFill>
                  <a:srgbClr val="569CD6"/>
                </a:solidFill>
                <a:effectLst/>
                <a:latin typeface="Consolas" panose="020B0609020204030204" pitchFamily="49" charset="0"/>
              </a:rPr>
              <a:t>title</a:t>
            </a:r>
            <a:r>
              <a:rPr lang="en-US" sz="2200" b="0" dirty="0">
                <a:solidFill>
                  <a:srgbClr val="808080"/>
                </a:solidFill>
                <a:effectLst/>
                <a:latin typeface="Consolas" panose="020B0609020204030204" pitchFamily="49" charset="0"/>
              </a:rPr>
              <a:t>&gt;</a:t>
            </a:r>
            <a:br>
              <a:rPr lang="en-US" sz="2200" b="0" dirty="0">
                <a:solidFill>
                  <a:srgbClr val="D4D4D4"/>
                </a:solidFill>
                <a:effectLst/>
                <a:latin typeface="Consolas" panose="020B0609020204030204" pitchFamily="49" charset="0"/>
              </a:rPr>
            </a:br>
            <a:br>
              <a:rPr lang="en-US" sz="2200" b="0" dirty="0">
                <a:solidFill>
                  <a:srgbClr val="D4D4D4"/>
                </a:solidFill>
                <a:effectLst/>
                <a:latin typeface="Consolas" panose="020B0609020204030204" pitchFamily="49" charset="0"/>
              </a:rPr>
            </a:br>
            <a:r>
              <a:rPr lang="en-US" sz="2200" b="0" dirty="0">
                <a:solidFill>
                  <a:srgbClr val="6A9955"/>
                </a:solidFill>
                <a:effectLst/>
                <a:latin typeface="Consolas" panose="020B0609020204030204" pitchFamily="49" charset="0"/>
              </a:rPr>
              <a:t>&lt;!-- Link to my CSS file --&gt;</a:t>
            </a:r>
            <a:br>
              <a:rPr lang="en-US" sz="2200" b="0" dirty="0">
                <a:solidFill>
                  <a:srgbClr val="D4D4D4"/>
                </a:solidFill>
                <a:effectLst/>
                <a:latin typeface="Consolas" panose="020B0609020204030204" pitchFamily="49" charset="0"/>
              </a:rPr>
            </a:br>
            <a:r>
              <a:rPr lang="en-US" sz="2200" b="0" dirty="0">
                <a:solidFill>
                  <a:srgbClr val="808080"/>
                </a:solidFill>
                <a:effectLst/>
                <a:latin typeface="Consolas" panose="020B0609020204030204" pitchFamily="49" charset="0"/>
              </a:rPr>
              <a:t>&lt;</a:t>
            </a:r>
            <a:r>
              <a:rPr lang="en-US" sz="2200" b="0" dirty="0">
                <a:solidFill>
                  <a:srgbClr val="569CD6"/>
                </a:solidFill>
                <a:effectLst/>
                <a:latin typeface="Consolas" panose="020B0609020204030204" pitchFamily="49" charset="0"/>
              </a:rPr>
              <a:t>link</a:t>
            </a: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rel</a:t>
            </a:r>
            <a:r>
              <a:rPr lang="en-US" sz="2200" b="0" dirty="0">
                <a:solidFill>
                  <a:srgbClr val="D4D4D4"/>
                </a:solidFill>
                <a:effectLst/>
                <a:latin typeface="Consolas" panose="020B0609020204030204" pitchFamily="49" charset="0"/>
              </a:rPr>
              <a:t>=</a:t>
            </a:r>
            <a:r>
              <a:rPr lang="en-US" sz="2200" b="0" dirty="0">
                <a:solidFill>
                  <a:srgbClr val="CE9178"/>
                </a:solidFill>
                <a:effectLst/>
                <a:latin typeface="Consolas" panose="020B0609020204030204" pitchFamily="49" charset="0"/>
              </a:rPr>
              <a:t>"stylesheet"</a:t>
            </a:r>
            <a:r>
              <a:rPr lang="en-US" sz="2200" b="0" dirty="0">
                <a:solidFill>
                  <a:srgbClr val="D4D4D4"/>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href</a:t>
            </a:r>
            <a:r>
              <a:rPr lang="en-US" sz="2200" b="0" dirty="0">
                <a:solidFill>
                  <a:srgbClr val="D4D4D4"/>
                </a:solidFill>
                <a:effectLst/>
                <a:latin typeface="Consolas" panose="020B0609020204030204" pitchFamily="49" charset="0"/>
              </a:rPr>
              <a:t>=</a:t>
            </a:r>
            <a:r>
              <a:rPr lang="en-US" sz="2200" b="0" dirty="0">
                <a:solidFill>
                  <a:srgbClr val="CE9178"/>
                </a:solidFill>
                <a:effectLst/>
                <a:latin typeface="Consolas" panose="020B0609020204030204" pitchFamily="49" charset="0"/>
              </a:rPr>
              <a:t>"Example2.css"</a:t>
            </a:r>
            <a:r>
              <a:rPr lang="en-US" sz="2200" b="0" dirty="0">
                <a:solidFill>
                  <a:srgbClr val="808080"/>
                </a:solidFill>
                <a:effectLst/>
                <a:latin typeface="Consolas" panose="020B0609020204030204" pitchFamily="49" charset="0"/>
              </a:rPr>
              <a:t>&gt;</a:t>
            </a:r>
            <a:br>
              <a:rPr lang="en-US" sz="2200" b="0" dirty="0">
                <a:solidFill>
                  <a:srgbClr val="D4D4D4"/>
                </a:solidFill>
                <a:effectLst/>
                <a:latin typeface="Consolas" panose="020B0609020204030204" pitchFamily="49" charset="0"/>
              </a:rPr>
            </a:br>
            <a:r>
              <a:rPr lang="en-US" sz="2200" b="0" dirty="0">
                <a:solidFill>
                  <a:srgbClr val="808080"/>
                </a:solidFill>
                <a:effectLst/>
                <a:latin typeface="Consolas" panose="020B0609020204030204" pitchFamily="49" charset="0"/>
              </a:rPr>
              <a:t>&lt;/</a:t>
            </a:r>
            <a:r>
              <a:rPr lang="en-US" sz="2200" b="0" dirty="0">
                <a:solidFill>
                  <a:srgbClr val="569CD6"/>
                </a:solidFill>
                <a:effectLst/>
                <a:latin typeface="Consolas" panose="020B0609020204030204" pitchFamily="49" charset="0"/>
              </a:rPr>
              <a:t>head</a:t>
            </a:r>
            <a:r>
              <a:rPr lang="en-US" sz="2200" b="0" dirty="0">
                <a:solidFill>
                  <a:srgbClr val="808080"/>
                </a:solidFill>
                <a:effectLst/>
                <a:latin typeface="Consolas" panose="020B0609020204030204" pitchFamily="49" charset="0"/>
              </a:rPr>
              <a:t>&gt;</a:t>
            </a:r>
            <a:br>
              <a:rPr lang="en-US" sz="2200" b="0" dirty="0">
                <a:solidFill>
                  <a:srgbClr val="808080"/>
                </a:solidFill>
                <a:effectLst/>
                <a:latin typeface="Consolas" panose="020B0609020204030204" pitchFamily="49" charset="0"/>
              </a:rPr>
            </a:br>
            <a:br>
              <a:rPr lang="en-US" sz="2200" b="0" dirty="0">
                <a:solidFill>
                  <a:srgbClr val="808080"/>
                </a:solidFill>
                <a:effectLst/>
                <a:latin typeface="Consolas" panose="020B0609020204030204" pitchFamily="49" charset="0"/>
              </a:rPr>
            </a:br>
            <a:r>
              <a:rPr lang="en-GB" sz="3100" b="0" dirty="0">
                <a:solidFill>
                  <a:schemeClr val="bg1">
                    <a:lumMod val="95000"/>
                  </a:schemeClr>
                </a:solidFill>
                <a:effectLst/>
                <a:latin typeface="Circular Std Book" panose="020B0604020101020102" pitchFamily="34" charset="0"/>
                <a:cs typeface="Circular Std Book" panose="020B0604020101020102" pitchFamily="34" charset="0"/>
              </a:rPr>
              <a:t>Your page w</a:t>
            </a:r>
            <a:r>
              <a:rPr lang="en-GB" sz="3100" dirty="0">
                <a:solidFill>
                  <a:schemeClr val="bg1">
                    <a:lumMod val="95000"/>
                  </a:schemeClr>
                </a:solidFill>
                <a:latin typeface="Circular Std Book" panose="020B0604020101020102" pitchFamily="34" charset="0"/>
                <a:cs typeface="Circular Std Book" panose="020B0604020101020102" pitchFamily="34" charset="0"/>
              </a:rPr>
              <a:t>ill now have the styles set out in the CSS file.</a:t>
            </a:r>
            <a:r>
              <a:rPr lang="en-GB" sz="4400" dirty="0">
                <a:solidFill>
                  <a:schemeClr val="bg1">
                    <a:lumMod val="95000"/>
                  </a:schemeClr>
                </a:solidFill>
                <a:latin typeface="Circular Std Book" panose="020B0604020101020102" pitchFamily="34" charset="0"/>
                <a:cs typeface="Circular Std Book" panose="020B0604020101020102" pitchFamily="34" charset="0"/>
              </a:rPr>
              <a:t> </a:t>
            </a:r>
            <a:br>
              <a:rPr lang="en-GB" sz="5400" dirty="0">
                <a:solidFill>
                  <a:srgbClr val="0063AF"/>
                </a:solidFill>
                <a:latin typeface="Circular Std Book" panose="020B0604020101020102" pitchFamily="34" charset="0"/>
                <a:cs typeface="Circular Std Book" panose="020B0604020101020102" pitchFamily="34" charset="0"/>
              </a:rPr>
            </a:b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216178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34008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JavaScript</a:t>
            </a:r>
            <a:r>
              <a:rPr lang="en-GB" dirty="0">
                <a:solidFill>
                  <a:srgbClr val="0063AF"/>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7" y="1350752"/>
            <a:ext cx="11023941" cy="4789498"/>
          </a:xfrm>
        </p:spPr>
        <p:txBody>
          <a:bodyPr>
            <a:normAutofit lnSpcReduction="10000"/>
          </a:bodyPr>
          <a:lstStyle/>
          <a:p>
            <a:pPr>
              <a:lnSpc>
                <a:spcPct val="150000"/>
              </a:lnSpc>
            </a:pPr>
            <a:r>
              <a:rPr lang="en-GB" sz="1800" dirty="0">
                <a:solidFill>
                  <a:srgbClr val="36B7B4"/>
                </a:solidFill>
                <a:latin typeface="Circular Std Book" panose="020B0604020101020102" pitchFamily="34" charset="0"/>
                <a:cs typeface="Circular Std Book" panose="020B0604020101020102" pitchFamily="34" charset="0"/>
              </a:rPr>
              <a:t>1995.  </a:t>
            </a:r>
            <a:r>
              <a:rPr lang="en-GB" sz="1800" dirty="0">
                <a:solidFill>
                  <a:schemeClr val="bg1"/>
                </a:solidFill>
                <a:latin typeface="Circular Std Book" panose="020B0604020101020102" pitchFamily="34" charset="0"/>
                <a:cs typeface="Circular Std Book" panose="020B0604020101020102" pitchFamily="34" charset="0"/>
              </a:rPr>
              <a:t>JS launched by Netscape. Brief war with Microsoft before widespread adoption. </a:t>
            </a:r>
          </a:p>
          <a:p>
            <a:pPr>
              <a:lnSpc>
                <a:spcPct val="150000"/>
              </a:lnSpc>
            </a:pPr>
            <a:r>
              <a:rPr lang="en-GB" sz="1800" dirty="0">
                <a:solidFill>
                  <a:srgbClr val="36B7B4"/>
                </a:solidFill>
                <a:latin typeface="Circular Std Book" panose="020B0604020101020102" pitchFamily="34" charset="0"/>
                <a:cs typeface="Circular Std Book" panose="020B0604020101020102" pitchFamily="34" charset="0"/>
              </a:rPr>
              <a:t>Brendan </a:t>
            </a:r>
            <a:r>
              <a:rPr lang="en-GB" sz="1800" dirty="0" err="1">
                <a:solidFill>
                  <a:srgbClr val="36B7B4"/>
                </a:solidFill>
                <a:latin typeface="Circular Std Book" panose="020B0604020101020102" pitchFamily="34" charset="0"/>
                <a:cs typeface="Circular Std Book" panose="020B0604020101020102" pitchFamily="34" charset="0"/>
              </a:rPr>
              <a:t>Eich</a:t>
            </a:r>
            <a:r>
              <a:rPr lang="en-GB" sz="1800" dirty="0">
                <a:solidFill>
                  <a:srgbClr val="36B7B4"/>
                </a:solidFill>
                <a:latin typeface="Circular Std Book" panose="020B0604020101020102" pitchFamily="34" charset="0"/>
                <a:cs typeface="Circular Std Book" panose="020B0604020101020102" pitchFamily="34" charset="0"/>
              </a:rPr>
              <a:t>. </a:t>
            </a:r>
            <a:r>
              <a:rPr lang="en-GB" sz="1800" dirty="0">
                <a:solidFill>
                  <a:schemeClr val="bg1"/>
                </a:solidFill>
                <a:latin typeface="Circular Std Book" panose="020B0604020101020102" pitchFamily="34" charset="0"/>
                <a:cs typeface="Circular Std Book" panose="020B0604020101020102" pitchFamily="34" charset="0"/>
              </a:rPr>
              <a:t>Key role in development of JS. Now used in almost all (&gt;95%) of web sites. Interesting podcast discussion </a:t>
            </a:r>
            <a:r>
              <a:rPr lang="en-GB" sz="1800" dirty="0">
                <a:solidFill>
                  <a:schemeClr val="bg1"/>
                </a:solidFill>
                <a:latin typeface="Circular Std Book" panose="020B0604020101020102" pitchFamily="34" charset="0"/>
                <a:cs typeface="Circular Std Book" panose="020B0604020101020102" pitchFamily="34" charset="0"/>
                <a:hlinkClick r:id="rId2"/>
              </a:rPr>
              <a:t>here</a:t>
            </a:r>
            <a:r>
              <a:rPr lang="en-GB" sz="1800" dirty="0">
                <a:solidFill>
                  <a:schemeClr val="bg1"/>
                </a:solidFill>
                <a:latin typeface="Circular Std Book" panose="020B0604020101020102" pitchFamily="34" charset="0"/>
                <a:cs typeface="Circular Std Book" panose="020B0604020101020102" pitchFamily="34" charset="0"/>
              </a:rPr>
              <a:t>. </a:t>
            </a:r>
          </a:p>
          <a:p>
            <a:pPr>
              <a:lnSpc>
                <a:spcPct val="150000"/>
              </a:lnSpc>
            </a:pPr>
            <a:r>
              <a:rPr lang="en-GB" sz="1800" dirty="0">
                <a:solidFill>
                  <a:srgbClr val="36B7B4"/>
                </a:solidFill>
                <a:latin typeface="Circular Std Book" panose="020B0604020101020102" pitchFamily="34" charset="0"/>
                <a:cs typeface="Circular Std Book" panose="020B0604020101020102" pitchFamily="34" charset="0"/>
              </a:rPr>
              <a:t>Interactivity.</a:t>
            </a:r>
            <a:r>
              <a:rPr lang="en-GB" sz="1800" dirty="0">
                <a:solidFill>
                  <a:schemeClr val="bg1"/>
                </a:solidFill>
                <a:latin typeface="Circular Std Book" panose="020B0604020101020102" pitchFamily="34" charset="0"/>
                <a:cs typeface="Circular Std Book" panose="020B0604020101020102" pitchFamily="34" charset="0"/>
              </a:rPr>
              <a:t> JS allows us to make web sites interactive. Changing what the web site looks like and does in response to our choices.</a:t>
            </a:r>
          </a:p>
          <a:p>
            <a:pPr>
              <a:lnSpc>
                <a:spcPct val="150000"/>
              </a:lnSpc>
            </a:pPr>
            <a:r>
              <a:rPr lang="en-GB" sz="1800" dirty="0">
                <a:solidFill>
                  <a:srgbClr val="36B7B4"/>
                </a:solidFill>
                <a:latin typeface="Circular Std Book" panose="020B0604020101020102" pitchFamily="34" charset="0"/>
                <a:cs typeface="Circular Std Book" panose="020B0604020101020102" pitchFamily="34" charset="0"/>
              </a:rPr>
              <a:t>In Data Science.</a:t>
            </a:r>
            <a:r>
              <a:rPr lang="en-GB" sz="1800" dirty="0">
                <a:solidFill>
                  <a:schemeClr val="bg1"/>
                </a:solidFill>
                <a:latin typeface="Circular Std Book" panose="020B0604020101020102" pitchFamily="34" charset="0"/>
                <a:cs typeface="Circular Std Book" panose="020B0604020101020102" pitchFamily="34" charset="0"/>
              </a:rPr>
              <a:t> Some uses of JS.</a:t>
            </a:r>
          </a:p>
          <a:p>
            <a:pPr lvl="1">
              <a:lnSpc>
                <a:spcPct val="150000"/>
              </a:lnSpc>
            </a:pPr>
            <a:r>
              <a:rPr lang="en-GB" sz="1600" dirty="0">
                <a:solidFill>
                  <a:srgbClr val="36B7B4"/>
                </a:solidFill>
                <a:latin typeface="Circular Std Book" panose="020B0604020101020102" pitchFamily="34" charset="0"/>
                <a:cs typeface="Circular Std Book" panose="020B0604020101020102" pitchFamily="34" charset="0"/>
              </a:rPr>
              <a:t>Fetching data</a:t>
            </a:r>
            <a:r>
              <a:rPr lang="en-GB" sz="1600" dirty="0">
                <a:solidFill>
                  <a:schemeClr val="bg1"/>
                </a:solidFill>
                <a:latin typeface="Circular Std Book" panose="020B0604020101020102" pitchFamily="34" charset="0"/>
                <a:cs typeface="Circular Std Book" panose="020B0604020101020102" pitchFamily="34" charset="0"/>
              </a:rPr>
              <a:t>. Grab data from another site, via an API, when you open you page. </a:t>
            </a:r>
          </a:p>
          <a:p>
            <a:pPr lvl="1">
              <a:lnSpc>
                <a:spcPct val="150000"/>
              </a:lnSpc>
            </a:pPr>
            <a:r>
              <a:rPr lang="en-GB" sz="1600" dirty="0">
                <a:solidFill>
                  <a:srgbClr val="36B7B4"/>
                </a:solidFill>
                <a:latin typeface="Circular Std Book" panose="020B0604020101020102" pitchFamily="34" charset="0"/>
                <a:cs typeface="Circular Std Book" panose="020B0604020101020102" pitchFamily="34" charset="0"/>
              </a:rPr>
              <a:t>Cleaning and manipulating data.</a:t>
            </a:r>
            <a:r>
              <a:rPr lang="en-GB" sz="1600" dirty="0">
                <a:solidFill>
                  <a:schemeClr val="bg1"/>
                </a:solidFill>
                <a:latin typeface="Circular Std Book" panose="020B0604020101020102" pitchFamily="34" charset="0"/>
                <a:cs typeface="Circular Std Book" panose="020B0604020101020102" pitchFamily="34" charset="0"/>
              </a:rPr>
              <a:t> Prepare and analyse the data for use in a chart or table. </a:t>
            </a:r>
          </a:p>
          <a:p>
            <a:pPr lvl="1">
              <a:lnSpc>
                <a:spcPct val="150000"/>
              </a:lnSpc>
            </a:pPr>
            <a:r>
              <a:rPr lang="en-GB" sz="1600" dirty="0">
                <a:solidFill>
                  <a:srgbClr val="36B7B4"/>
                </a:solidFill>
                <a:latin typeface="Circular Std Book" panose="020B0604020101020102" pitchFamily="34" charset="0"/>
                <a:cs typeface="Circular Std Book" panose="020B0604020101020102" pitchFamily="34" charset="0"/>
              </a:rPr>
              <a:t>Visualising data. </a:t>
            </a:r>
            <a:r>
              <a:rPr lang="en-GB" sz="1600" dirty="0">
                <a:solidFill>
                  <a:schemeClr val="bg1"/>
                </a:solidFill>
                <a:latin typeface="Circular Std Book" panose="020B0604020101020102" pitchFamily="34" charset="0"/>
                <a:cs typeface="Circular Std Book" panose="020B0604020101020102" pitchFamily="34" charset="0"/>
              </a:rPr>
              <a:t>Display the data in a way you wish. There are lots of charting “libraries” that do this. We will use two (Vega Lite and Charts.js). </a:t>
            </a:r>
          </a:p>
          <a:p>
            <a:pPr lvl="1">
              <a:lnSpc>
                <a:spcPct val="150000"/>
              </a:lnSpc>
            </a:pPr>
            <a:r>
              <a:rPr lang="en-GB" sz="1600" dirty="0">
                <a:solidFill>
                  <a:srgbClr val="36B7B4"/>
                </a:solidFill>
                <a:latin typeface="Circular Std Book" panose="020B0604020101020102" pitchFamily="34" charset="0"/>
                <a:cs typeface="Circular Std Book" panose="020B0604020101020102" pitchFamily="34" charset="0"/>
              </a:rPr>
              <a:t>Interactivity.</a:t>
            </a:r>
            <a:r>
              <a:rPr lang="en-GB" sz="1600" dirty="0">
                <a:solidFill>
                  <a:schemeClr val="bg1"/>
                </a:solidFill>
                <a:latin typeface="Circular Std Book" panose="020B0604020101020102" pitchFamily="34" charset="0"/>
                <a:cs typeface="Circular Std Book" panose="020B0604020101020102" pitchFamily="34" charset="0"/>
              </a:rPr>
              <a:t> Make visualisations interactive + sites fun and engaging. </a:t>
            </a:r>
            <a:endParaRPr lang="en-GB" sz="105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90610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0063AF"/>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300" dirty="0">
                <a:solidFill>
                  <a:schemeClr val="bg1"/>
                </a:solidFill>
                <a:latin typeface="Verdana" panose="020B0604030504040204" pitchFamily="34" charset="0"/>
                <a:cs typeface="Circular Std Book" panose="020B0604020101020102" pitchFamily="34" charset="0"/>
              </a:rPr>
              <a:t>It looks complicated at first, but is easy to convert into access, change and chart. </a:t>
            </a:r>
            <a:endParaRPr lang="en-GB" sz="1900" dirty="0">
              <a:solidFill>
                <a:srgbClr val="36B7B4"/>
              </a:solidFill>
              <a:latin typeface="Circular Std Book" panose="020B0604020101020102" pitchFamily="34" charset="0"/>
              <a:cs typeface="Circular Std Book" panose="020B0604020101020102" pitchFamily="34" charset="0"/>
            </a:endParaRP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 (aka </a:t>
            </a:r>
            <a:r>
              <a:rPr lang="en-GB" sz="2400" dirty="0">
                <a:solidFill>
                  <a:srgbClr val="36B7B4"/>
                </a:solidFill>
                <a:latin typeface="Circular Std Book" panose="020B0604020101020102" pitchFamily="34" charset="0"/>
                <a:cs typeface="Circular Std Book" panose="020B0604020101020102" pitchFamily="34" charset="0"/>
              </a:rPr>
              <a:t>name : value</a:t>
            </a:r>
            <a:r>
              <a:rPr lang="en-GB" sz="2400" dirty="0">
                <a:solidFill>
                  <a:schemeClr val="bg1"/>
                </a:solidFill>
                <a:latin typeface="Circular Std Book" panose="020B0604020101020102" pitchFamily="34" charset="0"/>
                <a:cs typeface="Circular Std Book" panose="020B0604020101020102" pitchFamily="34" charset="0"/>
              </a:rPr>
              <a:t> 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name":“Richard</a:t>
            </a:r>
            <a:r>
              <a:rPr lang="en-US" sz="1800" b="0" i="0" dirty="0">
                <a:solidFill>
                  <a:srgbClr val="FFC000"/>
                </a:solidFill>
                <a:effectLst/>
                <a:latin typeface="Consolas" panose="020B0609020204030204" pitchFamily="49" charset="0"/>
              </a:rPr>
              <a:t>", “</a:t>
            </a:r>
            <a:r>
              <a:rPr lang="en-US" sz="1800" dirty="0">
                <a:solidFill>
                  <a:srgbClr val="FFC000"/>
                </a:solidFill>
                <a:latin typeface="Consolas" panose="020B0609020204030204" pitchFamily="49" charset="0"/>
              </a:rPr>
              <a:t>kids</a:t>
            </a:r>
            <a:r>
              <a:rPr lang="en-US" sz="1800" b="0" i="0" dirty="0">
                <a:solidFill>
                  <a:srgbClr val="FFC000"/>
                </a:solidFill>
                <a:effectLst/>
                <a:latin typeface="Consolas" panose="020B0609020204030204" pitchFamily="49" charset="0"/>
              </a:rPr>
              <a:t>":2,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 “</a:t>
            </a:r>
            <a:r>
              <a:rPr lang="en-US" sz="1800" b="0" i="0" dirty="0" err="1">
                <a:solidFill>
                  <a:srgbClr val="FFC000"/>
                </a:solidFill>
                <a:effectLst/>
                <a:latin typeface="Consolas" panose="020B0609020204030204" pitchFamily="49" charset="0"/>
              </a:rPr>
              <a:t>address”:null</a:t>
            </a:r>
            <a:r>
              <a:rPr lang="en-US" sz="1800" b="0" i="0" dirty="0">
                <a:solidFill>
                  <a:srgbClr val="FFC000"/>
                </a:solidFill>
                <a:effectLst/>
                <a:latin typeface="Consolas" panose="020B0609020204030204" pitchFamily="49" charset="0"/>
              </a:rPr>
              <a:t>}’</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9"/>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solidFill>
                  <a:schemeClr val="bg1"/>
                </a:solidFill>
                <a:latin typeface="Circular Std Book" panose="020B0604020101020102" pitchFamily="34" charset="0"/>
                <a:cs typeface="Circular Std Book" panose="020B0604020101020102" pitchFamily="34" charset="0"/>
              </a:rPr>
              <a:t>Raw</a:t>
            </a:r>
            <a:r>
              <a:rPr lang="en-GB" dirty="0">
                <a:solidFill>
                  <a:srgbClr val="0063AF"/>
                </a:solidFill>
                <a:latin typeface="Circular Std Book" panose="020B0604020101020102" pitchFamily="34" charset="0"/>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solidFill>
                  <a:schemeClr val="bg1"/>
                </a:solidFill>
                <a:latin typeface="Circular Std Book" panose="020B0604020101020102" pitchFamily="34" charset="0"/>
                <a:cs typeface="Circular Std Book" panose="020B0604020101020102" pitchFamily="34" charset="0"/>
              </a:rPr>
              <a:t>Parsed</a:t>
            </a:r>
            <a:r>
              <a:rPr lang="en-GB" dirty="0">
                <a:solidFill>
                  <a:srgbClr val="0063AF"/>
                </a:solidFill>
                <a:latin typeface="Circular Std Book" panose="020B0604020101020102" pitchFamily="34" charset="0"/>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62627"/>
          </a:xfrm>
          <a:prstGeom prst="rect">
            <a:avLst/>
          </a:prstGeom>
          <a:noFill/>
        </p:spPr>
        <p:txBody>
          <a:bodyPr wrap="square">
            <a:spAutoFit/>
          </a:bodyPr>
          <a:lstStyle/>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API returns.</a:t>
            </a:r>
            <a:r>
              <a:rPr lang="en-US" dirty="0">
                <a:solidFill>
                  <a:schemeClr val="bg1"/>
                </a:solidFill>
                <a:latin typeface="Circular Std Book" panose="020B0604020101020102" pitchFamily="34" charset="0"/>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408212" y="1019491"/>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3582369"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solidFill>
                  <a:schemeClr val="bg1"/>
                </a:solidFill>
                <a:latin typeface="Circular Std Book" panose="020B0604020101020102" pitchFamily="34" charset="0"/>
                <a:cs typeface="Circular Std Book" panose="020B0604020101020102" pitchFamily="34" charset="0"/>
              </a:rPr>
              <a:t>Charts as JSON</a:t>
            </a:r>
            <a:r>
              <a:rPr lang="en-GB" dirty="0">
                <a:solidFill>
                  <a:srgbClr val="0063AF"/>
                </a:solidFill>
                <a:latin typeface="Circular Std Book" panose="020B0604020101020102" pitchFamily="34" charset="0"/>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340080"/>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Week 1</a:t>
            </a:r>
            <a:r>
              <a:rPr lang="en-GB" sz="5400" dirty="0">
                <a:solidFill>
                  <a:srgbClr val="F4C245"/>
                </a:solidFill>
                <a:latin typeface="Circular Std Book" panose="020B0604020101020102" pitchFamily="34" charset="0"/>
                <a:cs typeface="Circular Std Book" panose="020B0604020101020102" pitchFamily="34" charset="0"/>
              </a:rPr>
              <a:t>.</a:t>
            </a:r>
            <a:endParaRPr lang="en-GB" dirty="0">
              <a:solidFill>
                <a:srgbClr val="F4C245"/>
              </a:solidFill>
              <a:latin typeface="Circular Std Book" panose="020B0604020101020102" pitchFamily="34" charset="0"/>
              <a:cs typeface="Circular Std Book" panose="020B0604020101020102" pitchFamily="34" charset="0"/>
            </a:endParaRP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7" y="2389076"/>
            <a:ext cx="11445948" cy="4351338"/>
          </a:xfrm>
        </p:spPr>
        <p:txBody>
          <a:bodyPr/>
          <a:lstStyle/>
          <a:p>
            <a:pPr>
              <a:lnSpc>
                <a:spcPct val="150000"/>
              </a:lnSpc>
            </a:pPr>
            <a:r>
              <a:rPr lang="en-GB" b="1" dirty="0">
                <a:solidFill>
                  <a:srgbClr val="36B7B4"/>
                </a:solidFill>
                <a:latin typeface="Circular Std Book" panose="020B0604020101020102" pitchFamily="34" charset="0"/>
                <a:cs typeface="Circular Std Book" panose="020B0604020101020102" pitchFamily="34" charset="0"/>
              </a:rPr>
              <a:t>Intro and plan</a:t>
            </a:r>
            <a:r>
              <a:rPr lang="en-GB" dirty="0">
                <a:solidFill>
                  <a:srgbClr val="36B7B4"/>
                </a:solidFill>
                <a:latin typeface="Circular Std Book" panose="020B0604020101020102" pitchFamily="34" charset="0"/>
                <a:cs typeface="Circular Std Book" panose="020B0604020101020102" pitchFamily="34" charset="0"/>
              </a:rPr>
              <a:t>. </a:t>
            </a:r>
            <a:r>
              <a:rPr lang="en-GB" dirty="0">
                <a:solidFill>
                  <a:schemeClr val="bg1"/>
                </a:solidFill>
                <a:latin typeface="Circular Std Book" panose="020B0604020101020102" pitchFamily="34" charset="0"/>
                <a:cs typeface="Circular Std Book" panose="020B0604020101020102" pitchFamily="34" charset="0"/>
              </a:rPr>
              <a:t>Team, learning objectives, resources, assessment. </a:t>
            </a:r>
          </a:p>
          <a:p>
            <a:pPr>
              <a:lnSpc>
                <a:spcPct val="150000"/>
              </a:lnSpc>
            </a:pPr>
            <a:r>
              <a:rPr lang="en-GB" b="1" dirty="0">
                <a:solidFill>
                  <a:srgbClr val="36B7B4"/>
                </a:solidFill>
                <a:latin typeface="Circular Std Book" panose="020B0604020101020102" pitchFamily="34" charset="0"/>
                <a:cs typeface="Circular Std Book" panose="020B0604020101020102" pitchFamily="34" charset="0"/>
              </a:rPr>
              <a:t>What is Data Science? </a:t>
            </a:r>
            <a:r>
              <a:rPr lang="en-GB" dirty="0">
                <a:solidFill>
                  <a:schemeClr val="bg1"/>
                </a:solidFill>
                <a:latin typeface="Circular Std Book" panose="020B0604020101020102" pitchFamily="34" charset="0"/>
                <a:cs typeface="Circular Std Book" panose="020B0604020101020102" pitchFamily="34" charset="0"/>
              </a:rPr>
              <a:t>Data, insights and responsibilities.</a:t>
            </a:r>
            <a:endParaRPr lang="en-GB" dirty="0">
              <a:solidFill>
                <a:srgbClr val="36B7B4"/>
              </a:solidFill>
              <a:latin typeface="Circular Std Book" panose="020B0604020101020102" pitchFamily="34" charset="0"/>
              <a:cs typeface="Circular Std Book" panose="020B0604020101020102" pitchFamily="34" charset="0"/>
            </a:endParaRPr>
          </a:p>
          <a:p>
            <a:pPr>
              <a:lnSpc>
                <a:spcPct val="150000"/>
              </a:lnSpc>
            </a:pPr>
            <a:r>
              <a:rPr lang="en-GB" b="1" dirty="0">
                <a:solidFill>
                  <a:srgbClr val="36B7B4"/>
                </a:solidFill>
                <a:latin typeface="Circular Std Book" panose="020B0604020101020102" pitchFamily="34" charset="0"/>
                <a:cs typeface="Circular Std Book" panose="020B0604020101020102" pitchFamily="34" charset="0"/>
              </a:rPr>
              <a:t>Building blocks.</a:t>
            </a:r>
            <a:r>
              <a:rPr lang="en-GB" dirty="0">
                <a:solidFill>
                  <a:srgbClr val="36B7B4"/>
                </a:solidFill>
                <a:latin typeface="Circular Std Book" panose="020B0604020101020102" pitchFamily="34" charset="0"/>
                <a:cs typeface="Circular Std Book" panose="020B0604020101020102" pitchFamily="34" charset="0"/>
              </a:rPr>
              <a:t> </a:t>
            </a:r>
            <a:r>
              <a:rPr lang="en-GB" dirty="0">
                <a:solidFill>
                  <a:schemeClr val="bg1"/>
                </a:solidFill>
                <a:latin typeface="Circular Std Book" panose="020B0604020101020102" pitchFamily="34" charset="0"/>
                <a:cs typeface="Circular Std Book" panose="020B0604020101020102" pitchFamily="34" charset="0"/>
              </a:rPr>
              <a:t>HTML, CSS and JavaScript</a:t>
            </a:r>
            <a:r>
              <a:rPr lang="en-GB" dirty="0">
                <a:solidFill>
                  <a:srgbClr val="36B7B4"/>
                </a:solidFill>
                <a:latin typeface="Circular Std Book" panose="020B0604020101020102" pitchFamily="34" charset="0"/>
                <a:cs typeface="Circular Std Book" panose="020B0604020101020102" pitchFamily="34" charset="0"/>
              </a:rPr>
              <a:t> </a:t>
            </a:r>
          </a:p>
          <a:p>
            <a:pPr>
              <a:lnSpc>
                <a:spcPct val="150000"/>
              </a:lnSpc>
            </a:pPr>
            <a:r>
              <a:rPr lang="en-GB" b="1" dirty="0">
                <a:solidFill>
                  <a:srgbClr val="36B7B4"/>
                </a:solidFill>
                <a:latin typeface="Circular Std Book" panose="020B0604020101020102" pitchFamily="34" charset="0"/>
                <a:cs typeface="Circular Std Book" panose="020B0604020101020102" pitchFamily="34" charset="0"/>
              </a:rPr>
              <a:t>Practical 1</a:t>
            </a:r>
            <a:r>
              <a:rPr lang="en-GB" dirty="0">
                <a:solidFill>
                  <a:srgbClr val="36B7B4"/>
                </a:solidFill>
                <a:latin typeface="Circular Std Book" panose="020B0604020101020102" pitchFamily="34" charset="0"/>
                <a:cs typeface="Circular Std Book" panose="020B0604020101020102" pitchFamily="34" charset="0"/>
              </a:rPr>
              <a:t>. </a:t>
            </a:r>
            <a:r>
              <a:rPr lang="en-GB" dirty="0">
                <a:solidFill>
                  <a:schemeClr val="bg1"/>
                </a:solidFill>
                <a:latin typeface="Circular Std Book" panose="020B0604020101020102" pitchFamily="34" charset="0"/>
                <a:cs typeface="Circular Std Book" panose="020B0604020101020102" pitchFamily="34" charset="0"/>
              </a:rPr>
              <a:t>Setting up your portfolio site.</a:t>
            </a:r>
            <a:r>
              <a:rPr lang="en-GB" dirty="0">
                <a:solidFill>
                  <a:srgbClr val="36B7B4"/>
                </a:solidFill>
                <a:latin typeface="Circular Std Book" panose="020B0604020101020102" pitchFamily="34" charset="0"/>
                <a:cs typeface="Circular Std Book" panose="020B0604020101020102" pitchFamily="34" charset="0"/>
              </a:rPr>
              <a:t> </a:t>
            </a: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2503547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326955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1393372" y="3266849"/>
            <a:ext cx="9144000" cy="1457551"/>
          </a:xfrm>
        </p:spPr>
        <p:txBody>
          <a:bodyPr>
            <a:normAutofit fontScale="90000"/>
          </a:bodyPr>
          <a:lstStyle/>
          <a:p>
            <a:pPr algn="l"/>
            <a:r>
              <a:rPr lang="en-GB" sz="6700" dirty="0">
                <a:solidFill>
                  <a:schemeClr val="bg1"/>
                </a:solidFill>
                <a:latin typeface="Circular Std Book" panose="020B0604020101020102" pitchFamily="34" charset="0"/>
                <a:cs typeface="Circular Std Book" panose="020B0604020101020102" pitchFamily="34" charset="0"/>
              </a:rPr>
              <a:t>Practical 1</a:t>
            </a:r>
            <a:r>
              <a:rPr lang="en-GB" sz="6700" dirty="0">
                <a:solidFill>
                  <a:srgbClr val="36B7B4"/>
                </a:solidFill>
                <a:latin typeface="Circular Std Book" panose="020B0604020101020102" pitchFamily="34" charset="0"/>
                <a:cs typeface="Circular Std Book" panose="020B0604020101020102" pitchFamily="34" charset="0"/>
              </a:rPr>
              <a:t>.</a:t>
            </a:r>
            <a:br>
              <a:rPr lang="en-GB" sz="6700" dirty="0">
                <a:solidFill>
                  <a:srgbClr val="36B7B4"/>
                </a:solidFill>
                <a:latin typeface="Circular Std Book" panose="020B0604020101020102" pitchFamily="34" charset="0"/>
                <a:cs typeface="Circular Std Book" panose="020B0604020101020102" pitchFamily="34" charset="0"/>
              </a:rPr>
            </a:br>
            <a:br>
              <a:rPr lang="en-GB" sz="7200" dirty="0">
                <a:solidFill>
                  <a:srgbClr val="36B7B4"/>
                </a:solidFill>
                <a:latin typeface="Circular Std Book" panose="020B0604020101020102" pitchFamily="34" charset="0"/>
                <a:cs typeface="Circular Std Book" panose="020B0604020101020102" pitchFamily="34" charset="0"/>
              </a:rPr>
            </a:b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pic>
        <p:nvPicPr>
          <p:cNvPr id="5" name="Picture 4">
            <a:extLst>
              <a:ext uri="{FF2B5EF4-FFF2-40B4-BE49-F238E27FC236}">
                <a16:creationId xmlns:a16="http://schemas.microsoft.com/office/drawing/2014/main" id="{F1488189-E4D9-4869-A7D8-D07E72139B9A}"/>
              </a:ext>
            </a:extLst>
          </p:cNvPr>
          <p:cNvPicPr>
            <a:picLocks noChangeAspect="1"/>
          </p:cNvPicPr>
          <p:nvPr/>
        </p:nvPicPr>
        <p:blipFill>
          <a:blip r:embed="rId2"/>
          <a:stretch>
            <a:fillRect/>
          </a:stretch>
        </p:blipFill>
        <p:spPr>
          <a:xfrm>
            <a:off x="8105775" y="0"/>
            <a:ext cx="4086225" cy="2505075"/>
          </a:xfrm>
          <a:prstGeom prst="rect">
            <a:avLst/>
          </a:prstGeom>
        </p:spPr>
      </p:pic>
      <p:sp>
        <p:nvSpPr>
          <p:cNvPr id="3" name="TextBox 2">
            <a:extLst>
              <a:ext uri="{FF2B5EF4-FFF2-40B4-BE49-F238E27FC236}">
                <a16:creationId xmlns:a16="http://schemas.microsoft.com/office/drawing/2014/main" id="{28F4464D-1CC1-4F92-88A3-886123E31DD5}"/>
              </a:ext>
            </a:extLst>
          </p:cNvPr>
          <p:cNvSpPr txBox="1"/>
          <p:nvPr/>
        </p:nvSpPr>
        <p:spPr>
          <a:xfrm>
            <a:off x="1393372" y="4386943"/>
            <a:ext cx="8512630"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chemeClr val="bg1">
                    <a:lumMod val="95000"/>
                  </a:schemeClr>
                </a:solidFill>
                <a:latin typeface="Circular Std Book" panose="020B0604020101020102" pitchFamily="34" charset="0"/>
                <a:cs typeface="Circular Std Book" panose="020B0604020101020102" pitchFamily="34" charset="0"/>
              </a:rPr>
              <a:t>Set up your GitHub pages site.</a:t>
            </a:r>
          </a:p>
          <a:p>
            <a:pPr marL="285750" indent="-285750">
              <a:buFont typeface="Arial" panose="020B0604020202020204" pitchFamily="34" charset="0"/>
              <a:buChar char="•"/>
            </a:pPr>
            <a:r>
              <a:rPr lang="en-GB" sz="2800" dirty="0">
                <a:solidFill>
                  <a:schemeClr val="bg1">
                    <a:lumMod val="95000"/>
                  </a:schemeClr>
                </a:solidFill>
                <a:latin typeface="Circular Std Book" panose="020B0604020101020102" pitchFamily="34" charset="0"/>
                <a:cs typeface="Circular Std Book" panose="020B0604020101020102" pitchFamily="34" charset="0"/>
              </a:rPr>
              <a:t>Enter your details </a:t>
            </a:r>
            <a:r>
              <a:rPr lang="en-GB" sz="2800" dirty="0">
                <a:solidFill>
                  <a:schemeClr val="bg1">
                    <a:lumMod val="95000"/>
                  </a:schemeClr>
                </a:solidFill>
                <a:latin typeface="Circular Std Book" panose="020B0604020101020102" pitchFamily="34" charset="0"/>
                <a:cs typeface="Circular Std Book" panose="020B0604020101020102" pitchFamily="34" charset="0"/>
                <a:hlinkClick r:id="rId3"/>
              </a:rPr>
              <a:t>HERE</a:t>
            </a:r>
            <a:r>
              <a:rPr lang="en-GB" sz="2800" dirty="0">
                <a:solidFill>
                  <a:schemeClr val="bg1">
                    <a:lumMod val="95000"/>
                  </a:schemeClr>
                </a:solidFill>
                <a:latin typeface="Circular Std Book" panose="020B0604020101020102" pitchFamily="34" charset="0"/>
                <a:cs typeface="Circular Std Book" panose="020B0604020101020102" pitchFamily="34" charset="0"/>
              </a:rPr>
              <a:t>.</a:t>
            </a:r>
          </a:p>
          <a:p>
            <a:pPr marL="285750" indent="-285750">
              <a:buFont typeface="Arial" panose="020B0604020202020204" pitchFamily="34" charset="0"/>
              <a:buChar char="•"/>
            </a:pPr>
            <a:r>
              <a:rPr lang="en-GB" sz="2800" dirty="0">
                <a:solidFill>
                  <a:schemeClr val="bg1">
                    <a:lumMod val="95000"/>
                  </a:schemeClr>
                </a:solidFill>
                <a:latin typeface="Circular Std Book" panose="020B0604020101020102" pitchFamily="34" charset="0"/>
                <a:cs typeface="Circular Std Book" panose="020B0604020101020102" pitchFamily="34" charset="0"/>
              </a:rPr>
              <a:t>Embed first two charts in your page.</a:t>
            </a:r>
          </a:p>
        </p:txBody>
      </p:sp>
    </p:spTree>
    <p:extLst>
      <p:ext uri="{BB962C8B-B14F-4D97-AF65-F5344CB8AC3E}">
        <p14:creationId xmlns:p14="http://schemas.microsoft.com/office/powerpoint/2010/main" val="4069303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334496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1524000" y="1523579"/>
            <a:ext cx="9144000" cy="2387600"/>
          </a:xfrm>
        </p:spPr>
        <p:txBody>
          <a:bodyPr/>
          <a:lstStyle/>
          <a:p>
            <a:pPr algn="l"/>
            <a:r>
              <a:rPr lang="en-GB" dirty="0">
                <a:solidFill>
                  <a:schemeClr val="bg1"/>
                </a:solidFill>
                <a:latin typeface="Circular Std Book" panose="020B0604020101020102" pitchFamily="34" charset="0"/>
                <a:cs typeface="Circular Std Book" panose="020B0604020101020102" pitchFamily="34" charset="0"/>
              </a:rPr>
              <a:t>Motivation</a:t>
            </a:r>
            <a:r>
              <a:rPr lang="en-GB" sz="7200" dirty="0">
                <a:solidFill>
                  <a:srgbClr val="36B7B4"/>
                </a:solidFill>
                <a:latin typeface="Circular Std Book" panose="020B0604020101020102" pitchFamily="34" charset="0"/>
                <a:cs typeface="Circular Std Book" panose="020B0604020101020102" pitchFamily="34" charset="0"/>
              </a:rPr>
              <a:t>.</a:t>
            </a:r>
            <a:br>
              <a:rPr lang="en-GB" sz="7200" dirty="0">
                <a:solidFill>
                  <a:srgbClr val="36B7B4"/>
                </a:solidFill>
                <a:latin typeface="Circular Std Book" panose="020B0604020101020102" pitchFamily="34" charset="0"/>
                <a:cs typeface="Circular Std Book" panose="020B0604020101020102" pitchFamily="34" charset="0"/>
              </a:rPr>
            </a:br>
            <a:r>
              <a:rPr lang="en-GB" sz="4000" i="1" dirty="0">
                <a:solidFill>
                  <a:srgbClr val="36B7B4"/>
                </a:solidFill>
                <a:latin typeface="Times New Roman" panose="02020603050405020304" pitchFamily="18" charset="0"/>
                <a:cs typeface="Times New Roman" panose="02020603050405020304" pitchFamily="18" charset="0"/>
              </a:rPr>
              <a:t>The way we use data evolves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77919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FF0000"/>
                </a:solidFill>
                <a:latin typeface="Circular Std Book" panose="020B0604020101020102" pitchFamily="34" charset="0"/>
                <a:cs typeface="Circular Std Book" panose="020B0604020101020102" pitchFamily="34" charset="0"/>
              </a:rPr>
              <a:t>.</a:t>
            </a: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56011" y="1772654"/>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500" dirty="0">
                <a:solidFill>
                  <a:schemeClr val="bg1"/>
                </a:solidFill>
                <a:latin typeface="Gill Sans MT" panose="020B0502020104020203" pitchFamily="34" charset="77"/>
              </a:rPr>
              <a:t>Currently analysts will tend to have five steps or more between their raw data and their output. </a:t>
            </a:r>
          </a:p>
          <a:p>
            <a:r>
              <a:rPr lang="en-GB" sz="1500" u="sng" dirty="0">
                <a:solidFill>
                  <a:schemeClr val="bg1"/>
                </a:solidFill>
                <a:latin typeface="Gill Sans MT" panose="020B0502020104020203" pitchFamily="34" charset="77"/>
              </a:rPr>
              <a:t>Example</a:t>
            </a:r>
            <a:r>
              <a:rPr lang="en-GB" sz="1500" dirty="0">
                <a:solidFill>
                  <a:schemeClr val="bg1"/>
                </a:solidFill>
                <a:latin typeface="Gill Sans MT" panose="020B0502020104020203" pitchFamily="34" charset="77"/>
              </a:rPr>
              <a:t>: a journalist or consultant making a chart of US GDP</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3"/>
            <a:ext cx="10357044" cy="1622358"/>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r>
              <a:rPr lang="en-GB" sz="1500" dirty="0">
                <a:solidFill>
                  <a:schemeClr val="bg1"/>
                </a:solidFill>
                <a:latin typeface="Gill Sans MT" panose="020B0502020104020203" pitchFamily="34" charset="77"/>
              </a:rPr>
              <a:t>Note how this system works: </a:t>
            </a:r>
          </a:p>
          <a:p>
            <a:pPr marL="342900" indent="-342900">
              <a:buAutoNum type="arabicPeriod"/>
            </a:pPr>
            <a:r>
              <a:rPr lang="en-GB" sz="1500" b="1" dirty="0">
                <a:solidFill>
                  <a:srgbClr val="36B7B4"/>
                </a:solidFill>
                <a:latin typeface="Gill Sans MT" panose="020B0502020104020203" pitchFamily="34" charset="77"/>
              </a:rPr>
              <a:t>Many players</a:t>
            </a:r>
            <a:r>
              <a:rPr lang="en-GB" sz="1500" dirty="0">
                <a:solidFill>
                  <a:schemeClr val="bg1"/>
                </a:solidFill>
                <a:latin typeface="Gill Sans MT" panose="020B0502020104020203" pitchFamily="34" charset="77"/>
              </a:rPr>
              <a:t>. Some add delay, others add commercial cost.  It is slow and expensive.</a:t>
            </a:r>
          </a:p>
          <a:p>
            <a:pPr marL="342900" indent="-342900">
              <a:buAutoNum type="arabicPeriod"/>
            </a:pPr>
            <a:r>
              <a:rPr lang="en-GB" sz="1500" b="1" dirty="0">
                <a:solidFill>
                  <a:srgbClr val="36B7B4"/>
                </a:solidFill>
                <a:latin typeface="Gill Sans MT" panose="020B0502020104020203" pitchFamily="34" charset="77"/>
              </a:rPr>
              <a:t>Error prone</a:t>
            </a:r>
            <a:r>
              <a:rPr lang="en-GB" sz="1500" dirty="0">
                <a:solidFill>
                  <a:schemeClr val="bg1"/>
                </a:solidFill>
                <a:latin typeface="Gill Sans MT" panose="020B0502020104020203" pitchFamily="34" charset="77"/>
              </a:rPr>
              <a:t>. Each link can, and does, break. Each one adds to the chance of a human error.  </a:t>
            </a:r>
          </a:p>
          <a:p>
            <a:pPr marL="342900" indent="-342900">
              <a:buAutoNum type="arabicPeriod"/>
            </a:pPr>
            <a:r>
              <a:rPr lang="en-GB" sz="1500" b="1" dirty="0">
                <a:solidFill>
                  <a:srgbClr val="36B7B4"/>
                </a:solidFill>
                <a:latin typeface="Gill Sans MT" panose="020B0502020104020203" pitchFamily="34" charset="77"/>
              </a:rPr>
              <a:t>Compatibility problems.</a:t>
            </a:r>
            <a:r>
              <a:rPr lang="en-GB" sz="1500" dirty="0">
                <a:solidFill>
                  <a:schemeClr val="bg1"/>
                </a:solidFill>
                <a:latin typeface="Gill Sans MT" panose="020B0502020104020203" pitchFamily="34" charset="77"/>
              </a:rPr>
              <a:t> Many different file types. Delay and compatibility problems</a:t>
            </a:r>
          </a:p>
          <a:p>
            <a:pPr marL="342900" indent="-342900">
              <a:buAutoNum type="arabicPeriod"/>
            </a:pPr>
            <a:r>
              <a:rPr lang="en-GB" sz="1500" b="1" dirty="0">
                <a:solidFill>
                  <a:srgbClr val="36B7B4"/>
                </a:solidFill>
                <a:latin typeface="Gill Sans MT" panose="020B0502020104020203" pitchFamily="34" charset="77"/>
              </a:rPr>
              <a:t>Data storage costs.</a:t>
            </a:r>
            <a:r>
              <a:rPr lang="en-GB" sz="1500" dirty="0">
                <a:solidFill>
                  <a:schemeClr val="bg1"/>
                </a:solidFill>
                <a:latin typeface="Gill Sans MT" panose="020B0502020104020203" pitchFamily="34" charset="77"/>
              </a:rPr>
              <a:t> Huge data storage requirement, with data stored in each silo along the way.</a:t>
            </a:r>
          </a:p>
          <a:p>
            <a:r>
              <a:rPr lang="en-GB" sz="1500" dirty="0">
                <a:solidFill>
                  <a:schemeClr val="bg1"/>
                </a:solidFill>
                <a:latin typeface="Gill Sans MT" panose="020B0502020104020203" pitchFamily="34" charset="77"/>
              </a:rPr>
              <a:t>The result is a data system that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n w="12700">
                <a:solidFill>
                  <a:schemeClr val="accent1"/>
                </a:solidFill>
                <a:prstDash val="solid"/>
              </a:ln>
              <a:solidFill>
                <a:schemeClr val="bg1"/>
              </a:solidFill>
              <a:effectLst>
                <a:outerShdw dist="38100" dir="2640000" algn="bl" rotWithShape="0">
                  <a:schemeClr val="accent1"/>
                </a:outerShdw>
              </a:effectLst>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r>
              <a:rPr lang="en-GB" sz="1400" b="1" dirty="0">
                <a:solidFill>
                  <a:schemeClr val="bg1"/>
                </a:solidFill>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r>
              <a:rPr lang="en-GB" sz="1200" u="sng" dirty="0">
                <a:solidFill>
                  <a:schemeClr val="bg1"/>
                </a:solidFill>
              </a:rPr>
              <a:t>Data source</a:t>
            </a:r>
            <a:endParaRPr lang="en-GB" u="sng" dirty="0">
              <a:solidFill>
                <a:schemeClr val="bg1"/>
              </a:solidFill>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r>
              <a:rPr lang="en-GB" sz="1200" u="sng" dirty="0">
                <a:solidFill>
                  <a:schemeClr val="bg1"/>
                </a:solidFill>
              </a:rPr>
              <a:t>Public-sector</a:t>
            </a:r>
          </a:p>
          <a:p>
            <a:r>
              <a:rPr lang="en-GB" sz="1200" u="sng" dirty="0">
                <a:solidFill>
                  <a:schemeClr val="bg1"/>
                </a:solidFill>
              </a:rPr>
              <a:t> aggregator</a:t>
            </a:r>
            <a:endParaRPr lang="en-GB" u="sng" dirty="0">
              <a:solidFill>
                <a:schemeClr val="bg1"/>
              </a:solidFill>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r>
              <a:rPr lang="en-GB" sz="1200" u="sng" dirty="0">
                <a:solidFill>
                  <a:schemeClr val="bg1"/>
                </a:solidFill>
              </a:rPr>
              <a:t>Commercial</a:t>
            </a:r>
          </a:p>
          <a:p>
            <a:r>
              <a:rPr lang="en-GB" sz="1200" u="sng" dirty="0">
                <a:solidFill>
                  <a:schemeClr val="bg1"/>
                </a:solidFill>
              </a:rPr>
              <a:t> aggregator</a:t>
            </a:r>
            <a:endParaRPr lang="en-GB" u="sng" dirty="0">
              <a:solidFill>
                <a:schemeClr val="bg1"/>
              </a:solidFill>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r>
              <a:rPr lang="en-GB" sz="1200" u="sng" dirty="0">
                <a:solidFill>
                  <a:schemeClr val="bg1"/>
                </a:solidFill>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r>
              <a:rPr lang="en-GB" sz="1200" u="sng" dirty="0">
                <a:solidFill>
                  <a:schemeClr val="bg1"/>
                </a:solidFill>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r>
              <a:rPr lang="en-GB" sz="1200" b="1" dirty="0">
                <a:solidFill>
                  <a:schemeClr val="bg1"/>
                </a:solidFill>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r>
              <a:rPr lang="en-GB" sz="1200" b="1" dirty="0">
                <a:solidFill>
                  <a:schemeClr val="bg1"/>
                </a:solidFill>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r>
              <a:rPr lang="en-GB" sz="1200" b="1" dirty="0">
                <a:solidFill>
                  <a:schemeClr val="bg1"/>
                </a:solidFill>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r>
              <a:rPr lang="en-GB" sz="1200" b="1" dirty="0">
                <a:solidFill>
                  <a:schemeClr val="bg1"/>
                </a:solidFill>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r>
              <a:rPr lang="en-GB" sz="1200" u="sng" dirty="0">
                <a:solidFill>
                  <a:schemeClr val="bg1"/>
                </a:solidFill>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r>
              <a:rPr lang="en-GB" sz="1000" dirty="0">
                <a:solidFill>
                  <a:schemeClr val="bg1"/>
                </a:solidFill>
              </a:rPr>
              <a:t>TXT</a:t>
            </a:r>
            <a:endParaRPr lang="en-GB" dirty="0">
              <a:solidFill>
                <a:schemeClr val="bg1"/>
              </a:solidFill>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r>
              <a:rPr lang="en-GB" sz="1100" dirty="0">
                <a:solidFill>
                  <a:schemeClr val="bg1"/>
                </a:solidFill>
              </a:rPr>
              <a:t>CSV</a:t>
            </a:r>
            <a:endParaRPr lang="en-GB" dirty="0">
              <a:solidFill>
                <a:schemeClr val="bg1"/>
              </a:solidFill>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r>
              <a:rPr lang="en-GB" sz="1100" dirty="0">
                <a:solidFill>
                  <a:schemeClr val="bg1"/>
                </a:solidFill>
              </a:rPr>
              <a:t>XLS</a:t>
            </a:r>
            <a:endParaRPr lang="en-GB" dirty="0">
              <a:solidFill>
                <a:schemeClr val="bg1"/>
              </a:solidFill>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r>
              <a:rPr lang="en-GB" sz="1050" dirty="0">
                <a:solidFill>
                  <a:schemeClr val="bg1"/>
                </a:solidFill>
              </a:rPr>
              <a:t>SVG</a:t>
            </a:r>
            <a:endParaRPr lang="en-GB" sz="1400" dirty="0">
              <a:solidFill>
                <a:schemeClr val="bg1"/>
              </a:solidFill>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r>
              <a:rPr lang="en-GB" sz="1050" dirty="0">
                <a:solidFill>
                  <a:schemeClr val="bg1"/>
                </a:solidFill>
              </a:rPr>
              <a:t>SVG</a:t>
            </a:r>
            <a:endParaRPr lang="en-GB" sz="1400" dirty="0">
              <a:solidFill>
                <a:schemeClr val="bg1"/>
              </a:solidFill>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r>
              <a:rPr lang="en-GB" sz="1050" dirty="0">
                <a:solidFill>
                  <a:schemeClr val="bg1"/>
                </a:solidFill>
              </a:rPr>
              <a:t>SVG</a:t>
            </a:r>
            <a:endParaRPr lang="en-GB" sz="1400" dirty="0">
              <a:solidFill>
                <a:schemeClr val="bg1"/>
              </a:solidFill>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r>
              <a:rPr lang="en-GB" sz="1050" dirty="0">
                <a:solidFill>
                  <a:schemeClr val="bg1"/>
                </a:solidFill>
              </a:rPr>
              <a:t>SVG</a:t>
            </a:r>
            <a:endParaRPr lang="en-GB" sz="1400" dirty="0">
              <a:solidFill>
                <a:schemeClr val="bg1"/>
              </a:solidFill>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r>
              <a:rPr lang="en-US" sz="1100" dirty="0">
                <a:solidFill>
                  <a:schemeClr val="bg1"/>
                </a:solidFill>
              </a:rPr>
              <a:t>J</a:t>
            </a:r>
            <a:r>
              <a:rPr lang="en-GB" sz="1100" dirty="0">
                <a:solidFill>
                  <a:schemeClr val="bg1"/>
                </a:solidFill>
              </a:rPr>
              <a:t>PEG</a:t>
            </a:r>
            <a:endParaRPr lang="en-GB" dirty="0">
              <a:solidFill>
                <a:schemeClr val="bg1"/>
              </a:solidFill>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3230028"/>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17452" y="329323"/>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FF0000"/>
                </a:solidFill>
                <a:latin typeface="Circular Std Book" panose="020B0604020101020102" pitchFamily="34" charset="0"/>
                <a:cs typeface="Circular Std Book" panose="020B0604020101020102" pitchFamily="34" charset="0"/>
              </a:rPr>
              <a:t>.</a:t>
            </a: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24128" y="179756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500" dirty="0">
                <a:solidFill>
                  <a:schemeClr val="bg1"/>
                </a:solidFill>
                <a:latin typeface="Gill Sans MT" panose="020B0502020104020203" pitchFamily="34" charset="77"/>
              </a:rPr>
              <a:t>The modern approach used in this course is different.  We will aim to build single secure channels linking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68711" y="4563945"/>
            <a:ext cx="10357044" cy="189226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r>
              <a:rPr lang="en-GB" sz="1500" dirty="0">
                <a:solidFill>
                  <a:schemeClr val="bg1"/>
                </a:solidFill>
                <a:latin typeface="Gill Sans MT" panose="020B0502020104020203" pitchFamily="34" charset="77"/>
              </a:rPr>
              <a:t>Note the differences with the new system: </a:t>
            </a:r>
          </a:p>
          <a:p>
            <a:pPr marL="342900" indent="-342900">
              <a:buAutoNum type="arabicPeriod"/>
            </a:pPr>
            <a:r>
              <a:rPr lang="en-GB" sz="1500" b="1" dirty="0">
                <a:solidFill>
                  <a:schemeClr val="bg1"/>
                </a:solidFill>
                <a:latin typeface="Gill Sans MT" panose="020B0502020104020203" pitchFamily="34" charset="77"/>
              </a:rPr>
              <a:t>Auto-refresh</a:t>
            </a:r>
            <a:r>
              <a:rPr lang="en-GB" sz="1500" dirty="0">
                <a:solidFill>
                  <a:schemeClr val="bg1"/>
                </a:solidFill>
                <a:latin typeface="Gill Sans MT" panose="020B0502020104020203" pitchFamily="34" charset="77"/>
              </a:rPr>
              <a:t>. Your presentation is always up to date. When the raw data updates, it flows through the channel instantly and automatically. </a:t>
            </a:r>
          </a:p>
          <a:p>
            <a:pPr marL="342900" indent="-342900">
              <a:buAutoNum type="arabicPeriod"/>
            </a:pPr>
            <a:r>
              <a:rPr lang="en-GB" sz="1500" b="1" dirty="0">
                <a:solidFill>
                  <a:schemeClr val="bg1"/>
                </a:solidFill>
                <a:latin typeface="Gill Sans MT" panose="020B0502020104020203" pitchFamily="34" charset="77"/>
              </a:rPr>
              <a:t>Cost eradication.</a:t>
            </a:r>
            <a:r>
              <a:rPr lang="en-GB" sz="1500" dirty="0">
                <a:solidFill>
                  <a:schemeClr val="bg1"/>
                </a:solidFill>
                <a:latin typeface="Gill Sans MT" panose="020B0502020104020203" pitchFamily="34" charset="77"/>
              </a:rPr>
              <a:t> The number of players (and associated costs) collapses. There are no data silos – the data shown on the web site are the raw data, not a copy of them. </a:t>
            </a:r>
          </a:p>
          <a:p>
            <a:pPr marL="342900" indent="-342900">
              <a:buAutoNum type="arabicPeriod"/>
            </a:pPr>
            <a:r>
              <a:rPr lang="en-GB" sz="1500" b="1" dirty="0">
                <a:solidFill>
                  <a:schemeClr val="bg1"/>
                </a:solidFill>
                <a:latin typeface="Gill Sans MT" panose="020B0502020104020203" pitchFamily="34" charset="77"/>
              </a:rPr>
              <a:t>Auto-verification</a:t>
            </a:r>
            <a:r>
              <a:rPr lang="en-GB" sz="1500" dirty="0">
                <a:solidFill>
                  <a:schemeClr val="bg1"/>
                </a:solidFill>
                <a:latin typeface="Gill Sans MT" panose="020B0502020104020203" pitchFamily="34" charset="77"/>
              </a:rPr>
              <a:t>. The one-to-one link back to the original data provider means fact checks can be swift. </a:t>
            </a:r>
          </a:p>
          <a:p>
            <a:r>
              <a:rPr lang="en-GB" sz="1500" dirty="0">
                <a:solidFill>
                  <a:schemeClr val="bg1"/>
                </a:solidFill>
                <a:latin typeface="Gill Sans MT" panose="020B0502020104020203"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258008"/>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4008877"/>
            <a:ext cx="445956" cy="307777"/>
          </a:xfrm>
          <a:prstGeom prst="rect">
            <a:avLst/>
          </a:prstGeom>
          <a:noFill/>
        </p:spPr>
        <p:txBody>
          <a:bodyPr wrap="none" rtlCol="0">
            <a:spAutoFit/>
          </a:bodyPr>
          <a:lstStyle/>
          <a:p>
            <a:r>
              <a:rPr lang="en-GB" sz="1400" b="1" dirty="0">
                <a:solidFill>
                  <a:schemeClr val="bg1"/>
                </a:solidFill>
              </a:rPr>
              <a:t>BLS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809698"/>
            <a:ext cx="926151" cy="276999"/>
          </a:xfrm>
          <a:prstGeom prst="rect">
            <a:avLst/>
          </a:prstGeom>
          <a:noFill/>
        </p:spPr>
        <p:txBody>
          <a:bodyPr wrap="none" rtlCol="0">
            <a:spAutoFit/>
          </a:bodyPr>
          <a:lstStyle/>
          <a:p>
            <a:r>
              <a:rPr lang="en-GB" sz="1200" u="sng" dirty="0">
                <a:solidFill>
                  <a:schemeClr val="bg1"/>
                </a:solidFill>
              </a:rPr>
              <a:t>Data source</a:t>
            </a:r>
            <a:endParaRPr lang="en-GB" u="sng" dirty="0">
              <a:solidFill>
                <a:schemeClr val="bg1"/>
              </a:solidFill>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830793"/>
            <a:ext cx="665567" cy="276999"/>
          </a:xfrm>
          <a:prstGeom prst="rect">
            <a:avLst/>
          </a:prstGeom>
          <a:noFill/>
        </p:spPr>
        <p:txBody>
          <a:bodyPr wrap="none" rtlCol="0">
            <a:spAutoFit/>
          </a:bodyPr>
          <a:lstStyle/>
          <a:p>
            <a:r>
              <a:rPr lang="en-GB" sz="1200" u="sng" dirty="0">
                <a:solidFill>
                  <a:schemeClr val="bg1"/>
                </a:solidFill>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662698"/>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297618"/>
            <a:ext cx="1068562" cy="276999"/>
          </a:xfrm>
          <a:prstGeom prst="rect">
            <a:avLst/>
          </a:prstGeom>
          <a:noFill/>
        </p:spPr>
        <p:txBody>
          <a:bodyPr wrap="none" rtlCol="0">
            <a:spAutoFit/>
          </a:bodyPr>
          <a:lstStyle/>
          <a:p>
            <a:r>
              <a:rPr lang="en-GB" sz="1200" dirty="0">
                <a:solidFill>
                  <a:schemeClr val="bg1"/>
                </a:solidFill>
                <a:latin typeface="Gill Sans MT" panose="020B0502020104020203" pitchFamily="34" charset="0"/>
              </a:rPr>
              <a:t>Analyst’s code</a:t>
            </a:r>
            <a:endParaRPr lang="en-GB" dirty="0">
              <a:solidFill>
                <a:schemeClr val="bg1"/>
              </a:solidFill>
              <a:latin typeface="Gill Sans MT" panose="020B0502020104020203"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450075"/>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287355"/>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276555"/>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3086835"/>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321555"/>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303555"/>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277995"/>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3077358"/>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3240994"/>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3054963"/>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3225514"/>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3207514"/>
                <a:ext cx="669220" cy="800640"/>
              </a:xfrm>
              <a:prstGeom prst="rect">
                <a:avLst/>
              </a:prstGeom>
            </p:spPr>
          </p:pic>
        </mc:Fallback>
      </mc:AlternateContent>
    </p:spTree>
    <p:extLst>
      <p:ext uri="{BB962C8B-B14F-4D97-AF65-F5344CB8AC3E}">
        <p14:creationId xmlns:p14="http://schemas.microsoft.com/office/powerpoint/2010/main" val="355936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30060471-4633-AF87-0AC9-9A3EE84D9F8D}"/>
              </a:ext>
            </a:extLst>
          </p:cNvPr>
          <p:cNvSpPr/>
          <p:nvPr/>
        </p:nvSpPr>
        <p:spPr>
          <a:xfrm>
            <a:off x="3956180" y="3284374"/>
            <a:ext cx="3191070" cy="3032450"/>
          </a:xfrm>
          <a:prstGeom prst="ellipse">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17452" y="329323"/>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What’s possible</a:t>
            </a:r>
            <a:r>
              <a:rPr lang="en-GB" dirty="0">
                <a:solidFill>
                  <a:srgbClr val="FF0000"/>
                </a:solidFill>
                <a:latin typeface="Circular Std Book" panose="020B0604020101020102" pitchFamily="34" charset="0"/>
                <a:cs typeface="Circular Std Book" panose="020B0604020101020102" pitchFamily="34" charset="0"/>
              </a:rPr>
              <a:t>.</a:t>
            </a: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24128" y="179756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500" dirty="0">
                <a:solidFill>
                  <a:schemeClr val="bg1"/>
                </a:solidFill>
                <a:latin typeface="Gill Sans MT" panose="020B0502020104020203" pitchFamily="34" charset="77"/>
              </a:rPr>
              <a:t>Today we carry supercomputers in our pockets in the form of smartphones. This means the combination of this hardware, along with JavaScript, and web-browsers can even create a data analysis loop with no links in the chain, where the phone is both the input and output. </a:t>
            </a:r>
          </a:p>
        </p:txBody>
      </p:sp>
      <p:sp>
        <p:nvSpPr>
          <p:cNvPr id="3" name="Rectangle: Rounded Corners 2">
            <a:extLst>
              <a:ext uri="{FF2B5EF4-FFF2-40B4-BE49-F238E27FC236}">
                <a16:creationId xmlns:a16="http://schemas.microsoft.com/office/drawing/2014/main" id="{96686610-233E-CDA5-B098-EB284A772D31}"/>
              </a:ext>
            </a:extLst>
          </p:cNvPr>
          <p:cNvSpPr/>
          <p:nvPr/>
        </p:nvSpPr>
        <p:spPr>
          <a:xfrm>
            <a:off x="5126294" y="3014680"/>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D9F74D4-1F96-DF36-65CB-E55D11CE017A}"/>
              </a:ext>
            </a:extLst>
          </p:cNvPr>
          <p:cNvSpPr txBox="1"/>
          <p:nvPr/>
        </p:nvSpPr>
        <p:spPr>
          <a:xfrm>
            <a:off x="5208242" y="3786132"/>
            <a:ext cx="665567" cy="276999"/>
          </a:xfrm>
          <a:prstGeom prst="rect">
            <a:avLst/>
          </a:prstGeom>
          <a:noFill/>
        </p:spPr>
        <p:txBody>
          <a:bodyPr wrap="none" rtlCol="0">
            <a:spAutoFit/>
          </a:bodyPr>
          <a:lstStyle/>
          <a:p>
            <a:r>
              <a:rPr lang="en-GB" sz="1200" u="sng" dirty="0">
                <a:solidFill>
                  <a:schemeClr val="bg1"/>
                </a:solidFill>
              </a:rPr>
              <a:t>Output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5" name="Ink 4">
                <a:extLst>
                  <a:ext uri="{FF2B5EF4-FFF2-40B4-BE49-F238E27FC236}">
                    <a16:creationId xmlns:a16="http://schemas.microsoft.com/office/drawing/2014/main" id="{E5EFEB7C-633B-C191-65AB-577A79B58A2C}"/>
                  </a:ext>
                </a:extLst>
              </p14:cNvPr>
              <p14:cNvContentPartPr/>
              <p14:nvPr/>
            </p14:nvContentPartPr>
            <p14:xfrm>
              <a:off x="5272368" y="3007683"/>
              <a:ext cx="627480" cy="749520"/>
            </p14:xfrm>
          </p:contentPart>
        </mc:Choice>
        <mc:Fallback xmlns="">
          <p:pic>
            <p:nvPicPr>
              <p:cNvPr id="5" name="Ink 4">
                <a:extLst>
                  <a:ext uri="{FF2B5EF4-FFF2-40B4-BE49-F238E27FC236}">
                    <a16:creationId xmlns:a16="http://schemas.microsoft.com/office/drawing/2014/main" id="{E5EFEB7C-633B-C191-65AB-577A79B58A2C}"/>
                  </a:ext>
                </a:extLst>
              </p:cNvPr>
              <p:cNvPicPr/>
              <p:nvPr/>
            </p:nvPicPr>
            <p:blipFill>
              <a:blip r:embed="rId3"/>
              <a:stretch>
                <a:fillRect/>
              </a:stretch>
            </p:blipFill>
            <p:spPr>
              <a:xfrm>
                <a:off x="5088873" y="2821652"/>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2" name="Ink 21">
                <a:extLst>
                  <a:ext uri="{FF2B5EF4-FFF2-40B4-BE49-F238E27FC236}">
                    <a16:creationId xmlns:a16="http://schemas.microsoft.com/office/drawing/2014/main" id="{D0AD2C0A-F7D5-7CF5-3453-D565358F5688}"/>
                  </a:ext>
                </a:extLst>
              </p14:cNvPr>
              <p14:cNvContentPartPr/>
              <p14:nvPr/>
            </p14:nvContentPartPr>
            <p14:xfrm>
              <a:off x="5154490" y="3010166"/>
              <a:ext cx="633600" cy="765000"/>
            </p14:xfrm>
          </p:contentPart>
        </mc:Choice>
        <mc:Fallback xmlns="">
          <p:pic>
            <p:nvPicPr>
              <p:cNvPr id="22" name="Ink 21">
                <a:extLst>
                  <a:ext uri="{FF2B5EF4-FFF2-40B4-BE49-F238E27FC236}">
                    <a16:creationId xmlns:a16="http://schemas.microsoft.com/office/drawing/2014/main" id="{D0AD2C0A-F7D5-7CF5-3453-D565358F5688}"/>
                  </a:ext>
                </a:extLst>
              </p:cNvPr>
              <p:cNvPicPr/>
              <p:nvPr/>
            </p:nvPicPr>
            <p:blipFill>
              <a:blip r:embed="rId5"/>
              <a:stretch>
                <a:fillRect/>
              </a:stretch>
            </p:blipFill>
            <p:spPr>
              <a:xfrm>
                <a:off x="5136500" y="2992166"/>
                <a:ext cx="669220" cy="800640"/>
              </a:xfrm>
              <a:prstGeom prst="rect">
                <a:avLst/>
              </a:prstGeom>
            </p:spPr>
          </p:pic>
        </mc:Fallback>
      </mc:AlternateContent>
      <p:sp>
        <p:nvSpPr>
          <p:cNvPr id="24" name="TextBox 23">
            <a:extLst>
              <a:ext uri="{FF2B5EF4-FFF2-40B4-BE49-F238E27FC236}">
                <a16:creationId xmlns:a16="http://schemas.microsoft.com/office/drawing/2014/main" id="{39637C1F-0B47-F631-E964-5235651EA989}"/>
              </a:ext>
            </a:extLst>
          </p:cNvPr>
          <p:cNvSpPr txBox="1"/>
          <p:nvPr/>
        </p:nvSpPr>
        <p:spPr>
          <a:xfrm>
            <a:off x="5272368" y="2623887"/>
            <a:ext cx="875141" cy="369332"/>
          </a:xfrm>
          <a:prstGeom prst="rect">
            <a:avLst/>
          </a:prstGeom>
          <a:noFill/>
        </p:spPr>
        <p:txBody>
          <a:bodyPr wrap="square">
            <a:spAutoFit/>
          </a:bodyPr>
          <a:lstStyle/>
          <a:p>
            <a:r>
              <a:rPr lang="en-GB" sz="1200" u="sng" dirty="0">
                <a:solidFill>
                  <a:schemeClr val="bg1"/>
                </a:solidFill>
              </a:rPr>
              <a:t>Input</a:t>
            </a:r>
            <a:r>
              <a:rPr lang="en-GB" sz="1800" u="sng" dirty="0">
                <a:solidFill>
                  <a:schemeClr val="bg1"/>
                </a:solidFill>
              </a:rPr>
              <a:t> </a:t>
            </a:r>
          </a:p>
        </p:txBody>
      </p:sp>
      <p:cxnSp>
        <p:nvCxnSpPr>
          <p:cNvPr id="32" name="Straight Arrow Connector 31">
            <a:extLst>
              <a:ext uri="{FF2B5EF4-FFF2-40B4-BE49-F238E27FC236}">
                <a16:creationId xmlns:a16="http://schemas.microsoft.com/office/drawing/2014/main" id="{871DD78E-3FA3-88B0-E66E-8E4A86B6087D}"/>
              </a:ext>
            </a:extLst>
          </p:cNvPr>
          <p:cNvCxnSpPr>
            <a:cxnSpLocks/>
            <a:stCxn id="30" idx="2"/>
          </p:cNvCxnSpPr>
          <p:nvPr/>
        </p:nvCxnSpPr>
        <p:spPr>
          <a:xfrm>
            <a:off x="3956180" y="4800599"/>
            <a:ext cx="0" cy="116633"/>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2603A40-3605-A92B-4790-F13A496D3EEC}"/>
              </a:ext>
            </a:extLst>
          </p:cNvPr>
          <p:cNvCxnSpPr>
            <a:cxnSpLocks/>
          </p:cNvCxnSpPr>
          <p:nvPr/>
        </p:nvCxnSpPr>
        <p:spPr>
          <a:xfrm flipV="1">
            <a:off x="7147250" y="4655973"/>
            <a:ext cx="0" cy="144626"/>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A646F81-7579-45F9-636F-28D6A65A8D8B}"/>
              </a:ext>
            </a:extLst>
          </p:cNvPr>
          <p:cNvCxnSpPr>
            <a:cxnSpLocks/>
          </p:cNvCxnSpPr>
          <p:nvPr/>
        </p:nvCxnSpPr>
        <p:spPr>
          <a:xfrm flipH="1" flipV="1">
            <a:off x="6236244" y="3424274"/>
            <a:ext cx="171061" cy="115078"/>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2A8186E-260D-9A98-CB0C-2A32A5BFB32F}"/>
              </a:ext>
            </a:extLst>
          </p:cNvPr>
          <p:cNvCxnSpPr>
            <a:cxnSpLocks/>
          </p:cNvCxnSpPr>
          <p:nvPr/>
        </p:nvCxnSpPr>
        <p:spPr>
          <a:xfrm flipH="1">
            <a:off x="4609322" y="3513085"/>
            <a:ext cx="83975" cy="94380"/>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98186CC-EAB6-57DD-039F-A5ABA7D3BB5E}"/>
              </a:ext>
            </a:extLst>
          </p:cNvPr>
          <p:cNvCxnSpPr>
            <a:cxnSpLocks/>
          </p:cNvCxnSpPr>
          <p:nvPr/>
        </p:nvCxnSpPr>
        <p:spPr>
          <a:xfrm>
            <a:off x="5449274" y="6338596"/>
            <a:ext cx="183502" cy="0"/>
          </a:xfrm>
          <a:prstGeom prst="straightConnector1">
            <a:avLst/>
          </a:prstGeom>
          <a:ln w="762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43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17452" y="329323"/>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Why it matters</a:t>
            </a:r>
            <a:r>
              <a:rPr lang="en-GB" dirty="0">
                <a:solidFill>
                  <a:srgbClr val="FF0000"/>
                </a:solidFill>
                <a:latin typeface="Circular Std Book" panose="020B0604020101020102" pitchFamily="34" charset="0"/>
                <a:cs typeface="Circular Std Book" panose="020B0604020101020102" pitchFamily="34" charset="0"/>
              </a:rPr>
              <a:t>.</a:t>
            </a: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917436"/>
            <a:ext cx="10810636" cy="410311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bg1"/>
                </a:solidFill>
                <a:latin typeface="Circular Std Book" panose="020B0604020101020102" pitchFamily="34" charset="0"/>
                <a:cs typeface="Circular Std Book" panose="020B0604020101020102" pitchFamily="34" charset="0"/>
              </a:rPr>
              <a:t>The problems and opportunities set out above matter in many fields that use data. But they are particularly acute in economics, for the following reasons:</a:t>
            </a:r>
          </a:p>
          <a:p>
            <a:pPr marL="0" indent="0">
              <a:buNone/>
            </a:pPr>
            <a:endParaRPr lang="en-GB" sz="2000" dirty="0">
              <a:solidFill>
                <a:schemeClr val="bg1"/>
              </a:solidFill>
              <a:latin typeface="Circular Std Book" panose="020B0604020101020102" pitchFamily="34" charset="0"/>
              <a:cs typeface="Circular Std Book" panose="020B0604020101020102" pitchFamily="34" charset="0"/>
            </a:endParaRPr>
          </a:p>
          <a:p>
            <a:pPr marL="0" indent="0">
              <a:buNone/>
            </a:pPr>
            <a:r>
              <a:rPr lang="en-GB" sz="2000" dirty="0">
                <a:solidFill>
                  <a:srgbClr val="36B7B4"/>
                </a:solidFill>
                <a:latin typeface="Circular Std Book" panose="020B0604020101020102" pitchFamily="34" charset="0"/>
                <a:cs typeface="Circular Std Book" panose="020B0604020101020102" pitchFamily="34" charset="0"/>
              </a:rPr>
              <a:t>Regular data updates. </a:t>
            </a:r>
            <a:r>
              <a:rPr lang="en-GB" sz="2000" dirty="0">
                <a:solidFill>
                  <a:schemeClr val="bg1"/>
                </a:solidFill>
                <a:latin typeface="Circular Std Book" panose="020B0604020101020102" pitchFamily="34" charset="0"/>
                <a:cs typeface="Circular Std Book" panose="020B0604020101020102" pitchFamily="34" charset="0"/>
              </a:rPr>
              <a:t>Economic data is high-frequency. This means that the ‘repeated analysis’ problem is particularly acute. </a:t>
            </a:r>
          </a:p>
          <a:p>
            <a:pPr marL="0" indent="0">
              <a:buNone/>
            </a:pPr>
            <a:endParaRPr lang="en-GB" sz="2000" dirty="0">
              <a:solidFill>
                <a:schemeClr val="bg1"/>
              </a:solidFill>
              <a:latin typeface="Circular Std Book" panose="020B0604020101020102" pitchFamily="34" charset="0"/>
              <a:cs typeface="Circular Std Book" panose="020B0604020101020102" pitchFamily="34" charset="0"/>
            </a:endParaRPr>
          </a:p>
          <a:p>
            <a:pPr marL="0" indent="0">
              <a:buNone/>
            </a:pPr>
            <a:r>
              <a:rPr lang="en-GB" sz="2000" dirty="0">
                <a:solidFill>
                  <a:srgbClr val="36B7B4"/>
                </a:solidFill>
                <a:latin typeface="Circular Std Book" panose="020B0604020101020102" pitchFamily="34" charset="0"/>
                <a:cs typeface="Circular Std Book" panose="020B0604020101020102" pitchFamily="34" charset="0"/>
              </a:rPr>
              <a:t>Positive/descriptive</a:t>
            </a:r>
            <a:r>
              <a:rPr lang="en-GB" sz="2000" dirty="0">
                <a:solidFill>
                  <a:schemeClr val="bg1"/>
                </a:solidFill>
                <a:latin typeface="Circular Std Book" panose="020B0604020101020102" pitchFamily="34" charset="0"/>
                <a:cs typeface="Circular Std Book" panose="020B0604020101020102" pitchFamily="34" charset="0"/>
              </a:rPr>
              <a:t>. Often we are aiming to clarify or get the bottom of some new finding. We need our work to be replicable (someone else can run your code and get the same result) and verifiable. </a:t>
            </a:r>
          </a:p>
          <a:p>
            <a:pPr marL="0" indent="0">
              <a:buNone/>
            </a:pPr>
            <a:endParaRPr lang="en-GB" sz="2000" dirty="0">
              <a:solidFill>
                <a:schemeClr val="bg1"/>
              </a:solidFill>
              <a:latin typeface="Circular Std Book" panose="020B0604020101020102" pitchFamily="34" charset="0"/>
              <a:cs typeface="Circular Std Book" panose="020B0604020101020102" pitchFamily="34" charset="0"/>
            </a:endParaRPr>
          </a:p>
          <a:p>
            <a:pPr marL="0" indent="0">
              <a:buNone/>
            </a:pPr>
            <a:r>
              <a:rPr lang="en-GB" sz="2000" dirty="0">
                <a:solidFill>
                  <a:srgbClr val="36B7B4"/>
                </a:solidFill>
                <a:latin typeface="Circular Std Book" panose="020B0604020101020102" pitchFamily="34" charset="0"/>
                <a:cs typeface="Circular Std Book" panose="020B0604020101020102" pitchFamily="34" charset="0"/>
              </a:rPr>
              <a:t>Normative/policy</a:t>
            </a:r>
            <a:r>
              <a:rPr lang="en-GB" sz="2000" dirty="0">
                <a:solidFill>
                  <a:schemeClr val="bg1"/>
                </a:solidFill>
                <a:latin typeface="Circular Std Book" panose="020B0604020101020102" pitchFamily="34" charset="0"/>
                <a:cs typeface="Circular Std Book" panose="020B0604020101020102" pitchFamily="34" charset="0"/>
              </a:rPr>
              <a:t>. Economic data is hard-wired into policy decisions. Getting it right affects people’s lives. </a:t>
            </a:r>
          </a:p>
          <a:p>
            <a:pPr marL="0" indent="0">
              <a:buNone/>
            </a:pPr>
            <a:endParaRPr lang="en-GB" sz="1500" dirty="0">
              <a:solidFill>
                <a:schemeClr val="bg1"/>
              </a:solidFill>
              <a:latin typeface="Gill Sans MT" panose="020B0502020104020203" pitchFamily="34" charset="77"/>
            </a:endParaRPr>
          </a:p>
          <a:p>
            <a:pPr marL="0" indent="0">
              <a:buNone/>
            </a:pPr>
            <a:endParaRPr lang="en-GB" sz="1500" dirty="0">
              <a:solidFill>
                <a:schemeClr val="bg1"/>
              </a:solidFill>
              <a:latin typeface="Gill Sans MT" panose="020B0502020104020203" pitchFamily="34" charset="77"/>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17452" y="329323"/>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Team</a:t>
            </a:r>
            <a:r>
              <a:rPr lang="en-GB" dirty="0">
                <a:solidFill>
                  <a:srgbClr val="FF0000"/>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17452" y="1651479"/>
            <a:ext cx="5847134" cy="4351338"/>
          </a:xfrm>
        </p:spPr>
        <p:txBody>
          <a:bodyPr>
            <a:normAutofit lnSpcReduction="10000"/>
          </a:bodyPr>
          <a:lstStyle/>
          <a:p>
            <a:pPr marL="0" indent="0">
              <a:lnSpc>
                <a:spcPct val="150000"/>
              </a:lnSpc>
              <a:buNone/>
            </a:pPr>
            <a:r>
              <a:rPr lang="en-GB" b="1" dirty="0">
                <a:solidFill>
                  <a:schemeClr val="bg1">
                    <a:lumMod val="95000"/>
                  </a:schemeClr>
                </a:solidFill>
                <a:latin typeface="Circular Std Book" panose="020B0604020101020102" pitchFamily="34" charset="0"/>
                <a:cs typeface="Circular Std Book" panose="020B0604020101020102" pitchFamily="34" charset="0"/>
              </a:rPr>
              <a:t>Prof Richard Davies</a:t>
            </a:r>
          </a:p>
          <a:p>
            <a:pPr marL="0" indent="0">
              <a:lnSpc>
                <a:spcPct val="150000"/>
              </a:lnSpc>
              <a:buNone/>
            </a:pPr>
            <a:r>
              <a:rPr lang="en-GB" dirty="0">
                <a:solidFill>
                  <a:srgbClr val="36B7B4"/>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www.richarddavies.io</a:t>
            </a:r>
            <a:endParaRPr lang="en-GB" dirty="0">
              <a:solidFill>
                <a:srgbClr val="36B7B4"/>
              </a:solidFill>
              <a:latin typeface="Circular Std Book" panose="020B0604020101020102" pitchFamily="34" charset="0"/>
              <a:cs typeface="Circular Std Book" panose="020B0604020101020102" pitchFamily="34" charset="0"/>
            </a:endParaRPr>
          </a:p>
          <a:p>
            <a:pPr marL="0" indent="0">
              <a:lnSpc>
                <a:spcPct val="150000"/>
              </a:lnSpc>
              <a:buNone/>
            </a:pPr>
            <a:r>
              <a:rPr lang="en-GB" dirty="0">
                <a:solidFill>
                  <a:srgbClr val="36B7B4"/>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www.extremeeconomies.com</a:t>
            </a:r>
            <a:endParaRPr lang="en-GB" dirty="0">
              <a:solidFill>
                <a:srgbClr val="36B7B4"/>
              </a:solidFill>
              <a:latin typeface="Circular Std Book" panose="020B0604020101020102" pitchFamily="34" charset="0"/>
              <a:cs typeface="Circular Std Book" panose="020B0604020101020102" pitchFamily="34" charset="0"/>
            </a:endParaRPr>
          </a:p>
          <a:p>
            <a:pPr marL="0" lvl="1" indent="0">
              <a:lnSpc>
                <a:spcPct val="150000"/>
              </a:lnSpc>
              <a:spcBef>
                <a:spcPts val="1000"/>
              </a:spcBef>
              <a:buNone/>
            </a:pPr>
            <a:endParaRPr lang="en-GB" sz="2800" b="1" dirty="0">
              <a:solidFill>
                <a:schemeClr val="bg1">
                  <a:lumMod val="95000"/>
                </a:schemeClr>
              </a:solidFill>
              <a:latin typeface="Circular Std Book" panose="020B0604020101020102" pitchFamily="34" charset="0"/>
              <a:cs typeface="Circular Std Book" panose="020B0604020101020102" pitchFamily="34" charset="0"/>
            </a:endParaRPr>
          </a:p>
          <a:p>
            <a:pPr marL="0" lvl="1" indent="0">
              <a:lnSpc>
                <a:spcPct val="150000"/>
              </a:lnSpc>
              <a:spcBef>
                <a:spcPts val="1000"/>
              </a:spcBef>
              <a:buNone/>
            </a:pPr>
            <a:r>
              <a:rPr lang="en-GB" sz="2800" b="1" dirty="0">
                <a:solidFill>
                  <a:schemeClr val="bg1">
                    <a:lumMod val="95000"/>
                  </a:schemeClr>
                </a:solidFill>
                <a:latin typeface="Circular Std Book" panose="020B0604020101020102" pitchFamily="34" charset="0"/>
                <a:cs typeface="Circular Std Book" panose="020B0604020101020102" pitchFamily="34" charset="0"/>
              </a:rPr>
              <a:t>Charlie Meyrick</a:t>
            </a:r>
          </a:p>
          <a:p>
            <a:pPr marL="0" lvl="1" indent="0">
              <a:lnSpc>
                <a:spcPct val="150000"/>
              </a:lnSpc>
              <a:spcBef>
                <a:spcPts val="1000"/>
              </a:spcBef>
              <a:buNone/>
            </a:pPr>
            <a:r>
              <a:rPr lang="en-GB" dirty="0">
                <a:solidFill>
                  <a:srgbClr val="36B7B4"/>
                </a:solidFill>
                <a:latin typeface="Circular Std Book" panose="020B0604020101020102" pitchFamily="34" charset="0"/>
                <a:cs typeface="Circular Std Book" panose="020B0604020101020102" pitchFamily="34" charset="0"/>
                <a:hlinkClick r:id="rId4">
                  <a:extLst>
                    <a:ext uri="{A12FA001-AC4F-418D-AE19-62706E023703}">
                      <ahyp:hlinkClr xmlns:ahyp="http://schemas.microsoft.com/office/drawing/2018/hyperlinkcolor" val="tx"/>
                    </a:ext>
                  </a:extLst>
                </a:hlinkClick>
              </a:rPr>
              <a:t>https://meyrickcharlieecon.github.io</a:t>
            </a:r>
            <a:r>
              <a:rPr lang="en-GB" dirty="0">
                <a:solidFill>
                  <a:srgbClr val="36B7B4"/>
                </a:solidFill>
                <a:latin typeface="Circular Std Book" panose="020B0604020101020102" pitchFamily="34" charset="0"/>
                <a:cs typeface="Circular Std Book" panose="020B0604020101020102" pitchFamily="34" charset="0"/>
              </a:rPr>
              <a:t> </a:t>
            </a:r>
          </a:p>
        </p:txBody>
      </p:sp>
      <p:sp>
        <p:nvSpPr>
          <p:cNvPr id="4" name="Content Placeholder 2">
            <a:extLst>
              <a:ext uri="{FF2B5EF4-FFF2-40B4-BE49-F238E27FC236}">
                <a16:creationId xmlns:a16="http://schemas.microsoft.com/office/drawing/2014/main" id="{065C49AE-CDA9-5DA0-E974-FA614DE72AB3}"/>
              </a:ext>
            </a:extLst>
          </p:cNvPr>
          <p:cNvSpPr txBox="1">
            <a:spLocks/>
          </p:cNvSpPr>
          <p:nvPr/>
        </p:nvSpPr>
        <p:spPr>
          <a:xfrm>
            <a:off x="6826207" y="1651479"/>
            <a:ext cx="6216723"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GB" b="1" dirty="0">
                <a:solidFill>
                  <a:schemeClr val="bg1">
                    <a:lumMod val="95000"/>
                  </a:schemeClr>
                </a:solidFill>
                <a:latin typeface="Circular Std Book" panose="020B0604020101020102" pitchFamily="34" charset="0"/>
                <a:cs typeface="Circular Std Book" panose="020B0604020101020102" pitchFamily="34" charset="0"/>
              </a:rPr>
              <a:t>Dr Denes Csala</a:t>
            </a:r>
            <a:r>
              <a:rPr lang="en-GB" dirty="0">
                <a:solidFill>
                  <a:schemeClr val="bg1">
                    <a:lumMod val="95000"/>
                  </a:schemeClr>
                </a:solidFill>
                <a:latin typeface="Circular Std Book" panose="020B0604020101020102" pitchFamily="34" charset="0"/>
                <a:cs typeface="Circular Std Book" panose="020B0604020101020102" pitchFamily="34" charset="0"/>
              </a:rPr>
              <a:t> </a:t>
            </a:r>
            <a:endParaRPr lang="en-GB" dirty="0">
              <a:solidFill>
                <a:srgbClr val="36B7B4"/>
              </a:solidFill>
              <a:latin typeface="Circular Std Book" panose="020B0604020101020102" pitchFamily="34" charset="0"/>
              <a:cs typeface="Circular Std Book" panose="020B0604020101020102" pitchFamily="34" charset="0"/>
            </a:endParaRPr>
          </a:p>
          <a:p>
            <a:pPr marL="0" indent="0">
              <a:lnSpc>
                <a:spcPct val="150000"/>
              </a:lnSpc>
              <a:buFont typeface="Arial" panose="020B0604020202020204" pitchFamily="34" charset="0"/>
              <a:buNone/>
            </a:pPr>
            <a:r>
              <a:rPr lang="en-GB" dirty="0">
                <a:solidFill>
                  <a:srgbClr val="36B7B4"/>
                </a:solidFill>
                <a:latin typeface="Circular Std Book" panose="020B0604020101020102" pitchFamily="34" charset="0"/>
                <a:cs typeface="Circular Std Book" panose="020B0604020101020102" pitchFamily="34" charset="0"/>
                <a:hlinkClick r:id="rId5">
                  <a:extLst>
                    <a:ext uri="{A12FA001-AC4F-418D-AE19-62706E023703}">
                      <ahyp:hlinkClr xmlns:ahyp="http://schemas.microsoft.com/office/drawing/2018/hyperlinkcolor" val="tx"/>
                    </a:ext>
                  </a:extLst>
                </a:hlinkClick>
              </a:rPr>
              <a:t>www.csaladen.es</a:t>
            </a:r>
            <a:endParaRPr lang="en-GB" dirty="0">
              <a:solidFill>
                <a:srgbClr val="36B7B4"/>
              </a:solidFill>
              <a:latin typeface="Circular Std Book" panose="020B0604020101020102" pitchFamily="34" charset="0"/>
              <a:cs typeface="Circular Std Book" panose="020B0604020101020102" pitchFamily="34" charset="0"/>
            </a:endParaRPr>
          </a:p>
          <a:p>
            <a:pPr marL="0" lvl="1" indent="0">
              <a:lnSpc>
                <a:spcPct val="150000"/>
              </a:lnSpc>
              <a:spcBef>
                <a:spcPts val="1000"/>
              </a:spcBef>
              <a:buFont typeface="Arial" panose="020B0604020202020204" pitchFamily="34" charset="0"/>
              <a:buNone/>
            </a:pPr>
            <a:endParaRPr lang="en-GB" sz="2800" b="1" dirty="0">
              <a:solidFill>
                <a:schemeClr val="bg1">
                  <a:lumMod val="95000"/>
                </a:schemeClr>
              </a:solidFill>
              <a:latin typeface="Circular Std Book" panose="020B0604020101020102" pitchFamily="34" charset="0"/>
              <a:cs typeface="Circular Std Book" panose="020B0604020101020102" pitchFamily="34" charset="0"/>
            </a:endParaRPr>
          </a:p>
          <a:p>
            <a:pPr marL="0" lvl="1" indent="0">
              <a:lnSpc>
                <a:spcPct val="150000"/>
              </a:lnSpc>
              <a:spcBef>
                <a:spcPts val="1000"/>
              </a:spcBef>
              <a:buFont typeface="Arial" panose="020B0604020202020204" pitchFamily="34" charset="0"/>
              <a:buNone/>
            </a:pPr>
            <a:endParaRPr lang="en-GB" sz="2800" b="1" dirty="0">
              <a:solidFill>
                <a:schemeClr val="bg1">
                  <a:lumMod val="95000"/>
                </a:schemeClr>
              </a:solidFill>
              <a:latin typeface="Circular Std Book" panose="020B0604020101020102" pitchFamily="34" charset="0"/>
              <a:cs typeface="Circular Std Book" panose="020B0604020101020102" pitchFamily="34" charset="0"/>
            </a:endParaRPr>
          </a:p>
          <a:p>
            <a:pPr marL="0" lvl="1" indent="0">
              <a:lnSpc>
                <a:spcPct val="150000"/>
              </a:lnSpc>
              <a:spcBef>
                <a:spcPts val="1000"/>
              </a:spcBef>
              <a:buFont typeface="Arial" panose="020B0604020202020204" pitchFamily="34" charset="0"/>
              <a:buNone/>
            </a:pPr>
            <a:r>
              <a:rPr lang="en-GB" sz="2800" b="1" dirty="0">
                <a:solidFill>
                  <a:schemeClr val="bg1">
                    <a:lumMod val="95000"/>
                  </a:schemeClr>
                </a:solidFill>
                <a:latin typeface="Circular Std Book" panose="020B0604020101020102" pitchFamily="34" charset="0"/>
                <a:cs typeface="Circular Std Book" panose="020B0604020101020102" pitchFamily="34" charset="0"/>
              </a:rPr>
              <a:t>Mr Emilien Valat </a:t>
            </a:r>
            <a:endParaRPr lang="en-GB" sz="2800" b="1" dirty="0">
              <a:solidFill>
                <a:srgbClr val="36B7B4"/>
              </a:solidFill>
              <a:latin typeface="Circular Std Book" panose="020B0604020101020102" pitchFamily="34" charset="0"/>
              <a:cs typeface="Circular Std Book" panose="020B0604020101020102" pitchFamily="34" charset="0"/>
            </a:endParaRPr>
          </a:p>
          <a:p>
            <a:pPr marL="0" lvl="1" indent="0">
              <a:lnSpc>
                <a:spcPct val="150000"/>
              </a:lnSpc>
              <a:spcBef>
                <a:spcPts val="1000"/>
              </a:spcBef>
              <a:buFont typeface="Arial" panose="020B0604020202020204" pitchFamily="34" charset="0"/>
              <a:buNone/>
            </a:pPr>
            <a:r>
              <a:rPr lang="en-GB" dirty="0">
                <a:solidFill>
                  <a:srgbClr val="36B7B4"/>
                </a:solidFill>
                <a:latin typeface="Circular Std Book" panose="020B0604020101020102" pitchFamily="34" charset="0"/>
                <a:cs typeface="Circular Std Book" panose="020B0604020101020102" pitchFamily="34" charset="0"/>
                <a:hlinkClick r:id="rId6">
                  <a:extLst>
                    <a:ext uri="{A12FA001-AC4F-418D-AE19-62706E023703}">
                      <ahyp:hlinkClr xmlns:ahyp="http://schemas.microsoft.com/office/drawing/2018/hyperlinkcolor" val="tx"/>
                    </a:ext>
                  </a:extLst>
                </a:hlinkClick>
              </a:rPr>
              <a:t>www.emilienvalat.net/</a:t>
            </a:r>
            <a:r>
              <a:rPr lang="en-GB" dirty="0">
                <a:solidFill>
                  <a:srgbClr val="36B7B4"/>
                </a:solidFill>
                <a:latin typeface="Circular Std Book" panose="020B0604020101020102" pitchFamily="34" charset="0"/>
                <a:cs typeface="Circular Std Book" panose="020B0604020101020102" pitchFamily="34" charset="0"/>
              </a:rPr>
              <a:t> </a:t>
            </a:r>
          </a:p>
        </p:txBody>
      </p:sp>
    </p:spTree>
    <p:extLst>
      <p:ext uri="{BB962C8B-B14F-4D97-AF65-F5344CB8AC3E}">
        <p14:creationId xmlns:p14="http://schemas.microsoft.com/office/powerpoint/2010/main" val="994716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2185</Words>
  <Application>Microsoft Office PowerPoint</Application>
  <PresentationFormat>Widescreen</PresentationFormat>
  <Paragraphs>209</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Calibri Light</vt:lpstr>
      <vt:lpstr>Circular Std Book</vt:lpstr>
      <vt:lpstr>Consolas</vt:lpstr>
      <vt:lpstr>Gill Sans MT</vt:lpstr>
      <vt:lpstr>Optima</vt:lpstr>
      <vt:lpstr>Segoe UI</vt:lpstr>
      <vt:lpstr>Times New Roman</vt:lpstr>
      <vt:lpstr>Tw Cen MT</vt:lpstr>
      <vt:lpstr>Verdana</vt:lpstr>
      <vt:lpstr>Office Theme</vt:lpstr>
      <vt:lpstr>PowerPoint Presentation</vt:lpstr>
      <vt:lpstr>Data Science. For economists</vt:lpstr>
      <vt:lpstr>Week 1.</vt:lpstr>
      <vt:lpstr>Motivation. The way we use data evolves</vt:lpstr>
      <vt:lpstr>Where we are.</vt:lpstr>
      <vt:lpstr>Where we are going.</vt:lpstr>
      <vt:lpstr>What’s possible.</vt:lpstr>
      <vt:lpstr>Why it matters.</vt:lpstr>
      <vt:lpstr>Team.</vt:lpstr>
      <vt:lpstr>Learning objectives. What you can expect from this course</vt:lpstr>
      <vt:lpstr>Resources.</vt:lpstr>
      <vt:lpstr>Weekly plan.</vt:lpstr>
      <vt:lpstr>Questions / comments / requests.</vt:lpstr>
      <vt:lpstr>Assessment. {Deadline: 10th Jan 11am}</vt:lpstr>
      <vt:lpstr>A vital diary date. The festival of economics</vt:lpstr>
      <vt:lpstr>Steps to take immediately. Three things to do today </vt:lpstr>
      <vt:lpstr>Success on the course. Some advice from the team </vt:lpstr>
      <vt:lpstr>PowerPoint Presentation</vt:lpstr>
      <vt:lpstr>Building blocks.</vt:lpstr>
      <vt:lpstr>PowerPoint Presentation</vt:lpstr>
      <vt:lpstr>PowerPoint Presentation</vt:lpstr>
      <vt:lpstr>HTML.</vt:lpstr>
      <vt:lpstr>HTML example.</vt:lpstr>
      <vt:lpstr>CSS.</vt:lpstr>
      <vt:lpstr>Putting HTML and CSS together.   To link your HTML page to a CSS file you specify the location in the head section of your page.   &lt;!-- Here is the head section --&gt; &lt;head&gt; &lt;title&gt;Page Title&lt;/title&gt;  &lt;!-- Link to my CSS file --&gt; &lt;link rel="stylesheet" href="Example2.css"&gt; &lt;/head&gt;  Your page will now have the styles set out in the CSS file.    </vt:lpstr>
      <vt:lpstr>JavaScript.</vt:lpstr>
      <vt:lpstr>JSON data.</vt:lpstr>
      <vt:lpstr>PowerPoint Presentation</vt:lpstr>
      <vt:lpstr>PowerPoint Presentation</vt:lpstr>
      <vt:lpstr>PowerPoint Presentation</vt:lpstr>
      <vt:lpstr>Practical 1.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Richard Davies</cp:lastModifiedBy>
  <cp:revision>67</cp:revision>
  <dcterms:created xsi:type="dcterms:W3CDTF">2021-07-20T09:12:48Z</dcterms:created>
  <dcterms:modified xsi:type="dcterms:W3CDTF">2022-09-26T09:34:26Z</dcterms:modified>
</cp:coreProperties>
</file>